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4" r:id="rId6"/>
    <p:sldId id="280" r:id="rId7"/>
    <p:sldId id="282" r:id="rId8"/>
    <p:sldId id="286" r:id="rId9"/>
    <p:sldId id="285" r:id="rId10"/>
    <p:sldId id="281" r:id="rId11"/>
    <p:sldId id="276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57" autoAdjust="0"/>
    <p:restoredTop sz="95294" autoAdjust="0"/>
  </p:normalViewPr>
  <p:slideViewPr>
    <p:cSldViewPr snapToGrid="0">
      <p:cViewPr>
        <p:scale>
          <a:sx n="89" d="100"/>
          <a:sy n="89" d="100"/>
        </p:scale>
        <p:origin x="90" y="1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Dep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pPr/>
              <a:t>4/17/2017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Dep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pPr/>
              <a:t>4/17/2017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5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4/17/2017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E5782CB-1A87-493F-9941-A8342699B9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5"/>
          <p:cNvSpPr txBox="1">
            <a:spLocks noGrp="1"/>
          </p:cNvSpPr>
          <p:nvPr>
            <p:ph type="subTitle" idx="1"/>
          </p:nvPr>
        </p:nvSpPr>
        <p:spPr>
          <a:xfrm>
            <a:off x="580570" y="3847880"/>
            <a:ext cx="9318171" cy="26690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200400" lvl="0" indent="457200" algn="l"/>
            <a:r>
              <a:rPr lang="e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2400" u="sng" dirty="0" smtClean="0">
                <a:latin typeface="Times New Roman"/>
                <a:ea typeface="Times New Roman"/>
                <a:cs typeface="Times New Roman"/>
                <a:sym typeface="Times New Roman"/>
              </a:rPr>
              <a:t>Project Guide </a:t>
            </a:r>
          </a:p>
          <a:p>
            <a:pPr marL="2743200" lvl="0" algn="l"/>
            <a:r>
              <a:rPr lang="e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   Prof. Vathsala.M.K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743200" lvl="0" indent="457200" algn="l" rtl="0">
              <a:spcBef>
                <a:spcPts val="0"/>
              </a:spcBef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2400" u="sng" dirty="0" smtClean="0"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 lang="en" sz="2400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0" lvl="0" indent="457200" algn="l" rtl="0">
              <a:spcBef>
                <a:spcPts val="0"/>
              </a:spcBef>
              <a:buNone/>
            </a:pPr>
            <a:r>
              <a:rPr lang="e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Akash 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Shetty      	 </a:t>
            </a:r>
            <a:r>
              <a:rPr lang="e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1PI13IS009)</a:t>
            </a:r>
          </a:p>
          <a:p>
            <a:pPr marL="2743200" lvl="0" indent="0" algn="l" rtl="0">
              <a:spcBef>
                <a:spcPts val="0"/>
              </a:spcBef>
              <a:buNone/>
            </a:pPr>
            <a:r>
              <a:rPr lang="e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Naveen 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Holla 	 </a:t>
            </a:r>
            <a:r>
              <a:rPr lang="e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	 (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1PI13IS062)</a:t>
            </a:r>
          </a:p>
          <a:p>
            <a:pPr marL="2743200" lvl="0" indent="0" algn="l" rtl="0">
              <a:spcBef>
                <a:spcPts val="0"/>
              </a:spcBef>
              <a:buNone/>
            </a:pPr>
            <a:r>
              <a:rPr lang="e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Sourabh 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V </a:t>
            </a:r>
            <a:r>
              <a:rPr lang="e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Gothe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	 (1PI13IS108)</a:t>
            </a:r>
          </a:p>
          <a:p>
            <a:pPr marL="2743200" lvl="0" indent="0" algn="l" rtl="0">
              <a:spcBef>
                <a:spcPts val="0"/>
              </a:spcBef>
              <a:buNone/>
            </a:pPr>
            <a:r>
              <a:rPr lang="en" sz="2400" dirty="0"/>
              <a:t>	</a:t>
            </a:r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hape 54"/>
          <p:cNvSpPr txBox="1">
            <a:spLocks noGrp="1"/>
          </p:cNvSpPr>
          <p:nvPr>
            <p:ph type="ctrTitle"/>
          </p:nvPr>
        </p:nvSpPr>
        <p:spPr>
          <a:xfrm>
            <a:off x="889125" y="2097317"/>
            <a:ext cx="10243457" cy="14199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3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3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3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3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0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Kannada-English Codeswitching:Annotation,Transliteration,Translation</a:t>
            </a:r>
            <a:endParaRPr lang="en" sz="3000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929" y="190500"/>
            <a:ext cx="18478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57"/>
          <p:cNvSpPr txBox="1"/>
          <p:nvPr/>
        </p:nvSpPr>
        <p:spPr>
          <a:xfrm>
            <a:off x="2436640" y="1694539"/>
            <a:ext cx="7297200" cy="44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b="1" dirty="0"/>
              <a:t>Department of Information Science and Engineering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31930" y="2318592"/>
            <a:ext cx="2078183" cy="11949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92958" y="2731885"/>
            <a:ext cx="172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931" y="1269445"/>
            <a:ext cx="527386" cy="5273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65" y="1141688"/>
            <a:ext cx="737310" cy="7373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444" y="1236645"/>
            <a:ext cx="583534" cy="583534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endCxn id="5" idx="0"/>
          </p:cNvCxnSpPr>
          <p:nvPr/>
        </p:nvCxnSpPr>
        <p:spPr>
          <a:xfrm flipH="1">
            <a:off x="3171022" y="1788512"/>
            <a:ext cx="9898" cy="53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99433" y="1802456"/>
            <a:ext cx="263693" cy="53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903638" y="1839102"/>
            <a:ext cx="219573" cy="49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7264426" y="2268002"/>
            <a:ext cx="2078183" cy="11949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622874" y="2655827"/>
            <a:ext cx="153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88655" y="2670844"/>
            <a:ext cx="2962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Ivattu </a:t>
            </a:r>
            <a:r>
              <a:rPr lang="nl-N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ide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09587" y="3731342"/>
            <a:ext cx="147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Ivattu (Kan)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57284" y="4170201"/>
            <a:ext cx="194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presentation(En</a:t>
            </a:r>
            <a:r>
              <a:rPr lang="nl-NL" dirty="0" smtClean="0"/>
              <a:t>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67490" y="4623252"/>
            <a:ext cx="119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ide(Kan</a:t>
            </a:r>
            <a:r>
              <a:rPr lang="nl-NL" dirty="0"/>
              <a:t>)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324989" y="5264996"/>
            <a:ext cx="2078183" cy="11949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613053" y="5651026"/>
            <a:ext cx="167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Transliteration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66518" y="5264996"/>
            <a:ext cx="97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n-IN" dirty="0">
                <a:solidFill>
                  <a:schemeClr val="tx2">
                    <a:lumMod val="75000"/>
                  </a:schemeClr>
                </a:solidFill>
              </a:rPr>
              <a:t>ಇವತ್ತು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28986" y="5651025"/>
            <a:ext cx="148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presentation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66518" y="6090619"/>
            <a:ext cx="97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n-IN" dirty="0">
                <a:solidFill>
                  <a:schemeClr val="tx2">
                    <a:lumMod val="75000"/>
                  </a:schemeClr>
                </a:solidFill>
              </a:rPr>
              <a:t> ಇದೆ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205212" y="5264995"/>
            <a:ext cx="2078183" cy="11949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516013" y="5634328"/>
            <a:ext cx="167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0" y="3728453"/>
            <a:ext cx="4800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Today is </a:t>
            </a:r>
            <a:r>
              <a:rPr lang="en-US" sz="2800" b="1" dirty="0" smtClean="0"/>
              <a:t>the presentation</a:t>
            </a:r>
            <a:endParaRPr lang="en-US" sz="2800" b="1" dirty="0"/>
          </a:p>
        </p:txBody>
      </p:sp>
      <p:sp>
        <p:nvSpPr>
          <p:cNvPr id="43" name="Right Arrow 42"/>
          <p:cNvSpPr/>
          <p:nvPr/>
        </p:nvSpPr>
        <p:spPr>
          <a:xfrm>
            <a:off x="4241684" y="2749563"/>
            <a:ext cx="211023" cy="27526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7021832" y="2749563"/>
            <a:ext cx="242595" cy="27526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8261872" y="3513547"/>
            <a:ext cx="279699" cy="23707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8261872" y="4975305"/>
            <a:ext cx="279699" cy="23707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Arrow 47"/>
          <p:cNvSpPr/>
          <p:nvPr/>
        </p:nvSpPr>
        <p:spPr>
          <a:xfrm>
            <a:off x="6519641" y="5726659"/>
            <a:ext cx="805348" cy="293698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Arrow 48"/>
          <p:cNvSpPr/>
          <p:nvPr/>
        </p:nvSpPr>
        <p:spPr>
          <a:xfrm>
            <a:off x="4267636" y="5726659"/>
            <a:ext cx="805348" cy="293698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12"/>
          <p:cNvSpPr>
            <a:spLocks noGrp="1"/>
          </p:cNvSpPr>
          <p:nvPr>
            <p:ph type="title"/>
          </p:nvPr>
        </p:nvSpPr>
        <p:spPr>
          <a:xfrm>
            <a:off x="588085" y="-192577"/>
            <a:ext cx="10972800" cy="1219200"/>
          </a:xfrm>
        </p:spPr>
        <p:txBody>
          <a:bodyPr/>
          <a:lstStyle/>
          <a:p>
            <a:r>
              <a:rPr lang="en-US" b="1" dirty="0" smtClean="0"/>
              <a:t>Problem Formulation</a:t>
            </a:r>
            <a:endParaRPr lang="en-US" b="1" dirty="0"/>
          </a:p>
        </p:txBody>
      </p:sp>
      <p:sp>
        <p:nvSpPr>
          <p:cNvPr id="53" name="Bent Arrow 52"/>
          <p:cNvSpPr/>
          <p:nvPr/>
        </p:nvSpPr>
        <p:spPr>
          <a:xfrm rot="16200000">
            <a:off x="1044688" y="4769800"/>
            <a:ext cx="1556458" cy="726592"/>
          </a:xfrm>
          <a:prstGeom prst="bentArrow">
            <a:avLst>
              <a:gd name="adj1" fmla="val 25000"/>
              <a:gd name="adj2" fmla="val 17086"/>
              <a:gd name="adj3" fmla="val 25000"/>
              <a:gd name="adj4" fmla="val 4289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4681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2" grpId="0" animBg="1"/>
      <p:bldP spid="23" grpId="0"/>
      <p:bldP spid="25" grpId="0"/>
      <p:bldP spid="26" grpId="0"/>
      <p:bldP spid="27" grpId="0"/>
      <p:bldP spid="28" grpId="0"/>
      <p:bldP spid="31" grpId="0" animBg="1"/>
      <p:bldP spid="32" grpId="0"/>
      <p:bldP spid="33" grpId="0"/>
      <p:bldP spid="35" grpId="0"/>
      <p:bldP spid="37" grpId="0"/>
      <p:bldP spid="38" grpId="0" animBg="1"/>
      <p:bldP spid="39" grpId="0"/>
      <p:bldP spid="40" grpId="0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Source of data collection are </a:t>
            </a:r>
          </a:p>
          <a:p>
            <a:pPr lvl="1"/>
            <a:r>
              <a:rPr lang="en-US" dirty="0" smtClean="0"/>
              <a:t>Online kannada forums</a:t>
            </a:r>
          </a:p>
          <a:p>
            <a:pPr lvl="1"/>
            <a:r>
              <a:rPr lang="en-US" dirty="0" smtClean="0"/>
              <a:t>Whatsapp  chat data .</a:t>
            </a:r>
          </a:p>
          <a:p>
            <a:pPr lvl="1"/>
            <a:r>
              <a:rPr lang="en-US" dirty="0" smtClean="0"/>
              <a:t>Twitter </a:t>
            </a:r>
          </a:p>
          <a:p>
            <a:pPr lvl="1"/>
            <a:r>
              <a:rPr lang="en-US" dirty="0" smtClean="0"/>
              <a:t>Facebook comments and posts.</a:t>
            </a:r>
          </a:p>
          <a:p>
            <a:pPr lvl="1"/>
            <a:r>
              <a:rPr lang="en-US" dirty="0" smtClean="0"/>
              <a:t>Manual data generated for avoiding bias</a:t>
            </a:r>
          </a:p>
          <a:p>
            <a:r>
              <a:rPr lang="en-US" dirty="0" smtClean="0"/>
              <a:t>We collected approximately 70,000 words (Kannada-English)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How did we collect the data ? </a:t>
            </a:r>
            <a:endParaRPr 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Annotation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Implemented </a:t>
            </a:r>
            <a:r>
              <a:rPr lang="en-US" dirty="0" smtClean="0">
                <a:solidFill>
                  <a:schemeClr val="tx1"/>
                </a:solidFill>
              </a:rPr>
              <a:t>using </a:t>
            </a:r>
            <a:r>
              <a:rPr lang="en-US" b="1" dirty="0" smtClean="0">
                <a:solidFill>
                  <a:schemeClr val="tx1"/>
                </a:solidFill>
              </a:rPr>
              <a:t>Deep Learning </a:t>
            </a:r>
            <a:r>
              <a:rPr lang="en-US" dirty="0" smtClean="0">
                <a:solidFill>
                  <a:schemeClr val="tx1"/>
                </a:solidFill>
              </a:rPr>
              <a:t>techniques</a:t>
            </a:r>
          </a:p>
          <a:p>
            <a:pPr lvl="2"/>
            <a:r>
              <a:rPr lang="en-US" dirty="0" smtClean="0"/>
              <a:t>Tensor-flow</a:t>
            </a:r>
          </a:p>
          <a:p>
            <a:pPr lvl="3"/>
            <a:r>
              <a:rPr lang="en-US" dirty="0" smtClean="0"/>
              <a:t>It’s a light-weight deep learning library developed by Google</a:t>
            </a:r>
            <a:endParaRPr lang="en-US" dirty="0" smtClean="0"/>
          </a:p>
          <a:p>
            <a:pPr lvl="2"/>
            <a:r>
              <a:rPr lang="en-US" dirty="0" smtClean="0"/>
              <a:t>Word2vec</a:t>
            </a:r>
          </a:p>
          <a:p>
            <a:pPr lvl="3"/>
            <a:r>
              <a:rPr lang="en-US" dirty="0" smtClean="0"/>
              <a:t>Library which converts words to vectors developed by Google</a:t>
            </a:r>
            <a:endParaRPr lang="en-US" dirty="0" smtClean="0"/>
          </a:p>
          <a:p>
            <a:pPr lvl="2"/>
            <a:r>
              <a:rPr lang="en-US" dirty="0" smtClean="0"/>
              <a:t>Recurrent neural </a:t>
            </a:r>
            <a:r>
              <a:rPr lang="en-US" dirty="0" smtClean="0"/>
              <a:t>networks</a:t>
            </a:r>
          </a:p>
          <a:p>
            <a:pPr lvl="3"/>
            <a:r>
              <a:rPr lang="en-US" dirty="0" smtClean="0"/>
              <a:t>It’s a deep neural network which uses long short term memory  and suitable for NLP</a:t>
            </a:r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Implementation Details</a:t>
            </a:r>
            <a:endParaRPr 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Transliteration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  API which transliterates bi-lingual text into Kannada.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 Translation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Converting whole context into meaningful sentence.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583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5625" y="938287"/>
            <a:ext cx="76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tx2">
                    <a:lumMod val="75000"/>
                  </a:schemeClr>
                </a:solidFill>
              </a:rPr>
              <a:t>[Ivattu] 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045" y="1342621"/>
            <a:ext cx="1351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[</a:t>
            </a:r>
            <a:r>
              <a:rPr lang="nl-NL" sz="1400" dirty="0" smtClean="0"/>
              <a:t>Presentation</a:t>
            </a:r>
            <a:r>
              <a:rPr lang="nl-NL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]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30046" y="1820398"/>
            <a:ext cx="596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tx2">
                    <a:lumMod val="75000"/>
                  </a:schemeClr>
                </a:solidFill>
              </a:rPr>
              <a:t>[Ide]</a:t>
            </a:r>
            <a:endParaRPr lang="en-US" sz="1400" dirty="0"/>
          </a:p>
        </p:txBody>
      </p:sp>
      <p:sp>
        <p:nvSpPr>
          <p:cNvPr id="12" name="Pentagon 11"/>
          <p:cNvSpPr/>
          <p:nvPr/>
        </p:nvSpPr>
        <p:spPr>
          <a:xfrm>
            <a:off x="1917769" y="1255042"/>
            <a:ext cx="1581333" cy="43939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02958" y="1250288"/>
            <a:ext cx="1350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word2vec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497776" y="901125"/>
            <a:ext cx="2297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>
                <a:solidFill>
                  <a:schemeClr val="tx2">
                    <a:lumMod val="75000"/>
                  </a:schemeClr>
                </a:solidFill>
                <a:latin typeface="Century" panose="02040604050505020304" pitchFamily="18" charset="0"/>
                <a:cs typeface="Aharoni" panose="02010803020104030203" pitchFamily="2" charset="-79"/>
              </a:rPr>
              <a:t>[1.345, 2.467, -2.300] 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Century" panose="02040604050505020304" pitchFamily="18" charset="0"/>
              <a:cs typeface="Aharoni" panose="02010803020104030203" pitchFamily="2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88476" y="1386305"/>
            <a:ext cx="229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>
                <a:latin typeface="Century" panose="02040604050505020304" pitchFamily="18" charset="0"/>
              </a:rPr>
              <a:t>[0.232,-3.523,-5.223]</a:t>
            </a:r>
            <a:endParaRPr lang="en-US" sz="1600" dirty="0">
              <a:latin typeface="Century" panose="020406040505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88476" y="1841058"/>
            <a:ext cx="229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>
                <a:solidFill>
                  <a:schemeClr val="tx2">
                    <a:lumMod val="75000"/>
                  </a:schemeClr>
                </a:solidFill>
                <a:latin typeface="Century" panose="02040604050505020304" pitchFamily="18" charset="0"/>
              </a:rPr>
              <a:t>[1.452, 1.222,-4.223]</a:t>
            </a:r>
            <a:endParaRPr lang="en-US" sz="1600" dirty="0">
              <a:latin typeface="Century" panose="02040604050505020304" pitchFamily="18" charset="0"/>
            </a:endParaRPr>
          </a:p>
        </p:txBody>
      </p:sp>
      <p:sp>
        <p:nvSpPr>
          <p:cNvPr id="22" name="Flowchart: Connector 21"/>
          <p:cNvSpPr/>
          <p:nvPr/>
        </p:nvSpPr>
        <p:spPr>
          <a:xfrm>
            <a:off x="7058722" y="568712"/>
            <a:ext cx="345688" cy="332413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7051289" y="1167654"/>
            <a:ext cx="345688" cy="332413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7058722" y="1756718"/>
            <a:ext cx="345688" cy="332413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7058722" y="2326478"/>
            <a:ext cx="345688" cy="332413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7835586" y="587300"/>
            <a:ext cx="345688" cy="332413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7828153" y="1186242"/>
            <a:ext cx="345688" cy="332413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7835586" y="1755147"/>
            <a:ext cx="345688" cy="332413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7828153" y="2270826"/>
            <a:ext cx="345688" cy="332413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710953" y="1194433"/>
            <a:ext cx="551892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entury" panose="02040604050505020304" pitchFamily="18" charset="0"/>
              </a:rPr>
              <a:t> 1</a:t>
            </a:r>
            <a:endParaRPr lang="en-US" sz="1600" b="1" dirty="0">
              <a:latin typeface="Century" panose="020406040505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720245" y="1694432"/>
            <a:ext cx="57345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Arrow Connector 53"/>
          <p:cNvCxnSpPr>
            <a:endCxn id="22" idx="2"/>
          </p:cNvCxnSpPr>
          <p:nvPr/>
        </p:nvCxnSpPr>
        <p:spPr>
          <a:xfrm flipV="1">
            <a:off x="6495590" y="734919"/>
            <a:ext cx="563132" cy="357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22" idx="2"/>
          </p:cNvCxnSpPr>
          <p:nvPr/>
        </p:nvCxnSpPr>
        <p:spPr>
          <a:xfrm flipV="1">
            <a:off x="6512317" y="734919"/>
            <a:ext cx="546405" cy="844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22" idx="2"/>
          </p:cNvCxnSpPr>
          <p:nvPr/>
        </p:nvCxnSpPr>
        <p:spPr>
          <a:xfrm flipV="1">
            <a:off x="6503023" y="734919"/>
            <a:ext cx="555699" cy="141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3" idx="2"/>
          </p:cNvCxnSpPr>
          <p:nvPr/>
        </p:nvCxnSpPr>
        <p:spPr>
          <a:xfrm>
            <a:off x="6495590" y="1092175"/>
            <a:ext cx="555699" cy="241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3" idx="2"/>
          </p:cNvCxnSpPr>
          <p:nvPr/>
        </p:nvCxnSpPr>
        <p:spPr>
          <a:xfrm flipV="1">
            <a:off x="6512317" y="1333861"/>
            <a:ext cx="538972" cy="278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23" idx="2"/>
          </p:cNvCxnSpPr>
          <p:nvPr/>
        </p:nvCxnSpPr>
        <p:spPr>
          <a:xfrm flipV="1">
            <a:off x="6497449" y="1333861"/>
            <a:ext cx="553840" cy="814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24" idx="1"/>
          </p:cNvCxnSpPr>
          <p:nvPr/>
        </p:nvCxnSpPr>
        <p:spPr>
          <a:xfrm>
            <a:off x="6495590" y="1092175"/>
            <a:ext cx="613757" cy="713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24" idx="1"/>
          </p:cNvCxnSpPr>
          <p:nvPr/>
        </p:nvCxnSpPr>
        <p:spPr>
          <a:xfrm>
            <a:off x="6512317" y="1612382"/>
            <a:ext cx="597030" cy="193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 flipV="1">
            <a:off x="6497449" y="1805399"/>
            <a:ext cx="611898" cy="342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25" idx="1"/>
          </p:cNvCxnSpPr>
          <p:nvPr/>
        </p:nvCxnSpPr>
        <p:spPr>
          <a:xfrm>
            <a:off x="6479304" y="1024377"/>
            <a:ext cx="630043" cy="1350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25" idx="1"/>
          </p:cNvCxnSpPr>
          <p:nvPr/>
        </p:nvCxnSpPr>
        <p:spPr>
          <a:xfrm>
            <a:off x="6512317" y="1612382"/>
            <a:ext cx="597030" cy="762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25" idx="1"/>
          </p:cNvCxnSpPr>
          <p:nvPr/>
        </p:nvCxnSpPr>
        <p:spPr>
          <a:xfrm>
            <a:off x="6497449" y="2147980"/>
            <a:ext cx="611898" cy="227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22" idx="6"/>
            <a:endCxn id="40" idx="2"/>
          </p:cNvCxnSpPr>
          <p:nvPr/>
        </p:nvCxnSpPr>
        <p:spPr>
          <a:xfrm>
            <a:off x="7404410" y="734919"/>
            <a:ext cx="431176" cy="18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22" idx="6"/>
            <a:endCxn id="41" idx="2"/>
          </p:cNvCxnSpPr>
          <p:nvPr/>
        </p:nvCxnSpPr>
        <p:spPr>
          <a:xfrm>
            <a:off x="7404410" y="734919"/>
            <a:ext cx="423743" cy="617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22" idx="6"/>
            <a:endCxn id="42" idx="2"/>
          </p:cNvCxnSpPr>
          <p:nvPr/>
        </p:nvCxnSpPr>
        <p:spPr>
          <a:xfrm>
            <a:off x="7404410" y="734919"/>
            <a:ext cx="431176" cy="118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22" idx="6"/>
            <a:endCxn id="43" idx="1"/>
          </p:cNvCxnSpPr>
          <p:nvPr/>
        </p:nvCxnSpPr>
        <p:spPr>
          <a:xfrm>
            <a:off x="7404410" y="734919"/>
            <a:ext cx="474368" cy="1584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23" idx="6"/>
            <a:endCxn id="40" idx="2"/>
          </p:cNvCxnSpPr>
          <p:nvPr/>
        </p:nvCxnSpPr>
        <p:spPr>
          <a:xfrm flipV="1">
            <a:off x="7396977" y="753507"/>
            <a:ext cx="438609" cy="580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23" idx="6"/>
            <a:endCxn id="41" idx="2"/>
          </p:cNvCxnSpPr>
          <p:nvPr/>
        </p:nvCxnSpPr>
        <p:spPr>
          <a:xfrm>
            <a:off x="7396977" y="1333861"/>
            <a:ext cx="431176" cy="18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23" idx="6"/>
            <a:endCxn id="42" idx="2"/>
          </p:cNvCxnSpPr>
          <p:nvPr/>
        </p:nvCxnSpPr>
        <p:spPr>
          <a:xfrm>
            <a:off x="7396977" y="1333861"/>
            <a:ext cx="438609" cy="58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23" idx="6"/>
            <a:endCxn id="43" idx="1"/>
          </p:cNvCxnSpPr>
          <p:nvPr/>
        </p:nvCxnSpPr>
        <p:spPr>
          <a:xfrm>
            <a:off x="7396977" y="1333861"/>
            <a:ext cx="481801" cy="98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24" idx="6"/>
            <a:endCxn id="40" idx="2"/>
          </p:cNvCxnSpPr>
          <p:nvPr/>
        </p:nvCxnSpPr>
        <p:spPr>
          <a:xfrm flipV="1">
            <a:off x="7404410" y="753507"/>
            <a:ext cx="431176" cy="1169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4" idx="6"/>
            <a:endCxn id="41" idx="2"/>
          </p:cNvCxnSpPr>
          <p:nvPr/>
        </p:nvCxnSpPr>
        <p:spPr>
          <a:xfrm flipV="1">
            <a:off x="7404410" y="1352449"/>
            <a:ext cx="423743" cy="570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24" idx="6"/>
            <a:endCxn id="42" idx="2"/>
          </p:cNvCxnSpPr>
          <p:nvPr/>
        </p:nvCxnSpPr>
        <p:spPr>
          <a:xfrm flipV="1">
            <a:off x="7404410" y="1921354"/>
            <a:ext cx="431176" cy="1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24" idx="6"/>
            <a:endCxn id="43" idx="1"/>
          </p:cNvCxnSpPr>
          <p:nvPr/>
        </p:nvCxnSpPr>
        <p:spPr>
          <a:xfrm>
            <a:off x="7404410" y="1922925"/>
            <a:ext cx="474368" cy="396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5" idx="6"/>
            <a:endCxn id="40" idx="2"/>
          </p:cNvCxnSpPr>
          <p:nvPr/>
        </p:nvCxnSpPr>
        <p:spPr>
          <a:xfrm flipV="1">
            <a:off x="7404410" y="753507"/>
            <a:ext cx="431176" cy="173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25" idx="6"/>
            <a:endCxn id="41" idx="2"/>
          </p:cNvCxnSpPr>
          <p:nvPr/>
        </p:nvCxnSpPr>
        <p:spPr>
          <a:xfrm flipV="1">
            <a:off x="7404410" y="1352449"/>
            <a:ext cx="423743" cy="1140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25" idx="6"/>
            <a:endCxn id="42" idx="2"/>
          </p:cNvCxnSpPr>
          <p:nvPr/>
        </p:nvCxnSpPr>
        <p:spPr>
          <a:xfrm flipV="1">
            <a:off x="7404410" y="1921354"/>
            <a:ext cx="431176" cy="571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5" idx="6"/>
            <a:endCxn id="43" idx="1"/>
          </p:cNvCxnSpPr>
          <p:nvPr/>
        </p:nvCxnSpPr>
        <p:spPr>
          <a:xfrm flipV="1">
            <a:off x="7404410" y="2319507"/>
            <a:ext cx="474368" cy="173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40" idx="6"/>
            <a:endCxn id="51" idx="1"/>
          </p:cNvCxnSpPr>
          <p:nvPr/>
        </p:nvCxnSpPr>
        <p:spPr>
          <a:xfrm>
            <a:off x="8181274" y="753507"/>
            <a:ext cx="529679" cy="610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41" idx="6"/>
          </p:cNvCxnSpPr>
          <p:nvPr/>
        </p:nvCxnSpPr>
        <p:spPr>
          <a:xfrm>
            <a:off x="8173841" y="1352449"/>
            <a:ext cx="538972" cy="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40" idx="6"/>
          </p:cNvCxnSpPr>
          <p:nvPr/>
        </p:nvCxnSpPr>
        <p:spPr>
          <a:xfrm>
            <a:off x="8181274" y="753507"/>
            <a:ext cx="531538" cy="1140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41" idx="6"/>
          </p:cNvCxnSpPr>
          <p:nvPr/>
        </p:nvCxnSpPr>
        <p:spPr>
          <a:xfrm>
            <a:off x="8173841" y="1352449"/>
            <a:ext cx="538971" cy="541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42" idx="6"/>
          </p:cNvCxnSpPr>
          <p:nvPr/>
        </p:nvCxnSpPr>
        <p:spPr>
          <a:xfrm flipV="1">
            <a:off x="8181274" y="1353406"/>
            <a:ext cx="531539" cy="567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42" idx="6"/>
            <a:endCxn id="52" idx="1"/>
          </p:cNvCxnSpPr>
          <p:nvPr/>
        </p:nvCxnSpPr>
        <p:spPr>
          <a:xfrm flipV="1">
            <a:off x="8181274" y="1879098"/>
            <a:ext cx="538971" cy="42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43" idx="6"/>
          </p:cNvCxnSpPr>
          <p:nvPr/>
        </p:nvCxnSpPr>
        <p:spPr>
          <a:xfrm flipV="1">
            <a:off x="8173841" y="1353406"/>
            <a:ext cx="538972" cy="1083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43" idx="6"/>
          </p:cNvCxnSpPr>
          <p:nvPr/>
        </p:nvCxnSpPr>
        <p:spPr>
          <a:xfrm flipV="1">
            <a:off x="8173841" y="1894363"/>
            <a:ext cx="538971" cy="542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5989148" y="907510"/>
            <a:ext cx="502726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v1</a:t>
            </a:r>
            <a:endParaRPr lang="en-US" sz="1600" dirty="0"/>
          </a:p>
        </p:txBody>
      </p:sp>
      <p:sp>
        <p:nvSpPr>
          <p:cNvPr id="235" name="TextBox 234"/>
          <p:cNvSpPr txBox="1"/>
          <p:nvPr/>
        </p:nvSpPr>
        <p:spPr>
          <a:xfrm>
            <a:off x="6000297" y="1441702"/>
            <a:ext cx="502726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v2</a:t>
            </a:r>
            <a:endParaRPr lang="en-US" sz="1600" dirty="0"/>
          </a:p>
        </p:txBody>
      </p:sp>
      <p:sp>
        <p:nvSpPr>
          <p:cNvPr id="236" name="TextBox 235"/>
          <p:cNvSpPr txBox="1"/>
          <p:nvPr/>
        </p:nvSpPr>
        <p:spPr>
          <a:xfrm>
            <a:off x="5967258" y="1996421"/>
            <a:ext cx="502726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v3</a:t>
            </a:r>
            <a:endParaRPr lang="en-US" sz="1600" dirty="0"/>
          </a:p>
        </p:txBody>
      </p:sp>
      <p:sp>
        <p:nvSpPr>
          <p:cNvPr id="241" name="Left Arrow 240"/>
          <p:cNvSpPr/>
          <p:nvPr/>
        </p:nvSpPr>
        <p:spPr>
          <a:xfrm>
            <a:off x="9507658" y="1271531"/>
            <a:ext cx="1352244" cy="592273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/>
          <p:cNvSpPr txBox="1"/>
          <p:nvPr/>
        </p:nvSpPr>
        <p:spPr>
          <a:xfrm>
            <a:off x="9811860" y="1370916"/>
            <a:ext cx="89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244" name="TextBox 243"/>
          <p:cNvSpPr txBox="1"/>
          <p:nvPr/>
        </p:nvSpPr>
        <p:spPr>
          <a:xfrm>
            <a:off x="928089" y="64080"/>
            <a:ext cx="4268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Training</a:t>
            </a:r>
            <a:endParaRPr lang="en-US" sz="2800" dirty="0"/>
          </a:p>
        </p:txBody>
      </p:sp>
      <p:sp>
        <p:nvSpPr>
          <p:cNvPr id="246" name="Frame 245"/>
          <p:cNvSpPr/>
          <p:nvPr/>
        </p:nvSpPr>
        <p:spPr>
          <a:xfrm>
            <a:off x="6270703" y="4291445"/>
            <a:ext cx="2534164" cy="1215736"/>
          </a:xfrm>
          <a:prstGeom prst="fram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6590836" y="4613564"/>
            <a:ext cx="188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Classifier Model</a:t>
            </a:r>
            <a:endParaRPr lang="en-US" dirty="0"/>
          </a:p>
        </p:txBody>
      </p:sp>
      <p:sp>
        <p:nvSpPr>
          <p:cNvPr id="276" name="TextBox 275"/>
          <p:cNvSpPr txBox="1"/>
          <p:nvPr/>
        </p:nvSpPr>
        <p:spPr>
          <a:xfrm>
            <a:off x="788024" y="4166395"/>
            <a:ext cx="934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tx2">
                    <a:lumMod val="75000"/>
                  </a:schemeClr>
                </a:solidFill>
              </a:rPr>
              <a:t>[nanage] 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782445" y="4570729"/>
            <a:ext cx="1351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[</a:t>
            </a:r>
            <a:r>
              <a:rPr lang="nl-NL" sz="1400" dirty="0" smtClean="0"/>
              <a:t>book</a:t>
            </a:r>
            <a:r>
              <a:rPr lang="nl-NL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]</a:t>
            </a:r>
            <a:endParaRPr lang="en-US" sz="1400" dirty="0"/>
          </a:p>
        </p:txBody>
      </p:sp>
      <p:sp>
        <p:nvSpPr>
          <p:cNvPr id="278" name="TextBox 277"/>
          <p:cNvSpPr txBox="1"/>
          <p:nvPr/>
        </p:nvSpPr>
        <p:spPr>
          <a:xfrm>
            <a:off x="782445" y="5048506"/>
            <a:ext cx="713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tx2">
                    <a:lumMod val="75000"/>
                  </a:schemeClr>
                </a:solidFill>
              </a:rPr>
              <a:t>[kodu]</a:t>
            </a:r>
            <a:endParaRPr lang="en-US" sz="1400" dirty="0"/>
          </a:p>
        </p:txBody>
      </p:sp>
      <p:sp>
        <p:nvSpPr>
          <p:cNvPr id="279" name="Pentagon 278"/>
          <p:cNvSpPr/>
          <p:nvPr/>
        </p:nvSpPr>
        <p:spPr>
          <a:xfrm>
            <a:off x="1722679" y="4474172"/>
            <a:ext cx="1581333" cy="43939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TextBox 279"/>
          <p:cNvSpPr txBox="1"/>
          <p:nvPr/>
        </p:nvSpPr>
        <p:spPr>
          <a:xfrm>
            <a:off x="1722679" y="4483150"/>
            <a:ext cx="1350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word2vec</a:t>
            </a:r>
            <a:endParaRPr lang="en-US" sz="2000" b="1" dirty="0"/>
          </a:p>
        </p:txBody>
      </p:sp>
      <p:sp>
        <p:nvSpPr>
          <p:cNvPr id="281" name="TextBox 280"/>
          <p:cNvSpPr txBox="1"/>
          <p:nvPr/>
        </p:nvSpPr>
        <p:spPr>
          <a:xfrm>
            <a:off x="3650176" y="4129233"/>
            <a:ext cx="2297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>
                <a:solidFill>
                  <a:schemeClr val="tx2">
                    <a:lumMod val="75000"/>
                  </a:schemeClr>
                </a:solidFill>
                <a:latin typeface="Century" panose="02040604050505020304" pitchFamily="18" charset="0"/>
                <a:cs typeface="Aharoni" panose="02010803020104030203" pitchFamily="2" charset="-79"/>
              </a:rPr>
              <a:t>[0.223, 1.364, -1.740] 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Century" panose="02040604050505020304" pitchFamily="18" charset="0"/>
              <a:cs typeface="Aharoni" panose="02010803020104030203" pitchFamily="2" charset="-79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3640876" y="4614413"/>
            <a:ext cx="229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>
                <a:latin typeface="Century" panose="02040604050505020304" pitchFamily="18" charset="0"/>
              </a:rPr>
              <a:t>[0.253,-4.163,-7.169]</a:t>
            </a:r>
            <a:endParaRPr lang="en-US" sz="1600" dirty="0">
              <a:latin typeface="Century" panose="02040604050505020304" pitchFamily="18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3640876" y="5069166"/>
            <a:ext cx="229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>
                <a:solidFill>
                  <a:schemeClr val="tx2">
                    <a:lumMod val="75000"/>
                  </a:schemeClr>
                </a:solidFill>
                <a:latin typeface="Century" panose="02040604050505020304" pitchFamily="18" charset="0"/>
              </a:rPr>
              <a:t>[</a:t>
            </a:r>
            <a:r>
              <a:rPr lang="nl-NL" sz="1600" dirty="0">
                <a:solidFill>
                  <a:schemeClr val="tx2">
                    <a:lumMod val="75000"/>
                  </a:schemeClr>
                </a:solidFill>
                <a:latin typeface="Century" panose="02040604050505020304" pitchFamily="18" charset="0"/>
                <a:cs typeface="Aharoni" panose="02010803020104030203" pitchFamily="2" charset="-79"/>
              </a:rPr>
              <a:t>2.300</a:t>
            </a:r>
            <a:r>
              <a:rPr lang="nl-NL" sz="1600" dirty="0" smtClean="0">
                <a:solidFill>
                  <a:schemeClr val="tx2">
                    <a:lumMod val="75000"/>
                  </a:schemeClr>
                </a:solidFill>
                <a:latin typeface="Century" panose="02040604050505020304" pitchFamily="18" charset="0"/>
              </a:rPr>
              <a:t>, </a:t>
            </a:r>
            <a:r>
              <a:rPr lang="nl-NL" sz="1600" dirty="0">
                <a:solidFill>
                  <a:schemeClr val="tx2">
                    <a:lumMod val="75000"/>
                  </a:schemeClr>
                </a:solidFill>
                <a:latin typeface="Century" panose="02040604050505020304" pitchFamily="18" charset="0"/>
                <a:cs typeface="Aharoni" panose="02010803020104030203" pitchFamily="2" charset="-79"/>
              </a:rPr>
              <a:t>1.345</a:t>
            </a:r>
            <a:r>
              <a:rPr lang="nl-NL" sz="1600" dirty="0" smtClean="0">
                <a:solidFill>
                  <a:schemeClr val="tx2">
                    <a:lumMod val="75000"/>
                  </a:schemeClr>
                </a:solidFill>
                <a:latin typeface="Century" panose="02040604050505020304" pitchFamily="18" charset="0"/>
              </a:rPr>
              <a:t>,-</a:t>
            </a:r>
            <a:r>
              <a:rPr lang="nl-NL" sz="1600" dirty="0" smtClean="0">
                <a:solidFill>
                  <a:schemeClr val="tx2">
                    <a:lumMod val="75000"/>
                  </a:schemeClr>
                </a:solidFill>
                <a:latin typeface="Century" panose="02040604050505020304" pitchFamily="18" charset="0"/>
                <a:cs typeface="Aharoni" panose="02010803020104030203" pitchFamily="2" charset="-79"/>
              </a:rPr>
              <a:t> </a:t>
            </a:r>
            <a:r>
              <a:rPr lang="nl-NL" sz="1600" dirty="0">
                <a:solidFill>
                  <a:schemeClr val="tx2">
                    <a:lumMod val="75000"/>
                  </a:schemeClr>
                </a:solidFill>
                <a:latin typeface="Century" panose="02040604050505020304" pitchFamily="18" charset="0"/>
              </a:rPr>
              <a:t>1.222</a:t>
            </a:r>
            <a:r>
              <a:rPr lang="nl-NL" sz="1600" dirty="0" smtClean="0">
                <a:solidFill>
                  <a:schemeClr val="tx2">
                    <a:lumMod val="75000"/>
                  </a:schemeClr>
                </a:solidFill>
                <a:latin typeface="Century" panose="02040604050505020304" pitchFamily="18" charset="0"/>
              </a:rPr>
              <a:t>]</a:t>
            </a:r>
            <a:endParaRPr lang="en-US" sz="1600" dirty="0">
              <a:latin typeface="Century" panose="02040604050505020304" pitchFamily="18" charset="0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630045" y="3087842"/>
            <a:ext cx="4268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Prediction</a:t>
            </a:r>
            <a:endParaRPr lang="en-US" sz="2800" dirty="0"/>
          </a:p>
        </p:txBody>
      </p:sp>
      <p:sp>
        <p:nvSpPr>
          <p:cNvPr id="287" name="Left Arrow 286"/>
          <p:cNvSpPr/>
          <p:nvPr/>
        </p:nvSpPr>
        <p:spPr>
          <a:xfrm rot="10800000">
            <a:off x="8787541" y="4557968"/>
            <a:ext cx="1352244" cy="592273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extBox 288"/>
          <p:cNvSpPr txBox="1"/>
          <p:nvPr/>
        </p:nvSpPr>
        <p:spPr>
          <a:xfrm>
            <a:off x="8892463" y="4669439"/>
            <a:ext cx="89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291" name="Rounded Rectangle 290"/>
          <p:cNvSpPr/>
          <p:nvPr/>
        </p:nvSpPr>
        <p:spPr>
          <a:xfrm>
            <a:off x="622680" y="3563358"/>
            <a:ext cx="11173080" cy="2618173"/>
          </a:xfrm>
          <a:prstGeom prst="round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ounded Rectangle 291"/>
          <p:cNvSpPr/>
          <p:nvPr/>
        </p:nvSpPr>
        <p:spPr>
          <a:xfrm>
            <a:off x="501351" y="494712"/>
            <a:ext cx="11294409" cy="2558073"/>
          </a:xfrm>
          <a:prstGeom prst="round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Left Arrow 292"/>
          <p:cNvSpPr/>
          <p:nvPr/>
        </p:nvSpPr>
        <p:spPr>
          <a:xfrm rot="16200000">
            <a:off x="6810080" y="3192824"/>
            <a:ext cx="1604969" cy="592273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/>
          <p:cNvSpPr txBox="1"/>
          <p:nvPr/>
        </p:nvSpPr>
        <p:spPr>
          <a:xfrm>
            <a:off x="10139785" y="4570729"/>
            <a:ext cx="163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 me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670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0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/>
      <p:bldP spid="14" grpId="0"/>
      <p:bldP spid="15" grpId="0"/>
      <p:bldP spid="16" grpId="0"/>
      <p:bldP spid="22" grpId="0" animBg="1"/>
      <p:bldP spid="23" grpId="0" animBg="1"/>
      <p:bldP spid="24" grpId="0" animBg="1"/>
      <p:bldP spid="25" grpId="0" animBg="1"/>
      <p:bldP spid="40" grpId="0" animBg="1"/>
      <p:bldP spid="41" grpId="0" animBg="1"/>
      <p:bldP spid="42" grpId="0" animBg="1"/>
      <p:bldP spid="43" grpId="0" animBg="1"/>
      <p:bldP spid="51" grpId="0" animBg="1"/>
      <p:bldP spid="52" grpId="0" animBg="1"/>
      <p:bldP spid="234" grpId="0" animBg="1"/>
      <p:bldP spid="235" grpId="0" animBg="1"/>
      <p:bldP spid="236" grpId="0" animBg="1"/>
      <p:bldP spid="241" grpId="0" animBg="1"/>
      <p:bldP spid="242" grpId="0"/>
      <p:bldP spid="244" grpId="0"/>
      <p:bldP spid="246" grpId="0" animBg="1"/>
      <p:bldP spid="275" grpId="0"/>
      <p:bldP spid="276" grpId="0"/>
      <p:bldP spid="277" grpId="0"/>
      <p:bldP spid="278" grpId="0"/>
      <p:bldP spid="279" grpId="0" animBg="1"/>
      <p:bldP spid="280" grpId="0"/>
      <p:bldP spid="281" grpId="0"/>
      <p:bldP spid="282" grpId="0"/>
      <p:bldP spid="283" grpId="0"/>
      <p:bldP spid="285" grpId="0"/>
      <p:bldP spid="287" grpId="0" animBg="1"/>
      <p:bldP spid="289" grpId="0"/>
      <p:bldP spid="291" grpId="0" animBg="1"/>
      <p:bldP spid="292" grpId="0" animBg="1"/>
      <p:bldP spid="293" grpId="0" animBg="1"/>
      <p:bldP spid="2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(Anaconda3)</a:t>
            </a:r>
          </a:p>
          <a:p>
            <a:r>
              <a:rPr lang="en-US" dirty="0" err="1" smtClean="0"/>
              <a:t>Tensorflow</a:t>
            </a:r>
            <a:endParaRPr lang="en-US" dirty="0" smtClean="0"/>
          </a:p>
          <a:p>
            <a:r>
              <a:rPr lang="en-US" dirty="0" err="1" smtClean="0"/>
              <a:t>Nltk</a:t>
            </a:r>
            <a:r>
              <a:rPr lang="en-US" dirty="0" smtClean="0"/>
              <a:t> (Natural Language Tool Kit)</a:t>
            </a:r>
          </a:p>
          <a:p>
            <a:r>
              <a:rPr lang="en-US" dirty="0" err="1" smtClean="0"/>
              <a:t>Gensim</a:t>
            </a:r>
            <a:r>
              <a:rPr lang="en-US" dirty="0" smtClean="0"/>
              <a:t>  -- Word2Vec</a:t>
            </a:r>
          </a:p>
          <a:p>
            <a:r>
              <a:rPr lang="en-US" dirty="0" err="1" smtClean="0"/>
              <a:t>Tflearn</a:t>
            </a:r>
            <a:r>
              <a:rPr lang="en-US" dirty="0" smtClean="0"/>
              <a:t> -- RNN</a:t>
            </a:r>
          </a:p>
          <a:p>
            <a:r>
              <a:rPr lang="en-US" dirty="0" smtClean="0"/>
              <a:t>Web scraper</a:t>
            </a:r>
          </a:p>
          <a:p>
            <a:r>
              <a:rPr lang="en-US" dirty="0" err="1" smtClean="0"/>
              <a:t>liclipse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 and software used </a:t>
            </a:r>
            <a:endParaRPr 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http://learningtensorflow.com/lesson2/</a:t>
            </a:r>
          </a:p>
          <a:p>
            <a:r>
              <a:rPr lang="en-US" dirty="0" smtClean="0"/>
              <a:t>https://media.readthedocs.org/pdf/deep-learning-tensorflow/latest/deep-learning-tensorflow.pdf</a:t>
            </a:r>
          </a:p>
          <a:p>
            <a:r>
              <a:rPr lang="en-US" dirty="0" smtClean="0"/>
              <a:t>https://github.com/aymericdamien/TensorFlow-Examples   &lt;--- DNN Running Source code</a:t>
            </a:r>
          </a:p>
          <a:p>
            <a:r>
              <a:rPr lang="en-US" dirty="0" smtClean="0"/>
              <a:t>https://github.com/tflearn/tflearn/tree/master/examples</a:t>
            </a:r>
          </a:p>
          <a:p>
            <a:r>
              <a:rPr lang="en-US" dirty="0" smtClean="0"/>
              <a:t>http://www.wildml.com/2015/11/understanding-convolutional-neural-networks-for-nlp/</a:t>
            </a:r>
          </a:p>
          <a:p>
            <a:r>
              <a:rPr lang="en-US" dirty="0" smtClean="0"/>
              <a:t>http://cl.naist.jp/~kevinduh/notes/duh12deeplearn.pdf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Literature Survey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572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928" y="2785609"/>
            <a:ext cx="9956800" cy="1143000"/>
          </a:xfrm>
        </p:spPr>
        <p:txBody>
          <a:bodyPr/>
          <a:lstStyle/>
          <a:p>
            <a:pPr algn="ctr"/>
            <a:r>
              <a:rPr lang="en-US" b="1" dirty="0" smtClean="0"/>
              <a:t>Dhanyavadhagalu </a:t>
            </a:r>
            <a:endParaRPr 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3851</TotalTime>
  <Words>275</Words>
  <Application>Microsoft Office PowerPoint</Application>
  <PresentationFormat>Widescreen</PresentationFormat>
  <Paragraphs>100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Aharoni</vt:lpstr>
      <vt:lpstr>Calibri</vt:lpstr>
      <vt:lpstr>Century</vt:lpstr>
      <vt:lpstr>Constantia</vt:lpstr>
      <vt:lpstr>Times New Roman</vt:lpstr>
      <vt:lpstr>Tunga</vt:lpstr>
      <vt:lpstr>Wingdings 2</vt:lpstr>
      <vt:lpstr>Paper</vt:lpstr>
      <vt:lpstr>    Kannada-English Codeswitching:Annotation,Transliteration,Translation</vt:lpstr>
      <vt:lpstr>Problem Formulation</vt:lpstr>
      <vt:lpstr>How did we collect the data ? </vt:lpstr>
      <vt:lpstr>Implementation Details</vt:lpstr>
      <vt:lpstr>Implementation Details</vt:lpstr>
      <vt:lpstr>PowerPoint Presentation</vt:lpstr>
      <vt:lpstr>Tools and software used </vt:lpstr>
      <vt:lpstr>Literature Survey </vt:lpstr>
      <vt:lpstr>Dhanyavadhagalu 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Kannada-English  Codeswitching:Annotation,Transliteration,Translation</dc:title>
  <dc:creator>Shetty, Akash</dc:creator>
  <cp:lastModifiedBy>Shetty, Akash</cp:lastModifiedBy>
  <cp:revision>124</cp:revision>
  <dcterms:created xsi:type="dcterms:W3CDTF">2017-02-24T16:04:11Z</dcterms:created>
  <dcterms:modified xsi:type="dcterms:W3CDTF">2017-04-18T13:12:43Z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