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4" r:id="rId7"/>
    <p:sldId id="261" r:id="rId8"/>
    <p:sldId id="262" r:id="rId9"/>
    <p:sldId id="263" r:id="rId10"/>
    <p:sldId id="265" r:id="rId11"/>
    <p:sldId id="266" r:id="rId12"/>
    <p:sldId id="267" r:id="rId13"/>
    <p:sldId id="276"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E7AED-5A41-4591-8981-8EF6188F74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087C019-AD06-4C3A-A7D9-9BE45E2352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C5F27CB-6D68-405A-8C85-B28C5EAEE226}"/>
              </a:ext>
            </a:extLst>
          </p:cNvPr>
          <p:cNvSpPr>
            <a:spLocks noGrp="1"/>
          </p:cNvSpPr>
          <p:nvPr>
            <p:ph type="dt" sz="half" idx="10"/>
          </p:nvPr>
        </p:nvSpPr>
        <p:spPr/>
        <p:txBody>
          <a:bodyPr/>
          <a:lstStyle/>
          <a:p>
            <a:fld id="{5B8B4E59-F339-4571-B5F5-B16DC5A492D4}" type="datetimeFigureOut">
              <a:rPr lang="en-US" smtClean="0"/>
              <a:t>11/24/2020</a:t>
            </a:fld>
            <a:endParaRPr lang="en-US"/>
          </a:p>
        </p:txBody>
      </p:sp>
      <p:sp>
        <p:nvSpPr>
          <p:cNvPr id="5" name="Footer Placeholder 4">
            <a:extLst>
              <a:ext uri="{FF2B5EF4-FFF2-40B4-BE49-F238E27FC236}">
                <a16:creationId xmlns:a16="http://schemas.microsoft.com/office/drawing/2014/main" id="{55F23B03-B7A2-468B-9EFF-CA2E1AD65D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5B6C6A-FDFF-416D-83A2-0A7E941010B1}"/>
              </a:ext>
            </a:extLst>
          </p:cNvPr>
          <p:cNvSpPr>
            <a:spLocks noGrp="1"/>
          </p:cNvSpPr>
          <p:nvPr>
            <p:ph type="sldNum" sz="quarter" idx="12"/>
          </p:nvPr>
        </p:nvSpPr>
        <p:spPr/>
        <p:txBody>
          <a:bodyPr/>
          <a:lstStyle/>
          <a:p>
            <a:fld id="{EDC44C2A-D120-4871-BB0A-02AC237039A3}" type="slidenum">
              <a:rPr lang="en-US" smtClean="0"/>
              <a:t>‹#›</a:t>
            </a:fld>
            <a:endParaRPr lang="en-US"/>
          </a:p>
        </p:txBody>
      </p:sp>
    </p:spTree>
    <p:extLst>
      <p:ext uri="{BB962C8B-B14F-4D97-AF65-F5344CB8AC3E}">
        <p14:creationId xmlns:p14="http://schemas.microsoft.com/office/powerpoint/2010/main" val="1488323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E4693-5E17-4A77-98B7-AF983EC7727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37C79FF-1CC4-435B-8B60-038407CA9D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E78FA8-E225-42CB-87ED-EB96E44984F1}"/>
              </a:ext>
            </a:extLst>
          </p:cNvPr>
          <p:cNvSpPr>
            <a:spLocks noGrp="1"/>
          </p:cNvSpPr>
          <p:nvPr>
            <p:ph type="dt" sz="half" idx="10"/>
          </p:nvPr>
        </p:nvSpPr>
        <p:spPr/>
        <p:txBody>
          <a:bodyPr/>
          <a:lstStyle/>
          <a:p>
            <a:fld id="{5B8B4E59-F339-4571-B5F5-B16DC5A492D4}" type="datetimeFigureOut">
              <a:rPr lang="en-US" smtClean="0"/>
              <a:t>11/24/2020</a:t>
            </a:fld>
            <a:endParaRPr lang="en-US"/>
          </a:p>
        </p:txBody>
      </p:sp>
      <p:sp>
        <p:nvSpPr>
          <p:cNvPr id="5" name="Footer Placeholder 4">
            <a:extLst>
              <a:ext uri="{FF2B5EF4-FFF2-40B4-BE49-F238E27FC236}">
                <a16:creationId xmlns:a16="http://schemas.microsoft.com/office/drawing/2014/main" id="{879D9CC2-99C0-4E30-BDFD-C320A616B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6F1D2F-B517-4227-9B44-DD53C5020211}"/>
              </a:ext>
            </a:extLst>
          </p:cNvPr>
          <p:cNvSpPr>
            <a:spLocks noGrp="1"/>
          </p:cNvSpPr>
          <p:nvPr>
            <p:ph type="sldNum" sz="quarter" idx="12"/>
          </p:nvPr>
        </p:nvSpPr>
        <p:spPr/>
        <p:txBody>
          <a:bodyPr/>
          <a:lstStyle/>
          <a:p>
            <a:fld id="{EDC44C2A-D120-4871-BB0A-02AC237039A3}" type="slidenum">
              <a:rPr lang="en-US" smtClean="0"/>
              <a:t>‹#›</a:t>
            </a:fld>
            <a:endParaRPr lang="en-US"/>
          </a:p>
        </p:txBody>
      </p:sp>
    </p:spTree>
    <p:extLst>
      <p:ext uri="{BB962C8B-B14F-4D97-AF65-F5344CB8AC3E}">
        <p14:creationId xmlns:p14="http://schemas.microsoft.com/office/powerpoint/2010/main" val="1570811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409620-7E81-4B66-92CB-39B795D065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03BAC0C-9CFA-47A0-AF18-5B38ED7E87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878D24-A355-4E4B-B3E5-6F78F9451922}"/>
              </a:ext>
            </a:extLst>
          </p:cNvPr>
          <p:cNvSpPr>
            <a:spLocks noGrp="1"/>
          </p:cNvSpPr>
          <p:nvPr>
            <p:ph type="dt" sz="half" idx="10"/>
          </p:nvPr>
        </p:nvSpPr>
        <p:spPr/>
        <p:txBody>
          <a:bodyPr/>
          <a:lstStyle/>
          <a:p>
            <a:fld id="{5B8B4E59-F339-4571-B5F5-B16DC5A492D4}" type="datetimeFigureOut">
              <a:rPr lang="en-US" smtClean="0"/>
              <a:t>11/24/2020</a:t>
            </a:fld>
            <a:endParaRPr lang="en-US"/>
          </a:p>
        </p:txBody>
      </p:sp>
      <p:sp>
        <p:nvSpPr>
          <p:cNvPr id="5" name="Footer Placeholder 4">
            <a:extLst>
              <a:ext uri="{FF2B5EF4-FFF2-40B4-BE49-F238E27FC236}">
                <a16:creationId xmlns:a16="http://schemas.microsoft.com/office/drawing/2014/main" id="{4BDED56E-4705-4BB5-9CA8-8A33A4ED99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63EDA0-520D-437C-BC9F-C55175E89D5F}"/>
              </a:ext>
            </a:extLst>
          </p:cNvPr>
          <p:cNvSpPr>
            <a:spLocks noGrp="1"/>
          </p:cNvSpPr>
          <p:nvPr>
            <p:ph type="sldNum" sz="quarter" idx="12"/>
          </p:nvPr>
        </p:nvSpPr>
        <p:spPr/>
        <p:txBody>
          <a:bodyPr/>
          <a:lstStyle/>
          <a:p>
            <a:fld id="{EDC44C2A-D120-4871-BB0A-02AC237039A3}" type="slidenum">
              <a:rPr lang="en-US" smtClean="0"/>
              <a:t>‹#›</a:t>
            </a:fld>
            <a:endParaRPr lang="en-US"/>
          </a:p>
        </p:txBody>
      </p:sp>
    </p:spTree>
    <p:extLst>
      <p:ext uri="{BB962C8B-B14F-4D97-AF65-F5344CB8AC3E}">
        <p14:creationId xmlns:p14="http://schemas.microsoft.com/office/powerpoint/2010/main" val="854909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3452D-7C2F-4C00-8C0E-C1274A0409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C5B0CF-23A0-4FE3-8227-62E0E52E7E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177D12-2642-4062-BC63-07B6A6CB09BE}"/>
              </a:ext>
            </a:extLst>
          </p:cNvPr>
          <p:cNvSpPr>
            <a:spLocks noGrp="1"/>
          </p:cNvSpPr>
          <p:nvPr>
            <p:ph type="dt" sz="half" idx="10"/>
          </p:nvPr>
        </p:nvSpPr>
        <p:spPr/>
        <p:txBody>
          <a:bodyPr/>
          <a:lstStyle/>
          <a:p>
            <a:fld id="{5B8B4E59-F339-4571-B5F5-B16DC5A492D4}" type="datetimeFigureOut">
              <a:rPr lang="en-US" smtClean="0"/>
              <a:t>11/24/2020</a:t>
            </a:fld>
            <a:endParaRPr lang="en-US"/>
          </a:p>
        </p:txBody>
      </p:sp>
      <p:sp>
        <p:nvSpPr>
          <p:cNvPr id="5" name="Footer Placeholder 4">
            <a:extLst>
              <a:ext uri="{FF2B5EF4-FFF2-40B4-BE49-F238E27FC236}">
                <a16:creationId xmlns:a16="http://schemas.microsoft.com/office/drawing/2014/main" id="{E7784083-F0B0-4A3D-B277-997A3E66EB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8D7935-F517-4FD4-86F2-3E9B15C19FD5}"/>
              </a:ext>
            </a:extLst>
          </p:cNvPr>
          <p:cNvSpPr>
            <a:spLocks noGrp="1"/>
          </p:cNvSpPr>
          <p:nvPr>
            <p:ph type="sldNum" sz="quarter" idx="12"/>
          </p:nvPr>
        </p:nvSpPr>
        <p:spPr/>
        <p:txBody>
          <a:bodyPr/>
          <a:lstStyle/>
          <a:p>
            <a:fld id="{EDC44C2A-D120-4871-BB0A-02AC237039A3}" type="slidenum">
              <a:rPr lang="en-US" smtClean="0"/>
              <a:t>‹#›</a:t>
            </a:fld>
            <a:endParaRPr lang="en-US"/>
          </a:p>
        </p:txBody>
      </p:sp>
    </p:spTree>
    <p:extLst>
      <p:ext uri="{BB962C8B-B14F-4D97-AF65-F5344CB8AC3E}">
        <p14:creationId xmlns:p14="http://schemas.microsoft.com/office/powerpoint/2010/main" val="3025514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D3948-9E87-49BE-93E6-C01ACB45A9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2392196-F865-45DD-8B43-45FEE2D732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C10BAF-881E-48A9-9650-CC50CF52B3A4}"/>
              </a:ext>
            </a:extLst>
          </p:cNvPr>
          <p:cNvSpPr>
            <a:spLocks noGrp="1"/>
          </p:cNvSpPr>
          <p:nvPr>
            <p:ph type="dt" sz="half" idx="10"/>
          </p:nvPr>
        </p:nvSpPr>
        <p:spPr/>
        <p:txBody>
          <a:bodyPr/>
          <a:lstStyle/>
          <a:p>
            <a:fld id="{5B8B4E59-F339-4571-B5F5-B16DC5A492D4}" type="datetimeFigureOut">
              <a:rPr lang="en-US" smtClean="0"/>
              <a:t>11/24/2020</a:t>
            </a:fld>
            <a:endParaRPr lang="en-US"/>
          </a:p>
        </p:txBody>
      </p:sp>
      <p:sp>
        <p:nvSpPr>
          <p:cNvPr id="5" name="Footer Placeholder 4">
            <a:extLst>
              <a:ext uri="{FF2B5EF4-FFF2-40B4-BE49-F238E27FC236}">
                <a16:creationId xmlns:a16="http://schemas.microsoft.com/office/drawing/2014/main" id="{A93E065C-2E7E-40DA-9819-ACFF1F4F60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91DAF7-5DEA-4CEA-9FB0-2A40F836564A}"/>
              </a:ext>
            </a:extLst>
          </p:cNvPr>
          <p:cNvSpPr>
            <a:spLocks noGrp="1"/>
          </p:cNvSpPr>
          <p:nvPr>
            <p:ph type="sldNum" sz="quarter" idx="12"/>
          </p:nvPr>
        </p:nvSpPr>
        <p:spPr/>
        <p:txBody>
          <a:bodyPr/>
          <a:lstStyle/>
          <a:p>
            <a:fld id="{EDC44C2A-D120-4871-BB0A-02AC237039A3}" type="slidenum">
              <a:rPr lang="en-US" smtClean="0"/>
              <a:t>‹#›</a:t>
            </a:fld>
            <a:endParaRPr lang="en-US"/>
          </a:p>
        </p:txBody>
      </p:sp>
    </p:spTree>
    <p:extLst>
      <p:ext uri="{BB962C8B-B14F-4D97-AF65-F5344CB8AC3E}">
        <p14:creationId xmlns:p14="http://schemas.microsoft.com/office/powerpoint/2010/main" val="4150999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2858D-10D5-449A-B352-AB5688D0D5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6D0634-FDAF-4A7C-BB3A-94F4F4FA85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8A5A632-6C40-45F6-961A-19887E744B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73FBFEC-0551-4EE5-9473-FDCAED076016}"/>
              </a:ext>
            </a:extLst>
          </p:cNvPr>
          <p:cNvSpPr>
            <a:spLocks noGrp="1"/>
          </p:cNvSpPr>
          <p:nvPr>
            <p:ph type="dt" sz="half" idx="10"/>
          </p:nvPr>
        </p:nvSpPr>
        <p:spPr/>
        <p:txBody>
          <a:bodyPr/>
          <a:lstStyle/>
          <a:p>
            <a:fld id="{5B8B4E59-F339-4571-B5F5-B16DC5A492D4}" type="datetimeFigureOut">
              <a:rPr lang="en-US" smtClean="0"/>
              <a:t>11/24/2020</a:t>
            </a:fld>
            <a:endParaRPr lang="en-US"/>
          </a:p>
        </p:txBody>
      </p:sp>
      <p:sp>
        <p:nvSpPr>
          <p:cNvPr id="6" name="Footer Placeholder 5">
            <a:extLst>
              <a:ext uri="{FF2B5EF4-FFF2-40B4-BE49-F238E27FC236}">
                <a16:creationId xmlns:a16="http://schemas.microsoft.com/office/drawing/2014/main" id="{F2A53888-9D06-4F90-B9D9-1DFE838F97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CE910D-65CC-4DA5-B81C-EE101A33E20B}"/>
              </a:ext>
            </a:extLst>
          </p:cNvPr>
          <p:cNvSpPr>
            <a:spLocks noGrp="1"/>
          </p:cNvSpPr>
          <p:nvPr>
            <p:ph type="sldNum" sz="quarter" idx="12"/>
          </p:nvPr>
        </p:nvSpPr>
        <p:spPr/>
        <p:txBody>
          <a:bodyPr/>
          <a:lstStyle/>
          <a:p>
            <a:fld id="{EDC44C2A-D120-4871-BB0A-02AC237039A3}" type="slidenum">
              <a:rPr lang="en-US" smtClean="0"/>
              <a:t>‹#›</a:t>
            </a:fld>
            <a:endParaRPr lang="en-US"/>
          </a:p>
        </p:txBody>
      </p:sp>
    </p:spTree>
    <p:extLst>
      <p:ext uri="{BB962C8B-B14F-4D97-AF65-F5344CB8AC3E}">
        <p14:creationId xmlns:p14="http://schemas.microsoft.com/office/powerpoint/2010/main" val="538137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6F17D-F7A5-40D7-ACB4-2870689A855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BE19984-F5F7-4894-BE68-EBD833986E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4F8612-0411-4464-BCA9-58E57B4042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FFD13B-2CB3-4FCC-9DF8-19AB25180A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95FE60-27EA-491C-B805-9705733DF2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958A0FA-C25F-47BA-9AEA-E93B2B60FE19}"/>
              </a:ext>
            </a:extLst>
          </p:cNvPr>
          <p:cNvSpPr>
            <a:spLocks noGrp="1"/>
          </p:cNvSpPr>
          <p:nvPr>
            <p:ph type="dt" sz="half" idx="10"/>
          </p:nvPr>
        </p:nvSpPr>
        <p:spPr/>
        <p:txBody>
          <a:bodyPr/>
          <a:lstStyle/>
          <a:p>
            <a:fld id="{5B8B4E59-F339-4571-B5F5-B16DC5A492D4}" type="datetimeFigureOut">
              <a:rPr lang="en-US" smtClean="0"/>
              <a:t>11/24/2020</a:t>
            </a:fld>
            <a:endParaRPr lang="en-US"/>
          </a:p>
        </p:txBody>
      </p:sp>
      <p:sp>
        <p:nvSpPr>
          <p:cNvPr id="8" name="Footer Placeholder 7">
            <a:extLst>
              <a:ext uri="{FF2B5EF4-FFF2-40B4-BE49-F238E27FC236}">
                <a16:creationId xmlns:a16="http://schemas.microsoft.com/office/drawing/2014/main" id="{2A314B97-4FBE-43B5-8FD2-689BC95BE08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0A56A16-C001-4E8E-B539-59A8F4EA2C97}"/>
              </a:ext>
            </a:extLst>
          </p:cNvPr>
          <p:cNvSpPr>
            <a:spLocks noGrp="1"/>
          </p:cNvSpPr>
          <p:nvPr>
            <p:ph type="sldNum" sz="quarter" idx="12"/>
          </p:nvPr>
        </p:nvSpPr>
        <p:spPr/>
        <p:txBody>
          <a:bodyPr/>
          <a:lstStyle/>
          <a:p>
            <a:fld id="{EDC44C2A-D120-4871-BB0A-02AC237039A3}" type="slidenum">
              <a:rPr lang="en-US" smtClean="0"/>
              <a:t>‹#›</a:t>
            </a:fld>
            <a:endParaRPr lang="en-US"/>
          </a:p>
        </p:txBody>
      </p:sp>
    </p:spTree>
    <p:extLst>
      <p:ext uri="{BB962C8B-B14F-4D97-AF65-F5344CB8AC3E}">
        <p14:creationId xmlns:p14="http://schemas.microsoft.com/office/powerpoint/2010/main" val="2053750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B7F4E-1CED-4F55-BA41-1AEB22187B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33C3AD2-8122-47A1-A601-8EBF795190F0}"/>
              </a:ext>
            </a:extLst>
          </p:cNvPr>
          <p:cNvSpPr>
            <a:spLocks noGrp="1"/>
          </p:cNvSpPr>
          <p:nvPr>
            <p:ph type="dt" sz="half" idx="10"/>
          </p:nvPr>
        </p:nvSpPr>
        <p:spPr/>
        <p:txBody>
          <a:bodyPr/>
          <a:lstStyle/>
          <a:p>
            <a:fld id="{5B8B4E59-F339-4571-B5F5-B16DC5A492D4}" type="datetimeFigureOut">
              <a:rPr lang="en-US" smtClean="0"/>
              <a:t>11/24/2020</a:t>
            </a:fld>
            <a:endParaRPr lang="en-US"/>
          </a:p>
        </p:txBody>
      </p:sp>
      <p:sp>
        <p:nvSpPr>
          <p:cNvPr id="4" name="Footer Placeholder 3">
            <a:extLst>
              <a:ext uri="{FF2B5EF4-FFF2-40B4-BE49-F238E27FC236}">
                <a16:creationId xmlns:a16="http://schemas.microsoft.com/office/drawing/2014/main" id="{BD270E29-3087-4AAE-B06F-F0EEA02FFC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E4D19CF-6F79-4350-90F2-E9D882211DA9}"/>
              </a:ext>
            </a:extLst>
          </p:cNvPr>
          <p:cNvSpPr>
            <a:spLocks noGrp="1"/>
          </p:cNvSpPr>
          <p:nvPr>
            <p:ph type="sldNum" sz="quarter" idx="12"/>
          </p:nvPr>
        </p:nvSpPr>
        <p:spPr/>
        <p:txBody>
          <a:bodyPr/>
          <a:lstStyle/>
          <a:p>
            <a:fld id="{EDC44C2A-D120-4871-BB0A-02AC237039A3}" type="slidenum">
              <a:rPr lang="en-US" smtClean="0"/>
              <a:t>‹#›</a:t>
            </a:fld>
            <a:endParaRPr lang="en-US"/>
          </a:p>
        </p:txBody>
      </p:sp>
    </p:spTree>
    <p:extLst>
      <p:ext uri="{BB962C8B-B14F-4D97-AF65-F5344CB8AC3E}">
        <p14:creationId xmlns:p14="http://schemas.microsoft.com/office/powerpoint/2010/main" val="1046447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020090-C2E2-4329-BC19-3C149DB20EEF}"/>
              </a:ext>
            </a:extLst>
          </p:cNvPr>
          <p:cNvSpPr>
            <a:spLocks noGrp="1"/>
          </p:cNvSpPr>
          <p:nvPr>
            <p:ph type="dt" sz="half" idx="10"/>
          </p:nvPr>
        </p:nvSpPr>
        <p:spPr/>
        <p:txBody>
          <a:bodyPr/>
          <a:lstStyle/>
          <a:p>
            <a:fld id="{5B8B4E59-F339-4571-B5F5-B16DC5A492D4}" type="datetimeFigureOut">
              <a:rPr lang="en-US" smtClean="0"/>
              <a:t>11/24/2020</a:t>
            </a:fld>
            <a:endParaRPr lang="en-US"/>
          </a:p>
        </p:txBody>
      </p:sp>
      <p:sp>
        <p:nvSpPr>
          <p:cNvPr id="3" name="Footer Placeholder 2">
            <a:extLst>
              <a:ext uri="{FF2B5EF4-FFF2-40B4-BE49-F238E27FC236}">
                <a16:creationId xmlns:a16="http://schemas.microsoft.com/office/drawing/2014/main" id="{B060ED45-5CFD-45A5-831F-E62EB7565F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C46A32-87D2-4200-8004-4387596ABEA9}"/>
              </a:ext>
            </a:extLst>
          </p:cNvPr>
          <p:cNvSpPr>
            <a:spLocks noGrp="1"/>
          </p:cNvSpPr>
          <p:nvPr>
            <p:ph type="sldNum" sz="quarter" idx="12"/>
          </p:nvPr>
        </p:nvSpPr>
        <p:spPr/>
        <p:txBody>
          <a:bodyPr/>
          <a:lstStyle/>
          <a:p>
            <a:fld id="{EDC44C2A-D120-4871-BB0A-02AC237039A3}" type="slidenum">
              <a:rPr lang="en-US" smtClean="0"/>
              <a:t>‹#›</a:t>
            </a:fld>
            <a:endParaRPr lang="en-US"/>
          </a:p>
        </p:txBody>
      </p:sp>
    </p:spTree>
    <p:extLst>
      <p:ext uri="{BB962C8B-B14F-4D97-AF65-F5344CB8AC3E}">
        <p14:creationId xmlns:p14="http://schemas.microsoft.com/office/powerpoint/2010/main" val="1788613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62D43-B1C7-46A7-B888-80AD3771FC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827039C-3635-4CB1-BB8E-601268DFAB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48A0539-9BEE-43A6-AFC1-2F8C9B8D77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998EB7-E618-4F90-8684-B791BF454B9D}"/>
              </a:ext>
            </a:extLst>
          </p:cNvPr>
          <p:cNvSpPr>
            <a:spLocks noGrp="1"/>
          </p:cNvSpPr>
          <p:nvPr>
            <p:ph type="dt" sz="half" idx="10"/>
          </p:nvPr>
        </p:nvSpPr>
        <p:spPr/>
        <p:txBody>
          <a:bodyPr/>
          <a:lstStyle/>
          <a:p>
            <a:fld id="{5B8B4E59-F339-4571-B5F5-B16DC5A492D4}" type="datetimeFigureOut">
              <a:rPr lang="en-US" smtClean="0"/>
              <a:t>11/24/2020</a:t>
            </a:fld>
            <a:endParaRPr lang="en-US"/>
          </a:p>
        </p:txBody>
      </p:sp>
      <p:sp>
        <p:nvSpPr>
          <p:cNvPr id="6" name="Footer Placeholder 5">
            <a:extLst>
              <a:ext uri="{FF2B5EF4-FFF2-40B4-BE49-F238E27FC236}">
                <a16:creationId xmlns:a16="http://schemas.microsoft.com/office/drawing/2014/main" id="{972D4E29-5952-4656-A7B9-3BD0D99F9E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B90EA3-32EF-4ADD-813B-CF3508671121}"/>
              </a:ext>
            </a:extLst>
          </p:cNvPr>
          <p:cNvSpPr>
            <a:spLocks noGrp="1"/>
          </p:cNvSpPr>
          <p:nvPr>
            <p:ph type="sldNum" sz="quarter" idx="12"/>
          </p:nvPr>
        </p:nvSpPr>
        <p:spPr/>
        <p:txBody>
          <a:bodyPr/>
          <a:lstStyle/>
          <a:p>
            <a:fld id="{EDC44C2A-D120-4871-BB0A-02AC237039A3}" type="slidenum">
              <a:rPr lang="en-US" smtClean="0"/>
              <a:t>‹#›</a:t>
            </a:fld>
            <a:endParaRPr lang="en-US"/>
          </a:p>
        </p:txBody>
      </p:sp>
    </p:spTree>
    <p:extLst>
      <p:ext uri="{BB962C8B-B14F-4D97-AF65-F5344CB8AC3E}">
        <p14:creationId xmlns:p14="http://schemas.microsoft.com/office/powerpoint/2010/main" val="3066777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77467-5351-46E6-95ED-3FEF61D2C0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4E820B-D8AA-4879-93C5-119ACE8B52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F2804FD-1807-460B-85FF-08DF6CCC0C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D93F51-89E5-4C29-A114-4467BAD6C4DD}"/>
              </a:ext>
            </a:extLst>
          </p:cNvPr>
          <p:cNvSpPr>
            <a:spLocks noGrp="1"/>
          </p:cNvSpPr>
          <p:nvPr>
            <p:ph type="dt" sz="half" idx="10"/>
          </p:nvPr>
        </p:nvSpPr>
        <p:spPr/>
        <p:txBody>
          <a:bodyPr/>
          <a:lstStyle/>
          <a:p>
            <a:fld id="{5B8B4E59-F339-4571-B5F5-B16DC5A492D4}" type="datetimeFigureOut">
              <a:rPr lang="en-US" smtClean="0"/>
              <a:t>11/24/2020</a:t>
            </a:fld>
            <a:endParaRPr lang="en-US"/>
          </a:p>
        </p:txBody>
      </p:sp>
      <p:sp>
        <p:nvSpPr>
          <p:cNvPr id="6" name="Footer Placeholder 5">
            <a:extLst>
              <a:ext uri="{FF2B5EF4-FFF2-40B4-BE49-F238E27FC236}">
                <a16:creationId xmlns:a16="http://schemas.microsoft.com/office/drawing/2014/main" id="{EC748253-7A35-446E-AC61-E664430EC0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C0B1AC-A315-4A47-A758-4DAF326CB76A}"/>
              </a:ext>
            </a:extLst>
          </p:cNvPr>
          <p:cNvSpPr>
            <a:spLocks noGrp="1"/>
          </p:cNvSpPr>
          <p:nvPr>
            <p:ph type="sldNum" sz="quarter" idx="12"/>
          </p:nvPr>
        </p:nvSpPr>
        <p:spPr/>
        <p:txBody>
          <a:bodyPr/>
          <a:lstStyle/>
          <a:p>
            <a:fld id="{EDC44C2A-D120-4871-BB0A-02AC237039A3}" type="slidenum">
              <a:rPr lang="en-US" smtClean="0"/>
              <a:t>‹#›</a:t>
            </a:fld>
            <a:endParaRPr lang="en-US"/>
          </a:p>
        </p:txBody>
      </p:sp>
    </p:spTree>
    <p:extLst>
      <p:ext uri="{BB962C8B-B14F-4D97-AF65-F5344CB8AC3E}">
        <p14:creationId xmlns:p14="http://schemas.microsoft.com/office/powerpoint/2010/main" val="603821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D1576C-979F-4150-960D-638206D32F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7A4F92D-C42C-4F50-8D39-F6F777BDF3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C9F9BD-2A1C-4E93-926A-82AD6E7EDF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8B4E59-F339-4571-B5F5-B16DC5A492D4}" type="datetimeFigureOut">
              <a:rPr lang="en-US" smtClean="0"/>
              <a:t>11/24/2020</a:t>
            </a:fld>
            <a:endParaRPr lang="en-US"/>
          </a:p>
        </p:txBody>
      </p:sp>
      <p:sp>
        <p:nvSpPr>
          <p:cNvPr id="5" name="Footer Placeholder 4">
            <a:extLst>
              <a:ext uri="{FF2B5EF4-FFF2-40B4-BE49-F238E27FC236}">
                <a16:creationId xmlns:a16="http://schemas.microsoft.com/office/drawing/2014/main" id="{8CE6FEC2-BFD9-4D85-BD64-83D3AD9CFD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E94BE72-537C-4276-A7E3-23C5814FDB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C44C2A-D120-4871-BB0A-02AC237039A3}" type="slidenum">
              <a:rPr lang="en-US" smtClean="0"/>
              <a:t>‹#›</a:t>
            </a:fld>
            <a:endParaRPr lang="en-US"/>
          </a:p>
        </p:txBody>
      </p:sp>
    </p:spTree>
    <p:extLst>
      <p:ext uri="{BB962C8B-B14F-4D97-AF65-F5344CB8AC3E}">
        <p14:creationId xmlns:p14="http://schemas.microsoft.com/office/powerpoint/2010/main" val="15446091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png"/><Relationship Id="rId1" Type="http://schemas.openxmlformats.org/officeDocument/2006/relationships/slideLayout" Target="../slideLayouts/slideLayout6.xml"/><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 Id="rId5" Type="http://schemas.openxmlformats.org/officeDocument/2006/relationships/image" Target="../media/image23.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jflap.org/" TargetMode="External"/><Relationship Id="rId2" Type="http://schemas.openxmlformats.org/officeDocument/2006/relationships/hyperlink" Target="https://www.youtube.com/watch?v=3SX43rZaBa4&amp;ab_channel=RowanRobots" TargetMode="External"/><Relationship Id="rId1" Type="http://schemas.openxmlformats.org/officeDocument/2006/relationships/slideLayout" Target="../slideLayouts/slideLayout2.xml"/><Relationship Id="rId4" Type="http://schemas.openxmlformats.org/officeDocument/2006/relationships/hyperlink" Target="https://www.canva.com/"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57352-6983-4BBF-9431-520325839E51}"/>
              </a:ext>
            </a:extLst>
          </p:cNvPr>
          <p:cNvSpPr>
            <a:spLocks noGrp="1"/>
          </p:cNvSpPr>
          <p:nvPr>
            <p:ph type="ctrTitle"/>
          </p:nvPr>
        </p:nvSpPr>
        <p:spPr>
          <a:xfrm>
            <a:off x="648928" y="4675886"/>
            <a:ext cx="3685032" cy="1608328"/>
          </a:xfrm>
        </p:spPr>
        <p:txBody>
          <a:bodyPr vert="horz" lIns="91440" tIns="45720" rIns="91440" bIns="45720" rtlCol="0" anchor="ctr">
            <a:normAutofit/>
          </a:bodyPr>
          <a:lstStyle/>
          <a:p>
            <a:pPr algn="l"/>
            <a:r>
              <a:rPr lang="en-US" sz="3600"/>
              <a:t>DANGEROUS DAVE GAME</a:t>
            </a:r>
            <a:br>
              <a:rPr lang="en-US" sz="3600"/>
            </a:br>
            <a:r>
              <a:rPr lang="en-US" sz="3600"/>
              <a:t>AUTOMATA</a:t>
            </a:r>
          </a:p>
        </p:txBody>
      </p:sp>
      <p:sp>
        <p:nvSpPr>
          <p:cNvPr id="21" name="Rectangle 17">
            <a:extLst>
              <a:ext uri="{FF2B5EF4-FFF2-40B4-BE49-F238E27FC236}">
                <a16:creationId xmlns:a16="http://schemas.microsoft.com/office/drawing/2014/main" id="{5AAE9118-0436-4488-AC4A-C14DF6A7B6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1"/>
            <a:ext cx="12192002" cy="4489449"/>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28">
            <a:extLst>
              <a:ext uri="{FF2B5EF4-FFF2-40B4-BE49-F238E27FC236}">
                <a16:creationId xmlns:a16="http://schemas.microsoft.com/office/drawing/2014/main" id="{07A0C51E-5464-4470-855E-CA530A59BF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59557" y="640091"/>
            <a:ext cx="8072887" cy="3550909"/>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Text&#10;&#10;Description automatically generated">
            <a:extLst>
              <a:ext uri="{FF2B5EF4-FFF2-40B4-BE49-F238E27FC236}">
                <a16:creationId xmlns:a16="http://schemas.microsoft.com/office/drawing/2014/main" id="{8607884C-0906-4770-AF4D-A857538616A3}"/>
              </a:ext>
            </a:extLst>
          </p:cNvPr>
          <p:cNvPicPr>
            <a:picLocks noChangeAspect="1"/>
          </p:cNvPicPr>
          <p:nvPr/>
        </p:nvPicPr>
        <p:blipFill rotWithShape="1">
          <a:blip r:embed="rId2">
            <a:extLst>
              <a:ext uri="{28A0092B-C50C-407E-A947-70E740481C1C}">
                <a14:useLocalDpi xmlns:a14="http://schemas.microsoft.com/office/drawing/2010/main" val="0"/>
              </a:ext>
            </a:extLst>
          </a:blip>
          <a:srcRect t="12438" b="19190"/>
          <a:stretch/>
        </p:blipFill>
        <p:spPr>
          <a:xfrm>
            <a:off x="2184401" y="749300"/>
            <a:ext cx="7823199" cy="3343043"/>
          </a:xfrm>
          <a:prstGeom prst="rect">
            <a:avLst/>
          </a:prstGeom>
        </p:spPr>
      </p:pic>
      <p:sp>
        <p:nvSpPr>
          <p:cNvPr id="3" name="Subtitle 2">
            <a:extLst>
              <a:ext uri="{FF2B5EF4-FFF2-40B4-BE49-F238E27FC236}">
                <a16:creationId xmlns:a16="http://schemas.microsoft.com/office/drawing/2014/main" id="{DC0E6C2F-4CA3-4582-8411-EF90F3410487}"/>
              </a:ext>
            </a:extLst>
          </p:cNvPr>
          <p:cNvSpPr>
            <a:spLocks noGrp="1"/>
          </p:cNvSpPr>
          <p:nvPr>
            <p:ph type="subTitle" idx="1"/>
          </p:nvPr>
        </p:nvSpPr>
        <p:spPr>
          <a:xfrm>
            <a:off x="4864100" y="4675886"/>
            <a:ext cx="6675627" cy="1605083"/>
          </a:xfrm>
        </p:spPr>
        <p:txBody>
          <a:bodyPr vert="horz" lIns="91440" tIns="45720" rIns="91440" bIns="45720" rtlCol="0" anchor="ctr">
            <a:normAutofit/>
          </a:bodyPr>
          <a:lstStyle/>
          <a:p>
            <a:pPr algn="l"/>
            <a:r>
              <a:rPr lang="en-US" sz="1400" dirty="0"/>
              <a:t>      </a:t>
            </a:r>
            <a:r>
              <a:rPr lang="en-US" sz="1400" u="sng" dirty="0"/>
              <a:t>Names/Reg No</a:t>
            </a:r>
            <a:r>
              <a:rPr lang="en-US" sz="1400" dirty="0"/>
              <a:t>: Akhil </a:t>
            </a:r>
            <a:r>
              <a:rPr lang="en-US" sz="1400" dirty="0" err="1"/>
              <a:t>Vandanapu</a:t>
            </a:r>
            <a:r>
              <a:rPr lang="en-US" sz="1400" dirty="0"/>
              <a:t>/BL.EN.U4CSE17138</a:t>
            </a:r>
          </a:p>
          <a:p>
            <a:pPr algn="l"/>
            <a:r>
              <a:rPr lang="en-US" sz="1400" dirty="0"/>
              <a:t>	            Sourabh Sooraj/BL.EN.U4CSE18118</a:t>
            </a:r>
          </a:p>
          <a:p>
            <a:pPr algn="l"/>
            <a:r>
              <a:rPr lang="en-US" sz="1400" dirty="0"/>
              <a:t>	            </a:t>
            </a:r>
            <a:r>
              <a:rPr lang="en-US" sz="1400" dirty="0" err="1"/>
              <a:t>Sreedathan</a:t>
            </a:r>
            <a:r>
              <a:rPr lang="en-US" sz="1400" dirty="0"/>
              <a:t> G/BL.EN.U4CSE18119</a:t>
            </a:r>
          </a:p>
          <a:p>
            <a:pPr algn="l"/>
            <a:r>
              <a:rPr lang="en-US" sz="1400" dirty="0"/>
              <a:t>      </a:t>
            </a:r>
            <a:r>
              <a:rPr lang="en-US" sz="1400" u="sng" dirty="0"/>
              <a:t>Subject/Course Code</a:t>
            </a:r>
            <a:r>
              <a:rPr lang="en-US" sz="1400" dirty="0"/>
              <a:t>: Theory of Computation/15CSE303	</a:t>
            </a:r>
          </a:p>
        </p:txBody>
      </p:sp>
      <p:cxnSp>
        <p:nvCxnSpPr>
          <p:cNvPr id="8" name="Straight Connector 7">
            <a:extLst>
              <a:ext uri="{FF2B5EF4-FFF2-40B4-BE49-F238E27FC236}">
                <a16:creationId xmlns:a16="http://schemas.microsoft.com/office/drawing/2014/main" id="{BA0CFFE6-F633-4452-8350-30A72AEFDE10}"/>
              </a:ext>
            </a:extLst>
          </p:cNvPr>
          <p:cNvCxnSpPr/>
          <p:nvPr/>
        </p:nvCxnSpPr>
        <p:spPr>
          <a:xfrm>
            <a:off x="4650377" y="4675886"/>
            <a:ext cx="0" cy="1737977"/>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69145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B4E697-C83E-4205-8792-EAF83BEDD24B}"/>
              </a:ext>
            </a:extLst>
          </p:cNvPr>
          <p:cNvSpPr>
            <a:spLocks noGrp="1"/>
          </p:cNvSpPr>
          <p:nvPr>
            <p:ph type="title"/>
          </p:nvPr>
        </p:nvSpPr>
        <p:spPr>
          <a:xfrm>
            <a:off x="1524000" y="1293338"/>
            <a:ext cx="9144000" cy="3274592"/>
          </a:xfrm>
        </p:spPr>
        <p:txBody>
          <a:bodyPr vert="horz" lIns="91440" tIns="45720" rIns="91440" bIns="45720" rtlCol="0" anchor="ctr">
            <a:normAutofit/>
          </a:bodyPr>
          <a:lstStyle/>
          <a:p>
            <a:pPr algn="ctr"/>
            <a:r>
              <a:rPr lang="en-US" sz="7200" kern="1200" dirty="0">
                <a:solidFill>
                  <a:schemeClr val="tx1"/>
                </a:solidFill>
                <a:latin typeface="+mj-lt"/>
                <a:ea typeface="+mj-ea"/>
                <a:cs typeface="+mj-cs"/>
              </a:rPr>
              <a:t>IMPLEMENTATION</a:t>
            </a:r>
          </a:p>
        </p:txBody>
      </p:sp>
      <p:cxnSp>
        <p:nvCxnSpPr>
          <p:cNvPr id="13" name="Straight Connector 12">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9232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3A0283-BA30-4D1D-88DD-C008E5008F76}"/>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5200" kern="1200">
                <a:solidFill>
                  <a:schemeClr val="tx1"/>
                </a:solidFill>
                <a:latin typeface="+mj-lt"/>
                <a:ea typeface="+mj-ea"/>
                <a:cs typeface="+mj-cs"/>
              </a:rPr>
              <a:t>Level 1</a:t>
            </a:r>
          </a:p>
        </p:txBody>
      </p:sp>
      <p:pic>
        <p:nvPicPr>
          <p:cNvPr id="16" name="Content Placeholder 15" descr="Diagram&#10;&#10;Description automatically generated">
            <a:extLst>
              <a:ext uri="{FF2B5EF4-FFF2-40B4-BE49-F238E27FC236}">
                <a16:creationId xmlns:a16="http://schemas.microsoft.com/office/drawing/2014/main" id="{3C37AC5D-2EBB-4917-81A7-0D3D36BAF1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0632" y="1249330"/>
            <a:ext cx="12670215" cy="6050028"/>
          </a:xfrm>
          <a:prstGeom prst="rect">
            <a:avLst/>
          </a:prstGeom>
        </p:spPr>
      </p:pic>
    </p:spTree>
    <p:extLst>
      <p:ext uri="{BB962C8B-B14F-4D97-AF65-F5344CB8AC3E}">
        <p14:creationId xmlns:p14="http://schemas.microsoft.com/office/powerpoint/2010/main" val="2318868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D1740-C7E3-4C2C-8AAD-4853F20C443B}"/>
              </a:ext>
            </a:extLst>
          </p:cNvPr>
          <p:cNvSpPr>
            <a:spLocks noGrp="1"/>
          </p:cNvSpPr>
          <p:nvPr>
            <p:ph type="title"/>
          </p:nvPr>
        </p:nvSpPr>
        <p:spPr>
          <a:xfrm>
            <a:off x="645858" y="5110423"/>
            <a:ext cx="10906061" cy="671540"/>
          </a:xfrm>
          <a:noFill/>
        </p:spPr>
        <p:txBody>
          <a:bodyPr vert="horz" lIns="91440" tIns="45720" rIns="91440" bIns="45720" rtlCol="0" anchor="ctr">
            <a:normAutofit/>
          </a:bodyPr>
          <a:lstStyle/>
          <a:p>
            <a:pPr algn="ctr"/>
            <a:r>
              <a:rPr lang="en-US" sz="4100"/>
              <a:t>Level 2</a:t>
            </a:r>
          </a:p>
        </p:txBody>
      </p:sp>
      <p:sp>
        <p:nvSpPr>
          <p:cNvPr id="20" name="Rectangle 9">
            <a:extLst>
              <a:ext uri="{FF2B5EF4-FFF2-40B4-BE49-F238E27FC236}">
                <a16:creationId xmlns:a16="http://schemas.microsoft.com/office/drawing/2014/main" id="{71FC7D98-7B8B-402A-90FC-F027482F21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2" cy="4822479"/>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8">
            <a:extLst>
              <a:ext uri="{FF2B5EF4-FFF2-40B4-BE49-F238E27FC236}">
                <a16:creationId xmlns:a16="http://schemas.microsoft.com/office/drawing/2014/main" id="{AD7356EA-285B-4E5D-8FEC-104659A4F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04562" y="640091"/>
            <a:ext cx="8182876" cy="388111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A picture containing hanging, map, group, bunch&#10;&#10;Description automatically generated">
            <a:extLst>
              <a:ext uri="{FF2B5EF4-FFF2-40B4-BE49-F238E27FC236}">
                <a16:creationId xmlns:a16="http://schemas.microsoft.com/office/drawing/2014/main" id="{ADD7B51E-B78F-4C4F-9C0D-71B95151214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 b="1047"/>
          <a:stretch/>
        </p:blipFill>
        <p:spPr>
          <a:xfrm>
            <a:off x="2170029" y="804672"/>
            <a:ext cx="7851943" cy="3554676"/>
          </a:xfrm>
          <a:prstGeom prst="rect">
            <a:avLst/>
          </a:prstGeom>
          <a:effectLst/>
        </p:spPr>
      </p:pic>
    </p:spTree>
    <p:extLst>
      <p:ext uri="{BB962C8B-B14F-4D97-AF65-F5344CB8AC3E}">
        <p14:creationId xmlns:p14="http://schemas.microsoft.com/office/powerpoint/2010/main" val="34814243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1">
            <a:extLst>
              <a:ext uri="{FF2B5EF4-FFF2-40B4-BE49-F238E27FC236}">
                <a16:creationId xmlns:a16="http://schemas.microsoft.com/office/drawing/2014/main" id="{A419ADC7-DE7C-464E-9F88-6CAB6F61BC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5D3697-A20E-4D21-9793-7DF5BF7BC4C6}"/>
              </a:ext>
            </a:extLst>
          </p:cNvPr>
          <p:cNvSpPr>
            <a:spLocks noGrp="1"/>
          </p:cNvSpPr>
          <p:nvPr>
            <p:ph type="title"/>
          </p:nvPr>
        </p:nvSpPr>
        <p:spPr>
          <a:xfrm>
            <a:off x="5158142" y="3980909"/>
            <a:ext cx="4148093" cy="2806506"/>
          </a:xfrm>
        </p:spPr>
        <p:txBody>
          <a:bodyPr anchor="b">
            <a:normAutofit/>
          </a:bodyPr>
          <a:lstStyle/>
          <a:p>
            <a:r>
              <a:rPr lang="en-US" sz="4000" dirty="0"/>
              <a:t>Level 3</a:t>
            </a:r>
          </a:p>
        </p:txBody>
      </p:sp>
      <p:pic>
        <p:nvPicPr>
          <p:cNvPr id="5" name="Content Placeholder 4" descr="Diagram&#10;&#10;Description automatically generated">
            <a:extLst>
              <a:ext uri="{FF2B5EF4-FFF2-40B4-BE49-F238E27FC236}">
                <a16:creationId xmlns:a16="http://schemas.microsoft.com/office/drawing/2014/main" id="{0EA84BD6-F1D8-4186-9D8B-48C68AEA3DBE}"/>
              </a:ext>
            </a:extLst>
          </p:cNvPr>
          <p:cNvPicPr>
            <a:picLocks noChangeAspect="1"/>
          </p:cNvPicPr>
          <p:nvPr/>
        </p:nvPicPr>
        <p:blipFill rotWithShape="1">
          <a:blip r:embed="rId2">
            <a:extLst>
              <a:ext uri="{28A0092B-C50C-407E-A947-70E740481C1C}">
                <a14:useLocalDpi xmlns:a14="http://schemas.microsoft.com/office/drawing/2010/main" val="0"/>
              </a:ext>
            </a:extLst>
          </a:blip>
          <a:srcRect r="13648" b="39456"/>
          <a:stretch/>
        </p:blipFill>
        <p:spPr>
          <a:xfrm>
            <a:off x="1395255" y="623378"/>
            <a:ext cx="9570290" cy="5351236"/>
          </a:xfrm>
          <a:prstGeom prst="rect">
            <a:avLst/>
          </a:prstGeom>
        </p:spPr>
      </p:pic>
      <p:sp>
        <p:nvSpPr>
          <p:cNvPr id="15" name="Content Placeholder 8">
            <a:extLst>
              <a:ext uri="{FF2B5EF4-FFF2-40B4-BE49-F238E27FC236}">
                <a16:creationId xmlns:a16="http://schemas.microsoft.com/office/drawing/2014/main" id="{B2F5F6B1-E2C6-4ABA-9FAC-7FF532D85F93}"/>
              </a:ext>
            </a:extLst>
          </p:cNvPr>
          <p:cNvSpPr>
            <a:spLocks noGrp="1"/>
          </p:cNvSpPr>
          <p:nvPr>
            <p:ph idx="1"/>
          </p:nvPr>
        </p:nvSpPr>
        <p:spPr>
          <a:xfrm>
            <a:off x="7202657" y="3526300"/>
            <a:ext cx="4148093" cy="2588458"/>
          </a:xfrm>
        </p:spPr>
        <p:txBody>
          <a:bodyPr>
            <a:normAutofit/>
          </a:bodyPr>
          <a:lstStyle/>
          <a:p>
            <a:endParaRPr lang="en-US" sz="2000" dirty="0"/>
          </a:p>
        </p:txBody>
      </p:sp>
    </p:spTree>
    <p:extLst>
      <p:ext uri="{BB962C8B-B14F-4D97-AF65-F5344CB8AC3E}">
        <p14:creationId xmlns:p14="http://schemas.microsoft.com/office/powerpoint/2010/main" val="29235885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B79C41-2E35-418F-A451-D76C33CFA2AE}"/>
              </a:ext>
            </a:extLst>
          </p:cNvPr>
          <p:cNvSpPr>
            <a:spLocks noGrp="1"/>
          </p:cNvSpPr>
          <p:nvPr>
            <p:ph type="title"/>
          </p:nvPr>
        </p:nvSpPr>
        <p:spPr>
          <a:xfrm>
            <a:off x="1524000" y="1293338"/>
            <a:ext cx="9144000" cy="3274592"/>
          </a:xfrm>
        </p:spPr>
        <p:txBody>
          <a:bodyPr vert="horz" lIns="91440" tIns="45720" rIns="91440" bIns="45720" rtlCol="0" anchor="ctr">
            <a:normAutofit/>
          </a:bodyPr>
          <a:lstStyle/>
          <a:p>
            <a:pPr algn="ctr"/>
            <a:r>
              <a:rPr lang="en-US" sz="7200" kern="1200" dirty="0">
                <a:solidFill>
                  <a:schemeClr val="tx1"/>
                </a:solidFill>
                <a:latin typeface="+mj-lt"/>
                <a:ea typeface="+mj-ea"/>
                <a:cs typeface="+mj-cs"/>
              </a:rPr>
              <a:t>TESTING AND RESULTS</a:t>
            </a:r>
          </a:p>
        </p:txBody>
      </p:sp>
      <p:cxnSp>
        <p:nvCxnSpPr>
          <p:cNvPr id="13" name="Straight Connector 12">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5963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0479A-566A-45F2-9A00-84F3E9C064ED}"/>
              </a:ext>
            </a:extLst>
          </p:cNvPr>
          <p:cNvSpPr>
            <a:spLocks noGrp="1"/>
          </p:cNvSpPr>
          <p:nvPr>
            <p:ph type="title"/>
          </p:nvPr>
        </p:nvSpPr>
        <p:spPr/>
        <p:txBody>
          <a:bodyPr/>
          <a:lstStyle/>
          <a:p>
            <a:r>
              <a:rPr lang="en-US" dirty="0"/>
              <a:t>Level 1</a:t>
            </a:r>
          </a:p>
        </p:txBody>
      </p:sp>
      <p:pic>
        <p:nvPicPr>
          <p:cNvPr id="4" name="Picture 3" descr="A picture containing graphical user interface&#10;&#10;Description automatically generated">
            <a:extLst>
              <a:ext uri="{FF2B5EF4-FFF2-40B4-BE49-F238E27FC236}">
                <a16:creationId xmlns:a16="http://schemas.microsoft.com/office/drawing/2014/main" id="{042189FB-6AD3-4F70-B34B-4592348A4D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3968" y="2780542"/>
            <a:ext cx="2293781" cy="3026781"/>
          </a:xfrm>
          <a:prstGeom prst="rect">
            <a:avLst/>
          </a:prstGeom>
        </p:spPr>
      </p:pic>
      <p:sp>
        <p:nvSpPr>
          <p:cNvPr id="5" name="TextBox 4">
            <a:extLst>
              <a:ext uri="{FF2B5EF4-FFF2-40B4-BE49-F238E27FC236}">
                <a16:creationId xmlns:a16="http://schemas.microsoft.com/office/drawing/2014/main" id="{3737FD29-46B5-4B95-B763-647E26E11FA5}"/>
              </a:ext>
            </a:extLst>
          </p:cNvPr>
          <p:cNvSpPr txBox="1"/>
          <p:nvPr/>
        </p:nvSpPr>
        <p:spPr>
          <a:xfrm>
            <a:off x="1347537" y="2129589"/>
            <a:ext cx="4153766" cy="646331"/>
          </a:xfrm>
          <a:prstGeom prst="rect">
            <a:avLst/>
          </a:prstGeom>
          <a:noFill/>
        </p:spPr>
        <p:txBody>
          <a:bodyPr wrap="none" rtlCol="0">
            <a:spAutoFit/>
          </a:bodyPr>
          <a:lstStyle/>
          <a:p>
            <a:r>
              <a:rPr lang="en-US" sz="1800" b="1" dirty="0">
                <a:effectLst/>
                <a:latin typeface="Times New Roman" panose="02020603050405020304" pitchFamily="18" charset="0"/>
                <a:ea typeface="Times New Roman" panose="02020603050405020304" pitchFamily="18" charset="0"/>
              </a:rPr>
              <a:t>Input Accepted and it terminates at win.</a:t>
            </a:r>
            <a:endParaRPr lang="en-US" sz="1800" dirty="0">
              <a:effectLst/>
              <a:latin typeface="Times New Roman" panose="02020603050405020304" pitchFamily="18" charset="0"/>
              <a:ea typeface="Times New Roman" panose="02020603050405020304" pitchFamily="18" charset="0"/>
            </a:endParaRPr>
          </a:p>
          <a:p>
            <a:endParaRPr lang="en-US" dirty="0"/>
          </a:p>
        </p:txBody>
      </p:sp>
      <p:sp>
        <p:nvSpPr>
          <p:cNvPr id="6" name="TextBox 5">
            <a:extLst>
              <a:ext uri="{FF2B5EF4-FFF2-40B4-BE49-F238E27FC236}">
                <a16:creationId xmlns:a16="http://schemas.microsoft.com/office/drawing/2014/main" id="{7D0652AE-D601-468C-B134-82075D171843}"/>
              </a:ext>
            </a:extLst>
          </p:cNvPr>
          <p:cNvSpPr txBox="1"/>
          <p:nvPr/>
        </p:nvSpPr>
        <p:spPr>
          <a:xfrm>
            <a:off x="7879525" y="4109266"/>
            <a:ext cx="2038507" cy="369332"/>
          </a:xfrm>
          <a:prstGeom prst="rect">
            <a:avLst/>
          </a:prstGeom>
          <a:noFill/>
        </p:spPr>
        <p:txBody>
          <a:bodyPr wrap="none" rtlCol="0">
            <a:spAutoFit/>
          </a:bodyPr>
          <a:lstStyle/>
          <a:p>
            <a:r>
              <a:rPr lang="en-US" sz="1800" dirty="0">
                <a:solidFill>
                  <a:schemeClr val="bg2">
                    <a:lumMod val="50000"/>
                  </a:schemeClr>
                </a:solidFill>
                <a:effectLst/>
                <a:latin typeface="Times New Roman" panose="02020603050405020304" pitchFamily="18" charset="0"/>
                <a:ea typeface="Times New Roman" panose="02020603050405020304" pitchFamily="18" charset="0"/>
              </a:rPr>
              <a:t>DDSSWWDDAWS</a:t>
            </a:r>
            <a:endParaRPr lang="en-US" dirty="0">
              <a:solidFill>
                <a:schemeClr val="bg2">
                  <a:lumMod val="50000"/>
                </a:schemeClr>
              </a:solidFill>
            </a:endParaRPr>
          </a:p>
        </p:txBody>
      </p:sp>
      <p:sp>
        <p:nvSpPr>
          <p:cNvPr id="7" name="TextBox 6">
            <a:extLst>
              <a:ext uri="{FF2B5EF4-FFF2-40B4-BE49-F238E27FC236}">
                <a16:creationId xmlns:a16="http://schemas.microsoft.com/office/drawing/2014/main" id="{AA9F9A94-85C9-42DF-AC82-1DA2389F9C7B}"/>
              </a:ext>
            </a:extLst>
          </p:cNvPr>
          <p:cNvSpPr txBox="1"/>
          <p:nvPr/>
        </p:nvSpPr>
        <p:spPr>
          <a:xfrm>
            <a:off x="8043415" y="2147155"/>
            <a:ext cx="1710725" cy="646331"/>
          </a:xfrm>
          <a:prstGeom prst="rect">
            <a:avLst/>
          </a:prstGeom>
          <a:noFill/>
        </p:spPr>
        <p:txBody>
          <a:bodyPr wrap="none" rtlCol="0">
            <a:spAutoFit/>
          </a:bodyPr>
          <a:lstStyle/>
          <a:p>
            <a:r>
              <a:rPr lang="en-US" sz="1800" b="1" dirty="0">
                <a:effectLst/>
                <a:latin typeface="Times New Roman" panose="02020603050405020304" pitchFamily="18" charset="0"/>
                <a:ea typeface="Times New Roman" panose="02020603050405020304" pitchFamily="18" charset="0"/>
              </a:rPr>
              <a:t>Input Rejected.</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880302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5"/>
              </a:gs>
              <a:gs pos="25000">
                <a:schemeClr val="accent5"/>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descr="A picture containing chart&#10;&#10;Description automatically generated">
            <a:extLst>
              <a:ext uri="{FF2B5EF4-FFF2-40B4-BE49-F238E27FC236}">
                <a16:creationId xmlns:a16="http://schemas.microsoft.com/office/drawing/2014/main" id="{3C91E761-1C6F-4B01-8F0B-DD69A42B00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8700" y="3022600"/>
            <a:ext cx="5753100" cy="2844800"/>
          </a:xfrm>
          <a:prstGeom prst="rect">
            <a:avLst/>
          </a:prstGeom>
        </p:spPr>
      </p:pic>
      <p:pic>
        <p:nvPicPr>
          <p:cNvPr id="4" name="Picture 3" descr="Diagram&#10;&#10;Description automatically generated">
            <a:extLst>
              <a:ext uri="{FF2B5EF4-FFF2-40B4-BE49-F238E27FC236}">
                <a16:creationId xmlns:a16="http://schemas.microsoft.com/office/drawing/2014/main" id="{E1EFB4B1-B17D-4437-A366-DD280181CFB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45300" y="3022600"/>
            <a:ext cx="2146300" cy="2844800"/>
          </a:xfrm>
          <a:prstGeom prst="rect">
            <a:avLst/>
          </a:prstGeom>
        </p:spPr>
      </p:pic>
      <p:pic>
        <p:nvPicPr>
          <p:cNvPr id="8" name="Picture 7" descr="Graphical user interface, application&#10;&#10;Description automatically generated">
            <a:extLst>
              <a:ext uri="{FF2B5EF4-FFF2-40B4-BE49-F238E27FC236}">
                <a16:creationId xmlns:a16="http://schemas.microsoft.com/office/drawing/2014/main" id="{83AC069C-63E8-4E1C-8795-5C273A76BEF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67800" y="3022600"/>
            <a:ext cx="2057400" cy="2844800"/>
          </a:xfrm>
          <a:prstGeom prst="rect">
            <a:avLst/>
          </a:prstGeom>
        </p:spPr>
      </p:pic>
      <p:sp>
        <p:nvSpPr>
          <p:cNvPr id="2" name="Title 1">
            <a:extLst>
              <a:ext uri="{FF2B5EF4-FFF2-40B4-BE49-F238E27FC236}">
                <a16:creationId xmlns:a16="http://schemas.microsoft.com/office/drawing/2014/main" id="{7A9B9E6A-7939-4D3F-A633-714517941AFE}"/>
              </a:ext>
            </a:extLst>
          </p:cNvPr>
          <p:cNvSpPr>
            <a:spLocks noGrp="1"/>
          </p:cNvSpPr>
          <p:nvPr>
            <p:ph type="title"/>
          </p:nvPr>
        </p:nvSpPr>
        <p:spPr>
          <a:xfrm>
            <a:off x="1179226" y="826680"/>
            <a:ext cx="9833548" cy="1325563"/>
          </a:xfrm>
        </p:spPr>
        <p:txBody>
          <a:bodyPr vert="horz" lIns="91440" tIns="45720" rIns="91440" bIns="45720" rtlCol="0" anchor="ctr">
            <a:normAutofit/>
          </a:bodyPr>
          <a:lstStyle/>
          <a:p>
            <a:pPr algn="ctr"/>
            <a:r>
              <a:rPr lang="en-US" sz="4000" kern="1200">
                <a:solidFill>
                  <a:srgbClr val="FFFFFF"/>
                </a:solidFill>
                <a:latin typeface="+mj-lt"/>
                <a:ea typeface="+mj-ea"/>
                <a:cs typeface="+mj-cs"/>
              </a:rPr>
              <a:t>Level 2</a:t>
            </a:r>
          </a:p>
        </p:txBody>
      </p:sp>
    </p:spTree>
    <p:extLst>
      <p:ext uri="{BB962C8B-B14F-4D97-AF65-F5344CB8AC3E}">
        <p14:creationId xmlns:p14="http://schemas.microsoft.com/office/powerpoint/2010/main" val="2764136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06179-21D9-4CCF-BF88-6EE46C109204}"/>
              </a:ext>
            </a:extLst>
          </p:cNvPr>
          <p:cNvSpPr>
            <a:spLocks noGrp="1"/>
          </p:cNvSpPr>
          <p:nvPr>
            <p:ph type="title"/>
          </p:nvPr>
        </p:nvSpPr>
        <p:spPr>
          <a:xfrm>
            <a:off x="642996" y="4571216"/>
            <a:ext cx="10906008" cy="1115415"/>
          </a:xfrm>
        </p:spPr>
        <p:txBody>
          <a:bodyPr vert="horz" lIns="91440" tIns="45720" rIns="91440" bIns="45720" rtlCol="0" anchor="b">
            <a:normAutofit/>
          </a:bodyPr>
          <a:lstStyle/>
          <a:p>
            <a:pPr algn="ctr"/>
            <a:r>
              <a:rPr lang="en-US" sz="6000"/>
              <a:t>Level 3</a:t>
            </a:r>
          </a:p>
        </p:txBody>
      </p:sp>
      <p:pic>
        <p:nvPicPr>
          <p:cNvPr id="10" name="Picture 9" descr="Text&#10;&#10;Description automatically generated">
            <a:extLst>
              <a:ext uri="{FF2B5EF4-FFF2-40B4-BE49-F238E27FC236}">
                <a16:creationId xmlns:a16="http://schemas.microsoft.com/office/drawing/2014/main" id="{B628CAA7-2860-4FB6-9F83-065E6E21D0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3238" y="2506892"/>
            <a:ext cx="2685705" cy="1803712"/>
          </a:xfrm>
          <a:prstGeom prst="rect">
            <a:avLst/>
          </a:prstGeom>
        </p:spPr>
      </p:pic>
      <p:pic>
        <p:nvPicPr>
          <p:cNvPr id="8" name="Picture 7" descr="Graphical user interface, text, application&#10;&#10;Description automatically generated">
            <a:extLst>
              <a:ext uri="{FF2B5EF4-FFF2-40B4-BE49-F238E27FC236}">
                <a16:creationId xmlns:a16="http://schemas.microsoft.com/office/drawing/2014/main" id="{A182C496-D599-4456-8557-E9606C0DEB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0300" y="2508274"/>
            <a:ext cx="2685705" cy="1774763"/>
          </a:xfrm>
          <a:prstGeom prst="rect">
            <a:avLst/>
          </a:prstGeom>
        </p:spPr>
      </p:pic>
      <p:pic>
        <p:nvPicPr>
          <p:cNvPr id="4" name="Picture 3" descr="Graphical user interface, text&#10;&#10;Description automatically generated">
            <a:extLst>
              <a:ext uri="{FF2B5EF4-FFF2-40B4-BE49-F238E27FC236}">
                <a16:creationId xmlns:a16="http://schemas.microsoft.com/office/drawing/2014/main" id="{D7505BE7-943E-438C-BB10-F3A230CCAD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786" y="2539549"/>
            <a:ext cx="2637795" cy="1779340"/>
          </a:xfrm>
          <a:prstGeom prst="rect">
            <a:avLst/>
          </a:prstGeom>
        </p:spPr>
      </p:pic>
      <p:pic>
        <p:nvPicPr>
          <p:cNvPr id="6" name="Picture 5" descr="A picture containing text&#10;&#10;Description automatically generated">
            <a:extLst>
              <a:ext uri="{FF2B5EF4-FFF2-40B4-BE49-F238E27FC236}">
                <a16:creationId xmlns:a16="http://schemas.microsoft.com/office/drawing/2014/main" id="{4F9ABE77-9A96-4C28-9103-4EB3891D1EC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21662" y="2539549"/>
            <a:ext cx="2685706" cy="1711940"/>
          </a:xfrm>
          <a:prstGeom prst="rect">
            <a:avLst/>
          </a:prstGeom>
        </p:spPr>
      </p:pic>
      <p:cxnSp>
        <p:nvCxnSpPr>
          <p:cNvPr id="25" name="Straight Connector 14">
            <a:extLst>
              <a:ext uri="{FF2B5EF4-FFF2-40B4-BE49-F238E27FC236}">
                <a16:creationId xmlns:a16="http://schemas.microsoft.com/office/drawing/2014/main" id="{8733B210-462D-42A4-BA20-36743BB5E6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5778706"/>
            <a:ext cx="9144000" cy="0"/>
          </a:xfrm>
          <a:prstGeom prst="line">
            <a:avLst/>
          </a:prstGeom>
          <a:ln w="19050">
            <a:solidFill>
              <a:srgbClr val="FFFF96"/>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392F13A-5934-4013-8B6E-84E99C130520}"/>
              </a:ext>
            </a:extLst>
          </p:cNvPr>
          <p:cNvSpPr txBox="1"/>
          <p:nvPr/>
        </p:nvSpPr>
        <p:spPr>
          <a:xfrm>
            <a:off x="642996" y="1881051"/>
            <a:ext cx="2320892" cy="646331"/>
          </a:xfrm>
          <a:prstGeom prst="rect">
            <a:avLst/>
          </a:prstGeom>
          <a:noFill/>
        </p:spPr>
        <p:txBody>
          <a:bodyPr wrap="none" rtlCol="0">
            <a:spAutoFit/>
          </a:bodyPr>
          <a:lstStyle/>
          <a:p>
            <a:r>
              <a:rPr lang="en-US" dirty="0"/>
              <a:t>Typical/Fastest success</a:t>
            </a:r>
          </a:p>
          <a:p>
            <a:pPr algn="ctr"/>
            <a:r>
              <a:rPr lang="en-US" dirty="0"/>
              <a:t>scenario</a:t>
            </a:r>
          </a:p>
        </p:txBody>
      </p:sp>
      <p:sp>
        <p:nvSpPr>
          <p:cNvPr id="13" name="TextBox 12">
            <a:extLst>
              <a:ext uri="{FF2B5EF4-FFF2-40B4-BE49-F238E27FC236}">
                <a16:creationId xmlns:a16="http://schemas.microsoft.com/office/drawing/2014/main" id="{149AA92D-7C8D-4112-9930-2CEA311DEB0A}"/>
              </a:ext>
            </a:extLst>
          </p:cNvPr>
          <p:cNvSpPr txBox="1"/>
          <p:nvPr/>
        </p:nvSpPr>
        <p:spPr>
          <a:xfrm>
            <a:off x="3303238" y="1860561"/>
            <a:ext cx="2621680" cy="646331"/>
          </a:xfrm>
          <a:prstGeom prst="rect">
            <a:avLst/>
          </a:prstGeom>
          <a:noFill/>
        </p:spPr>
        <p:txBody>
          <a:bodyPr wrap="none" rtlCol="0">
            <a:spAutoFit/>
          </a:bodyPr>
          <a:lstStyle/>
          <a:p>
            <a:pPr algn="ctr"/>
            <a:r>
              <a:rPr lang="en-US" dirty="0"/>
              <a:t>Typical scenario when run</a:t>
            </a:r>
          </a:p>
          <a:p>
            <a:pPr algn="ctr"/>
            <a:r>
              <a:rPr lang="en-US" dirty="0"/>
              <a:t>into booby trap</a:t>
            </a:r>
          </a:p>
        </p:txBody>
      </p:sp>
      <p:sp>
        <p:nvSpPr>
          <p:cNvPr id="14" name="TextBox 13">
            <a:extLst>
              <a:ext uri="{FF2B5EF4-FFF2-40B4-BE49-F238E27FC236}">
                <a16:creationId xmlns:a16="http://schemas.microsoft.com/office/drawing/2014/main" id="{BFAE5B77-F921-4938-8174-47C681C7739C}"/>
              </a:ext>
            </a:extLst>
          </p:cNvPr>
          <p:cNvSpPr txBox="1"/>
          <p:nvPr/>
        </p:nvSpPr>
        <p:spPr>
          <a:xfrm>
            <a:off x="6140300" y="1860560"/>
            <a:ext cx="2662908" cy="646331"/>
          </a:xfrm>
          <a:prstGeom prst="rect">
            <a:avLst/>
          </a:prstGeom>
          <a:noFill/>
        </p:spPr>
        <p:txBody>
          <a:bodyPr wrap="none" rtlCol="0">
            <a:spAutoFit/>
          </a:bodyPr>
          <a:lstStyle/>
          <a:p>
            <a:r>
              <a:rPr lang="en-US" dirty="0"/>
              <a:t>Typical scenario for restart</a:t>
            </a:r>
          </a:p>
          <a:p>
            <a:pPr algn="ctr"/>
            <a:r>
              <a:rPr lang="en-US" dirty="0"/>
              <a:t>(Failure to collect gem)</a:t>
            </a:r>
          </a:p>
        </p:txBody>
      </p:sp>
      <p:sp>
        <p:nvSpPr>
          <p:cNvPr id="16" name="TextBox 15">
            <a:extLst>
              <a:ext uri="{FF2B5EF4-FFF2-40B4-BE49-F238E27FC236}">
                <a16:creationId xmlns:a16="http://schemas.microsoft.com/office/drawing/2014/main" id="{73B4368B-16F1-442F-BB16-147FF2D484E5}"/>
              </a:ext>
            </a:extLst>
          </p:cNvPr>
          <p:cNvSpPr txBox="1"/>
          <p:nvPr/>
        </p:nvSpPr>
        <p:spPr>
          <a:xfrm>
            <a:off x="9242028" y="1898869"/>
            <a:ext cx="2244974" cy="646331"/>
          </a:xfrm>
          <a:prstGeom prst="rect">
            <a:avLst/>
          </a:prstGeom>
          <a:noFill/>
        </p:spPr>
        <p:txBody>
          <a:bodyPr wrap="none" rtlCol="0">
            <a:spAutoFit/>
          </a:bodyPr>
          <a:lstStyle/>
          <a:p>
            <a:r>
              <a:rPr lang="en-US" dirty="0"/>
              <a:t>Typical scenario when</a:t>
            </a:r>
          </a:p>
          <a:p>
            <a:pPr algn="ctr"/>
            <a:r>
              <a:rPr lang="en-US" dirty="0"/>
              <a:t>Falling into pit</a:t>
            </a:r>
          </a:p>
        </p:txBody>
      </p:sp>
    </p:spTree>
    <p:extLst>
      <p:ext uri="{BB962C8B-B14F-4D97-AF65-F5344CB8AC3E}">
        <p14:creationId xmlns:p14="http://schemas.microsoft.com/office/powerpoint/2010/main" val="25323385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D378CCA-6495-4F69-B533-17F01A6C65EB}"/>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CONCLUSION</a:t>
            </a:r>
          </a:p>
        </p:txBody>
      </p:sp>
      <p:sp>
        <p:nvSpPr>
          <p:cNvPr id="3" name="Content Placeholder 2">
            <a:extLst>
              <a:ext uri="{FF2B5EF4-FFF2-40B4-BE49-F238E27FC236}">
                <a16:creationId xmlns:a16="http://schemas.microsoft.com/office/drawing/2014/main" id="{15C72111-5E5C-4136-926D-DC32C1891EFF}"/>
              </a:ext>
            </a:extLst>
          </p:cNvPr>
          <p:cNvSpPr>
            <a:spLocks noGrp="1"/>
          </p:cNvSpPr>
          <p:nvPr>
            <p:ph idx="1"/>
          </p:nvPr>
        </p:nvSpPr>
        <p:spPr>
          <a:xfrm>
            <a:off x="1367624" y="2490436"/>
            <a:ext cx="9708995" cy="3567173"/>
          </a:xfrm>
        </p:spPr>
        <p:txBody>
          <a:bodyPr anchor="ctr">
            <a:normAutofit/>
          </a:bodyPr>
          <a:lstStyle/>
          <a:p>
            <a:pPr marL="0" indent="0" algn="just">
              <a:buNone/>
            </a:pPr>
            <a:r>
              <a:rPr lang="en-US" sz="2400" dirty="0"/>
              <a:t>We have successfully designed DFAs for running a few levels inspired by the Dangerous Dave game. We have understood how designing </a:t>
            </a:r>
            <a:r>
              <a:rPr lang="en-US" sz="2400" dirty="0" err="1"/>
              <a:t>Automatas</a:t>
            </a:r>
            <a:r>
              <a:rPr lang="en-US" sz="2400" dirty="0"/>
              <a:t> as such would help the video game industry in a massive way. It helps the developers to program different choices that the player can make to arrive at different outcomes, this was a basic implementation, but with advancements in technology, we could move on to more advanced implementations and trace games and their different outcomes more effectively. This will help in better level building and the earlier stages of game designing.</a:t>
            </a:r>
          </a:p>
        </p:txBody>
      </p:sp>
    </p:spTree>
    <p:extLst>
      <p:ext uri="{BB962C8B-B14F-4D97-AF65-F5344CB8AC3E}">
        <p14:creationId xmlns:p14="http://schemas.microsoft.com/office/powerpoint/2010/main" val="15751215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57FFA15E-A469-43EA-AD9B-5DAA751BB27D}"/>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References &amp; Bibliography</a:t>
            </a:r>
          </a:p>
        </p:txBody>
      </p:sp>
      <p:sp>
        <p:nvSpPr>
          <p:cNvPr id="3" name="Content Placeholder 2">
            <a:extLst>
              <a:ext uri="{FF2B5EF4-FFF2-40B4-BE49-F238E27FC236}">
                <a16:creationId xmlns:a16="http://schemas.microsoft.com/office/drawing/2014/main" id="{2ECC1B5F-6BE9-4270-8246-34056C87B430}"/>
              </a:ext>
            </a:extLst>
          </p:cNvPr>
          <p:cNvSpPr>
            <a:spLocks noGrp="1"/>
          </p:cNvSpPr>
          <p:nvPr>
            <p:ph idx="1"/>
          </p:nvPr>
        </p:nvSpPr>
        <p:spPr>
          <a:xfrm>
            <a:off x="1367624" y="2490436"/>
            <a:ext cx="9708995" cy="3567173"/>
          </a:xfrm>
        </p:spPr>
        <p:txBody>
          <a:bodyPr anchor="ctr">
            <a:normAutofit/>
          </a:bodyPr>
          <a:lstStyle/>
          <a:p>
            <a:r>
              <a:rPr lang="en-US" sz="2400">
                <a:hlinkClick r:id="rId2"/>
              </a:rPr>
              <a:t>https://www.youtube.com/watch?v=3SX43rZaBa4&amp;ab_channel=RowanRobots</a:t>
            </a:r>
            <a:endParaRPr lang="en-US" sz="2400"/>
          </a:p>
          <a:p>
            <a:r>
              <a:rPr lang="en-US" sz="2400">
                <a:hlinkClick r:id="rId3"/>
              </a:rPr>
              <a:t>http://www.jflap.org/</a:t>
            </a:r>
            <a:endParaRPr lang="en-US" sz="2400"/>
          </a:p>
          <a:p>
            <a:r>
              <a:rPr lang="en-US" sz="2400">
                <a:hlinkClick r:id="rId4"/>
              </a:rPr>
              <a:t>https://www.canva.com/</a:t>
            </a:r>
            <a:endParaRPr lang="en-US" sz="2400"/>
          </a:p>
          <a:p>
            <a:r>
              <a:rPr lang="en-US" sz="2400"/>
              <a:t>Microsoft Paint</a:t>
            </a:r>
          </a:p>
          <a:p>
            <a:r>
              <a:rPr lang="en-US" sz="2400"/>
              <a:t>College study materials (Notes, slides, …)</a:t>
            </a:r>
          </a:p>
          <a:p>
            <a:endParaRPr lang="en-US" sz="2400"/>
          </a:p>
        </p:txBody>
      </p:sp>
    </p:spTree>
    <p:extLst>
      <p:ext uri="{BB962C8B-B14F-4D97-AF65-F5344CB8AC3E}">
        <p14:creationId xmlns:p14="http://schemas.microsoft.com/office/powerpoint/2010/main" val="3858409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graphical user interface&#10;&#10;Description automatically generated">
            <a:extLst>
              <a:ext uri="{FF2B5EF4-FFF2-40B4-BE49-F238E27FC236}">
                <a16:creationId xmlns:a16="http://schemas.microsoft.com/office/drawing/2014/main" id="{1885333C-8BD8-4AEE-B82D-5A35D651E5D6}"/>
              </a:ext>
            </a:extLst>
          </p:cNvPr>
          <p:cNvPicPr>
            <a:picLocks noChangeAspect="1"/>
          </p:cNvPicPr>
          <p:nvPr/>
        </p:nvPicPr>
        <p:blipFill rotWithShape="1">
          <a:blip r:embed="rId2">
            <a:extLst>
              <a:ext uri="{28A0092B-C50C-407E-A947-70E740481C1C}">
                <a14:useLocalDpi xmlns:a14="http://schemas.microsoft.com/office/drawing/2010/main" val="0"/>
              </a:ext>
            </a:extLst>
          </a:blip>
          <a:srcRect t="271" b="9729"/>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2B1D4F77-A17C-43D7-B7FA-545148E4E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4332307"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B0B3D7-A898-4193-8C67-3D8300D54DF9}"/>
              </a:ext>
            </a:extLst>
          </p:cNvPr>
          <p:cNvSpPr>
            <a:spLocks noGrp="1"/>
          </p:cNvSpPr>
          <p:nvPr>
            <p:ph type="title"/>
          </p:nvPr>
        </p:nvSpPr>
        <p:spPr>
          <a:xfrm>
            <a:off x="594805" y="640263"/>
            <a:ext cx="3759240" cy="1344975"/>
          </a:xfrm>
        </p:spPr>
        <p:txBody>
          <a:bodyPr>
            <a:normAutofit/>
          </a:bodyPr>
          <a:lstStyle/>
          <a:p>
            <a:r>
              <a:rPr lang="en-US" sz="4000" dirty="0"/>
              <a:t>Intro &amp; History</a:t>
            </a:r>
          </a:p>
        </p:txBody>
      </p:sp>
      <p:sp>
        <p:nvSpPr>
          <p:cNvPr id="3" name="Content Placeholder 2">
            <a:extLst>
              <a:ext uri="{FF2B5EF4-FFF2-40B4-BE49-F238E27FC236}">
                <a16:creationId xmlns:a16="http://schemas.microsoft.com/office/drawing/2014/main" id="{94D53268-F3DF-42CF-A0AD-949AAED0DDD5}"/>
              </a:ext>
            </a:extLst>
          </p:cNvPr>
          <p:cNvSpPr>
            <a:spLocks noGrp="1"/>
          </p:cNvSpPr>
          <p:nvPr>
            <p:ph idx="1"/>
          </p:nvPr>
        </p:nvSpPr>
        <p:spPr>
          <a:xfrm>
            <a:off x="594110" y="2121763"/>
            <a:ext cx="3764826" cy="3773010"/>
          </a:xfrm>
        </p:spPr>
        <p:txBody>
          <a:bodyPr>
            <a:normAutofit/>
          </a:bodyPr>
          <a:lstStyle/>
          <a:p>
            <a:pPr marL="0" indent="0" algn="just">
              <a:buNone/>
            </a:pPr>
            <a:r>
              <a:rPr lang="en-US" sz="1700" i="0" dirty="0">
                <a:effectLst/>
              </a:rPr>
              <a:t>Dangerous Dave is a 1988 computer game by John Romero. It was developed for the Apple II and MS-DOS as an example game to accompany his article about his </a:t>
            </a:r>
            <a:r>
              <a:rPr lang="en-US" sz="1700" i="0" dirty="0" err="1">
                <a:effectLst/>
              </a:rPr>
              <a:t>GraBASIC</a:t>
            </a:r>
            <a:r>
              <a:rPr lang="en-US" sz="1700" i="0" dirty="0">
                <a:effectLst/>
              </a:rPr>
              <a:t>, an </a:t>
            </a:r>
            <a:r>
              <a:rPr lang="en-US" sz="1700" i="0" dirty="0" err="1">
                <a:effectLst/>
              </a:rPr>
              <a:t>Applesoft</a:t>
            </a:r>
            <a:r>
              <a:rPr lang="en-US" sz="1700" i="0" dirty="0">
                <a:effectLst/>
              </a:rPr>
              <a:t> BASIC add-on, for the </a:t>
            </a:r>
            <a:r>
              <a:rPr lang="en-US" sz="1700" i="0" dirty="0" err="1">
                <a:effectLst/>
              </a:rPr>
              <a:t>UpTime</a:t>
            </a:r>
            <a:r>
              <a:rPr lang="en-US" sz="1700" i="0" dirty="0">
                <a:effectLst/>
              </a:rPr>
              <a:t> disk magazine.</a:t>
            </a:r>
            <a:r>
              <a:rPr lang="en-US" sz="1700" b="0" i="0" dirty="0">
                <a:effectLst/>
                <a:latin typeface="Arial" panose="020B0604020202020204" pitchFamily="34" charset="0"/>
              </a:rPr>
              <a:t> </a:t>
            </a:r>
            <a:r>
              <a:rPr lang="en-US" sz="1700" b="0" i="0" dirty="0">
                <a:effectLst/>
              </a:rPr>
              <a:t>The object of the game is to collect gold cups to move on to the next level. Since the original 1988 publishing of </a:t>
            </a:r>
            <a:r>
              <a:rPr lang="en-US" sz="1700" b="0" i="1" dirty="0">
                <a:effectLst/>
              </a:rPr>
              <a:t>Dangerous Dave</a:t>
            </a:r>
            <a:r>
              <a:rPr lang="en-US" sz="1700" b="0" i="0" dirty="0">
                <a:effectLst/>
              </a:rPr>
              <a:t> on </a:t>
            </a:r>
            <a:r>
              <a:rPr lang="en-US" sz="1700" b="0" i="0" dirty="0" err="1">
                <a:effectLst/>
              </a:rPr>
              <a:t>UpTime</a:t>
            </a:r>
            <a:r>
              <a:rPr lang="en-US" sz="1700" b="0" i="0" dirty="0">
                <a:effectLst/>
              </a:rPr>
              <a:t>, there have been three sequels and three </a:t>
            </a:r>
            <a:r>
              <a:rPr lang="en-US" sz="1700" b="0" i="0" strike="noStrike" dirty="0">
                <a:effectLst/>
              </a:rPr>
              <a:t>ports</a:t>
            </a:r>
            <a:r>
              <a:rPr lang="en-US" sz="1700" b="0" i="0" dirty="0">
                <a:effectLst/>
              </a:rPr>
              <a:t> of the original to other platforms. The idea for </a:t>
            </a:r>
            <a:r>
              <a:rPr lang="en-US" sz="1700" b="0" dirty="0">
                <a:effectLst/>
              </a:rPr>
              <a:t>Dangerous</a:t>
            </a:r>
            <a:r>
              <a:rPr lang="en-US" sz="1700" b="0" i="1" dirty="0">
                <a:effectLst/>
              </a:rPr>
              <a:t> </a:t>
            </a:r>
            <a:r>
              <a:rPr lang="en-US" sz="1700" b="0" dirty="0">
                <a:effectLst/>
              </a:rPr>
              <a:t>Dave</a:t>
            </a:r>
            <a:r>
              <a:rPr lang="en-US" sz="1700" b="0" i="0" dirty="0">
                <a:effectLst/>
              </a:rPr>
              <a:t> came to </a:t>
            </a:r>
            <a:r>
              <a:rPr lang="en-US" sz="1700" b="0" i="0" u="none" strike="noStrike" dirty="0">
                <a:effectLst/>
              </a:rPr>
              <a:t>John Romero </a:t>
            </a:r>
            <a:r>
              <a:rPr lang="en-US" sz="1700" b="0" i="0" dirty="0">
                <a:effectLst/>
              </a:rPr>
              <a:t>under the influence of </a:t>
            </a:r>
            <a:r>
              <a:rPr lang="en-US" sz="1700" dirty="0"/>
              <a:t>Super Mario</a:t>
            </a:r>
            <a:r>
              <a:rPr lang="en-US" sz="1700" b="0" i="0" dirty="0">
                <a:effectLst/>
              </a:rPr>
              <a:t>.</a:t>
            </a:r>
          </a:p>
          <a:p>
            <a:pPr marL="0" indent="0">
              <a:buNone/>
            </a:pPr>
            <a:endParaRPr lang="en-US" sz="1700" dirty="0"/>
          </a:p>
        </p:txBody>
      </p:sp>
    </p:spTree>
    <p:extLst>
      <p:ext uri="{BB962C8B-B14F-4D97-AF65-F5344CB8AC3E}">
        <p14:creationId xmlns:p14="http://schemas.microsoft.com/office/powerpoint/2010/main" val="11091868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D752923-FE2B-4EBC-B515-361796F3D768}"/>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6000" kern="1200" dirty="0">
                <a:solidFill>
                  <a:srgbClr val="FFFFFF"/>
                </a:solidFill>
                <a:latin typeface="+mj-lt"/>
                <a:ea typeface="+mj-ea"/>
                <a:cs typeface="+mj-cs"/>
              </a:rPr>
              <a:t>Thank you</a:t>
            </a:r>
          </a:p>
        </p:txBody>
      </p:sp>
    </p:spTree>
    <p:extLst>
      <p:ext uri="{BB962C8B-B14F-4D97-AF65-F5344CB8AC3E}">
        <p14:creationId xmlns:p14="http://schemas.microsoft.com/office/powerpoint/2010/main" val="321596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3"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6">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27A37656-50FE-402C-86F5-ED858217E0CE}"/>
              </a:ext>
            </a:extLst>
          </p:cNvPr>
          <p:cNvSpPr>
            <a:spLocks noGrp="1"/>
          </p:cNvSpPr>
          <p:nvPr>
            <p:ph type="title"/>
          </p:nvPr>
        </p:nvSpPr>
        <p:spPr>
          <a:xfrm>
            <a:off x="1047280" y="759805"/>
            <a:ext cx="10306520" cy="1325563"/>
          </a:xfrm>
        </p:spPr>
        <p:txBody>
          <a:bodyPr>
            <a:normAutofit/>
          </a:bodyPr>
          <a:lstStyle/>
          <a:p>
            <a:r>
              <a:rPr lang="en-US" sz="4000" dirty="0">
                <a:solidFill>
                  <a:srgbClr val="FFFFFF"/>
                </a:solidFill>
              </a:rPr>
              <a:t>Abstract</a:t>
            </a:r>
          </a:p>
        </p:txBody>
      </p:sp>
      <p:sp>
        <p:nvSpPr>
          <p:cNvPr id="3" name="Content Placeholder 2">
            <a:extLst>
              <a:ext uri="{FF2B5EF4-FFF2-40B4-BE49-F238E27FC236}">
                <a16:creationId xmlns:a16="http://schemas.microsoft.com/office/drawing/2014/main" id="{756704E2-9358-41E2-9CD8-34287BAA89C0}"/>
              </a:ext>
            </a:extLst>
          </p:cNvPr>
          <p:cNvSpPr>
            <a:spLocks noGrp="1"/>
          </p:cNvSpPr>
          <p:nvPr>
            <p:ph idx="1"/>
          </p:nvPr>
        </p:nvSpPr>
        <p:spPr>
          <a:xfrm>
            <a:off x="1424904" y="2494450"/>
            <a:ext cx="4053545" cy="3563159"/>
          </a:xfrm>
        </p:spPr>
        <p:txBody>
          <a:bodyPr>
            <a:normAutofit/>
          </a:bodyPr>
          <a:lstStyle/>
          <a:p>
            <a:pPr marL="0" indent="0" algn="just">
              <a:buNone/>
            </a:pPr>
            <a:r>
              <a:rPr lang="en-US" sz="1700" dirty="0"/>
              <a:t>The objective here is to understand the level design and form a DFA of the various forms of terrain that Dave navigates through, and form a reasonable deduction considering all the possibilities of where he could end up. The player wins the level by collecting the rare gem and proceeding to the exit. Incase the gem wasn’t collected, and the player attempts to exit, he will be sent to the start(initial state) instead. The player will also have to be wary of traps and falling into flames.</a:t>
            </a:r>
          </a:p>
        </p:txBody>
      </p:sp>
      <p:pic>
        <p:nvPicPr>
          <p:cNvPr id="5" name="Picture 4" descr="A close up of a sign&#10;&#10;Description automatically generated">
            <a:extLst>
              <a:ext uri="{FF2B5EF4-FFF2-40B4-BE49-F238E27FC236}">
                <a16:creationId xmlns:a16="http://schemas.microsoft.com/office/drawing/2014/main" id="{88800658-7844-4979-A9D2-FE1C94720859}"/>
              </a:ext>
            </a:extLst>
          </p:cNvPr>
          <p:cNvPicPr>
            <a:picLocks noChangeAspect="1"/>
          </p:cNvPicPr>
          <p:nvPr/>
        </p:nvPicPr>
        <p:blipFill rotWithShape="1">
          <a:blip r:embed="rId2">
            <a:extLst>
              <a:ext uri="{28A0092B-C50C-407E-A947-70E740481C1C}">
                <a14:useLocalDpi xmlns:a14="http://schemas.microsoft.com/office/drawing/2010/main" val="0"/>
              </a:ext>
            </a:extLst>
          </a:blip>
          <a:srcRect l="6328" r="8092"/>
          <a:stretch/>
        </p:blipFill>
        <p:spPr>
          <a:xfrm>
            <a:off x="6098892" y="2492376"/>
            <a:ext cx="4802404" cy="3563372"/>
          </a:xfrm>
          <a:prstGeom prst="rect">
            <a:avLst/>
          </a:prstGeom>
        </p:spPr>
      </p:pic>
    </p:spTree>
    <p:extLst>
      <p:ext uri="{BB962C8B-B14F-4D97-AF65-F5344CB8AC3E}">
        <p14:creationId xmlns:p14="http://schemas.microsoft.com/office/powerpoint/2010/main" val="3659957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9">
            <a:extLst>
              <a:ext uri="{FF2B5EF4-FFF2-40B4-BE49-F238E27FC236}">
                <a16:creationId xmlns:a16="http://schemas.microsoft.com/office/drawing/2014/main" id="{FF81F8D5-515A-45DC-B296-30AB11F2C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1">
            <a:extLst>
              <a:ext uri="{FF2B5EF4-FFF2-40B4-BE49-F238E27FC236}">
                <a16:creationId xmlns:a16="http://schemas.microsoft.com/office/drawing/2014/main" id="{90464369-70FA-42AF-948F-80664CA7B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46816"/>
          </a:xfrm>
          <a:prstGeom prst="rect">
            <a:avLst/>
          </a:prstGeom>
          <a:solidFill>
            <a:schemeClr val="bg1">
              <a:lumMod val="8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F6D29A-F84A-4056-8704-83C49915CBEA}"/>
              </a:ext>
            </a:extLst>
          </p:cNvPr>
          <p:cNvSpPr>
            <a:spLocks noGrp="1"/>
          </p:cNvSpPr>
          <p:nvPr>
            <p:ph type="title"/>
          </p:nvPr>
        </p:nvSpPr>
        <p:spPr>
          <a:xfrm>
            <a:off x="581646" y="349664"/>
            <a:ext cx="5845571" cy="1638377"/>
          </a:xfrm>
        </p:spPr>
        <p:txBody>
          <a:bodyPr anchor="b">
            <a:normAutofit/>
          </a:bodyPr>
          <a:lstStyle/>
          <a:p>
            <a:r>
              <a:rPr lang="en-US" sz="4800"/>
              <a:t>Problem Statement</a:t>
            </a:r>
          </a:p>
        </p:txBody>
      </p:sp>
      <p:sp>
        <p:nvSpPr>
          <p:cNvPr id="3" name="Content Placeholder 2">
            <a:extLst>
              <a:ext uri="{FF2B5EF4-FFF2-40B4-BE49-F238E27FC236}">
                <a16:creationId xmlns:a16="http://schemas.microsoft.com/office/drawing/2014/main" id="{90B3F9FD-9C5D-4735-8689-5AC0C409A291}"/>
              </a:ext>
            </a:extLst>
          </p:cNvPr>
          <p:cNvSpPr>
            <a:spLocks noGrp="1"/>
          </p:cNvSpPr>
          <p:nvPr>
            <p:ph idx="1"/>
          </p:nvPr>
        </p:nvSpPr>
        <p:spPr>
          <a:xfrm>
            <a:off x="587988" y="2620641"/>
            <a:ext cx="5837750" cy="3023702"/>
          </a:xfrm>
        </p:spPr>
        <p:txBody>
          <a:bodyPr anchor="ctr">
            <a:normAutofit/>
          </a:bodyPr>
          <a:lstStyle/>
          <a:p>
            <a:pPr marL="0" indent="0" algn="just">
              <a:buNone/>
            </a:pPr>
            <a:r>
              <a:rPr lang="en-US" sz="2000" dirty="0"/>
              <a:t>We will have to design a DFA that accepts a string of characters that pertain to the different directional keys. Using this, each block that Dave navigates is considered a state by itself. We will have to program the DFA to accept all the strings that would allow Dave to win the game by successfully collecting the gem firsthand. Also to program the other possibilities of what would happen incase Dave landed in a trap, etc.</a:t>
            </a:r>
          </a:p>
        </p:txBody>
      </p:sp>
      <p:sp>
        <p:nvSpPr>
          <p:cNvPr id="21" name="Rectangle 13">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669568" y="277912"/>
            <a:ext cx="524256" cy="11863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5">
            <a:extLst>
              <a:ext uri="{FF2B5EF4-FFF2-40B4-BE49-F238E27FC236}">
                <a16:creationId xmlns:a16="http://schemas.microsoft.com/office/drawing/2014/main" id="{CC552A98-EF7D-4D42-AB69-066B786AB5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5447" y="399675"/>
            <a:ext cx="4647368" cy="5809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19C4E23-42A6-49FB-801E-565026901AA2}"/>
              </a:ext>
            </a:extLst>
          </p:cNvPr>
          <p:cNvPicPr>
            <a:picLocks noChangeAspect="1"/>
          </p:cNvPicPr>
          <p:nvPr/>
        </p:nvPicPr>
        <p:blipFill rotWithShape="1">
          <a:blip r:embed="rId2">
            <a:extLst>
              <a:ext uri="{28A0092B-C50C-407E-A947-70E740481C1C}">
                <a14:useLocalDpi xmlns:a14="http://schemas.microsoft.com/office/drawing/2010/main" val="0"/>
              </a:ext>
            </a:extLst>
          </a:blip>
          <a:srcRect r="-2" b="334"/>
          <a:stretch/>
        </p:blipFill>
        <p:spPr>
          <a:xfrm>
            <a:off x="7421373" y="627954"/>
            <a:ext cx="4235516" cy="5353373"/>
          </a:xfrm>
          <a:prstGeom prst="rect">
            <a:avLst/>
          </a:prstGeom>
        </p:spPr>
      </p:pic>
      <p:sp>
        <p:nvSpPr>
          <p:cNvPr id="18" name="Rectangle 17">
            <a:extLst>
              <a:ext uri="{FF2B5EF4-FFF2-40B4-BE49-F238E27FC236}">
                <a16:creationId xmlns:a16="http://schemas.microsoft.com/office/drawing/2014/main" id="{A648176E-454C-437C-B0FC-9B82FCF32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774185" y="6131892"/>
            <a:ext cx="524256"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0470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6F1F2C8-798B-4CCE-A851-94AFAF350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E5FC8E-A815-4C62-9274-F84BC4A3167D}"/>
              </a:ext>
            </a:extLst>
          </p:cNvPr>
          <p:cNvSpPr>
            <a:spLocks noGrp="1"/>
          </p:cNvSpPr>
          <p:nvPr>
            <p:ph type="title"/>
          </p:nvPr>
        </p:nvSpPr>
        <p:spPr>
          <a:xfrm>
            <a:off x="970908" y="1220919"/>
            <a:ext cx="5425781" cy="2387600"/>
          </a:xfrm>
        </p:spPr>
        <p:txBody>
          <a:bodyPr vert="horz" lIns="91440" tIns="45720" rIns="91440" bIns="45720" rtlCol="0" anchor="b">
            <a:normAutofit/>
          </a:bodyPr>
          <a:lstStyle/>
          <a:p>
            <a:r>
              <a:rPr lang="en-US" sz="6000" kern="1200">
                <a:solidFill>
                  <a:schemeClr val="tx1"/>
                </a:solidFill>
                <a:latin typeface="+mj-lt"/>
                <a:ea typeface="+mj-ea"/>
                <a:cs typeface="+mj-cs"/>
              </a:rPr>
              <a:t>Technology Stack</a:t>
            </a:r>
          </a:p>
        </p:txBody>
      </p:sp>
      <p:sp>
        <p:nvSpPr>
          <p:cNvPr id="3" name="Content Placeholder 2">
            <a:extLst>
              <a:ext uri="{FF2B5EF4-FFF2-40B4-BE49-F238E27FC236}">
                <a16:creationId xmlns:a16="http://schemas.microsoft.com/office/drawing/2014/main" id="{77448828-264C-4479-BEE6-B8349D0C0E9F}"/>
              </a:ext>
            </a:extLst>
          </p:cNvPr>
          <p:cNvSpPr>
            <a:spLocks noGrp="1"/>
          </p:cNvSpPr>
          <p:nvPr>
            <p:ph idx="1"/>
          </p:nvPr>
        </p:nvSpPr>
        <p:spPr>
          <a:xfrm>
            <a:off x="970908" y="3700594"/>
            <a:ext cx="5425781" cy="1655762"/>
          </a:xfrm>
        </p:spPr>
        <p:txBody>
          <a:bodyPr vert="horz" lIns="91440" tIns="45720" rIns="91440" bIns="45720" rtlCol="0">
            <a:normAutofit/>
          </a:bodyPr>
          <a:lstStyle/>
          <a:p>
            <a:pPr marL="0" indent="0">
              <a:buNone/>
            </a:pPr>
            <a:r>
              <a:rPr lang="en-US" sz="2400" kern="1200">
                <a:solidFill>
                  <a:schemeClr val="tx1"/>
                </a:solidFill>
                <a:latin typeface="+mn-lt"/>
                <a:ea typeface="+mn-ea"/>
                <a:cs typeface="+mn-cs"/>
              </a:rPr>
              <a:t>JFLAP 7.1</a:t>
            </a:r>
          </a:p>
        </p:txBody>
      </p:sp>
      <p:sp>
        <p:nvSpPr>
          <p:cNvPr id="10" name="Freeform: Shape 9">
            <a:extLst>
              <a:ext uri="{FF2B5EF4-FFF2-40B4-BE49-F238E27FC236}">
                <a16:creationId xmlns:a16="http://schemas.microsoft.com/office/drawing/2014/main" id="{755E9CD0-04B0-4A3C-B291-AD913379C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Oval 11">
            <a:extLst>
              <a:ext uri="{FF2B5EF4-FFF2-40B4-BE49-F238E27FC236}">
                <a16:creationId xmlns:a16="http://schemas.microsoft.com/office/drawing/2014/main" id="{1DD8BF3B-6066-418C-8D1A-75C5E396F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80BC66F9-7A74-4286-AD22-1174052CC2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02394"/>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D8142CC3-2B5C-48E6-9DF0-6C8ACBAF2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7B2D303B-3DD0-4319-9EAD-361847FEC7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46A89C79-8EF3-4AF9-B3D9-59A883F41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EFE5CE34-4543-42E5-B82C-1F3D12422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72AF41FE-63D7-4695-81D2-66D2510E4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1230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245A10-7F37-4569-80D2-2F692931E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8">
            <a:extLst>
              <a:ext uri="{FF2B5EF4-FFF2-40B4-BE49-F238E27FC236}">
                <a16:creationId xmlns:a16="http://schemas.microsoft.com/office/drawing/2014/main" id="{9267F70F-11C6-4597-9381-D0D80FC18F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06152" y="2355786"/>
            <a:ext cx="4985748"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90795895-700C-438B-9D0A-E46110F2D57E}"/>
              </a:ext>
            </a:extLst>
          </p:cNvPr>
          <p:cNvSpPr>
            <a:spLocks noGrp="1"/>
          </p:cNvSpPr>
          <p:nvPr>
            <p:ph type="title"/>
          </p:nvPr>
        </p:nvSpPr>
        <p:spPr>
          <a:xfrm>
            <a:off x="7559812" y="2723322"/>
            <a:ext cx="3510355" cy="2236738"/>
          </a:xfrm>
        </p:spPr>
        <p:txBody>
          <a:bodyPr vert="horz" lIns="91440" tIns="45720" rIns="91440" bIns="45720" rtlCol="0" anchor="b">
            <a:normAutofit/>
          </a:bodyPr>
          <a:lstStyle/>
          <a:p>
            <a:r>
              <a:rPr lang="en-US">
                <a:solidFill>
                  <a:srgbClr val="FFFFFF"/>
                </a:solidFill>
              </a:rPr>
              <a:t>DESIGN</a:t>
            </a:r>
          </a:p>
        </p:txBody>
      </p:sp>
      <p:sp>
        <p:nvSpPr>
          <p:cNvPr id="13" name="Freeform 5">
            <a:extLst>
              <a:ext uri="{FF2B5EF4-FFF2-40B4-BE49-F238E27FC236}">
                <a16:creationId xmlns:a16="http://schemas.microsoft.com/office/drawing/2014/main" id="{2C20A93E-E407-4683-A405-147DE26132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09782" y="1654168"/>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
            <a:extLst>
              <a:ext uri="{FF2B5EF4-FFF2-40B4-BE49-F238E27FC236}">
                <a16:creationId xmlns:a16="http://schemas.microsoft.com/office/drawing/2014/main" id="{9E8E3DD9-D235-48D9-A0EC-D6817EC84B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544520" y="1311136"/>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7">
            <a:extLst>
              <a:ext uri="{FF2B5EF4-FFF2-40B4-BE49-F238E27FC236}">
                <a16:creationId xmlns:a16="http://schemas.microsoft.com/office/drawing/2014/main" id="{EA83A145-578D-4A0B-94A7-AEAB2027D7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544520" y="1126737"/>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pic>
        <p:nvPicPr>
          <p:cNvPr id="4" name="Picture 3" descr="A screen shot of a video game&#10;&#10;Description automatically generated">
            <a:extLst>
              <a:ext uri="{FF2B5EF4-FFF2-40B4-BE49-F238E27FC236}">
                <a16:creationId xmlns:a16="http://schemas.microsoft.com/office/drawing/2014/main" id="{6438A553-0467-4E7A-A46A-4965CAF86D57}"/>
              </a:ext>
            </a:extLst>
          </p:cNvPr>
          <p:cNvPicPr>
            <a:picLocks noChangeAspect="1"/>
          </p:cNvPicPr>
          <p:nvPr/>
        </p:nvPicPr>
        <p:blipFill rotWithShape="1">
          <a:blip r:embed="rId2">
            <a:extLst>
              <a:ext uri="{28A0092B-C50C-407E-A947-70E740481C1C}">
                <a14:useLocalDpi xmlns:a14="http://schemas.microsoft.com/office/drawing/2010/main" val="0"/>
              </a:ext>
            </a:extLst>
          </a:blip>
          <a:srcRect t="366"/>
          <a:stretch/>
        </p:blipFill>
        <p:spPr>
          <a:xfrm>
            <a:off x="1258859" y="1120046"/>
            <a:ext cx="5635819" cy="3509504"/>
          </a:xfrm>
          <a:prstGeom prst="rect">
            <a:avLst/>
          </a:prstGeom>
        </p:spPr>
      </p:pic>
    </p:spTree>
    <p:extLst>
      <p:ext uri="{BB962C8B-B14F-4D97-AF65-F5344CB8AC3E}">
        <p14:creationId xmlns:p14="http://schemas.microsoft.com/office/powerpoint/2010/main" val="3802948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Content Placeholder 5" descr="A picture containing icon&#10;&#10;Description automatically generated">
            <a:extLst>
              <a:ext uri="{FF2B5EF4-FFF2-40B4-BE49-F238E27FC236}">
                <a16:creationId xmlns:a16="http://schemas.microsoft.com/office/drawing/2014/main" id="{6C6A344A-5E93-4DE0-B9DD-79A2961B4C6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4" name="Rectangle 18">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85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6D2505-6F5E-4BE9-9CA6-D14A0BADD9D4}"/>
              </a:ext>
            </a:extLst>
          </p:cNvPr>
          <p:cNvSpPr>
            <a:spLocks noGrp="1"/>
          </p:cNvSpPr>
          <p:nvPr>
            <p:ph type="title"/>
          </p:nvPr>
        </p:nvSpPr>
        <p:spPr>
          <a:xfrm>
            <a:off x="523875" y="425950"/>
            <a:ext cx="11210925" cy="744836"/>
          </a:xfrm>
        </p:spPr>
        <p:txBody>
          <a:bodyPr vert="horz" lIns="91440" tIns="45720" rIns="91440" bIns="45720" rtlCol="0" anchor="ctr">
            <a:normAutofit/>
          </a:bodyPr>
          <a:lstStyle/>
          <a:p>
            <a:pPr algn="ctr"/>
            <a:r>
              <a:rPr lang="en-US" sz="3600">
                <a:solidFill>
                  <a:schemeClr val="tx1">
                    <a:lumMod val="85000"/>
                    <a:lumOff val="15000"/>
                  </a:schemeClr>
                </a:solidFill>
              </a:rPr>
              <a:t>Level 1</a:t>
            </a:r>
          </a:p>
        </p:txBody>
      </p:sp>
      <p:cxnSp>
        <p:nvCxnSpPr>
          <p:cNvPr id="25" name="Straight Connector 20">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35069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24356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pic>
        <p:nvPicPr>
          <p:cNvPr id="9" name="Picture 8" descr="A picture containing bubble chart&#10;&#10;Description automatically generated">
            <a:extLst>
              <a:ext uri="{FF2B5EF4-FFF2-40B4-BE49-F238E27FC236}">
                <a16:creationId xmlns:a16="http://schemas.microsoft.com/office/drawing/2014/main" id="{80D3EAE5-ADC4-4FC2-888A-DA8CF87F6E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9173"/>
            <a:ext cx="3078817" cy="3078817"/>
          </a:xfrm>
          <a:prstGeom prst="rect">
            <a:avLst/>
          </a:prstGeom>
        </p:spPr>
      </p:pic>
    </p:spTree>
    <p:extLst>
      <p:ext uri="{BB962C8B-B14F-4D97-AF65-F5344CB8AC3E}">
        <p14:creationId xmlns:p14="http://schemas.microsoft.com/office/powerpoint/2010/main" val="1222212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5"/>
              </a:gs>
              <a:gs pos="25000">
                <a:schemeClr val="accent5"/>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Content Placeholder 4" descr="Chart, waterfall chart&#10;&#10;Description automatically generated">
            <a:extLst>
              <a:ext uri="{FF2B5EF4-FFF2-40B4-BE49-F238E27FC236}">
                <a16:creationId xmlns:a16="http://schemas.microsoft.com/office/drawing/2014/main" id="{51EFEBC4-B3A6-416A-B25E-325159DEF775}"/>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1839" r="1" b="1840"/>
          <a:stretch/>
        </p:blipFill>
        <p:spPr>
          <a:xfrm>
            <a:off x="1028700" y="2895600"/>
            <a:ext cx="6934200" cy="3098800"/>
          </a:xfrm>
          <a:prstGeom prst="rect">
            <a:avLst/>
          </a:prstGeom>
        </p:spPr>
      </p:pic>
      <p:pic>
        <p:nvPicPr>
          <p:cNvPr id="4" name="Picture 3" descr="A picture containing chart&#10;&#10;Description automatically generated">
            <a:extLst>
              <a:ext uri="{FF2B5EF4-FFF2-40B4-BE49-F238E27FC236}">
                <a16:creationId xmlns:a16="http://schemas.microsoft.com/office/drawing/2014/main" id="{0DF8A95C-65D4-4DB9-B4EB-8CF266AB0F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26400" y="2895600"/>
            <a:ext cx="3098800" cy="3098800"/>
          </a:xfrm>
          <a:prstGeom prst="rect">
            <a:avLst/>
          </a:prstGeom>
        </p:spPr>
      </p:pic>
      <p:sp>
        <p:nvSpPr>
          <p:cNvPr id="2" name="Title 1">
            <a:extLst>
              <a:ext uri="{FF2B5EF4-FFF2-40B4-BE49-F238E27FC236}">
                <a16:creationId xmlns:a16="http://schemas.microsoft.com/office/drawing/2014/main" id="{38253886-3DC5-414E-85F7-B6DBC4A3AD8E}"/>
              </a:ext>
            </a:extLst>
          </p:cNvPr>
          <p:cNvSpPr>
            <a:spLocks noGrp="1"/>
          </p:cNvSpPr>
          <p:nvPr>
            <p:ph type="title"/>
          </p:nvPr>
        </p:nvSpPr>
        <p:spPr>
          <a:xfrm>
            <a:off x="1179226" y="826680"/>
            <a:ext cx="9833548" cy="1325563"/>
          </a:xfrm>
        </p:spPr>
        <p:txBody>
          <a:bodyPr vert="horz" lIns="91440" tIns="45720" rIns="91440" bIns="45720" rtlCol="0">
            <a:normAutofit/>
          </a:bodyPr>
          <a:lstStyle/>
          <a:p>
            <a:pPr algn="ctr"/>
            <a:r>
              <a:rPr lang="en-US" sz="4000">
                <a:solidFill>
                  <a:srgbClr val="FFFFFF"/>
                </a:solidFill>
              </a:rPr>
              <a:t>Level 2</a:t>
            </a:r>
          </a:p>
        </p:txBody>
      </p:sp>
    </p:spTree>
    <p:extLst>
      <p:ext uri="{BB962C8B-B14F-4D97-AF65-F5344CB8AC3E}">
        <p14:creationId xmlns:p14="http://schemas.microsoft.com/office/powerpoint/2010/main" val="3024730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A5711A0E-A428-4ED1-96CB-33D69FD84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874" y="2043803"/>
            <a:ext cx="10190252" cy="80683"/>
          </a:xfrm>
          <a:prstGeom prst="rect">
            <a:avLst/>
          </a:prstGeom>
          <a:solidFill>
            <a:schemeClr val="tx1">
              <a:lumMod val="50000"/>
              <a:lumOff val="5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6" name="Content Placeholder 15" descr="Graphical user interface, application&#10;&#10;Description automatically generated">
            <a:extLst>
              <a:ext uri="{FF2B5EF4-FFF2-40B4-BE49-F238E27FC236}">
                <a16:creationId xmlns:a16="http://schemas.microsoft.com/office/drawing/2014/main" id="{B2E6AC25-F0C8-4D62-B869-5D51EC60EFC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a:stretch/>
        </p:blipFill>
        <p:spPr>
          <a:xfrm>
            <a:off x="1003300" y="2374900"/>
            <a:ext cx="6464300" cy="3606800"/>
          </a:xfrm>
          <a:prstGeom prst="rect">
            <a:avLst/>
          </a:prstGeom>
        </p:spPr>
      </p:pic>
      <p:pic>
        <p:nvPicPr>
          <p:cNvPr id="4" name="Picture 3" descr="A picture containing diagram&#10;&#10;Description automatically generated">
            <a:extLst>
              <a:ext uri="{FF2B5EF4-FFF2-40B4-BE49-F238E27FC236}">
                <a16:creationId xmlns:a16="http://schemas.microsoft.com/office/drawing/2014/main" id="{2E32D062-8240-483F-89ED-14B6AEA3B0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3800" y="2374900"/>
            <a:ext cx="3606800" cy="3606800"/>
          </a:xfrm>
          <a:prstGeom prst="rect">
            <a:avLst/>
          </a:prstGeom>
        </p:spPr>
      </p:pic>
      <p:sp>
        <p:nvSpPr>
          <p:cNvPr id="2" name="Title 1">
            <a:extLst>
              <a:ext uri="{FF2B5EF4-FFF2-40B4-BE49-F238E27FC236}">
                <a16:creationId xmlns:a16="http://schemas.microsoft.com/office/drawing/2014/main" id="{199A22BE-F2F6-4A6C-8D1E-4F93313842E6}"/>
              </a:ext>
            </a:extLst>
          </p:cNvPr>
          <p:cNvSpPr>
            <a:spLocks noGrp="1"/>
          </p:cNvSpPr>
          <p:nvPr>
            <p:ph type="title"/>
          </p:nvPr>
        </p:nvSpPr>
        <p:spPr>
          <a:xfrm>
            <a:off x="870204" y="606564"/>
            <a:ext cx="10451592" cy="1325563"/>
          </a:xfrm>
        </p:spPr>
        <p:txBody>
          <a:bodyPr vert="horz" lIns="91440" tIns="45720" rIns="91440" bIns="45720" rtlCol="0" anchor="ctr">
            <a:normAutofit/>
          </a:bodyPr>
          <a:lstStyle/>
          <a:p>
            <a:r>
              <a:rPr lang="en-US"/>
              <a:t>Level 3</a:t>
            </a:r>
          </a:p>
        </p:txBody>
      </p:sp>
    </p:spTree>
    <p:extLst>
      <p:ext uri="{BB962C8B-B14F-4D97-AF65-F5344CB8AC3E}">
        <p14:creationId xmlns:p14="http://schemas.microsoft.com/office/powerpoint/2010/main" val="15317857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558</Words>
  <Application>Microsoft Office PowerPoint</Application>
  <PresentationFormat>Widescreen</PresentationFormat>
  <Paragraphs>45</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Times New Roman</vt:lpstr>
      <vt:lpstr>Office Theme</vt:lpstr>
      <vt:lpstr>DANGEROUS DAVE GAME AUTOMATA</vt:lpstr>
      <vt:lpstr>Intro &amp; History</vt:lpstr>
      <vt:lpstr>Abstract</vt:lpstr>
      <vt:lpstr>Problem Statement</vt:lpstr>
      <vt:lpstr>Technology Stack</vt:lpstr>
      <vt:lpstr>DESIGN</vt:lpstr>
      <vt:lpstr>Level 1</vt:lpstr>
      <vt:lpstr>Level 2</vt:lpstr>
      <vt:lpstr>Level 3</vt:lpstr>
      <vt:lpstr>IMPLEMENTATION</vt:lpstr>
      <vt:lpstr>Level 1</vt:lpstr>
      <vt:lpstr>Level 2</vt:lpstr>
      <vt:lpstr>Level 3</vt:lpstr>
      <vt:lpstr>TESTING AND RESULTS</vt:lpstr>
      <vt:lpstr>Level 1</vt:lpstr>
      <vt:lpstr>Level 2</vt:lpstr>
      <vt:lpstr>Level 3</vt:lpstr>
      <vt:lpstr>CONCLUSION</vt:lpstr>
      <vt:lpstr>References &amp; Bibliography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DANGEROUS DAVE GAME AUTOMATA</dc:title>
  <dc:creator>Sourabh Sooraj</dc:creator>
  <cp:lastModifiedBy>Sourabh Sooraj</cp:lastModifiedBy>
  <cp:revision>2</cp:revision>
  <dcterms:created xsi:type="dcterms:W3CDTF">2020-11-24T10:16:02Z</dcterms:created>
  <dcterms:modified xsi:type="dcterms:W3CDTF">2020-11-24T14:14:49Z</dcterms:modified>
</cp:coreProperties>
</file>