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03330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66" d="100"/>
          <a:sy n="66" d="100"/>
        </p:scale>
        <p:origin x="-1164" y="-84"/>
      </p:cViewPr>
      <p:guideLst>
        <p:guide orient="horz" pos="2160"/>
        <p:guide pos="3255"/>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81233" y="5349903"/>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430543" y="4853412"/>
            <a:ext cx="955806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430543" y="3886200"/>
            <a:ext cx="955806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5D3705E-435C-457C-B94A-A311EF14F4A8}" type="datetimeFigureOut">
              <a:rPr lang="en-US" smtClean="0"/>
              <a:t>11-Nov-21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9299734" y="6473952"/>
            <a:ext cx="857642" cy="246888"/>
          </a:xfrm>
        </p:spPr>
        <p:txBody>
          <a:bodyPr/>
          <a:lstStyle/>
          <a:p>
            <a:fld id="{E98161D0-CC63-418C-9D9E-DB777FCA22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3705E-435C-457C-B94A-A311EF14F4A8}" type="datetimeFigureOut">
              <a:rPr lang="en-US" smtClean="0"/>
              <a:t>11-Nov-21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778" y="549277"/>
            <a:ext cx="2066608"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16652" y="549277"/>
            <a:ext cx="7060909"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3705E-435C-457C-B94A-A311EF14F4A8}" type="datetimeFigureOut">
              <a:rPr lang="en-US" smtClean="0"/>
              <a:t>11-Nov-21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D3705E-435C-457C-B94A-A311EF14F4A8}" type="datetimeFigureOut">
              <a:rPr lang="en-US" smtClean="0"/>
              <a:t>11-Nov-21</a:t>
            </a:fld>
            <a:endParaRPr lang="en-US"/>
          </a:p>
        </p:txBody>
      </p:sp>
      <p:sp>
        <p:nvSpPr>
          <p:cNvPr id="19" name="Footer Placeholder 18"/>
          <p:cNvSpPr>
            <a:spLocks noGrp="1"/>
          </p:cNvSpPr>
          <p:nvPr>
            <p:ph type="ftr" sz="quarter" idx="11"/>
          </p:nvPr>
        </p:nvSpPr>
        <p:spPr>
          <a:xfrm>
            <a:off x="4047106" y="76201"/>
            <a:ext cx="3272129" cy="288925"/>
          </a:xfrm>
        </p:spPr>
        <p:txBody>
          <a:bodyPr/>
          <a:lstStyle/>
          <a:p>
            <a:endParaRPr lang="en-US"/>
          </a:p>
        </p:txBody>
      </p:sp>
      <p:sp>
        <p:nvSpPr>
          <p:cNvPr id="16" name="Slide Number Placeholder 15"/>
          <p:cNvSpPr>
            <a:spLocks noGrp="1"/>
          </p:cNvSpPr>
          <p:nvPr>
            <p:ph type="sldNum" sz="quarter" idx="12"/>
          </p:nvPr>
        </p:nvSpPr>
        <p:spPr>
          <a:xfrm>
            <a:off x="9299734" y="6473952"/>
            <a:ext cx="857642" cy="246888"/>
          </a:xfrm>
        </p:spPr>
        <p:txBody>
          <a:bodyPr/>
          <a:lstStyle/>
          <a:p>
            <a:fld id="{E98161D0-CC63-418C-9D9E-DB777FCA22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81233" y="3444903"/>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430543" y="1676400"/>
            <a:ext cx="955806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5D3705E-435C-457C-B94A-A311EF14F4A8}" type="datetimeFigureOut">
              <a:rPr lang="en-US" smtClean="0"/>
              <a:t>11-Nov-21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98161D0-CC63-418C-9D9E-DB777FCA22AD}" type="slidenum">
              <a:rPr lang="en-US" smtClean="0"/>
              <a:t>‹#›</a:t>
            </a:fld>
            <a:endParaRPr lang="en-US"/>
          </a:p>
        </p:txBody>
      </p:sp>
      <p:sp>
        <p:nvSpPr>
          <p:cNvPr id="8" name="Title 7"/>
          <p:cNvSpPr>
            <a:spLocks noGrp="1"/>
          </p:cNvSpPr>
          <p:nvPr>
            <p:ph type="title"/>
          </p:nvPr>
        </p:nvSpPr>
        <p:spPr>
          <a:xfrm>
            <a:off x="203943" y="2947086"/>
            <a:ext cx="9816386"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40990" y="457200"/>
            <a:ext cx="9816386"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44434" y="1600200"/>
            <a:ext cx="4735976"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252628" y="1600200"/>
            <a:ext cx="4908193"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5D3705E-435C-457C-B94A-A311EF14F4A8}" type="datetimeFigureOut">
              <a:rPr lang="en-US" smtClean="0"/>
              <a:t>11-Nov-21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44435" y="5410200"/>
            <a:ext cx="9730277"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18042" y="666750"/>
            <a:ext cx="4848477"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5249040" y="666750"/>
            <a:ext cx="4850382"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18042" y="1316038"/>
            <a:ext cx="484847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5253226" y="1316038"/>
            <a:ext cx="484619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5D3705E-435C-457C-B94A-A311EF14F4A8}" type="datetimeFigureOut">
              <a:rPr lang="en-US" smtClean="0"/>
              <a:t>11-Nov-21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299734" y="6477000"/>
            <a:ext cx="861087" cy="246888"/>
          </a:xfrm>
        </p:spPr>
        <p:txBody>
          <a:bodyPr/>
          <a:lstStyle/>
          <a:p>
            <a:fld id="{E98161D0-CC63-418C-9D9E-DB777FCA22AD}" type="slidenum">
              <a:rPr lang="en-US" smtClean="0"/>
              <a:t>‹#›</a:t>
            </a:fld>
            <a:endParaRPr lang="en-US"/>
          </a:p>
        </p:txBody>
      </p:sp>
      <p:sp>
        <p:nvSpPr>
          <p:cNvPr id="11" name="Straight Connector 10"/>
          <p:cNvSpPr>
            <a:spLocks noChangeShapeType="1"/>
          </p:cNvSpPr>
          <p:nvPr/>
        </p:nvSpPr>
        <p:spPr bwMode="auto">
          <a:xfrm>
            <a:off x="581233" y="6019801"/>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40990" y="457200"/>
            <a:ext cx="9816386"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5D3705E-435C-457C-B94A-A311EF14F4A8}" type="datetimeFigureOut">
              <a:rPr lang="en-US" smtClean="0"/>
              <a:t>11-Nov-21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D3705E-435C-457C-B94A-A311EF14F4A8}" type="datetimeFigureOut">
              <a:rPr lang="en-US" smtClean="0"/>
              <a:t>11-Nov-21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81233" y="5849118"/>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516652" y="5486400"/>
            <a:ext cx="955806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516653" y="609600"/>
            <a:ext cx="3399498"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039931" y="609600"/>
            <a:ext cx="603478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D3705E-435C-457C-B94A-A311EF14F4A8}" type="datetimeFigureOut">
              <a:rPr lang="en-US" smtClean="0"/>
              <a:t>11-Nov-21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161D0-CC63-418C-9D9E-DB777FCA22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960998" y="616634"/>
            <a:ext cx="5683171"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5D3705E-435C-457C-B94A-A311EF14F4A8}" type="datetimeFigureOut">
              <a:rPr lang="en-US" smtClean="0"/>
              <a:t>11-Nov-21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98161D0-CC63-418C-9D9E-DB777FCA22AD}" type="slidenum">
              <a:rPr lang="en-US" smtClean="0"/>
              <a:t>‹#›</a:t>
            </a:fld>
            <a:endParaRPr lang="en-US"/>
          </a:p>
        </p:txBody>
      </p:sp>
      <p:sp>
        <p:nvSpPr>
          <p:cNvPr id="17" name="Title 16"/>
          <p:cNvSpPr>
            <a:spLocks noGrp="1"/>
          </p:cNvSpPr>
          <p:nvPr>
            <p:ph type="title"/>
          </p:nvPr>
        </p:nvSpPr>
        <p:spPr>
          <a:xfrm>
            <a:off x="430543" y="4993760"/>
            <a:ext cx="6630366"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430543" y="5533218"/>
            <a:ext cx="6630366"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81233" y="1050899"/>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44435" y="1554163"/>
            <a:ext cx="9816386"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7319235" y="76201"/>
            <a:ext cx="2841585" cy="288925"/>
          </a:xfrm>
          <a:prstGeom prst="rect">
            <a:avLst/>
          </a:prstGeom>
        </p:spPr>
        <p:txBody>
          <a:bodyPr vert="horz"/>
          <a:lstStyle>
            <a:lvl1pPr algn="l" eaLnBrk="1" latinLnBrk="0" hangingPunct="1">
              <a:defRPr kumimoji="0" sz="1200">
                <a:solidFill>
                  <a:schemeClr val="accent1">
                    <a:shade val="75000"/>
                  </a:schemeClr>
                </a:solidFill>
              </a:defRPr>
            </a:lvl1pPr>
          </a:lstStyle>
          <a:p>
            <a:fld id="{C5D3705E-435C-457C-B94A-A311EF14F4A8}" type="datetimeFigureOut">
              <a:rPr lang="en-US" smtClean="0"/>
              <a:t>11-Nov-21</a:t>
            </a:fld>
            <a:endParaRPr lang="en-US"/>
          </a:p>
        </p:txBody>
      </p:sp>
      <p:sp>
        <p:nvSpPr>
          <p:cNvPr id="28" name="Footer Placeholder 27"/>
          <p:cNvSpPr>
            <a:spLocks noGrp="1"/>
          </p:cNvSpPr>
          <p:nvPr>
            <p:ph type="ftr" sz="quarter" idx="3"/>
          </p:nvPr>
        </p:nvSpPr>
        <p:spPr>
          <a:xfrm>
            <a:off x="3530454" y="76201"/>
            <a:ext cx="3788781"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9299734" y="6477001"/>
            <a:ext cx="861087" cy="244475"/>
          </a:xfrm>
          <a:prstGeom prst="rect">
            <a:avLst/>
          </a:prstGeom>
        </p:spPr>
        <p:txBody>
          <a:bodyPr vert="horz"/>
          <a:lstStyle>
            <a:lvl1pPr algn="r" eaLnBrk="1" latinLnBrk="0" hangingPunct="1">
              <a:defRPr kumimoji="0" sz="1200">
                <a:solidFill>
                  <a:schemeClr val="accent1">
                    <a:shade val="75000"/>
                  </a:schemeClr>
                </a:solidFill>
              </a:defRPr>
            </a:lvl1pPr>
          </a:lstStyle>
          <a:p>
            <a:fld id="{E98161D0-CC63-418C-9D9E-DB777FCA22AD}" type="slidenum">
              <a:rPr lang="en-US" smtClean="0"/>
              <a:t>‹#›</a:t>
            </a:fld>
            <a:endParaRPr lang="en-US"/>
          </a:p>
        </p:txBody>
      </p:sp>
      <p:sp>
        <p:nvSpPr>
          <p:cNvPr id="10" name="Title Placeholder 9"/>
          <p:cNvSpPr>
            <a:spLocks noGrp="1"/>
          </p:cNvSpPr>
          <p:nvPr>
            <p:ph type="title"/>
          </p:nvPr>
        </p:nvSpPr>
        <p:spPr>
          <a:xfrm>
            <a:off x="344435" y="457200"/>
            <a:ext cx="9816386"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81233" y="1050899"/>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81233" y="1057987"/>
            <a:ext cx="9751805"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430543" y="4343400"/>
            <a:ext cx="9558060" cy="914400"/>
          </a:xfrm>
        </p:spPr>
        <p:txBody>
          <a:bodyPr/>
          <a:lstStyle/>
          <a:p>
            <a:r>
              <a:rPr lang="en-US" b="1" dirty="0" smtClean="0">
                <a:latin typeface="+mj-lt"/>
              </a:rPr>
              <a:t>Prepared by</a:t>
            </a:r>
            <a:r>
              <a:rPr lang="en-US" dirty="0" smtClean="0"/>
              <a:t> </a:t>
            </a:r>
          </a:p>
          <a:p>
            <a:r>
              <a:rPr lang="en-US" b="1" dirty="0" smtClean="0">
                <a:solidFill>
                  <a:srgbClr val="FF0000"/>
                </a:solidFill>
                <a:effectLst>
                  <a:outerShdw blurRad="38100" dist="38100" dir="2700000" algn="tl">
                    <a:srgbClr val="000000">
                      <a:alpha val="43137"/>
                    </a:srgbClr>
                  </a:outerShdw>
                </a:effectLst>
              </a:rPr>
              <a:t>SOURABH JHOD</a:t>
            </a:r>
            <a:endParaRPr lang="en-US" b="1" dirty="0">
              <a:solidFill>
                <a:srgbClr val="FF0000"/>
              </a:solidFill>
              <a:effectLst>
                <a:outerShdw blurRad="38100" dist="38100" dir="2700000" algn="tl">
                  <a:srgbClr val="000000">
                    <a:alpha val="43137"/>
                  </a:srgbClr>
                </a:outerShdw>
              </a:effectLst>
            </a:endParaRPr>
          </a:p>
        </p:txBody>
      </p:sp>
      <p:sp>
        <p:nvSpPr>
          <p:cNvPr id="11" name="Title 6"/>
          <p:cNvSpPr>
            <a:spLocks noGrp="1"/>
          </p:cNvSpPr>
          <p:nvPr>
            <p:ph type="ctrTitle"/>
          </p:nvPr>
        </p:nvSpPr>
        <p:spPr>
          <a:xfrm>
            <a:off x="430543" y="1143000"/>
            <a:ext cx="9558060" cy="1752600"/>
          </a:xfrm>
        </p:spPr>
        <p:txBody>
          <a:bodyPr>
            <a:noAutofit/>
          </a:bodyPr>
          <a:lstStyle/>
          <a:p>
            <a:r>
              <a:rPr lang="en-US" sz="4400" b="1" cap="none" dirty="0" smtClean="0">
                <a:ln w="12700">
                  <a:solidFill>
                    <a:schemeClr val="tx2">
                      <a:satMod val="155000"/>
                    </a:schemeClr>
                  </a:solidFill>
                  <a:prstDash val="solid"/>
                </a:ln>
                <a:solidFill>
                  <a:schemeClr val="accent3">
                    <a:lumMod val="75000"/>
                  </a:schemeClr>
                </a:solidFill>
                <a:effectLst>
                  <a:outerShdw blurRad="38100" dist="38100" dir="2700000" algn="tl">
                    <a:srgbClr val="000000">
                      <a:alpha val="43137"/>
                    </a:srgbClr>
                  </a:outerShdw>
                </a:effectLst>
              </a:rPr>
              <a:t>Customer Retention Case Study Presentation</a:t>
            </a:r>
            <a:endParaRPr lang="en-US" sz="4400" b="1" cap="none" dirty="0">
              <a:ln w="12700">
                <a:solidFill>
                  <a:schemeClr val="tx2">
                    <a:satMod val="155000"/>
                  </a:schemeClr>
                </a:solidFill>
                <a:prstDash val="solid"/>
              </a:ln>
              <a:solidFill>
                <a:schemeClr val="accent3">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 Software Requirements and Tools Used</a:t>
            </a:r>
            <a:endParaRPr lang="en-US" dirty="0"/>
          </a:p>
        </p:txBody>
      </p:sp>
      <p:sp>
        <p:nvSpPr>
          <p:cNvPr id="3" name="Content Placeholder 2"/>
          <p:cNvSpPr>
            <a:spLocks noGrp="1"/>
          </p:cNvSpPr>
          <p:nvPr>
            <p:ph idx="1"/>
          </p:nvPr>
        </p:nvSpPr>
        <p:spPr>
          <a:xfrm>
            <a:off x="344435" y="1752601"/>
            <a:ext cx="5965084" cy="4724400"/>
          </a:xfrm>
        </p:spPr>
        <p:txBody>
          <a:bodyPr>
            <a:normAutofit fontScale="70000" lnSpcReduction="20000"/>
          </a:bodyPr>
          <a:lstStyle/>
          <a:p>
            <a:r>
              <a:rPr lang="en-US" b="1" dirty="0" smtClean="0"/>
              <a:t>Software Used</a:t>
            </a:r>
            <a:r>
              <a:rPr lang="en-US" dirty="0" smtClean="0"/>
              <a:t>:</a:t>
            </a:r>
          </a:p>
          <a:p>
            <a:endParaRPr lang="en-US" dirty="0" smtClean="0"/>
          </a:p>
          <a:p>
            <a:r>
              <a:rPr lang="en-US" dirty="0" smtClean="0"/>
              <a:t>Programming language: Python</a:t>
            </a:r>
          </a:p>
          <a:p>
            <a:r>
              <a:rPr lang="en-US" dirty="0" smtClean="0"/>
              <a:t>Distribution: Anaconda Navigator</a:t>
            </a:r>
          </a:p>
          <a:p>
            <a:r>
              <a:rPr lang="en-US" dirty="0" smtClean="0"/>
              <a:t>Browser based language shell: </a:t>
            </a:r>
            <a:r>
              <a:rPr lang="en-US" dirty="0" err="1" smtClean="0"/>
              <a:t>Jupyter</a:t>
            </a:r>
            <a:r>
              <a:rPr lang="en-US" dirty="0" smtClean="0"/>
              <a:t> </a:t>
            </a:r>
            <a:r>
              <a:rPr lang="en-US" dirty="0" smtClean="0"/>
              <a:t>Notebook</a:t>
            </a:r>
          </a:p>
          <a:p>
            <a:endParaRPr lang="en-US" dirty="0" smtClean="0"/>
          </a:p>
          <a:p>
            <a:r>
              <a:rPr lang="en-US" b="1" dirty="0" smtClean="0"/>
              <a:t>Libraries/Packages Used</a:t>
            </a:r>
            <a:r>
              <a:rPr lang="en-US" b="1" dirty="0" smtClean="0"/>
              <a:t>:</a:t>
            </a:r>
          </a:p>
          <a:p>
            <a:endParaRPr lang="en-US" b="1" dirty="0" smtClean="0"/>
          </a:p>
          <a:p>
            <a:r>
              <a:rPr lang="en-US" dirty="0" smtClean="0"/>
              <a:t> Pandas</a:t>
            </a:r>
          </a:p>
          <a:p>
            <a:r>
              <a:rPr lang="en-US" dirty="0" smtClean="0"/>
              <a:t> </a:t>
            </a:r>
            <a:r>
              <a:rPr lang="en-US" dirty="0" err="1" smtClean="0"/>
              <a:t>NumPy</a:t>
            </a:r>
            <a:endParaRPr lang="en-US" dirty="0" smtClean="0"/>
          </a:p>
          <a:p>
            <a:r>
              <a:rPr lang="en-US" dirty="0" smtClean="0"/>
              <a:t> </a:t>
            </a:r>
            <a:r>
              <a:rPr lang="en-US" dirty="0" err="1" smtClean="0"/>
              <a:t>Matplotlib</a:t>
            </a:r>
            <a:endParaRPr lang="en-US" dirty="0" smtClean="0"/>
          </a:p>
          <a:p>
            <a:r>
              <a:rPr lang="en-US" dirty="0" smtClean="0"/>
              <a:t> </a:t>
            </a:r>
            <a:r>
              <a:rPr lang="en-US" dirty="0" err="1" smtClean="0"/>
              <a:t>Seaborn</a:t>
            </a:r>
            <a:endParaRPr lang="en-US" dirty="0" smtClean="0"/>
          </a:p>
          <a:p>
            <a:r>
              <a:rPr lang="en-US" dirty="0" smtClean="0"/>
              <a:t> </a:t>
            </a:r>
            <a:r>
              <a:rPr lang="en-US" dirty="0" err="1" smtClean="0"/>
              <a:t>Scikit</a:t>
            </a:r>
            <a:r>
              <a:rPr lang="en-US" dirty="0" smtClean="0"/>
              <a:t>-learn </a:t>
            </a:r>
          </a:p>
          <a:p>
            <a:endParaRPr lang="en-US" dirty="0" smtClean="0"/>
          </a:p>
          <a:p>
            <a:endParaRPr lang="en-US" dirty="0"/>
          </a:p>
        </p:txBody>
      </p:sp>
      <p:sp>
        <p:nvSpPr>
          <p:cNvPr id="4" name="TextBox 3"/>
          <p:cNvSpPr txBox="1"/>
          <p:nvPr/>
        </p:nvSpPr>
        <p:spPr>
          <a:xfrm>
            <a:off x="6842919" y="2133600"/>
            <a:ext cx="2362200" cy="369332"/>
          </a:xfrm>
          <a:prstGeom prst="rect">
            <a:avLst/>
          </a:prstGeom>
          <a:noFill/>
        </p:spPr>
        <p:txBody>
          <a:bodyPr wrap="square" rtlCol="0">
            <a:spAutoFit/>
          </a:bodyPr>
          <a:lstStyle/>
          <a:p>
            <a:endParaRPr lang="en-US" dirty="0"/>
          </a:p>
        </p:txBody>
      </p:sp>
      <p:sp>
        <p:nvSpPr>
          <p:cNvPr id="5" name="TextBox 4"/>
          <p:cNvSpPr txBox="1"/>
          <p:nvPr/>
        </p:nvSpPr>
        <p:spPr>
          <a:xfrm>
            <a:off x="5852319" y="1703962"/>
            <a:ext cx="4267200" cy="1877437"/>
          </a:xfrm>
          <a:prstGeom prst="rect">
            <a:avLst/>
          </a:prstGeom>
          <a:noFill/>
        </p:spPr>
        <p:txBody>
          <a:bodyPr wrap="square" rtlCol="0">
            <a:spAutoFit/>
          </a:bodyPr>
          <a:lstStyle/>
          <a:p>
            <a:r>
              <a:rPr lang="en-US" b="1" dirty="0" smtClean="0"/>
              <a:t>Hardware Used:</a:t>
            </a:r>
          </a:p>
          <a:p>
            <a:endParaRPr lang="en-US" b="1" dirty="0" smtClean="0"/>
          </a:p>
          <a:p>
            <a:r>
              <a:rPr lang="en-US" sz="2000" dirty="0" smtClean="0"/>
              <a:t>RAM: 4 GB</a:t>
            </a:r>
          </a:p>
          <a:p>
            <a:r>
              <a:rPr lang="en-US" sz="2000" dirty="0" smtClean="0"/>
              <a:t>CPU : </a:t>
            </a:r>
            <a:r>
              <a:rPr lang="en-US" sz="2000" dirty="0" err="1" smtClean="0"/>
              <a:t>IntelR</a:t>
            </a:r>
            <a:r>
              <a:rPr lang="en-US" sz="2000" dirty="0" smtClean="0"/>
              <a:t> Core ™ i3-6006U CPU @ 2.00 GHZ</a:t>
            </a:r>
          </a:p>
          <a:p>
            <a:r>
              <a:rPr lang="en-US" sz="2000" dirty="0" err="1" smtClean="0"/>
              <a:t>Gpu</a:t>
            </a:r>
            <a:r>
              <a:rPr lang="en-US" sz="2000" dirty="0" smtClean="0"/>
              <a:t>: </a:t>
            </a:r>
            <a:r>
              <a:rPr lang="en-US" sz="2000" dirty="0" err="1" smtClean="0"/>
              <a:t>IntelR</a:t>
            </a:r>
            <a:r>
              <a:rPr lang="en-US" sz="2000" dirty="0" smtClean="0"/>
              <a:t>  HD Graphics 520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(EDA)</a:t>
            </a:r>
            <a:endParaRPr lang="en-US" dirty="0"/>
          </a:p>
        </p:txBody>
      </p:sp>
      <p:sp>
        <p:nvSpPr>
          <p:cNvPr id="3" name="Content Placeholder 2"/>
          <p:cNvSpPr>
            <a:spLocks noGrp="1"/>
          </p:cNvSpPr>
          <p:nvPr>
            <p:ph idx="1"/>
          </p:nvPr>
        </p:nvSpPr>
        <p:spPr>
          <a:xfrm>
            <a:off x="344435" y="2011363"/>
            <a:ext cx="9317884" cy="4160837"/>
          </a:xfrm>
        </p:spPr>
        <p:txBody>
          <a:bodyPr>
            <a:normAutofit fontScale="55000" lnSpcReduction="20000"/>
          </a:bodyPr>
          <a:lstStyle/>
          <a:p>
            <a:pPr marL="285750" indent="-285750">
              <a:buFont typeface="Wingdings" panose="05000000000000000000" pitchFamily="2" charset="2"/>
              <a:buChar char="§"/>
            </a:pPr>
            <a:r>
              <a:rPr lang="en-US" sz="3600" dirty="0" smtClean="0">
                <a:latin typeface="Cambria" panose="02040503050406030204" pitchFamily="18" charset="0"/>
                <a:ea typeface="Cambria" panose="02040503050406030204" pitchFamily="18" charset="0"/>
              </a:rPr>
              <a:t>First I have imported the necessary libraries and loaded the entire dataset in our </a:t>
            </a:r>
            <a:r>
              <a:rPr lang="en-US" sz="3600" dirty="0" err="1" smtClean="0">
                <a:latin typeface="Cambria" panose="02040503050406030204" pitchFamily="18" charset="0"/>
                <a:ea typeface="Cambria" panose="02040503050406030204" pitchFamily="18" charset="0"/>
              </a:rPr>
              <a:t>Jupyter</a:t>
            </a:r>
            <a:r>
              <a:rPr lang="en-US" sz="3600" dirty="0" smtClean="0">
                <a:latin typeface="Cambria" panose="02040503050406030204" pitchFamily="18" charset="0"/>
                <a:ea typeface="Cambria" panose="02040503050406030204" pitchFamily="18" charset="0"/>
              </a:rPr>
              <a:t> Notebook and renamed the columns</a:t>
            </a:r>
            <a:r>
              <a:rPr lang="en-US" sz="3600"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endParaRPr lang="en-US" sz="36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3600" dirty="0" smtClean="0">
                <a:latin typeface="Cambria" panose="02040503050406030204" pitchFamily="18" charset="0"/>
                <a:ea typeface="Cambria" panose="02040503050406030204" pitchFamily="18" charset="0"/>
              </a:rPr>
              <a:t>Then I checked the shape of our dataset and found that we have a total of 269 rows and 71 different columns</a:t>
            </a:r>
            <a:r>
              <a:rPr lang="en-US" sz="3600"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endParaRPr lang="en-US" sz="36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3600" dirty="0" smtClean="0">
                <a:latin typeface="Cambria" panose="02040503050406030204" pitchFamily="18" charset="0"/>
                <a:ea typeface="Cambria" panose="02040503050406030204" pitchFamily="18" charset="0"/>
              </a:rPr>
              <a:t>We don’t have any null values or missing values present in our dataset</a:t>
            </a:r>
            <a:r>
              <a:rPr lang="en-US" sz="3600"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endParaRPr lang="en-US" sz="36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3600" dirty="0" smtClean="0">
                <a:latin typeface="Cambria" panose="02040503050406030204" pitchFamily="18" charset="0"/>
                <a:ea typeface="Cambria" panose="02040503050406030204" pitchFamily="18" charset="0"/>
              </a:rPr>
              <a:t>There is 22% percent of duplicate records in our dataset however I have chosen to retain those information instead of removing them</a:t>
            </a:r>
            <a:r>
              <a:rPr lang="en-US" sz="3600"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
            </a:pPr>
            <a:endParaRPr lang="en-US" sz="36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3600" dirty="0" smtClean="0">
                <a:latin typeface="Cambria" panose="02040503050406030204" pitchFamily="18" charset="0"/>
                <a:ea typeface="Cambria" panose="02040503050406030204" pitchFamily="18" charset="0"/>
              </a:rPr>
              <a:t>By checking the data types I came to know that all the columns have ‘object’ data type except the column representing the Pin Code which has ‘integer’ data type.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Content Placeholder 2"/>
          <p:cNvSpPr>
            <a:spLocks noGrp="1"/>
          </p:cNvSpPr>
          <p:nvPr>
            <p:ph idx="1"/>
          </p:nvPr>
        </p:nvSpPr>
        <p:spPr>
          <a:xfrm>
            <a:off x="344435" y="1554163"/>
            <a:ext cx="9546484" cy="2941637"/>
          </a:xfrm>
        </p:spPr>
        <p:txBody>
          <a:bodyPr>
            <a:normAutofit lnSpcReduction="10000"/>
          </a:bodyPr>
          <a:lstStyle/>
          <a:p>
            <a:pPr marL="0" indent="0">
              <a:buNone/>
            </a:pPr>
            <a:r>
              <a:rPr lang="en-US" sz="2400" dirty="0" smtClean="0">
                <a:cs typeface="Arial"/>
              </a:rPr>
              <a:t>The data is collected from the Indian online shoppers. Our Dataset consists of reviews and feedbacks of customers on 5 top Indian Online Retailers : </a:t>
            </a:r>
            <a:r>
              <a:rPr lang="en-US" sz="2400" b="1" dirty="0" smtClean="0">
                <a:cs typeface="Arial"/>
              </a:rPr>
              <a:t>Amazon, </a:t>
            </a:r>
            <a:r>
              <a:rPr lang="en-US" sz="2400" b="1" dirty="0" err="1" smtClean="0">
                <a:cs typeface="Arial"/>
              </a:rPr>
              <a:t>Fli</a:t>
            </a:r>
            <a:r>
              <a:rPr lang="en-US" sz="2400" b="1" dirty="0" err="1" smtClean="0">
                <a:cs typeface="Arial"/>
              </a:rPr>
              <a:t>p</a:t>
            </a:r>
            <a:r>
              <a:rPr lang="en-US" sz="2400" b="1" dirty="0" err="1" smtClean="0">
                <a:cs typeface="Arial"/>
              </a:rPr>
              <a:t>kart</a:t>
            </a:r>
            <a:r>
              <a:rPr lang="en-US" sz="2400" b="1" dirty="0" smtClean="0">
                <a:cs typeface="Arial"/>
              </a:rPr>
              <a:t>, </a:t>
            </a:r>
            <a:r>
              <a:rPr lang="en-US" sz="2400" b="1" dirty="0" err="1" smtClean="0">
                <a:cs typeface="Arial"/>
              </a:rPr>
              <a:t>Snapdeal</a:t>
            </a:r>
            <a:r>
              <a:rPr lang="en-US" sz="2400" b="1" dirty="0" smtClean="0">
                <a:cs typeface="Arial"/>
              </a:rPr>
              <a:t>, </a:t>
            </a:r>
            <a:r>
              <a:rPr lang="en-US" sz="2400" b="1" dirty="0" err="1" smtClean="0">
                <a:cs typeface="Arial"/>
              </a:rPr>
              <a:t>Myntra</a:t>
            </a:r>
            <a:r>
              <a:rPr lang="en-US" sz="2400" b="1" dirty="0" smtClean="0">
                <a:cs typeface="Arial"/>
              </a:rPr>
              <a:t> </a:t>
            </a:r>
            <a:r>
              <a:rPr lang="en-US" sz="2400" b="1" dirty="0" smtClean="0">
                <a:cs typeface="Arial"/>
              </a:rPr>
              <a:t>and </a:t>
            </a:r>
            <a:r>
              <a:rPr lang="en-US" sz="2400" b="1" dirty="0" err="1" smtClean="0">
                <a:cs typeface="Arial"/>
              </a:rPr>
              <a:t>Paytm</a:t>
            </a:r>
            <a:r>
              <a:rPr lang="en-US" sz="2400" b="1" dirty="0" smtClean="0">
                <a:cs typeface="Arial"/>
              </a:rPr>
              <a:t>.</a:t>
            </a:r>
          </a:p>
          <a:p>
            <a:pPr marL="0" indent="0">
              <a:buNone/>
            </a:pPr>
            <a:r>
              <a:rPr lang="en-US" sz="2400" dirty="0" smtClean="0">
                <a:cs typeface="Arial"/>
              </a:rPr>
              <a:t>Questionnaire is formed on the basis of brand strength, brand empathy or commitment, overall customer satisfaction and perceived value for money with intention to recommend.</a:t>
            </a:r>
          </a:p>
          <a:p>
            <a:pPr marL="0" indent="0">
              <a:buNone/>
            </a:pPr>
            <a:r>
              <a:rPr lang="en-US" sz="2400" dirty="0" smtClean="0">
                <a:cs typeface="Arial"/>
              </a:rPr>
              <a:t>Results indicate the e-retail success factors which are very much critical for customer satisfaction and retention.</a:t>
            </a:r>
            <a:endParaRPr lang="en-US" sz="2400" dirty="0" smtClean="0">
              <a:ea typeface="+mj-lt"/>
              <a:cs typeface="+mj-lt"/>
            </a:endParaRPr>
          </a:p>
          <a:p>
            <a:pPr>
              <a:buNone/>
            </a:pPr>
            <a:endParaRPr lang="en-US" dirty="0"/>
          </a:p>
        </p:txBody>
      </p:sp>
      <p:sp>
        <p:nvSpPr>
          <p:cNvPr id="5" name="Content Placeholder 3">
            <a:extLst>
              <a:ext uri="{FF2B5EF4-FFF2-40B4-BE49-F238E27FC236}">
                <a16:creationId xmlns:a16="http://schemas.microsoft.com/office/drawing/2014/main" xmlns="" id="{4FAE7B2A-CD79-436A-A031-7B66B2106D17}"/>
              </a:ext>
            </a:extLst>
          </p:cNvPr>
          <p:cNvSpPr txBox="1">
            <a:spLocks/>
          </p:cNvSpPr>
          <p:nvPr/>
        </p:nvSpPr>
        <p:spPr>
          <a:xfrm>
            <a:off x="442120" y="4648200"/>
            <a:ext cx="8763000" cy="1905000"/>
          </a:xfrm>
          <a:prstGeom prst="rect">
            <a:avLst/>
          </a:prstGeom>
        </p:spPr>
        <p:txBody>
          <a:bodyPr>
            <a:normAutofit fontScale="85000" lnSpcReduction="20000"/>
          </a:bodyPr>
          <a:lstStyle/>
          <a:p>
            <a:pPr lvl="0">
              <a:spcBef>
                <a:spcPct val="20000"/>
              </a:spcBef>
              <a:buClr>
                <a:schemeClr val="accent1"/>
              </a:buClr>
              <a:buSzPct val="70000"/>
            </a:pPr>
            <a:r>
              <a:rPr kumimoji="0" lang="en-US" sz="2000" b="1" i="0" u="none" strike="noStrike" kern="1200" cap="none" spc="0" normalizeH="0" baseline="0" noProof="0" dirty="0" smtClean="0">
                <a:ln>
                  <a:noFill/>
                </a:ln>
                <a:effectLst/>
                <a:uLnTx/>
                <a:uFillTx/>
                <a:latin typeface="+mn-lt"/>
                <a:ea typeface="+mn-ea"/>
                <a:cs typeface="+mn-cs"/>
              </a:rPr>
              <a:t>The top 5 Indian Online Retailers:</a:t>
            </a:r>
            <a:r>
              <a:rPr lang="en-US" sz="2000" b="1" dirty="0" smtClean="0">
                <a:cs typeface="Arial"/>
              </a:rPr>
              <a:t> </a:t>
            </a:r>
          </a:p>
          <a:p>
            <a:pPr lvl="0">
              <a:spcBef>
                <a:spcPct val="20000"/>
              </a:spcBef>
              <a:buClr>
                <a:schemeClr val="accent1"/>
              </a:buClr>
              <a:buSzPct val="70000"/>
            </a:pPr>
            <a:endParaRPr lang="en-US" sz="2000" dirty="0" smtClean="0">
              <a:cs typeface="Arial"/>
            </a:endParaRPr>
          </a:p>
          <a:p>
            <a:pPr lvl="0">
              <a:spcBef>
                <a:spcPct val="20000"/>
              </a:spcBef>
              <a:buClr>
                <a:schemeClr val="accent1"/>
              </a:buClr>
              <a:buSzPct val="70000"/>
            </a:pPr>
            <a:r>
              <a:rPr lang="en-US" sz="2000" dirty="0" smtClean="0">
                <a:cs typeface="Arial"/>
              </a:rPr>
              <a:t>Amazon, </a:t>
            </a:r>
          </a:p>
          <a:p>
            <a:pPr lvl="0">
              <a:spcBef>
                <a:spcPct val="20000"/>
              </a:spcBef>
              <a:buClr>
                <a:schemeClr val="accent1"/>
              </a:buClr>
              <a:buSzPct val="70000"/>
            </a:pPr>
            <a:r>
              <a:rPr lang="en-US" sz="2000" dirty="0" err="1" smtClean="0">
                <a:cs typeface="Arial"/>
              </a:rPr>
              <a:t>Flipkart</a:t>
            </a:r>
            <a:r>
              <a:rPr lang="en-US" sz="2000" dirty="0" smtClean="0">
                <a:cs typeface="Arial"/>
              </a:rPr>
              <a:t>, </a:t>
            </a:r>
          </a:p>
          <a:p>
            <a:pPr lvl="0">
              <a:spcBef>
                <a:spcPct val="20000"/>
              </a:spcBef>
              <a:buClr>
                <a:schemeClr val="accent1"/>
              </a:buClr>
              <a:buSzPct val="70000"/>
            </a:pPr>
            <a:r>
              <a:rPr lang="en-US" sz="2000" dirty="0" err="1" smtClean="0">
                <a:cs typeface="Arial"/>
              </a:rPr>
              <a:t>Snapdeal</a:t>
            </a:r>
            <a:r>
              <a:rPr lang="en-US" sz="2000" dirty="0" smtClean="0">
                <a:cs typeface="Arial"/>
              </a:rPr>
              <a:t>, </a:t>
            </a:r>
          </a:p>
          <a:p>
            <a:pPr lvl="0">
              <a:spcBef>
                <a:spcPct val="20000"/>
              </a:spcBef>
              <a:buClr>
                <a:schemeClr val="accent1"/>
              </a:buClr>
              <a:buSzPct val="70000"/>
            </a:pPr>
            <a:r>
              <a:rPr lang="en-US" sz="2000" dirty="0" err="1" smtClean="0">
                <a:cs typeface="Arial"/>
              </a:rPr>
              <a:t>Myntra</a:t>
            </a:r>
            <a:r>
              <a:rPr lang="en-US" sz="2000" dirty="0" smtClean="0">
                <a:cs typeface="Arial"/>
              </a:rPr>
              <a:t> </a:t>
            </a:r>
          </a:p>
          <a:p>
            <a:pPr lvl="0">
              <a:spcBef>
                <a:spcPct val="20000"/>
              </a:spcBef>
              <a:buClr>
                <a:schemeClr val="accent1"/>
              </a:buClr>
              <a:buSzPct val="70000"/>
            </a:pPr>
            <a:r>
              <a:rPr lang="en-US" sz="2000" dirty="0" err="1" smtClean="0">
                <a:cs typeface="Arial"/>
              </a:rPr>
              <a:t>Paytm</a:t>
            </a:r>
            <a:r>
              <a:rPr lang="en-US" sz="2000" dirty="0" smtClean="0">
                <a:cs typeface="Arial"/>
              </a:rPr>
              <a:t>.</a:t>
            </a:r>
            <a:endParaRPr kumimoji="0" lang="en-IN" sz="200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a:xfrm>
            <a:off x="344435" y="1554163"/>
            <a:ext cx="9816386" cy="4999037"/>
          </a:xfrm>
        </p:spPr>
        <p:txBody>
          <a:bodyPr>
            <a:normAutofit fontScale="55000" lnSpcReduction="20000"/>
          </a:bodyPr>
          <a:lstStyle/>
          <a:p>
            <a:pPr>
              <a:buFont typeface="Wingdings" panose="05000000000000000000" pitchFamily="2" charset="2"/>
              <a:buChar char="Ø"/>
            </a:pPr>
            <a:r>
              <a:rPr lang="en-US" sz="3800" b="1" dirty="0" smtClean="0"/>
              <a:t>What is Data Visualization</a:t>
            </a:r>
            <a:r>
              <a:rPr lang="en-US" sz="3800" b="1" dirty="0" smtClean="0"/>
              <a:t>?</a:t>
            </a:r>
          </a:p>
          <a:p>
            <a:pPr>
              <a:buFont typeface="Wingdings" panose="05000000000000000000" pitchFamily="2" charset="2"/>
              <a:buChar char="Ø"/>
            </a:pPr>
            <a:endParaRPr lang="en-US" b="1" dirty="0" smtClean="0"/>
          </a:p>
          <a:p>
            <a:pPr>
              <a:buFont typeface="Wingdings" panose="05000000000000000000" pitchFamily="2" charset="2"/>
              <a:buChar char="Ø"/>
            </a:pPr>
            <a:r>
              <a:rPr lang="en-US" dirty="0" smtClean="0"/>
              <a:t> </a:t>
            </a:r>
            <a:r>
              <a:rPr lang="en-US" dirty="0" smtClean="0"/>
              <a:t>Data visualization is defined as a graphical representation that contains the information and the data</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Benefits of Good Data Visualization? Data visualization is another technique of visual art that grabs our interest and keeps our main focus on the message captured with the help of eyes</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Different Types of Analysis for Data Visualization are</a:t>
            </a:r>
            <a:br>
              <a:rPr lang="en-US" dirty="0" smtClean="0"/>
            </a:br>
            <a:r>
              <a:rPr lang="en-US" dirty="0" smtClean="0"/>
              <a:t/>
            </a:r>
            <a:br>
              <a:rPr lang="en-US" dirty="0" smtClean="0"/>
            </a:br>
            <a:r>
              <a:rPr lang="en-US" dirty="0" err="1" smtClean="0"/>
              <a:t>Univariate</a:t>
            </a:r>
            <a:r>
              <a:rPr lang="en-US" dirty="0" smtClean="0"/>
              <a:t> Analysis: In the </a:t>
            </a:r>
            <a:r>
              <a:rPr lang="en-US" dirty="0" err="1" smtClean="0"/>
              <a:t>univariate</a:t>
            </a:r>
            <a:r>
              <a:rPr lang="en-US" dirty="0" smtClean="0"/>
              <a:t> analysis, we will be using a single feature to analyze almost all of its properties.</a:t>
            </a:r>
            <a:br>
              <a:rPr lang="en-US" dirty="0" smtClean="0"/>
            </a:br>
            <a:r>
              <a:rPr lang="en-US" dirty="0" smtClean="0"/>
              <a:t/>
            </a:r>
            <a:br>
              <a:rPr lang="en-US" dirty="0" smtClean="0"/>
            </a:br>
            <a:r>
              <a:rPr lang="en-US" dirty="0" err="1" smtClean="0"/>
              <a:t>Bivariate</a:t>
            </a:r>
            <a:r>
              <a:rPr lang="en-US" dirty="0" smtClean="0"/>
              <a:t> Analysis: When we compare the data between exactly 2 features then it is known as </a:t>
            </a:r>
            <a:r>
              <a:rPr lang="en-US" dirty="0" err="1" smtClean="0"/>
              <a:t>bivariate</a:t>
            </a:r>
            <a:r>
              <a:rPr lang="en-US" dirty="0" smtClean="0"/>
              <a:t> analysis.</a:t>
            </a:r>
            <a:br>
              <a:rPr lang="en-US" dirty="0" smtClean="0"/>
            </a:br>
            <a:r>
              <a:rPr lang="en-US" dirty="0" smtClean="0"/>
              <a:t/>
            </a:r>
            <a:br>
              <a:rPr lang="en-US" dirty="0" smtClean="0"/>
            </a:br>
            <a:r>
              <a:rPr lang="en-US" dirty="0" smtClean="0"/>
              <a:t>Multivariate Analysis: In the multivariate analysis, we will be comparing more than 2 variables.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a:t>
            </a:r>
            <a:endParaRPr lang="en-US" dirty="0"/>
          </a:p>
        </p:txBody>
      </p:sp>
      <p:pic>
        <p:nvPicPr>
          <p:cNvPr id="1026" name="Picture 2"/>
          <p:cNvPicPr>
            <a:picLocks noGrp="1" noChangeAspect="1" noChangeArrowheads="1"/>
          </p:cNvPicPr>
          <p:nvPr>
            <p:ph idx="1"/>
          </p:nvPr>
        </p:nvPicPr>
        <p:blipFill>
          <a:blip r:embed="rId2"/>
          <a:srcRect l="19878" t="22402" r="36876" b="22553"/>
          <a:stretch>
            <a:fillRect/>
          </a:stretch>
        </p:blipFill>
        <p:spPr bwMode="auto">
          <a:xfrm>
            <a:off x="3718719" y="1609960"/>
            <a:ext cx="6172200" cy="4417002"/>
          </a:xfrm>
          <a:prstGeom prst="rect">
            <a:avLst/>
          </a:prstGeom>
          <a:noFill/>
          <a:ln w="9525">
            <a:noFill/>
            <a:miter lim="800000"/>
            <a:headEnd/>
            <a:tailEnd/>
          </a:ln>
          <a:effectLst/>
        </p:spPr>
      </p:pic>
      <p:sp>
        <p:nvSpPr>
          <p:cNvPr id="5" name="TextBox 4"/>
          <p:cNvSpPr txBox="1"/>
          <p:nvPr/>
        </p:nvSpPr>
        <p:spPr>
          <a:xfrm>
            <a:off x="442119" y="1905000"/>
            <a:ext cx="2819400" cy="4380686"/>
          </a:xfrm>
          <a:prstGeom prst="rect">
            <a:avLst/>
          </a:prstGeom>
          <a:noFill/>
        </p:spPr>
        <p:txBody>
          <a:bodyPr wrap="square" rtlCol="0">
            <a:spAutoFit/>
          </a:bodyPr>
          <a:lstStyle/>
          <a:p>
            <a:pPr lvl="0">
              <a:lnSpc>
                <a:spcPct val="90000"/>
              </a:lnSpc>
              <a:spcBef>
                <a:spcPts val="1600"/>
              </a:spcBef>
              <a:buClr>
                <a:srgbClr val="6A3A20"/>
              </a:buClr>
            </a:pPr>
            <a:r>
              <a:rPr lang="en-US" sz="2000" dirty="0">
                <a:solidFill>
                  <a:srgbClr val="6A3A20"/>
                </a:solidFill>
                <a:latin typeface="Constantia"/>
              </a:rPr>
              <a:t>With the help of count plots I was able to get the total number of rows covered by each unique categorical value present in all the columns of our dataset.</a:t>
            </a:r>
          </a:p>
          <a:p>
            <a:pPr lvl="0">
              <a:lnSpc>
                <a:spcPct val="90000"/>
              </a:lnSpc>
              <a:spcBef>
                <a:spcPts val="1600"/>
              </a:spcBef>
              <a:buClr>
                <a:srgbClr val="6A3A20"/>
              </a:buClr>
            </a:pPr>
            <a:endParaRPr lang="en-US" sz="2000" dirty="0">
              <a:solidFill>
                <a:srgbClr val="6A3A20"/>
              </a:solidFill>
              <a:latin typeface="Constantia"/>
            </a:endParaRPr>
          </a:p>
          <a:p>
            <a:pPr lvl="0">
              <a:lnSpc>
                <a:spcPct val="90000"/>
              </a:lnSpc>
              <a:spcBef>
                <a:spcPts val="1600"/>
              </a:spcBef>
              <a:buClr>
                <a:srgbClr val="6A3A20"/>
              </a:buClr>
            </a:pPr>
            <a:r>
              <a:rPr lang="en-US" sz="2000" dirty="0">
                <a:solidFill>
                  <a:srgbClr val="6A3A20"/>
                </a:solidFill>
                <a:latin typeface="Constantia"/>
              </a:rPr>
              <a:t>I ensured that along with the total row number the percentage of data coverage is made visible too.</a:t>
            </a:r>
            <a:endParaRPr lang="en-IN" sz="2000" dirty="0">
              <a:solidFill>
                <a:srgbClr val="6A3A20"/>
              </a:solidFill>
              <a:latin typeface="Constantia"/>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a:t>
            </a:r>
            <a:endParaRPr lang="en-US" dirty="0"/>
          </a:p>
        </p:txBody>
      </p:sp>
      <p:pic>
        <p:nvPicPr>
          <p:cNvPr id="2050" name="Picture 2"/>
          <p:cNvPicPr>
            <a:picLocks noGrp="1" noChangeAspect="1" noChangeArrowheads="1"/>
          </p:cNvPicPr>
          <p:nvPr>
            <p:ph idx="1"/>
          </p:nvPr>
        </p:nvPicPr>
        <p:blipFill>
          <a:blip r:embed="rId2"/>
          <a:srcRect l="3223" t="9436" r="31603"/>
          <a:stretch>
            <a:fillRect/>
          </a:stretch>
        </p:blipFill>
        <p:spPr bwMode="auto">
          <a:xfrm>
            <a:off x="289719" y="1981200"/>
            <a:ext cx="6172200" cy="4098925"/>
          </a:xfrm>
          <a:prstGeom prst="rect">
            <a:avLst/>
          </a:prstGeom>
          <a:noFill/>
          <a:ln w="9525">
            <a:noFill/>
            <a:miter lim="800000"/>
            <a:headEnd/>
            <a:tailEnd/>
          </a:ln>
          <a:effectLst/>
        </p:spPr>
      </p:pic>
      <p:sp>
        <p:nvSpPr>
          <p:cNvPr id="5" name="TextBox 4"/>
          <p:cNvSpPr txBox="1"/>
          <p:nvPr/>
        </p:nvSpPr>
        <p:spPr>
          <a:xfrm>
            <a:off x="6919119" y="1905000"/>
            <a:ext cx="2895600" cy="4175502"/>
          </a:xfrm>
          <a:prstGeom prst="rect">
            <a:avLst/>
          </a:prstGeom>
          <a:noFill/>
        </p:spPr>
        <p:txBody>
          <a:bodyPr wrap="square" rtlCol="0">
            <a:spAutoFit/>
          </a:bodyPr>
          <a:lstStyle/>
          <a:p>
            <a:pPr lvl="0" algn="just">
              <a:lnSpc>
                <a:spcPct val="90000"/>
              </a:lnSpc>
              <a:spcBef>
                <a:spcPts val="1600"/>
              </a:spcBef>
              <a:buClr>
                <a:srgbClr val="6A3A20"/>
              </a:buClr>
            </a:pPr>
            <a:r>
              <a:rPr lang="en-US" sz="2000" dirty="0">
                <a:solidFill>
                  <a:srgbClr val="6A3A20"/>
                </a:solidFill>
                <a:latin typeface="Constantia"/>
              </a:rPr>
              <a:t>Using the count plot along with the hue parameter I was able to generate analysis details comparing 2 columns of the dataset where the hue remained constant while the other one kept changing inside a loop.</a:t>
            </a:r>
          </a:p>
          <a:p>
            <a:pPr lvl="0" algn="just">
              <a:lnSpc>
                <a:spcPct val="90000"/>
              </a:lnSpc>
              <a:spcBef>
                <a:spcPts val="1600"/>
              </a:spcBef>
              <a:buClr>
                <a:srgbClr val="6A3A20"/>
              </a:buClr>
            </a:pPr>
            <a:r>
              <a:rPr lang="en-US" sz="2000" dirty="0" smtClean="0">
                <a:solidFill>
                  <a:srgbClr val="6A3A20"/>
                </a:solidFill>
                <a:latin typeface="Constantia"/>
              </a:rPr>
              <a:t>The </a:t>
            </a:r>
            <a:r>
              <a:rPr lang="en-US" sz="2000" dirty="0">
                <a:solidFill>
                  <a:srgbClr val="6A3A20"/>
                </a:solidFill>
                <a:latin typeface="Constantia"/>
              </a:rPr>
              <a:t>hue used in this plot is the “Gender” column showing the legend accordingly.</a:t>
            </a:r>
            <a:endParaRPr lang="en-IN" sz="2000" dirty="0">
              <a:solidFill>
                <a:srgbClr val="6A3A20"/>
              </a:solidFill>
              <a:latin typeface="Constantia"/>
            </a:endParaRP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l="20528" t="22904" r="20784" b="8067"/>
          <a:stretch>
            <a:fillRect/>
          </a:stretch>
        </p:blipFill>
        <p:spPr bwMode="auto">
          <a:xfrm>
            <a:off x="230245" y="1219200"/>
            <a:ext cx="6536474" cy="4508861"/>
          </a:xfrm>
          <a:prstGeom prst="rect">
            <a:avLst/>
          </a:prstGeom>
          <a:noFill/>
          <a:ln w="9525">
            <a:noFill/>
            <a:miter lim="800000"/>
            <a:headEnd/>
            <a:tailEnd/>
          </a:ln>
          <a:effectLst/>
        </p:spPr>
      </p:pic>
      <p:sp>
        <p:nvSpPr>
          <p:cNvPr id="5" name="TextBox 4"/>
          <p:cNvSpPr txBox="1"/>
          <p:nvPr/>
        </p:nvSpPr>
        <p:spPr>
          <a:xfrm>
            <a:off x="7147719" y="1295400"/>
            <a:ext cx="2895600" cy="3170099"/>
          </a:xfrm>
          <a:prstGeom prst="rect">
            <a:avLst/>
          </a:prstGeom>
          <a:noFill/>
        </p:spPr>
        <p:txBody>
          <a:bodyPr wrap="square" rtlCol="0">
            <a:spAutoFit/>
          </a:bodyPr>
          <a:lstStyle/>
          <a:p>
            <a:r>
              <a:rPr lang="en-US" sz="2000" dirty="0" smtClean="0"/>
              <a:t>Here we created a pie chart </a:t>
            </a:r>
          </a:p>
          <a:p>
            <a:r>
              <a:rPr lang="en-US" sz="2000" dirty="0" smtClean="0"/>
              <a:t>Which shows overall percentage of opinion of male &amp; female customers</a:t>
            </a:r>
          </a:p>
          <a:p>
            <a:endParaRPr lang="en-US" sz="2000" dirty="0"/>
          </a:p>
          <a:p>
            <a:r>
              <a:rPr lang="en-US" sz="2000" dirty="0" smtClean="0"/>
              <a:t>Bar plot shows individual percentage counts of male and female</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a:xfrm>
            <a:off x="344435" y="1554163"/>
            <a:ext cx="9775084" cy="4999037"/>
          </a:xfrm>
        </p:spPr>
        <p:txBody>
          <a:bodyPr>
            <a:normAutofit/>
          </a:bodyPr>
          <a:lstStyle/>
          <a:p>
            <a:pPr>
              <a:buFont typeface="Wingdings" panose="05000000000000000000" pitchFamily="2" charset="2"/>
              <a:buChar char="q"/>
            </a:pPr>
            <a:r>
              <a:rPr lang="en-US" sz="1800" dirty="0" smtClean="0"/>
              <a:t>Based on overall observations the first 47 features provide insights on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 purchase intention</a:t>
            </a:r>
            <a:r>
              <a:rPr lang="en-US" sz="1800" dirty="0" smtClean="0"/>
              <a:t>.</a:t>
            </a:r>
          </a:p>
          <a:p>
            <a:pPr>
              <a:buFont typeface="Wingdings" panose="05000000000000000000" pitchFamily="2" charset="2"/>
              <a:buChar char="q"/>
            </a:pPr>
            <a:endParaRPr lang="en-US" sz="1800" dirty="0" smtClean="0"/>
          </a:p>
          <a:p>
            <a:pPr>
              <a:buFont typeface="Wingdings" panose="05000000000000000000" pitchFamily="2" charset="2"/>
              <a:buChar char="q"/>
            </a:pPr>
            <a:r>
              <a:rPr lang="en-US" sz="1800" dirty="0" smtClean="0"/>
              <a:t>Apart from the first 47 features the rest of the features showed which online platform has been used more based on the success factors. Based on the case study for customer activation and retention, Amazon is the most reliable and has been fulfilled all the customer requirements. After Amazon the data showed </a:t>
            </a:r>
            <a:r>
              <a:rPr lang="en-US" sz="1800" dirty="0" err="1" smtClean="0"/>
              <a:t>Flipkart</a:t>
            </a:r>
            <a:r>
              <a:rPr lang="en-US" sz="1800" dirty="0" smtClean="0"/>
              <a:t> has been used more for online shopping</a:t>
            </a:r>
            <a:r>
              <a:rPr lang="en-US" sz="1800" dirty="0" smtClean="0"/>
              <a:t>.</a:t>
            </a:r>
          </a:p>
          <a:p>
            <a:pPr>
              <a:buFont typeface="Wingdings" panose="05000000000000000000" pitchFamily="2" charset="2"/>
              <a:buChar char="q"/>
            </a:pPr>
            <a:endParaRPr lang="en-US" sz="1800" dirty="0" smtClean="0"/>
          </a:p>
          <a:p>
            <a:pPr>
              <a:buFont typeface="Wingdings" panose="05000000000000000000" pitchFamily="2" charset="2"/>
              <a:buChar char="q"/>
            </a:pPr>
            <a:r>
              <a:rPr lang="en-US" sz="1800" dirty="0" smtClean="0"/>
              <a:t>The case study from Indian e-commerce customers showed Amazon and </a:t>
            </a:r>
            <a:r>
              <a:rPr lang="en-US" sz="1800" dirty="0" err="1" smtClean="0"/>
              <a:t>Flipkart</a:t>
            </a:r>
            <a:r>
              <a:rPr lang="en-US" sz="1800" dirty="0" smtClean="0"/>
              <a:t> has been used mostly for Online Shopping and most recommended by Friends. So based on the research factors Amazon and </a:t>
            </a:r>
            <a:r>
              <a:rPr lang="en-US" sz="1800" dirty="0" err="1" smtClean="0"/>
              <a:t>Flipkart</a:t>
            </a:r>
            <a:r>
              <a:rPr lang="en-US" sz="1800" dirty="0" smtClean="0"/>
              <a:t> are the e-commerce platform which are having the combination of both utilitarian and hedonistic values to keep the repeat purchase intention (loyalty) positively.</a:t>
            </a:r>
            <a:endParaRPr lang="en-IN" sz="1800" dirty="0" smtClean="0"/>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Amazon.com</a:t>
            </a:r>
            <a:br>
              <a:rPr lang="en-US" dirty="0" smtClean="0"/>
            </a:br>
            <a:endParaRPr lang="en-US" dirty="0"/>
          </a:p>
        </p:txBody>
      </p:sp>
      <p:pic>
        <p:nvPicPr>
          <p:cNvPr id="4" name="Content Placeholder 3">
            <a:extLst>
              <a:ext uri="{FF2B5EF4-FFF2-40B4-BE49-F238E27FC236}">
                <a16:creationId xmlns:a16="http://schemas.microsoft.com/office/drawing/2014/main" xmlns="" id="{B222A28E-4A68-42D0-97D8-4BBA0DBA0BC4}"/>
              </a:ext>
            </a:extLst>
          </p:cNvPr>
          <p:cNvPicPr>
            <a:picLocks noGrp="1" noChangeAspect="1"/>
          </p:cNvPicPr>
          <p:nvPr>
            <p:ph idx="1"/>
          </p:nvPr>
        </p:nvPicPr>
        <p:blipFill>
          <a:blip r:embed="rId2"/>
          <a:stretch>
            <a:fillRect/>
          </a:stretch>
        </p:blipFill>
        <p:spPr>
          <a:xfrm>
            <a:off x="5776119" y="1905000"/>
            <a:ext cx="4206281" cy="1855696"/>
          </a:xfrm>
          <a:prstGeom prst="rect">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594519" y="1398687"/>
            <a:ext cx="4572000" cy="5078313"/>
          </a:xfrm>
          <a:prstGeom prst="rect">
            <a:avLst/>
          </a:prstGeom>
          <a:noFill/>
        </p:spPr>
        <p:txBody>
          <a:bodyPr wrap="square" rtlCol="0">
            <a:spAutoFit/>
          </a:bodyPr>
          <a:lstStyle/>
          <a:p>
            <a:r>
              <a:rPr lang="en-US" sz="2400" b="1" dirty="0" smtClean="0">
                <a:latin typeface="+mj-lt"/>
              </a:rPr>
              <a:t>The highlights of the company:</a:t>
            </a:r>
            <a:endParaRPr lang="en-US" sz="200" b="1" dirty="0" smtClean="0">
              <a:latin typeface="+mj-lt"/>
            </a:endParaRPr>
          </a:p>
          <a:p>
            <a:r>
              <a:rPr lang="en-US" dirty="0" smtClean="0"/>
              <a:t>- Fast delivery of products.</a:t>
            </a:r>
          </a:p>
          <a:p>
            <a:pPr algn="just"/>
            <a:r>
              <a:rPr lang="en-US" dirty="0" smtClean="0"/>
              <a:t>- Availability of complete information of the     products.</a:t>
            </a:r>
          </a:p>
          <a:p>
            <a:r>
              <a:rPr lang="en-US" dirty="0" smtClean="0"/>
              <a:t>- Presence of online assistance through multi-channels.</a:t>
            </a:r>
          </a:p>
          <a:p>
            <a:r>
              <a:rPr lang="en-US" dirty="0" smtClean="0"/>
              <a:t>- Reliable website or app, perceived trustworthiness.</a:t>
            </a:r>
          </a:p>
          <a:p>
            <a:r>
              <a:rPr lang="en-US" dirty="0" smtClean="0"/>
              <a:t>- Best website in terms of visual layout.</a:t>
            </a:r>
          </a:p>
          <a:p>
            <a:r>
              <a:rPr lang="en-US" dirty="0" smtClean="0"/>
              <a:t>- Website is as efficient as before</a:t>
            </a:r>
          </a:p>
          <a:p>
            <a:endParaRPr lang="en-US" dirty="0" smtClean="0"/>
          </a:p>
          <a:p>
            <a:r>
              <a:rPr lang="en-US" sz="2400" b="1" dirty="0" smtClean="0">
                <a:effectLst>
                  <a:outerShdw blurRad="38100" dist="38100" dir="2700000" algn="tl">
                    <a:srgbClr val="000000">
                      <a:alpha val="43137"/>
                    </a:srgbClr>
                  </a:outerShdw>
                </a:effectLst>
              </a:rPr>
              <a:t>Areas where company needs to improve:</a:t>
            </a:r>
          </a:p>
          <a:p>
            <a:pPr>
              <a:buFontTx/>
              <a:buChar char="-"/>
            </a:pPr>
            <a:r>
              <a:rPr lang="en-US" dirty="0" smtClean="0"/>
              <a:t>Give more payment options to customers.</a:t>
            </a:r>
          </a:p>
          <a:p>
            <a:pPr>
              <a:buFontTx/>
              <a:buChar char="-"/>
            </a:pPr>
            <a:r>
              <a:rPr lang="en-US" dirty="0" smtClean="0"/>
              <a:t>Try to give price early during promotion.</a:t>
            </a:r>
          </a:p>
          <a:p>
            <a:r>
              <a:rPr lang="en-US" dirty="0" smtClean="0"/>
              <a:t>- Need to decrease the page loading time.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Flipkart.com</a:t>
            </a:r>
            <a:endParaRPr lang="en-US" dirty="0"/>
          </a:p>
        </p:txBody>
      </p:sp>
      <p:pic>
        <p:nvPicPr>
          <p:cNvPr id="4" name="Content Placeholder 3">
            <a:extLst>
              <a:ext uri="{FF2B5EF4-FFF2-40B4-BE49-F238E27FC236}">
                <a16:creationId xmlns:a16="http://schemas.microsoft.com/office/drawing/2014/main" xmlns="" id="{E6F98549-DA67-4BFD-BDED-19B5A470A70A}"/>
              </a:ext>
            </a:extLst>
          </p:cNvPr>
          <p:cNvPicPr>
            <a:picLocks noGrp="1" noChangeAspect="1"/>
          </p:cNvPicPr>
          <p:nvPr>
            <p:ph idx="1"/>
          </p:nvPr>
        </p:nvPicPr>
        <p:blipFill>
          <a:blip r:embed="rId2"/>
          <a:srcRect t="8888" b="20011"/>
          <a:stretch>
            <a:fillRect/>
          </a:stretch>
        </p:blipFill>
        <p:spPr>
          <a:xfrm>
            <a:off x="442119" y="2971800"/>
            <a:ext cx="3553321" cy="1219200"/>
          </a:xfrm>
          <a:prstGeom prst="rect">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4633119" y="1219200"/>
            <a:ext cx="5181600" cy="5139869"/>
          </a:xfrm>
          <a:prstGeom prst="rect">
            <a:avLst/>
          </a:prstGeom>
          <a:noFill/>
        </p:spPr>
        <p:txBody>
          <a:bodyPr wrap="square" rtlCol="0">
            <a:spAutoFit/>
          </a:bodyPr>
          <a:lstStyle/>
          <a:p>
            <a:r>
              <a:rPr lang="en-US" sz="2000" b="1" dirty="0" smtClean="0"/>
              <a:t> The highlights of the company:</a:t>
            </a:r>
          </a:p>
          <a:p>
            <a:r>
              <a:rPr lang="en-US" dirty="0" smtClean="0"/>
              <a:t>- Speedy order delivery</a:t>
            </a:r>
          </a:p>
          <a:p>
            <a:r>
              <a:rPr lang="en-US" dirty="0" smtClean="0"/>
              <a:t>- Easy to use website.</a:t>
            </a:r>
          </a:p>
          <a:p>
            <a:r>
              <a:rPr lang="en-US" dirty="0" smtClean="0"/>
              <a:t>- </a:t>
            </a:r>
            <a:r>
              <a:rPr lang="en-US" dirty="0" err="1" smtClean="0"/>
              <a:t>Availibility</a:t>
            </a:r>
            <a:r>
              <a:rPr lang="en-US" dirty="0" smtClean="0"/>
              <a:t> of </a:t>
            </a:r>
            <a:r>
              <a:rPr lang="en-US" dirty="0" err="1" smtClean="0"/>
              <a:t>serval</a:t>
            </a:r>
            <a:r>
              <a:rPr lang="en-US" dirty="0" smtClean="0"/>
              <a:t> Payment options.</a:t>
            </a:r>
          </a:p>
          <a:p>
            <a:r>
              <a:rPr lang="en-US" dirty="0" smtClean="0"/>
              <a:t>- Reliable website or app, perceived trustworthiness.</a:t>
            </a:r>
          </a:p>
          <a:p>
            <a:r>
              <a:rPr lang="en-US" dirty="0" smtClean="0"/>
              <a:t>- Wild variety of products to offer.</a:t>
            </a:r>
          </a:p>
          <a:p>
            <a:r>
              <a:rPr lang="en-US" dirty="0" smtClean="0"/>
              <a:t>- Convenient to use and also a good website for shopping.</a:t>
            </a:r>
          </a:p>
          <a:p>
            <a:r>
              <a:rPr lang="en-US" dirty="0" smtClean="0"/>
              <a:t>- Fast delivery of products.</a:t>
            </a:r>
          </a:p>
          <a:p>
            <a:r>
              <a:rPr lang="en-US" dirty="0" smtClean="0"/>
              <a:t>- Availability of complete information of the products.</a:t>
            </a:r>
          </a:p>
          <a:p>
            <a:endParaRPr lang="en-US" dirty="0" smtClean="0"/>
          </a:p>
          <a:p>
            <a:r>
              <a:rPr lang="en-US" sz="2000" b="1" dirty="0" smtClean="0"/>
              <a:t>Areas where company needs to improve:</a:t>
            </a:r>
          </a:p>
          <a:p>
            <a:r>
              <a:rPr lang="en-US" dirty="0" smtClean="0"/>
              <a:t>- Need to increase the speed to product delivery </a:t>
            </a:r>
          </a:p>
          <a:p>
            <a:r>
              <a:rPr lang="en-US" dirty="0" smtClean="0"/>
              <a:t>- Give more payment options to customers.</a:t>
            </a:r>
          </a:p>
          <a:p>
            <a:r>
              <a:rPr lang="en-US" dirty="0" smtClean="0"/>
              <a:t>- Try to give the price early during promotion.</a:t>
            </a:r>
          </a:p>
          <a:p>
            <a:r>
              <a:rPr lang="en-US" dirty="0" smtClean="0"/>
              <a:t>- Need to decrease the page loading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119" y="304800"/>
            <a:ext cx="9337702" cy="1143000"/>
          </a:xfrm>
        </p:spPr>
        <p:txBody>
          <a:bodyPr/>
          <a:lstStyle/>
          <a:p>
            <a:r>
              <a:rPr lang="en-US" dirty="0" smtClean="0"/>
              <a:t>Agenda</a:t>
            </a:r>
            <a:endParaRPr lang="en-US" dirty="0"/>
          </a:p>
        </p:txBody>
      </p:sp>
      <p:sp>
        <p:nvSpPr>
          <p:cNvPr id="3" name="Content Placeholder 2"/>
          <p:cNvSpPr>
            <a:spLocks noGrp="1"/>
          </p:cNvSpPr>
          <p:nvPr>
            <p:ph idx="1"/>
          </p:nvPr>
        </p:nvSpPr>
        <p:spPr>
          <a:xfrm>
            <a:off x="684133" y="1554163"/>
            <a:ext cx="9206786" cy="4525963"/>
          </a:xfrm>
        </p:spPr>
        <p:txBody>
          <a:bodyPr/>
          <a:lstStyle/>
          <a:p>
            <a:r>
              <a:rPr lang="en-US" dirty="0" smtClean="0"/>
              <a:t>Introduction</a:t>
            </a:r>
          </a:p>
          <a:p>
            <a:r>
              <a:rPr lang="en-US" dirty="0" smtClean="0"/>
              <a:t>Problem Statement</a:t>
            </a:r>
          </a:p>
          <a:p>
            <a:r>
              <a:rPr lang="en-US" dirty="0" smtClean="0"/>
              <a:t>Objective</a:t>
            </a:r>
          </a:p>
          <a:p>
            <a:r>
              <a:rPr lang="en-US" dirty="0" smtClean="0"/>
              <a:t>Exploratory Data Analysis (EDA)</a:t>
            </a:r>
          </a:p>
          <a:p>
            <a:r>
              <a:rPr lang="en-US" dirty="0" smtClean="0"/>
              <a:t>Visualization</a:t>
            </a:r>
          </a:p>
          <a:p>
            <a:r>
              <a:rPr lang="en-US" dirty="0" smtClean="0"/>
              <a:t>Inference</a:t>
            </a:r>
          </a:p>
          <a:p>
            <a:r>
              <a:rPr lang="en-US" dirty="0" smtClean="0"/>
              <a:t>Future 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Myntra.com</a:t>
            </a:r>
            <a:endParaRPr lang="en-US" dirty="0"/>
          </a:p>
        </p:txBody>
      </p:sp>
      <p:pic>
        <p:nvPicPr>
          <p:cNvPr id="4" name="Content Placeholder 3">
            <a:extLst>
              <a:ext uri="{FF2B5EF4-FFF2-40B4-BE49-F238E27FC236}">
                <a16:creationId xmlns:a16="http://schemas.microsoft.com/office/drawing/2014/main" xmlns="" id="{258A7CCD-6DA6-42E8-B8A5-4BD399EB6F99}"/>
              </a:ext>
            </a:extLst>
          </p:cNvPr>
          <p:cNvPicPr>
            <a:picLocks noGrp="1" noChangeAspect="1"/>
          </p:cNvPicPr>
          <p:nvPr>
            <p:ph idx="1"/>
          </p:nvPr>
        </p:nvPicPr>
        <p:blipFill>
          <a:blip r:embed="rId2"/>
          <a:stretch>
            <a:fillRect/>
          </a:stretch>
        </p:blipFill>
        <p:spPr>
          <a:xfrm>
            <a:off x="5852319" y="3040748"/>
            <a:ext cx="4114800" cy="1320578"/>
          </a:xfrm>
          <a:prstGeom prst="rect">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89719" y="1600200"/>
            <a:ext cx="5029200" cy="5170646"/>
          </a:xfrm>
          <a:prstGeom prst="rect">
            <a:avLst/>
          </a:prstGeom>
          <a:noFill/>
        </p:spPr>
        <p:txBody>
          <a:bodyPr wrap="square" rtlCol="0">
            <a:spAutoFit/>
          </a:bodyPr>
          <a:lstStyle/>
          <a:p>
            <a:r>
              <a:rPr lang="en-US" sz="2000" b="1" dirty="0" smtClean="0"/>
              <a:t>The highlights of the company:</a:t>
            </a:r>
          </a:p>
          <a:p>
            <a:r>
              <a:rPr lang="en-US" dirty="0" smtClean="0"/>
              <a:t>- Convenient to use and also a good website.</a:t>
            </a:r>
          </a:p>
          <a:p>
            <a:r>
              <a:rPr lang="en-US" dirty="0" smtClean="0"/>
              <a:t>- Availability of several payment options.</a:t>
            </a:r>
          </a:p>
          <a:p>
            <a:r>
              <a:rPr lang="en-US" dirty="0" smtClean="0"/>
              <a:t>- Faster products delivery.</a:t>
            </a:r>
          </a:p>
          <a:p>
            <a:r>
              <a:rPr lang="en-US" dirty="0" smtClean="0"/>
              <a:t>- Complete information of products available.</a:t>
            </a:r>
          </a:p>
          <a:p>
            <a:r>
              <a:rPr lang="en-US" dirty="0" smtClean="0"/>
              <a:t>- Reliable website or app, perceived trustworthiness.</a:t>
            </a:r>
          </a:p>
          <a:p>
            <a:r>
              <a:rPr lang="en-US" dirty="0" smtClean="0"/>
              <a:t>- Wild variety of product to offer</a:t>
            </a:r>
          </a:p>
          <a:p>
            <a:endParaRPr lang="en-US" dirty="0" smtClean="0"/>
          </a:p>
          <a:p>
            <a:r>
              <a:rPr lang="en-US" sz="2000" b="1" dirty="0" smtClean="0"/>
              <a:t>Areas where company needs to improve:</a:t>
            </a:r>
          </a:p>
          <a:p>
            <a:r>
              <a:rPr lang="en-US" dirty="0" smtClean="0"/>
              <a:t>- Needs to increase the speed of delivery</a:t>
            </a:r>
          </a:p>
          <a:p>
            <a:r>
              <a:rPr lang="en-US" dirty="0" smtClean="0"/>
              <a:t>- Need to increase the variety of product on offer.</a:t>
            </a:r>
          </a:p>
          <a:p>
            <a:r>
              <a:rPr lang="en-US" dirty="0" smtClean="0"/>
              <a:t>- Need to add more payment options .</a:t>
            </a:r>
          </a:p>
          <a:p>
            <a:r>
              <a:rPr lang="en-US" dirty="0" smtClean="0"/>
              <a:t>- During promotions, try to give a disturbance free shopping experience to customers.</a:t>
            </a:r>
          </a:p>
          <a:p>
            <a:r>
              <a:rPr lang="en-US" dirty="0" smtClean="0"/>
              <a:t>- Try to give the price early during promotions.</a:t>
            </a:r>
          </a:p>
          <a:p>
            <a:r>
              <a:rPr lang="en-US" dirty="0" smtClean="0"/>
              <a:t>- Reduce the delivery time of the products during promotions.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Paytm.com</a:t>
            </a:r>
            <a:endParaRPr lang="en-US" dirty="0"/>
          </a:p>
        </p:txBody>
      </p:sp>
      <p:pic>
        <p:nvPicPr>
          <p:cNvPr id="4" name="Content Placeholder 3">
            <a:extLst>
              <a:ext uri="{FF2B5EF4-FFF2-40B4-BE49-F238E27FC236}">
                <a16:creationId xmlns:a16="http://schemas.microsoft.com/office/drawing/2014/main" xmlns="" id="{4DFF0B1F-CAD0-439C-8F0F-DDFE7199868A}"/>
              </a:ext>
            </a:extLst>
          </p:cNvPr>
          <p:cNvPicPr>
            <a:picLocks noGrp="1" noChangeAspect="1"/>
          </p:cNvPicPr>
          <p:nvPr>
            <p:ph idx="1"/>
          </p:nvPr>
        </p:nvPicPr>
        <p:blipFill>
          <a:blip r:embed="rId2"/>
          <a:stretch>
            <a:fillRect/>
          </a:stretch>
        </p:blipFill>
        <p:spPr>
          <a:xfrm>
            <a:off x="365919" y="3097906"/>
            <a:ext cx="3210373" cy="1438476"/>
          </a:xfrm>
          <a:prstGeom prst="rect">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4099719" y="1905000"/>
            <a:ext cx="5638800" cy="4585871"/>
          </a:xfrm>
          <a:prstGeom prst="rect">
            <a:avLst/>
          </a:prstGeom>
          <a:noFill/>
        </p:spPr>
        <p:txBody>
          <a:bodyPr wrap="square" rtlCol="0">
            <a:spAutoFit/>
          </a:bodyPr>
          <a:lstStyle/>
          <a:p>
            <a:r>
              <a:rPr lang="en-US" sz="2000" b="1" dirty="0" smtClean="0"/>
              <a:t> The highlights of the company:</a:t>
            </a:r>
          </a:p>
          <a:p>
            <a:r>
              <a:rPr lang="en-US" dirty="0" smtClean="0"/>
              <a:t>- Easy to use website</a:t>
            </a:r>
          </a:p>
          <a:p>
            <a:r>
              <a:rPr lang="en-US" dirty="0" smtClean="0"/>
              <a:t>- Quickness to complete purchase</a:t>
            </a:r>
          </a:p>
          <a:p>
            <a:r>
              <a:rPr lang="en-US" dirty="0" smtClean="0"/>
              <a:t>- </a:t>
            </a:r>
            <a:r>
              <a:rPr lang="en-US" dirty="0" err="1" smtClean="0"/>
              <a:t>Availibility</a:t>
            </a:r>
            <a:r>
              <a:rPr lang="en-US" dirty="0" smtClean="0"/>
              <a:t> of </a:t>
            </a:r>
            <a:r>
              <a:rPr lang="en-US" dirty="0" err="1" smtClean="0"/>
              <a:t>serval</a:t>
            </a:r>
            <a:r>
              <a:rPr lang="en-US" dirty="0" smtClean="0"/>
              <a:t> Payment options.</a:t>
            </a:r>
          </a:p>
          <a:p>
            <a:r>
              <a:rPr lang="en-US" dirty="0" smtClean="0"/>
              <a:t> </a:t>
            </a:r>
          </a:p>
          <a:p>
            <a:r>
              <a:rPr lang="en-US" sz="2000" b="1" dirty="0" smtClean="0"/>
              <a:t>Areas where company needs to improve:</a:t>
            </a:r>
          </a:p>
          <a:p>
            <a:r>
              <a:rPr lang="en-US" dirty="0" smtClean="0"/>
              <a:t>- website takes longer time to display photos and graphics </a:t>
            </a:r>
          </a:p>
          <a:p>
            <a:r>
              <a:rPr lang="en-US" dirty="0" smtClean="0"/>
              <a:t>- Reduce the delivery time of the products during promotions.</a:t>
            </a:r>
          </a:p>
          <a:p>
            <a:r>
              <a:rPr lang="en-US" dirty="0" smtClean="0"/>
              <a:t>- Try to give the price early during promotion.</a:t>
            </a:r>
          </a:p>
          <a:p>
            <a:r>
              <a:rPr lang="en-US" dirty="0" smtClean="0"/>
              <a:t>- During promotions, try to give a disturbance free shopping experience to customers.</a:t>
            </a:r>
          </a:p>
          <a:p>
            <a:r>
              <a:rPr lang="en-US" dirty="0" smtClean="0"/>
              <a:t>- Late declaration of price and discounts.</a:t>
            </a:r>
          </a:p>
          <a:p>
            <a:r>
              <a:rPr lang="en-US" dirty="0" smtClean="0"/>
              <a:t>- Frequent disturbance is occurring while moving from one page to another.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35" y="304800"/>
            <a:ext cx="9816386" cy="838200"/>
          </a:xfrm>
        </p:spPr>
        <p:txBody>
          <a:bodyPr/>
          <a:lstStyle/>
          <a:p>
            <a:r>
              <a:rPr lang="en-IN" dirty="0" smtClean="0"/>
              <a:t>Snapdeal.com</a:t>
            </a:r>
            <a:endParaRPr lang="en-US" dirty="0"/>
          </a:p>
        </p:txBody>
      </p:sp>
      <p:pic>
        <p:nvPicPr>
          <p:cNvPr id="4" name="Content Placeholder 3">
            <a:extLst>
              <a:ext uri="{FF2B5EF4-FFF2-40B4-BE49-F238E27FC236}">
                <a16:creationId xmlns:a16="http://schemas.microsoft.com/office/drawing/2014/main" xmlns="" id="{A2DB3459-6753-4364-B605-B2B311E41B45}"/>
              </a:ext>
            </a:extLst>
          </p:cNvPr>
          <p:cNvPicPr>
            <a:picLocks noGrp="1" noChangeAspect="1"/>
          </p:cNvPicPr>
          <p:nvPr>
            <p:ph idx="1"/>
          </p:nvPr>
        </p:nvPicPr>
        <p:blipFill>
          <a:blip r:embed="rId2"/>
          <a:stretch>
            <a:fillRect/>
          </a:stretch>
        </p:blipFill>
        <p:spPr>
          <a:xfrm>
            <a:off x="6080919" y="3174116"/>
            <a:ext cx="3733800" cy="911507"/>
          </a:xfrm>
          <a:prstGeom prst="rect">
            <a:avLst/>
          </a:prstGeom>
        </p:spPr>
      </p:pic>
      <p:sp>
        <p:nvSpPr>
          <p:cNvPr id="5" name="TextBox 4"/>
          <p:cNvSpPr txBox="1"/>
          <p:nvPr/>
        </p:nvSpPr>
        <p:spPr>
          <a:xfrm>
            <a:off x="670719" y="1828800"/>
            <a:ext cx="5105400" cy="4585871"/>
          </a:xfrm>
          <a:prstGeom prst="rect">
            <a:avLst/>
          </a:prstGeom>
          <a:noFill/>
        </p:spPr>
        <p:txBody>
          <a:bodyPr wrap="square" rtlCol="0">
            <a:spAutoFit/>
          </a:bodyPr>
          <a:lstStyle/>
          <a:p>
            <a:r>
              <a:rPr lang="en-US" sz="2000" b="1" dirty="0" smtClean="0"/>
              <a:t> The highlights of the company:</a:t>
            </a:r>
          </a:p>
          <a:p>
            <a:r>
              <a:rPr lang="en-US" dirty="0" smtClean="0"/>
              <a:t>- Easy to use Website.</a:t>
            </a:r>
          </a:p>
          <a:p>
            <a:r>
              <a:rPr lang="en-US" dirty="0" smtClean="0"/>
              <a:t>- Availability of several payment options.</a:t>
            </a:r>
          </a:p>
          <a:p>
            <a:r>
              <a:rPr lang="en-US" dirty="0" smtClean="0"/>
              <a:t>- Insure security of customers financial information. </a:t>
            </a:r>
          </a:p>
          <a:p>
            <a:endParaRPr lang="en-US" dirty="0" smtClean="0"/>
          </a:p>
          <a:p>
            <a:r>
              <a:rPr lang="en-US" sz="2000" b="1" dirty="0" smtClean="0"/>
              <a:t> Areas where company needs to improve:</a:t>
            </a:r>
          </a:p>
          <a:p>
            <a:r>
              <a:rPr lang="en-US" dirty="0" smtClean="0"/>
              <a:t>- Reduce the delivery time of the products during promotions.</a:t>
            </a:r>
          </a:p>
          <a:p>
            <a:r>
              <a:rPr lang="en-US" dirty="0" smtClean="0"/>
              <a:t>- Try to give the price early during promotion.</a:t>
            </a:r>
          </a:p>
          <a:p>
            <a:r>
              <a:rPr lang="en-US" dirty="0" smtClean="0"/>
              <a:t>- During promotions, try to give a disturbance free shopping experience to customers.</a:t>
            </a:r>
          </a:p>
          <a:p>
            <a:r>
              <a:rPr lang="en-US" dirty="0" smtClean="0"/>
              <a:t>- Late declaration of price and discounts.</a:t>
            </a:r>
          </a:p>
          <a:p>
            <a:r>
              <a:rPr lang="en-US" dirty="0" smtClean="0"/>
              <a:t>- No one has expressed to recommend </a:t>
            </a:r>
            <a:r>
              <a:rPr lang="en-US" dirty="0" err="1" smtClean="0"/>
              <a:t>snapdeal</a:t>
            </a:r>
            <a:r>
              <a:rPr lang="en-US" dirty="0" smtClean="0"/>
              <a:t> to a contact as it has the most negative feedbacks among all other websites.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725435" y="1554163"/>
            <a:ext cx="8403484" cy="4084637"/>
          </a:xfrm>
        </p:spPr>
        <p:txBody>
          <a:bodyPr>
            <a:normAutofit fontScale="62500" lnSpcReduction="20000"/>
          </a:bodyPr>
          <a:lstStyle/>
          <a:p>
            <a:pPr marL="457200" indent="-457200">
              <a:buFont typeface="+mj-lt"/>
              <a:buAutoNum type="arabicPeriod"/>
            </a:pPr>
            <a:r>
              <a:rPr lang="en-US" dirty="0" smtClean="0"/>
              <a:t>I will need to perform some preprocessing on the data for example using the scaling </a:t>
            </a:r>
            <a:r>
              <a:rPr lang="en-US" dirty="0" smtClean="0"/>
              <a:t>techniques</a:t>
            </a:r>
          </a:p>
          <a:p>
            <a:pPr marL="457200" indent="-457200">
              <a:buFont typeface="+mj-lt"/>
              <a:buAutoNum type="arabicPeriod"/>
            </a:pPr>
            <a:endParaRPr lang="en-US" dirty="0" smtClean="0"/>
          </a:p>
          <a:p>
            <a:pPr marL="457200" indent="-457200">
              <a:buFont typeface="+mj-lt"/>
              <a:buAutoNum type="arabicPeriod"/>
            </a:pPr>
            <a:r>
              <a:rPr lang="en-US" dirty="0" smtClean="0"/>
              <a:t>Since I have mostly categorical data present in the dataset I am not going to worry about removing outliers or </a:t>
            </a:r>
            <a:r>
              <a:rPr lang="en-US" dirty="0" err="1" smtClean="0"/>
              <a:t>skewness</a:t>
            </a: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Need to build some unsupervised machine learning </a:t>
            </a:r>
            <a:r>
              <a:rPr lang="en-US" dirty="0" smtClean="0"/>
              <a:t>models</a:t>
            </a:r>
          </a:p>
          <a:p>
            <a:pPr marL="457200" indent="-457200">
              <a:buFont typeface="+mj-lt"/>
              <a:buAutoNum type="arabicPeriod"/>
            </a:pPr>
            <a:endParaRPr lang="en-US" dirty="0" smtClean="0"/>
          </a:p>
          <a:p>
            <a:pPr marL="457200" indent="-457200">
              <a:buFont typeface="+mj-lt"/>
              <a:buAutoNum type="arabicPeriod"/>
            </a:pPr>
            <a:r>
              <a:rPr lang="en-US" dirty="0" smtClean="0"/>
              <a:t>Will have to verify the clustering or association algorithm details that can be used on the </a:t>
            </a:r>
            <a:r>
              <a:rPr lang="en-US" dirty="0" smtClean="0"/>
              <a:t>dataset</a:t>
            </a:r>
          </a:p>
          <a:p>
            <a:pPr marL="457200" indent="-457200">
              <a:buFont typeface="+mj-lt"/>
              <a:buAutoNum type="arabicPeriod"/>
            </a:pPr>
            <a:endParaRPr lang="en-US" dirty="0" smtClean="0"/>
          </a:p>
          <a:p>
            <a:pPr marL="457200" indent="-457200">
              <a:buFont typeface="+mj-lt"/>
              <a:buAutoNum type="arabicPeriod"/>
            </a:pPr>
            <a:r>
              <a:rPr lang="en-US" dirty="0" smtClean="0"/>
              <a:t>Some algorithms that I intend to work upon are k-means clustering, k-nearest neighbors for unsupervised machine learning, hierarchal clustering, </a:t>
            </a:r>
            <a:r>
              <a:rPr lang="en-US" dirty="0" smtClean="0"/>
              <a:t>a priori </a:t>
            </a:r>
            <a:r>
              <a:rPr lang="en-US" dirty="0" smtClean="0"/>
              <a:t>algorithm and neural networks.</a:t>
            </a:r>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jpg"/>
          <p:cNvPicPr>
            <a:picLocks noGrp="1"/>
          </p:cNvPicPr>
          <p:nvPr>
            <p:ph idx="1"/>
          </p:nvPr>
        </p:nvPicPr>
        <p:blipFill>
          <a:blip r:embed="rId2"/>
          <a:stretch>
            <a:fillRect/>
          </a:stretch>
        </p:blipFill>
        <p:spPr>
          <a:xfrm>
            <a:off x="1051719" y="1752600"/>
            <a:ext cx="8534400" cy="3657600"/>
          </a:xfrm>
          <a:prstGeom prst="rect">
            <a:avLst/>
          </a:prstGeom>
          <a:ln>
            <a:solidFill>
              <a:schemeClr val="bg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19" y="457200"/>
            <a:ext cx="9413902" cy="838200"/>
          </a:xfrm>
        </p:spPr>
        <p:txBody>
          <a:bodyPr/>
          <a:lstStyle/>
          <a:p>
            <a:r>
              <a:rPr lang="en-US" dirty="0" smtClean="0"/>
              <a:t>Introduction</a:t>
            </a:r>
            <a:endParaRPr lang="en-US" dirty="0"/>
          </a:p>
        </p:txBody>
      </p:sp>
      <p:sp>
        <p:nvSpPr>
          <p:cNvPr id="3" name="Content Placeholder 2"/>
          <p:cNvSpPr>
            <a:spLocks noGrp="1"/>
          </p:cNvSpPr>
          <p:nvPr>
            <p:ph idx="1"/>
          </p:nvPr>
        </p:nvSpPr>
        <p:spPr>
          <a:xfrm>
            <a:off x="344435" y="1935163"/>
            <a:ext cx="9394084" cy="4160837"/>
          </a:xfrm>
        </p:spPr>
        <p:txBody>
          <a:bodyPr>
            <a:normAutofit/>
          </a:bodyPr>
          <a:lstStyle/>
          <a:p>
            <a:r>
              <a:rPr lang="en-US" sz="2600" dirty="0" smtClean="0"/>
              <a:t>What is Customer Retention and do we really need it?</a:t>
            </a:r>
          </a:p>
          <a:p>
            <a:pPr marL="0" indent="0">
              <a:buNone/>
            </a:pPr>
            <a:endParaRPr lang="en-US" sz="2600" dirty="0" smtClean="0"/>
          </a:p>
          <a:p>
            <a:pPr marL="301752" lvl="1" indent="0">
              <a:buNone/>
            </a:pPr>
            <a:r>
              <a:rPr lang="en-US" sz="2400" dirty="0" smtClean="0"/>
              <a:t>“Customer retention refers to company’s ability to turn customers into repeat buyers and prevent them from switching to a competitor”</a:t>
            </a:r>
          </a:p>
          <a:p>
            <a:pPr marL="301752" lvl="1" indent="0">
              <a:buNone/>
            </a:pPr>
            <a:r>
              <a:rPr lang="en-US" sz="2400" dirty="0" smtClean="0"/>
              <a:t>In other words customer retention means – </a:t>
            </a:r>
            <a:r>
              <a:rPr lang="en-US" sz="2400" b="1" dirty="0" smtClean="0"/>
              <a:t>“To maintain the existing customers”</a:t>
            </a:r>
          </a:p>
          <a:p>
            <a:pPr marL="0" indent="0">
              <a:buNone/>
            </a:pPr>
            <a:endParaRPr lang="en-US" sz="2600" dirty="0" smtClean="0"/>
          </a:p>
          <a:p>
            <a:r>
              <a:rPr lang="en-US" sz="2600" dirty="0" smtClean="0"/>
              <a:t>This happens only if there exists a positive relation between the company and the customer.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latin typeface="Constantia (Body)"/>
                <a:ea typeface="Cambria" panose="02040503050406030204" pitchFamily="18" charset="0"/>
              </a:rPr>
              <a:t>What are the benefits of Customer Retention ?</a:t>
            </a:r>
          </a:p>
          <a:p>
            <a:pPr marL="0" indent="0">
              <a:buNone/>
            </a:pPr>
            <a:endParaRPr lang="en-US" dirty="0" smtClean="0">
              <a:latin typeface="Constantia (Body)"/>
              <a:ea typeface="Cambria" panose="02040503050406030204" pitchFamily="18" charset="0"/>
            </a:endParaRP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Retained customers tend to buy other services from same company.</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The probability of selling to an existing customer is 60-70%</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The probability of selling to new prospect is 5-20%</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Declined migration rates</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It’s more expensive to acquire a new customer than to retain an old one.</a:t>
            </a:r>
          </a:p>
          <a:p>
            <a:pPr lvl="1"/>
            <a:endParaRPr lang="en-US" sz="2000" dirty="0" smtClean="0">
              <a:latin typeface="Constantia (Body)"/>
              <a:ea typeface="Cambria" panose="020405030504060302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latin typeface="Constantia (Body)"/>
                <a:ea typeface="Cambria" panose="02040503050406030204" pitchFamily="18" charset="0"/>
              </a:rPr>
              <a:t>Tips for Succeeding at Customer Retention</a:t>
            </a:r>
          </a:p>
          <a:p>
            <a:endParaRPr lang="en-US" dirty="0" smtClean="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Find out what customers want &amp; what causes them to stay or leave ?</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Proactively collect and promote customer feedback.</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Analyze customer feedback to gain valuable insights and ensure the right people hear it.</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Take action and Measure the results </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Actively measure and monitor your customers’ loyalty and engagement</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Keep asking, listening analyzing and improving</a:t>
            </a:r>
            <a:endParaRPr lang="en-IN" sz="2000" dirty="0" smtClean="0">
              <a:latin typeface="Constantia (Body)"/>
              <a:ea typeface="Cambria" panose="020405030504060302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435" y="1371600"/>
            <a:ext cx="9816386" cy="4632327"/>
          </a:xfrm>
        </p:spPr>
        <p:txBody>
          <a:bodyPr/>
          <a:lstStyle/>
          <a:p>
            <a:pPr>
              <a:buFont typeface="Arial" panose="020B0604020202020204" pitchFamily="34" charset="0"/>
              <a:buChar char="•"/>
            </a:pPr>
            <a:r>
              <a:rPr lang="en-US" sz="2400" dirty="0" smtClean="0">
                <a:latin typeface="Constantia (Body)"/>
                <a:ea typeface="Cambria" panose="02040503050406030204" pitchFamily="18" charset="0"/>
              </a:rPr>
              <a:t>Motivation for the Problem Undertaken</a:t>
            </a:r>
          </a:p>
          <a:p>
            <a:endParaRPr lang="en-US" dirty="0" smtClean="0">
              <a:solidFill>
                <a:schemeClr val="accent5"/>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Successful customer retention involves more than giving the customer what they expect.</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Generating loyal advocates of the brand might mean exceeding customer expectations.</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Creating customer loyalty puts 'customer value rather than maximizing profits and shareholder value at the center of business strategy’.</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The key differentiation in a competitive environment is often the delivery of a consistently high standard of customer service.</a:t>
            </a:r>
          </a:p>
          <a:p>
            <a:pPr marL="800100" lvl="1" indent="-342900">
              <a:buFont typeface="Wingdings" panose="05000000000000000000" pitchFamily="2" charset="2"/>
              <a:buChar char="ü"/>
            </a:pPr>
            <a:r>
              <a:rPr lang="en-US" sz="2000" dirty="0" smtClean="0">
                <a:latin typeface="Constantia (Body)"/>
                <a:ea typeface="Cambria" panose="02040503050406030204" pitchFamily="18" charset="0"/>
              </a:rPr>
              <a:t>Furthermore in the emerging world of Customer Success, retention is a major objective.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435" y="1768474"/>
            <a:ext cx="9816386" cy="4784726"/>
          </a:xfrm>
        </p:spPr>
        <p:txBody>
          <a:bodyPr>
            <a:normAutofit/>
          </a:bodyPr>
          <a:lstStyle/>
          <a:p>
            <a:pPr>
              <a:buFont typeface="Wingdings" panose="05000000000000000000" pitchFamily="2" charset="2"/>
              <a:buChar char="Ø"/>
            </a:pPr>
            <a:r>
              <a:rPr lang="en-US" sz="2000" dirty="0" smtClean="0"/>
              <a:t>Customer satisfaction has emerged as one of the most important factors that guarantee the success of online store; it has been posited as a key stimulant of purchase or repurchase intentions and customer loyalty.</a:t>
            </a:r>
          </a:p>
          <a:p>
            <a:pPr>
              <a:buFont typeface="Wingdings" panose="05000000000000000000" pitchFamily="2" charset="2"/>
              <a:buChar char="Ø"/>
            </a:pPr>
            <a:r>
              <a:rPr lang="en-US" sz="2000" dirty="0" smtClean="0"/>
              <a:t>A comprehensive review of the literature, theories and models have been carried out to propose the models for customer activation and customer retention.</a:t>
            </a:r>
          </a:p>
          <a:p>
            <a:pPr>
              <a:buFont typeface="Wingdings" panose="05000000000000000000" pitchFamily="2" charset="2"/>
              <a:buChar char="Ø"/>
            </a:pPr>
            <a:r>
              <a:rPr lang="en-US" sz="2000" dirty="0" smtClean="0"/>
              <a:t>Five major factors that contributed to the success of an e-commerce store have been identified as: service quality, system quality, information quality, trust and net benefit.</a:t>
            </a:r>
          </a:p>
          <a:p>
            <a:pPr>
              <a:buFont typeface="Wingdings" panose="05000000000000000000" pitchFamily="2" charset="2"/>
              <a:buChar char="Ø"/>
            </a:pPr>
            <a:r>
              <a:rPr lang="en-US" sz="2000" dirty="0" smtClean="0"/>
              <a:t>The research furthermore investigated the factors that influence the online customers repeat purchase intention.</a:t>
            </a:r>
          </a:p>
          <a:p>
            <a:pPr>
              <a:buFont typeface="Wingdings" panose="05000000000000000000" pitchFamily="2" charset="2"/>
              <a:buChar char="Ø"/>
            </a:pPr>
            <a:r>
              <a:rPr lang="en-US" sz="2000" dirty="0" smtClean="0"/>
              <a:t>The combination of both utilitarian value and hedonistic values are needed to affect the repeat purchase intention (loyalty) positively.</a:t>
            </a:r>
          </a:p>
          <a:p>
            <a:pPr>
              <a:buFont typeface="Wingdings" panose="05000000000000000000" pitchFamily="2" charset="2"/>
              <a:buChar char="Ø"/>
            </a:pPr>
            <a:r>
              <a:rPr lang="en-US" sz="2000" dirty="0" smtClean="0"/>
              <a:t>The data is collected from the Indian online shoppers. Results indicate the e-retail success factors, which are very much critical for customer satisfaction.</a:t>
            </a:r>
          </a:p>
          <a:p>
            <a:endParaRPr lang="en-US" sz="2000" dirty="0"/>
          </a:p>
        </p:txBody>
      </p:sp>
      <p:sp>
        <p:nvSpPr>
          <p:cNvPr id="4" name="Title 6"/>
          <p:cNvSpPr txBox="1">
            <a:spLocks/>
          </p:cNvSpPr>
          <p:nvPr/>
        </p:nvSpPr>
        <p:spPr>
          <a:xfrm>
            <a:off x="430543" y="304800"/>
            <a:ext cx="9558060" cy="914400"/>
          </a:xfrm>
          <a:prstGeom prst="rect">
            <a:avLst/>
          </a:prstGeom>
        </p:spPr>
        <p:txBody>
          <a:bodyPr vert="horz" anchor="ctr">
            <a:noAutofit/>
          </a:bodyPr>
          <a:lstStyle/>
          <a:p>
            <a:pPr lvl="0">
              <a:spcBef>
                <a:spcPct val="0"/>
              </a:spcBef>
            </a:pPr>
            <a:r>
              <a:rPr lang="en-US" sz="4400" b="1" dirty="0" smtClean="0"/>
              <a:t>Problem Statement</a:t>
            </a:r>
            <a:endParaRPr kumimoji="0" lang="en-US" sz="4400" b="1" i="0" u="none" strike="noStrike" kern="1200" cap="none" spc="0" normalizeH="0" baseline="0" noProof="0" dirty="0">
              <a:ln w="12700">
                <a:solidFill>
                  <a:schemeClr val="tx2">
                    <a:satMod val="155000"/>
                  </a:schemeClr>
                </a:solidFill>
                <a:prstDash val="solid"/>
              </a:ln>
              <a:solidFill>
                <a:schemeClr val="accent3">
                  <a:lumMod val="75000"/>
                </a:schemeClr>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35" y="685800"/>
            <a:ext cx="9816386" cy="838200"/>
          </a:xfrm>
        </p:spPr>
        <p:txBody>
          <a:bodyPr>
            <a:noAutofit/>
          </a:bodyPr>
          <a:lstStyle/>
          <a:p>
            <a:r>
              <a:rPr lang="en-US" sz="2400" b="1" dirty="0" smtClean="0"/>
              <a:t>The problem statement can be represented in the form of below use case diagram as well.</a:t>
            </a:r>
            <a:r>
              <a:rPr lang="en-IN" sz="2400" b="1" dirty="0" smtClean="0"/>
              <a:t/>
            </a:r>
            <a:br>
              <a:rPr lang="en-IN" sz="2400" b="1" dirty="0" smtClean="0"/>
            </a:br>
            <a:endParaRPr lang="en-US" sz="2400" dirty="0"/>
          </a:p>
        </p:txBody>
      </p:sp>
      <p:pic>
        <p:nvPicPr>
          <p:cNvPr id="4" name="Content Placeholder 3" descr="https://www.researchgate.net/profile/Vikas_Kumar146/publication/346412647/figure/fig1/AS:962618307145728@1606517497246/Proposed-customer-retention-model_W640.jpg"/>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23119" y="1828800"/>
            <a:ext cx="8610600" cy="4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a:xfrm>
            <a:off x="344435" y="1722437"/>
            <a:ext cx="9816386" cy="4525963"/>
          </a:xfrm>
        </p:spPr>
        <p:txBody>
          <a:bodyPr>
            <a:normAutofit/>
          </a:bodyPr>
          <a:lstStyle/>
          <a:p>
            <a:pPr>
              <a:buFont typeface="Wingdings" panose="05000000000000000000" pitchFamily="2" charset="2"/>
              <a:buChar char="Ø"/>
            </a:pPr>
            <a:r>
              <a:rPr lang="en-IN" sz="2400" dirty="0" smtClean="0"/>
              <a:t>The objective is to apply the analytical skills to provide findings and conclusion that would help to predict customer retention for a E-Retail company using their data on users provided over period of time.</a:t>
            </a:r>
          </a:p>
          <a:p>
            <a:pPr>
              <a:buFont typeface="Wingdings" panose="05000000000000000000" pitchFamily="2" charset="2"/>
              <a:buChar char="Ø"/>
            </a:pPr>
            <a:endParaRPr lang="en-IN" sz="2400" dirty="0" smtClean="0"/>
          </a:p>
          <a:p>
            <a:pPr>
              <a:buFont typeface="Wingdings" panose="05000000000000000000" pitchFamily="2" charset="2"/>
              <a:buChar char="Ø"/>
            </a:pPr>
            <a:r>
              <a:rPr lang="en-IN" sz="2400" dirty="0" smtClean="0"/>
              <a:t>Using the model I was tasked with determining which features were most influential in loss of valuable customer and then making a plan for how the company could use this information to increase customer retention.</a:t>
            </a: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130</TotalTime>
  <Words>1798</Words>
  <Application>Microsoft Office PowerPoint</Application>
  <PresentationFormat>Custom</PresentationFormat>
  <Paragraphs>198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Customer Retention Case Study Presentation</vt:lpstr>
      <vt:lpstr>Agenda</vt:lpstr>
      <vt:lpstr>Introduction</vt:lpstr>
      <vt:lpstr>Slide 4</vt:lpstr>
      <vt:lpstr>Slide 5</vt:lpstr>
      <vt:lpstr>Slide 6</vt:lpstr>
      <vt:lpstr>Slide 7</vt:lpstr>
      <vt:lpstr>The problem statement can be represented in the form of below use case diagram as well. </vt:lpstr>
      <vt:lpstr>Objective</vt:lpstr>
      <vt:lpstr>Hardware - Software Requirements and Tools Used</vt:lpstr>
      <vt:lpstr>Exploratory Data Analysis (EDA)</vt:lpstr>
      <vt:lpstr>Dataset Description</vt:lpstr>
      <vt:lpstr>Data Visualization</vt:lpstr>
      <vt:lpstr>Univariate Analysis:</vt:lpstr>
      <vt:lpstr>Bivariate Analysis:</vt:lpstr>
      <vt:lpstr>Slide 16</vt:lpstr>
      <vt:lpstr>Inference</vt:lpstr>
      <vt:lpstr>Amazon.com </vt:lpstr>
      <vt:lpstr>Flipkart.com</vt:lpstr>
      <vt:lpstr> Myntra.com</vt:lpstr>
      <vt:lpstr>Paytm.com</vt:lpstr>
      <vt:lpstr>Snapdeal.com</vt:lpstr>
      <vt:lpstr>Future Work</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cp:revision>
  <dcterms:created xsi:type="dcterms:W3CDTF">2021-11-11T15:52:53Z</dcterms:created>
  <dcterms:modified xsi:type="dcterms:W3CDTF">2021-11-11T18:03:10Z</dcterms:modified>
</cp:coreProperties>
</file>