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810"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534DEC-D59B-41A3-817D-636A52C35E38}" type="datetimeFigureOut">
              <a:rPr lang="en-US" smtClean="0"/>
              <a:t>12-Dec-21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98A5E0-E34A-4DE1-A42A-1F9D5EB135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B898A5E0-E34A-4DE1-A42A-1F9D5EB13569}"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4E1D38F-4BF3-49B0-A376-72C28C53877B}" type="slidenum">
              <a:rPr lang="en-US" smtClean="0"/>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E1D38F-4BF3-49B0-A376-72C28C5387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E1D38F-4BF3-49B0-A376-72C28C5387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E1D38F-4BF3-49B0-A376-72C28C5387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E1D38F-4BF3-49B0-A376-72C28C53877B}" type="slidenum">
              <a:rPr lang="en-US" smtClean="0"/>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E1D38F-4BF3-49B0-A376-72C28C5387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4E1D38F-4BF3-49B0-A376-72C28C5387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4E1D38F-4BF3-49B0-A376-72C28C5387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4E1D38F-4BF3-49B0-A376-72C28C53877B}" type="slidenum">
              <a:rPr lang="en-US" smtClean="0"/>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E1D38F-4BF3-49B0-A376-72C28C5387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0DA3798-759D-4C6F-BDA9-17F1C3F97615}" type="datetimeFigureOut">
              <a:rPr lang="en-US" smtClean="0"/>
              <a:t>12-Dec-21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E1D38F-4BF3-49B0-A376-72C28C53877B}" type="slidenum">
              <a:rPr lang="en-US" smtClean="0"/>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0DA3798-759D-4C6F-BDA9-17F1C3F97615}" type="datetimeFigureOut">
              <a:rPr lang="en-US" smtClean="0"/>
              <a:t>12-Dec-21</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4E1D38F-4BF3-49B0-A376-72C28C53877B}" type="slidenum">
              <a:rPr lang="en-US" smtClean="0"/>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69923"/>
            <a:ext cx="8153400" cy="1104138"/>
          </a:xfrm>
        </p:spPr>
        <p:txBody>
          <a:bodyPr>
            <a:normAutofit fontScale="90000"/>
          </a:bodyPr>
          <a:lstStyle/>
          <a:p>
            <a:r>
              <a:rPr lang="en-US" dirty="0" smtClean="0"/>
              <a:t>Car Price Prediction Project Presentation</a:t>
            </a:r>
            <a:endParaRPr lang="en-US" dirty="0"/>
          </a:p>
        </p:txBody>
      </p:sp>
      <p:sp>
        <p:nvSpPr>
          <p:cNvPr id="3" name="Subtitle 2"/>
          <p:cNvSpPr>
            <a:spLocks noGrp="1"/>
          </p:cNvSpPr>
          <p:nvPr>
            <p:ph type="subTitle" idx="1"/>
          </p:nvPr>
        </p:nvSpPr>
        <p:spPr>
          <a:xfrm>
            <a:off x="1432560" y="4400550"/>
            <a:ext cx="7406640" cy="533400"/>
          </a:xfrm>
        </p:spPr>
        <p:txBody>
          <a:bodyPr/>
          <a:lstStyle/>
          <a:p>
            <a:r>
              <a:rPr lang="en-US" dirty="0" smtClean="0"/>
              <a:t>Submitted by </a:t>
            </a:r>
            <a:r>
              <a:rPr lang="en-US" dirty="0" err="1" smtClean="0"/>
              <a:t>Sourabh</a:t>
            </a:r>
            <a:r>
              <a:rPr lang="en-US" dirty="0" smtClean="0"/>
              <a:t> </a:t>
            </a:r>
            <a:r>
              <a:rPr lang="en-US" dirty="0" err="1" smtClean="0"/>
              <a:t>Jhod</a:t>
            </a:r>
            <a:endParaRPr lang="en-US" dirty="0" smtClean="0"/>
          </a:p>
          <a:p>
            <a:endParaRPr lang="en-US" dirty="0"/>
          </a:p>
        </p:txBody>
      </p:sp>
      <p:pic>
        <p:nvPicPr>
          <p:cNvPr id="13314" name="Picture 2" descr="Second-Hand Car Sale: Transfer Of Insurance"/>
          <p:cNvPicPr>
            <a:picLocks noChangeAspect="1" noChangeArrowheads="1" noCrop="1"/>
          </p:cNvPicPr>
          <p:nvPr/>
        </p:nvPicPr>
        <p:blipFill>
          <a:blip r:embed="rId2"/>
          <a:srcRect/>
          <a:stretch>
            <a:fillRect/>
          </a:stretch>
        </p:blipFill>
        <p:spPr bwMode="auto">
          <a:xfrm>
            <a:off x="1447800" y="1520190"/>
            <a:ext cx="6248400" cy="249936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66750"/>
            <a:ext cx="6553200" cy="990600"/>
          </a:xfrm>
        </p:spPr>
        <p:txBody>
          <a:bodyPr>
            <a:normAutofit fontScale="90000"/>
          </a:bodyPr>
          <a:lstStyle/>
          <a:p>
            <a:r>
              <a:rPr lang="en-US" sz="2700" dirty="0" smtClean="0"/>
              <a:t>EXPLORATORY DATA ANALYSIS </a:t>
            </a:r>
            <a:r>
              <a:rPr lang="en-US" sz="2700" dirty="0" smtClean="0"/>
              <a:t>AND </a:t>
            </a:r>
            <a:r>
              <a:rPr lang="en-US" sz="2700" dirty="0" smtClean="0"/>
              <a:t>VISUALIZATION</a:t>
            </a:r>
            <a:r>
              <a:rPr lang="en-IN" dirty="0" smtClean="0"/>
              <a:t/>
            </a:r>
            <a:br>
              <a:rPr lang="en-IN" dirty="0" smtClean="0"/>
            </a:br>
            <a:endParaRPr lang="en-US" dirty="0"/>
          </a:p>
        </p:txBody>
      </p:sp>
      <p:sp>
        <p:nvSpPr>
          <p:cNvPr id="3" name="Content Placeholder 2"/>
          <p:cNvSpPr>
            <a:spLocks noGrp="1"/>
          </p:cNvSpPr>
          <p:nvPr>
            <p:ph idx="1"/>
          </p:nvPr>
        </p:nvSpPr>
        <p:spPr>
          <a:xfrm>
            <a:off x="1219200" y="1504950"/>
            <a:ext cx="7315200" cy="3048000"/>
          </a:xfrm>
        </p:spPr>
        <p:txBody>
          <a:bodyPr>
            <a:normAutofit fontScale="62500" lnSpcReduction="20000"/>
          </a:bodyPr>
          <a:lstStyle/>
          <a:p>
            <a:r>
              <a:rPr lang="en-US" b="1" dirty="0" err="1" smtClean="0"/>
              <a:t>Univariate</a:t>
            </a:r>
            <a:r>
              <a:rPr lang="en-US" b="1" dirty="0" smtClean="0"/>
              <a:t> analysis</a:t>
            </a:r>
            <a:r>
              <a:rPr lang="en-US" dirty="0" smtClean="0"/>
              <a:t> is the simplest form of analyzing data. “</a:t>
            </a:r>
            <a:r>
              <a:rPr lang="en-US" dirty="0" err="1" smtClean="0"/>
              <a:t>Uni</a:t>
            </a:r>
            <a:r>
              <a:rPr lang="en-US" dirty="0" smtClean="0"/>
              <a:t>” means “one”, so in other words your data has only one variable.</a:t>
            </a:r>
          </a:p>
          <a:p>
            <a:r>
              <a:rPr lang="en-US" b="1" dirty="0" smtClean="0"/>
              <a:t>Multivariate analysis</a:t>
            </a:r>
            <a:r>
              <a:rPr lang="en-US" dirty="0" smtClean="0"/>
              <a:t> is a set of statistical techniques used for </a:t>
            </a:r>
            <a:r>
              <a:rPr lang="en-US" b="1" dirty="0" smtClean="0"/>
              <a:t>analysis</a:t>
            </a:r>
            <a:r>
              <a:rPr lang="en-US" dirty="0" smtClean="0"/>
              <a:t> of data that contain more than one variable. </a:t>
            </a:r>
            <a:endParaRPr lang="en-US" dirty="0" smtClean="0"/>
          </a:p>
          <a:p>
            <a:r>
              <a:rPr lang="en-US" b="1" dirty="0" smtClean="0"/>
              <a:t>Correlation</a:t>
            </a:r>
            <a:r>
              <a:rPr lang="en-US" dirty="0" smtClean="0"/>
              <a:t> is used to test relationships between quantitative variables or categorical variables.</a:t>
            </a:r>
          </a:p>
          <a:p>
            <a:r>
              <a:rPr lang="en-US" b="1" dirty="0" smtClean="0"/>
              <a:t>Correlation</a:t>
            </a:r>
            <a:r>
              <a:rPr lang="en-US" dirty="0" smtClean="0"/>
              <a:t> with the target variable to know how the data is related.</a:t>
            </a:r>
          </a:p>
          <a:p>
            <a:r>
              <a:rPr lang="en-US" b="1" dirty="0" smtClean="0"/>
              <a:t>Summary</a:t>
            </a:r>
            <a:r>
              <a:rPr lang="en-US" dirty="0" smtClean="0"/>
              <a:t> with the conclusion of all the analysis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DESCRIBE DATASET VISUAL ON NUMERIC DATA</a:t>
            </a:r>
            <a:endParaRPr lang="en-US" sz="2500" dirty="0"/>
          </a:p>
        </p:txBody>
      </p:sp>
      <p:pic>
        <p:nvPicPr>
          <p:cNvPr id="4" name="Content Placeholder 4">
            <a:extLst>
              <a:ext uri="{FF2B5EF4-FFF2-40B4-BE49-F238E27FC236}">
                <a16:creationId xmlns:a16="http://schemas.microsoft.com/office/drawing/2014/main" xmlns="" id="{5BA0707A-5FAE-4B91-8A83-EB0CD5AF472C}"/>
              </a:ext>
            </a:extLst>
          </p:cNvPr>
          <p:cNvPicPr>
            <a:picLocks noGrp="1" noChangeAspect="1"/>
          </p:cNvPicPr>
          <p:nvPr>
            <p:ph idx="1"/>
          </p:nvPr>
        </p:nvPicPr>
        <p:blipFill>
          <a:blip r:embed="rId2"/>
          <a:stretch>
            <a:fillRect/>
          </a:stretch>
        </p:blipFill>
        <p:spPr>
          <a:xfrm>
            <a:off x="2993551" y="1085850"/>
            <a:ext cx="4382448" cy="36004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PURCHASE DETAILS OF USED CARS EACH YEAR</a:t>
            </a:r>
            <a:endParaRPr lang="en-US" sz="2500" dirty="0"/>
          </a:p>
        </p:txBody>
      </p:sp>
      <p:pic>
        <p:nvPicPr>
          <p:cNvPr id="4" name="Content Placeholder 4">
            <a:extLst>
              <a:ext uri="{FF2B5EF4-FFF2-40B4-BE49-F238E27FC236}">
                <a16:creationId xmlns:a16="http://schemas.microsoft.com/office/drawing/2014/main" xmlns="" id="{DBB40016-8AEF-4F0B-A376-624C4B6C4582}"/>
              </a:ext>
            </a:extLst>
          </p:cNvPr>
          <p:cNvPicPr>
            <a:picLocks noGrp="1" noChangeAspect="1"/>
          </p:cNvPicPr>
          <p:nvPr>
            <p:ph idx="1"/>
          </p:nvPr>
        </p:nvPicPr>
        <p:blipFill>
          <a:blip r:embed="rId2"/>
          <a:stretch>
            <a:fillRect/>
          </a:stretch>
        </p:blipFill>
        <p:spPr>
          <a:xfrm>
            <a:off x="1741701" y="1085850"/>
            <a:ext cx="6886148" cy="36004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plot</a:t>
            </a:r>
            <a:endParaRPr lang="en-US" dirty="0"/>
          </a:p>
        </p:txBody>
      </p:sp>
      <p:pic>
        <p:nvPicPr>
          <p:cNvPr id="4" name="Content Placeholder 4">
            <a:extLst>
              <a:ext uri="{FF2B5EF4-FFF2-40B4-BE49-F238E27FC236}">
                <a16:creationId xmlns:a16="http://schemas.microsoft.com/office/drawing/2014/main" xmlns="" id="{F76B787C-58EB-4F31-A26E-20A4BED42052}"/>
              </a:ext>
            </a:extLst>
          </p:cNvPr>
          <p:cNvPicPr>
            <a:picLocks noGrp="1" noChangeAspect="1"/>
          </p:cNvPicPr>
          <p:nvPr>
            <p:ph idx="1"/>
          </p:nvPr>
        </p:nvPicPr>
        <p:blipFill>
          <a:blip r:embed="rId2"/>
          <a:stretch>
            <a:fillRect/>
          </a:stretch>
        </p:blipFill>
        <p:spPr>
          <a:xfrm>
            <a:off x="1596168" y="1085850"/>
            <a:ext cx="7177213" cy="36004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plots</a:t>
            </a:r>
            <a:endParaRPr lang="en-US" dirty="0"/>
          </a:p>
        </p:txBody>
      </p:sp>
      <p:pic>
        <p:nvPicPr>
          <p:cNvPr id="4" name="Content Placeholder 4">
            <a:extLst>
              <a:ext uri="{FF2B5EF4-FFF2-40B4-BE49-F238E27FC236}">
                <a16:creationId xmlns:a16="http://schemas.microsoft.com/office/drawing/2014/main" xmlns="" id="{4D03C26E-A08B-42C2-B7C6-1E51E1185F69}"/>
              </a:ext>
            </a:extLst>
          </p:cNvPr>
          <p:cNvPicPr>
            <a:picLocks noGrp="1" noChangeAspect="1"/>
          </p:cNvPicPr>
          <p:nvPr>
            <p:ph idx="1"/>
          </p:nvPr>
        </p:nvPicPr>
        <p:blipFill>
          <a:blip r:embed="rId2"/>
          <a:stretch>
            <a:fillRect/>
          </a:stretch>
        </p:blipFill>
        <p:spPr>
          <a:xfrm>
            <a:off x="1435100" y="1094518"/>
            <a:ext cx="7499350" cy="358311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plot</a:t>
            </a:r>
            <a:endParaRPr lang="en-US" dirty="0"/>
          </a:p>
        </p:txBody>
      </p:sp>
      <p:pic>
        <p:nvPicPr>
          <p:cNvPr id="4" name="Content Placeholder 4">
            <a:extLst>
              <a:ext uri="{FF2B5EF4-FFF2-40B4-BE49-F238E27FC236}">
                <a16:creationId xmlns:a16="http://schemas.microsoft.com/office/drawing/2014/main" xmlns="" id="{8C016459-F165-47EA-B51A-1910C2D66044}"/>
              </a:ext>
            </a:extLst>
          </p:cNvPr>
          <p:cNvPicPr>
            <a:picLocks noGrp="1" noChangeAspect="1"/>
          </p:cNvPicPr>
          <p:nvPr>
            <p:ph idx="1"/>
          </p:nvPr>
        </p:nvPicPr>
        <p:blipFill>
          <a:blip r:embed="rId2"/>
          <a:stretch>
            <a:fillRect/>
          </a:stretch>
        </p:blipFill>
        <p:spPr>
          <a:xfrm>
            <a:off x="3101830" y="1085850"/>
            <a:ext cx="4165890" cy="360045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Detection</a:t>
            </a:r>
            <a:endParaRPr lang="en-US" dirty="0"/>
          </a:p>
        </p:txBody>
      </p:sp>
      <p:pic>
        <p:nvPicPr>
          <p:cNvPr id="4" name="Content Placeholder 4">
            <a:extLst>
              <a:ext uri="{FF2B5EF4-FFF2-40B4-BE49-F238E27FC236}">
                <a16:creationId xmlns:a16="http://schemas.microsoft.com/office/drawing/2014/main" xmlns="" id="{25CFF243-976F-4DCF-A22E-D3FFEE097925}"/>
              </a:ext>
            </a:extLst>
          </p:cNvPr>
          <p:cNvPicPr>
            <a:picLocks noGrp="1" noChangeAspect="1"/>
          </p:cNvPicPr>
          <p:nvPr>
            <p:ph idx="1"/>
          </p:nvPr>
        </p:nvPicPr>
        <p:blipFill>
          <a:blip r:embed="rId2"/>
          <a:stretch>
            <a:fillRect/>
          </a:stretch>
        </p:blipFill>
        <p:spPr>
          <a:xfrm>
            <a:off x="1598472" y="1085850"/>
            <a:ext cx="7172606" cy="360045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SKEWNESS WITH DISTRIBUTION PLOTS</a:t>
            </a:r>
            <a:endParaRPr lang="en-US" sz="2500" dirty="0"/>
          </a:p>
        </p:txBody>
      </p:sp>
      <p:pic>
        <p:nvPicPr>
          <p:cNvPr id="4" name="Content Placeholder 4">
            <a:extLst>
              <a:ext uri="{FF2B5EF4-FFF2-40B4-BE49-F238E27FC236}">
                <a16:creationId xmlns:a16="http://schemas.microsoft.com/office/drawing/2014/main" xmlns="" id="{0CD36522-B18A-44BD-B872-0C19FB1E4C46}"/>
              </a:ext>
            </a:extLst>
          </p:cNvPr>
          <p:cNvPicPr>
            <a:picLocks noGrp="1" noChangeAspect="1"/>
          </p:cNvPicPr>
          <p:nvPr>
            <p:ph idx="1"/>
          </p:nvPr>
        </p:nvPicPr>
        <p:blipFill>
          <a:blip r:embed="rId2"/>
          <a:stretch>
            <a:fillRect/>
          </a:stretch>
        </p:blipFill>
        <p:spPr>
          <a:xfrm>
            <a:off x="1605504" y="1085850"/>
            <a:ext cx="7158542" cy="36004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pic>
        <p:nvPicPr>
          <p:cNvPr id="4" name="Content Placeholder 4">
            <a:extLst>
              <a:ext uri="{FF2B5EF4-FFF2-40B4-BE49-F238E27FC236}">
                <a16:creationId xmlns:a16="http://schemas.microsoft.com/office/drawing/2014/main" xmlns="" id="{5B1B924A-E4F9-49C8-8620-772301CF0416}"/>
              </a:ext>
            </a:extLst>
          </p:cNvPr>
          <p:cNvPicPr>
            <a:picLocks noGrp="1" noChangeAspect="1"/>
          </p:cNvPicPr>
          <p:nvPr>
            <p:ph idx="1"/>
          </p:nvPr>
        </p:nvPicPr>
        <p:blipFill>
          <a:blip r:embed="rId2"/>
          <a:stretch>
            <a:fillRect/>
          </a:stretch>
        </p:blipFill>
        <p:spPr>
          <a:xfrm>
            <a:off x="3350021" y="1085850"/>
            <a:ext cx="3669508" cy="36004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endParaRPr lang="en-US" dirty="0"/>
          </a:p>
        </p:txBody>
      </p:sp>
      <p:pic>
        <p:nvPicPr>
          <p:cNvPr id="4" name="Content Placeholder 4">
            <a:extLst>
              <a:ext uri="{FF2B5EF4-FFF2-40B4-BE49-F238E27FC236}">
                <a16:creationId xmlns:a16="http://schemas.microsoft.com/office/drawing/2014/main" xmlns="" id="{664FE045-8B90-43F5-A996-685876E2200F}"/>
              </a:ext>
            </a:extLst>
          </p:cNvPr>
          <p:cNvPicPr>
            <a:picLocks noGrp="1" noChangeAspect="1"/>
          </p:cNvPicPr>
          <p:nvPr>
            <p:ph idx="1"/>
          </p:nvPr>
        </p:nvPicPr>
        <p:blipFill>
          <a:blip r:embed="rId2"/>
          <a:stretch>
            <a:fillRect/>
          </a:stretch>
        </p:blipFill>
        <p:spPr>
          <a:xfrm>
            <a:off x="3123022" y="1085850"/>
            <a:ext cx="4123506" cy="360045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ACKNOWLEDGMENT</a:t>
            </a:r>
            <a:endParaRPr lang="en-US" dirty="0"/>
          </a:p>
        </p:txBody>
      </p:sp>
      <p:sp>
        <p:nvSpPr>
          <p:cNvPr id="3" name="Content Placeholder 2"/>
          <p:cNvSpPr>
            <a:spLocks noGrp="1"/>
          </p:cNvSpPr>
          <p:nvPr>
            <p:ph idx="1"/>
          </p:nvPr>
        </p:nvSpPr>
        <p:spPr>
          <a:xfrm>
            <a:off x="1435608" y="1352550"/>
            <a:ext cx="7022592" cy="3009900"/>
          </a:xfrm>
        </p:spPr>
        <p:txBody>
          <a:bodyPr>
            <a:normAutofit fontScale="92500"/>
          </a:bodyPr>
          <a:lstStyle/>
          <a:p>
            <a:r>
              <a:rPr lang="en-US" sz="2100" dirty="0" smtClean="0"/>
              <a:t>I would like to express my deepest gratitude to my SME (Subject Matter Expert) </a:t>
            </a:r>
            <a:r>
              <a:rPr lang="en-US" sz="2100" dirty="0" smtClean="0"/>
              <a:t>Mr. </a:t>
            </a:r>
            <a:r>
              <a:rPr lang="en-US" sz="2100" dirty="0" err="1" smtClean="0"/>
              <a:t>Shubham</a:t>
            </a:r>
            <a:r>
              <a:rPr lang="en-US" sz="2100" dirty="0" smtClean="0"/>
              <a:t> </a:t>
            </a:r>
            <a:r>
              <a:rPr lang="en-US" sz="2100" dirty="0" err="1" smtClean="0"/>
              <a:t>Yadav</a:t>
            </a:r>
            <a:r>
              <a:rPr lang="en-US" sz="2100" dirty="0" smtClean="0"/>
              <a:t> sir as </a:t>
            </a:r>
            <a:r>
              <a:rPr lang="en-US" sz="2100" dirty="0" smtClean="0"/>
              <a:t>well as Flip </a:t>
            </a:r>
            <a:r>
              <a:rPr lang="en-US" sz="2100" dirty="0" err="1" smtClean="0"/>
              <a:t>Robo</a:t>
            </a:r>
            <a:r>
              <a:rPr lang="en-US" sz="2100" dirty="0" smtClean="0"/>
              <a:t> Technologies who gave me the opportunity to do this project on Used Car Price Prediction, which also helped me in doing lots of research wherein I came to know about so many new things especially the data collection part.</a:t>
            </a:r>
          </a:p>
          <a:p>
            <a:r>
              <a:rPr lang="en-US" sz="2100" dirty="0" smtClean="0"/>
              <a:t>Also, I have utilized a few external resources that helped me to complete the project. I ensured that I learn from the samples and modify things according to my project requirement.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bar graph</a:t>
            </a:r>
            <a:endParaRPr lang="en-US" dirty="0"/>
          </a:p>
        </p:txBody>
      </p:sp>
      <p:pic>
        <p:nvPicPr>
          <p:cNvPr id="4" name="Content Placeholder 4">
            <a:extLst>
              <a:ext uri="{FF2B5EF4-FFF2-40B4-BE49-F238E27FC236}">
                <a16:creationId xmlns:a16="http://schemas.microsoft.com/office/drawing/2014/main" xmlns="" id="{5412BEF4-4550-4AE2-846C-A53ECD1EACCF}"/>
              </a:ext>
            </a:extLst>
          </p:cNvPr>
          <p:cNvPicPr>
            <a:picLocks noGrp="1" noChangeAspect="1"/>
          </p:cNvPicPr>
          <p:nvPr>
            <p:ph idx="1"/>
          </p:nvPr>
        </p:nvPicPr>
        <p:blipFill>
          <a:blip r:embed="rId2"/>
          <a:stretch>
            <a:fillRect/>
          </a:stretch>
        </p:blipFill>
        <p:spPr>
          <a:xfrm>
            <a:off x="2523847" y="1085850"/>
            <a:ext cx="5321856" cy="36004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 bar graph</a:t>
            </a:r>
            <a:endParaRPr lang="en-US" dirty="0"/>
          </a:p>
        </p:txBody>
      </p:sp>
      <p:pic>
        <p:nvPicPr>
          <p:cNvPr id="4" name="Content Placeholder 4">
            <a:extLst>
              <a:ext uri="{FF2B5EF4-FFF2-40B4-BE49-F238E27FC236}">
                <a16:creationId xmlns:a16="http://schemas.microsoft.com/office/drawing/2014/main" xmlns="" id="{80473F25-5760-4444-BEA6-AAA292585D37}"/>
              </a:ext>
            </a:extLst>
          </p:cNvPr>
          <p:cNvPicPr>
            <a:picLocks noGrp="1" noChangeAspect="1"/>
          </p:cNvPicPr>
          <p:nvPr>
            <p:ph idx="1"/>
          </p:nvPr>
        </p:nvPicPr>
        <p:blipFill>
          <a:blip r:embed="rId2"/>
          <a:stretch>
            <a:fillRect/>
          </a:stretch>
        </p:blipFill>
        <p:spPr>
          <a:xfrm>
            <a:off x="2304415" y="1085850"/>
            <a:ext cx="5760720" cy="36004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a:xfrm>
            <a:off x="1435608" y="1619250"/>
            <a:ext cx="7174992" cy="3162300"/>
          </a:xfrm>
        </p:spPr>
        <p:txBody>
          <a:bodyPr>
            <a:normAutofit fontScale="55000" lnSpcReduction="20000"/>
          </a:bodyPr>
          <a:lstStyle/>
          <a:p>
            <a:pPr marL="45720" indent="0">
              <a:buNone/>
            </a:pPr>
            <a:r>
              <a:rPr lang="en-IN" dirty="0" smtClean="0"/>
              <a:t>▪ Linear Regression Model</a:t>
            </a:r>
          </a:p>
          <a:p>
            <a:pPr marL="45720" indent="0">
              <a:buNone/>
            </a:pPr>
            <a:r>
              <a:rPr lang="en-IN" dirty="0" smtClean="0"/>
              <a:t>▪ Ridge Regularization Model</a:t>
            </a:r>
          </a:p>
          <a:p>
            <a:pPr marL="45720" indent="0">
              <a:buNone/>
            </a:pPr>
            <a:r>
              <a:rPr lang="en-IN" dirty="0" smtClean="0"/>
              <a:t>▪ Lasso Regularization Model</a:t>
            </a:r>
          </a:p>
          <a:p>
            <a:pPr marL="45720" indent="0">
              <a:buNone/>
            </a:pPr>
            <a:r>
              <a:rPr lang="en-IN" dirty="0" smtClean="0"/>
              <a:t>▪ Support Vector Regression Model</a:t>
            </a:r>
          </a:p>
          <a:p>
            <a:pPr marL="45720" indent="0">
              <a:buNone/>
            </a:pPr>
            <a:r>
              <a:rPr lang="en-IN" dirty="0" smtClean="0"/>
              <a:t>▪ Decision Tree Regression </a:t>
            </a:r>
            <a:r>
              <a:rPr lang="en-IN" dirty="0" smtClean="0"/>
              <a:t>Model</a:t>
            </a:r>
            <a:endParaRPr lang="en-IN" dirty="0" smtClean="0"/>
          </a:p>
          <a:p>
            <a:pPr marL="45720" indent="0">
              <a:buNone/>
            </a:pPr>
            <a:r>
              <a:rPr lang="en-IN" dirty="0" smtClean="0"/>
              <a:t>▪ Random Forest Regression Model</a:t>
            </a:r>
          </a:p>
          <a:p>
            <a:pPr marL="45720" indent="0">
              <a:buNone/>
            </a:pPr>
            <a:r>
              <a:rPr lang="en-IN" dirty="0" smtClean="0"/>
              <a:t>▪ K Neighbours Regression Model</a:t>
            </a:r>
          </a:p>
          <a:p>
            <a:pPr marL="45720" indent="0">
              <a:buNone/>
            </a:pPr>
            <a:r>
              <a:rPr lang="en-IN" dirty="0" smtClean="0"/>
              <a:t>▪ Gradient Boosting Regression Model</a:t>
            </a:r>
          </a:p>
          <a:p>
            <a:pPr marL="45720" indent="0">
              <a:buNone/>
            </a:pPr>
            <a:r>
              <a:rPr lang="en-IN" dirty="0" smtClean="0"/>
              <a:t>▪ </a:t>
            </a:r>
            <a:r>
              <a:rPr lang="en-IN" dirty="0" err="1" smtClean="0"/>
              <a:t>Ada</a:t>
            </a:r>
            <a:r>
              <a:rPr lang="en-IN" dirty="0" smtClean="0"/>
              <a:t> Boost Regression Model</a:t>
            </a:r>
          </a:p>
          <a:p>
            <a:pPr marL="45720" indent="0">
              <a:buNone/>
            </a:pPr>
            <a:r>
              <a:rPr lang="en-IN" dirty="0" smtClean="0"/>
              <a:t>▪ Extra Trees Regression Model</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REGRESSION MODEL FUNCTION WITH EVALUATION METRICS</a:t>
            </a:r>
            <a:endParaRPr lang="en-US" sz="2500" dirty="0"/>
          </a:p>
        </p:txBody>
      </p:sp>
      <p:pic>
        <p:nvPicPr>
          <p:cNvPr id="4" name="Content Placeholder 3">
            <a:extLst>
              <a:ext uri="{FF2B5EF4-FFF2-40B4-BE49-F238E27FC236}">
                <a16:creationId xmlns:a16="http://schemas.microsoft.com/office/drawing/2014/main" xmlns="" id="{E5545C15-AF92-4BA6-9735-B2E45B90ECAC}"/>
              </a:ext>
            </a:extLst>
          </p:cNvPr>
          <p:cNvPicPr>
            <a:picLocks noGrp="1" noChangeAspect="1"/>
          </p:cNvPicPr>
          <p:nvPr>
            <p:ph idx="1"/>
          </p:nvPr>
        </p:nvPicPr>
        <p:blipFill>
          <a:blip r:embed="rId2"/>
          <a:stretch>
            <a:fillRect/>
          </a:stretch>
        </p:blipFill>
        <p:spPr>
          <a:xfrm>
            <a:off x="2095236" y="1085850"/>
            <a:ext cx="6179078" cy="3600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RESULT OF MULTIPLE REGRESSION MODELS</a:t>
            </a:r>
            <a:endParaRPr lang="en-US" sz="2500" dirty="0"/>
          </a:p>
        </p:txBody>
      </p:sp>
      <p:pic>
        <p:nvPicPr>
          <p:cNvPr id="4" name="Content Placeholder 4">
            <a:extLst>
              <a:ext uri="{FF2B5EF4-FFF2-40B4-BE49-F238E27FC236}">
                <a16:creationId xmlns:a16="http://schemas.microsoft.com/office/drawing/2014/main" xmlns="" id="{DE14916A-C643-4156-969D-9FD927545497}"/>
              </a:ext>
            </a:extLst>
          </p:cNvPr>
          <p:cNvPicPr>
            <a:picLocks noGrp="1" noChangeAspect="1"/>
          </p:cNvPicPr>
          <p:nvPr>
            <p:ph idx="1"/>
          </p:nvPr>
        </p:nvPicPr>
        <p:blipFill>
          <a:blip r:embed="rId2"/>
          <a:stretch>
            <a:fillRect/>
          </a:stretch>
        </p:blipFill>
        <p:spPr>
          <a:xfrm>
            <a:off x="1435100" y="1871403"/>
            <a:ext cx="7499350" cy="202934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EVALUATION AND HYPER PARAMETER TUNING</a:t>
            </a:r>
            <a:endParaRPr lang="en-US" sz="2500" dirty="0"/>
          </a:p>
        </p:txBody>
      </p:sp>
      <p:sp>
        <p:nvSpPr>
          <p:cNvPr id="3" name="Content Placeholder 2"/>
          <p:cNvSpPr>
            <a:spLocks noGrp="1"/>
          </p:cNvSpPr>
          <p:nvPr>
            <p:ph idx="1"/>
          </p:nvPr>
        </p:nvSpPr>
        <p:spPr>
          <a:xfrm>
            <a:off x="1435608" y="1314450"/>
            <a:ext cx="6946392" cy="3467100"/>
          </a:xfrm>
        </p:spPr>
        <p:txBody>
          <a:bodyPr>
            <a:normAutofit fontScale="55000" lnSpcReduction="20000"/>
          </a:bodyPr>
          <a:lstStyle/>
          <a:p>
            <a:pPr marL="45720" indent="0">
              <a:lnSpc>
                <a:spcPct val="120000"/>
              </a:lnSpc>
              <a:buNone/>
            </a:pPr>
            <a:r>
              <a:rPr lang="en-US" dirty="0" smtClean="0"/>
              <a:t>The key metrics used here were:</a:t>
            </a:r>
          </a:p>
          <a:p>
            <a:pPr>
              <a:lnSpc>
                <a:spcPct val="120000"/>
              </a:lnSpc>
              <a:buFont typeface="Wingdings" panose="05000000000000000000" pitchFamily="2" charset="2"/>
              <a:buChar char="ü"/>
            </a:pPr>
            <a:r>
              <a:rPr lang="en-US" dirty="0" smtClean="0"/>
              <a:t>R2 score</a:t>
            </a:r>
          </a:p>
          <a:p>
            <a:pPr>
              <a:lnSpc>
                <a:spcPct val="120000"/>
              </a:lnSpc>
              <a:buFont typeface="Wingdings" panose="05000000000000000000" pitchFamily="2" charset="2"/>
              <a:buChar char="ü"/>
            </a:pPr>
            <a:r>
              <a:rPr lang="en-US" dirty="0" smtClean="0"/>
              <a:t>Cross Validation Score</a:t>
            </a:r>
          </a:p>
          <a:p>
            <a:pPr>
              <a:lnSpc>
                <a:spcPct val="120000"/>
              </a:lnSpc>
              <a:buFont typeface="Wingdings" panose="05000000000000000000" pitchFamily="2" charset="2"/>
              <a:buChar char="ü"/>
            </a:pPr>
            <a:r>
              <a:rPr lang="en-US" dirty="0" smtClean="0"/>
              <a:t>MAE</a:t>
            </a:r>
          </a:p>
          <a:p>
            <a:pPr>
              <a:lnSpc>
                <a:spcPct val="120000"/>
              </a:lnSpc>
              <a:buFont typeface="Wingdings" panose="05000000000000000000" pitchFamily="2" charset="2"/>
              <a:buChar char="ü"/>
            </a:pPr>
            <a:r>
              <a:rPr lang="en-US" dirty="0" smtClean="0"/>
              <a:t>MSE</a:t>
            </a:r>
          </a:p>
          <a:p>
            <a:pPr>
              <a:lnSpc>
                <a:spcPct val="120000"/>
              </a:lnSpc>
              <a:buFont typeface="Wingdings" panose="05000000000000000000" pitchFamily="2" charset="2"/>
              <a:buChar char="ü"/>
            </a:pPr>
            <a:r>
              <a:rPr lang="en-US" dirty="0" smtClean="0"/>
              <a:t>RMSE</a:t>
            </a:r>
          </a:p>
          <a:p>
            <a:pPr marL="45720" indent="0">
              <a:lnSpc>
                <a:spcPct val="120000"/>
              </a:lnSpc>
              <a:buNone/>
            </a:pPr>
            <a:r>
              <a:rPr lang="en-US" dirty="0" smtClean="0"/>
              <a:t>We tried to find out the best parameters list to increase our accuracy scores by using </a:t>
            </a:r>
            <a:r>
              <a:rPr lang="en-US" dirty="0" err="1" smtClean="0"/>
              <a:t>Hyperparameter</a:t>
            </a:r>
            <a:r>
              <a:rPr lang="en-US" dirty="0" smtClean="0"/>
              <a:t> Tuning. In order to achieve a higher score we used the Grid Search CV method with 5 folds.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435608" y="1466850"/>
            <a:ext cx="6946392" cy="3086100"/>
          </a:xfrm>
        </p:spPr>
        <p:txBody>
          <a:bodyPr>
            <a:normAutofit fontScale="55000" lnSpcReduction="20000"/>
          </a:bodyPr>
          <a:lstStyle/>
          <a:p>
            <a:r>
              <a:rPr lang="en-US" dirty="0" smtClean="0"/>
              <a:t>After the completion of this project, we got an insight on how to collect data, pre-processing the data, analyzing the data and building a model. First, we collected the used cars data from different websites like OLX, Car </a:t>
            </a:r>
            <a:r>
              <a:rPr lang="en-US" dirty="0" err="1" smtClean="0"/>
              <a:t>Dekho</a:t>
            </a:r>
            <a:r>
              <a:rPr lang="en-US" dirty="0" smtClean="0"/>
              <a:t>, Cars 24, OLA etc. and it was done by using Web Scraping. </a:t>
            </a:r>
          </a:p>
          <a:p>
            <a:r>
              <a:rPr lang="en-US" dirty="0" smtClean="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a:t>
            </a:r>
            <a:r>
              <a:rPr lang="en-US" dirty="0" err="1" smtClean="0"/>
              <a:t>csv</a:t>
            </a:r>
            <a:r>
              <a:rPr lang="en-US" dirty="0" smtClean="0"/>
              <a:t> file so that we can open it and analyze the data.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435608" y="1238250"/>
            <a:ext cx="7174992" cy="3314700"/>
          </a:xfrm>
        </p:spPr>
        <p:txBody>
          <a:bodyPr>
            <a:normAutofit fontScale="55000" lnSpcReduction="20000"/>
          </a:bodyPr>
          <a:lstStyle/>
          <a:p>
            <a:r>
              <a:rPr lang="en-US" dirty="0" smtClean="0"/>
              <a:t>We did data cleaning, data pre-processing steps like finding and handling null values, removing words from numbers, converting object to </a:t>
            </a:r>
            <a:r>
              <a:rPr lang="en-US" dirty="0" err="1" smtClean="0"/>
              <a:t>int</a:t>
            </a:r>
            <a:r>
              <a:rPr lang="en-US" dirty="0" smtClean="0"/>
              <a:t> type, data visualization, handling outliers and </a:t>
            </a:r>
            <a:r>
              <a:rPr lang="en-US" dirty="0" err="1" smtClean="0"/>
              <a:t>skewness</a:t>
            </a:r>
            <a:r>
              <a:rPr lang="en-US" dirty="0" smtClean="0"/>
              <a:t> etc. After separating our train and test data, we started running different machine learning regression algorithms to find out the best performing model. </a:t>
            </a:r>
          </a:p>
          <a:p>
            <a:r>
              <a:rPr lang="en-US" dirty="0" smtClean="0"/>
              <a:t>We found that Extra Tree </a:t>
            </a:r>
            <a:r>
              <a:rPr lang="en-US" dirty="0" err="1" smtClean="0"/>
              <a:t>Regressor</a:t>
            </a:r>
            <a:r>
              <a:rPr lang="en-US" dirty="0" smtClean="0"/>
              <a:t> Algorithm was performing well according to their r2_score and cross validation scores. Then we performed </a:t>
            </a:r>
            <a:r>
              <a:rPr lang="en-US" dirty="0" err="1" smtClean="0"/>
              <a:t>Hyperparameter</a:t>
            </a:r>
            <a:r>
              <a:rPr lang="en-US" dirty="0" smtClean="0"/>
              <a:t> Tuning technique using Grid Search CV for getting the best parameters and improving the score. In that Extra Tree </a:t>
            </a:r>
            <a:r>
              <a:rPr lang="en-US" dirty="0" err="1" smtClean="0"/>
              <a:t>Regressor</a:t>
            </a:r>
            <a:r>
              <a:rPr lang="en-US" dirty="0" smtClean="0"/>
              <a:t> Algorithm did not perform quite well as previously on the defaults but we finalized that model for further predictions as it was still better than the rest. We saved the final model in </a:t>
            </a:r>
            <a:r>
              <a:rPr lang="en-US" dirty="0" err="1" smtClean="0"/>
              <a:t>pkl</a:t>
            </a:r>
            <a:r>
              <a:rPr lang="en-US" dirty="0" smtClean="0"/>
              <a:t> format using the </a:t>
            </a:r>
            <a:r>
              <a:rPr lang="en-US" dirty="0" err="1" smtClean="0"/>
              <a:t>joblib</a:t>
            </a:r>
            <a:r>
              <a:rPr lang="en-US" dirty="0" smtClean="0"/>
              <a:t> library after getting a </a:t>
            </a:r>
            <a:r>
              <a:rPr lang="en-US" dirty="0" err="1" smtClean="0"/>
              <a:t>dataframe</a:t>
            </a:r>
            <a:r>
              <a:rPr lang="en-US" dirty="0" smtClean="0"/>
              <a:t> of predicted and actual used car price details.</a:t>
            </a:r>
            <a:endParaRPr lang="en-IN"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LIMITATIONS OF THIS WORK AND SCOPE FOR FUTURE WORK</a:t>
            </a:r>
            <a:endParaRPr lang="en-US" sz="2500" dirty="0"/>
          </a:p>
        </p:txBody>
      </p:sp>
      <p:sp>
        <p:nvSpPr>
          <p:cNvPr id="3" name="Content Placeholder 2"/>
          <p:cNvSpPr>
            <a:spLocks noGrp="1"/>
          </p:cNvSpPr>
          <p:nvPr>
            <p:ph idx="1"/>
          </p:nvPr>
        </p:nvSpPr>
        <p:spPr>
          <a:xfrm>
            <a:off x="1435608" y="1428750"/>
            <a:ext cx="7555992" cy="3562350"/>
          </a:xfrm>
        </p:spPr>
        <p:txBody>
          <a:bodyPr>
            <a:normAutofit fontScale="55000" lnSpcReduction="20000"/>
          </a:bodyPr>
          <a:lstStyle/>
          <a:p>
            <a:r>
              <a:rPr lang="en-US" dirty="0" smtClean="0"/>
              <a:t>The limitations we faced during this project were:</a:t>
            </a:r>
          </a:p>
          <a:p>
            <a:pPr marL="45720" indent="0">
              <a:buNone/>
            </a:pPr>
            <a:r>
              <a:rPr lang="en-US" dirty="0" smtClean="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a:t>
            </a:r>
            <a:r>
              <a:rPr lang="en-US" dirty="0" err="1" smtClean="0"/>
              <a:t>skewness</a:t>
            </a:r>
            <a:r>
              <a:rPr lang="en-US" dirty="0" smtClean="0"/>
              <a:t> were detected and while dealing with them we had to lose a bit of valuable data. No information for handling these fast-paced websites were provided so that was consuming more time in web scraping part.</a:t>
            </a:r>
          </a:p>
          <a:p>
            <a:r>
              <a:rPr lang="en-US" dirty="0" smtClean="0"/>
              <a:t>Future Work Scope:</a:t>
            </a:r>
          </a:p>
          <a:p>
            <a:pPr marL="45720" indent="0">
              <a:buNone/>
            </a:pPr>
            <a:r>
              <a:rPr lang="en-US" dirty="0" smtClean="0"/>
              <a:t>Current model is limited to used car data but this can further be improved for other sectors of automobiles by training the model accordingly. The overall score can also be improved further by training the model with more specific data.</a:t>
            </a:r>
            <a:endParaRPr lang="en-IN"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jpg"/>
          <p:cNvPicPr>
            <a:picLocks noGrp="1" noChangeAspect="1"/>
          </p:cNvPicPr>
          <p:nvPr>
            <p:ph idx="1"/>
          </p:nvPr>
        </p:nvPicPr>
        <p:blipFill>
          <a:blip r:embed="rId2"/>
          <a:stretch>
            <a:fillRect/>
          </a:stretch>
        </p:blipFill>
        <p:spPr>
          <a:xfrm>
            <a:off x="1905000" y="1276350"/>
            <a:ext cx="5801560" cy="22907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ACKNOWLEDGMENT</a:t>
            </a:r>
            <a:endParaRPr lang="en-US" dirty="0"/>
          </a:p>
        </p:txBody>
      </p:sp>
      <p:sp>
        <p:nvSpPr>
          <p:cNvPr id="3" name="Content Placeholder 2"/>
          <p:cNvSpPr>
            <a:spLocks noGrp="1"/>
          </p:cNvSpPr>
          <p:nvPr>
            <p:ph idx="1"/>
          </p:nvPr>
        </p:nvSpPr>
        <p:spPr>
          <a:xfrm>
            <a:off x="1435608" y="1390650"/>
            <a:ext cx="7022592" cy="3314700"/>
          </a:xfrm>
        </p:spPr>
        <p:txBody>
          <a:bodyPr>
            <a:normAutofit fontScale="62500" lnSpcReduction="20000"/>
          </a:bodyPr>
          <a:lstStyle/>
          <a:p>
            <a:pPr marL="45720" indent="0">
              <a:buNone/>
            </a:pPr>
            <a:r>
              <a:rPr lang="en-US" dirty="0" smtClean="0"/>
              <a:t>All the external resources that were used in creating this project are listed below:</a:t>
            </a:r>
          </a:p>
          <a:p>
            <a:pPr marL="45720" indent="0">
              <a:buNone/>
            </a:pPr>
            <a:r>
              <a:rPr lang="en-US" dirty="0" smtClean="0"/>
              <a:t>	1) https://www.google.com/</a:t>
            </a:r>
          </a:p>
          <a:p>
            <a:pPr marL="45720" indent="0">
              <a:buNone/>
            </a:pPr>
            <a:r>
              <a:rPr lang="en-US" dirty="0" smtClean="0"/>
              <a:t>	2) https://www.youtube.com/</a:t>
            </a:r>
          </a:p>
          <a:p>
            <a:pPr marL="45720" indent="0">
              <a:buNone/>
            </a:pPr>
            <a:r>
              <a:rPr lang="en-US" dirty="0" smtClean="0"/>
              <a:t>	3) https://scikit-learn.org/stable/user_guide.html</a:t>
            </a:r>
          </a:p>
          <a:p>
            <a:pPr marL="45720" indent="0">
              <a:buNone/>
            </a:pPr>
            <a:r>
              <a:rPr lang="en-US" dirty="0" smtClean="0"/>
              <a:t>	4) https://github.com/</a:t>
            </a:r>
          </a:p>
          <a:p>
            <a:pPr marL="45720" indent="0">
              <a:buNone/>
            </a:pPr>
            <a:r>
              <a:rPr lang="en-US" dirty="0" smtClean="0"/>
              <a:t>	5) https://www.kaggle.com/</a:t>
            </a:r>
          </a:p>
          <a:p>
            <a:pPr marL="45720" indent="0">
              <a:buNone/>
            </a:pPr>
            <a:r>
              <a:rPr lang="en-US" dirty="0" smtClean="0"/>
              <a:t>	6) https://medium.com/</a:t>
            </a:r>
          </a:p>
          <a:p>
            <a:pPr marL="45720" indent="0">
              <a:buNone/>
            </a:pPr>
            <a:r>
              <a:rPr lang="en-US" dirty="0" smtClean="0"/>
              <a:t>	7) https://towardsdatascience.com/</a:t>
            </a:r>
          </a:p>
          <a:p>
            <a:pPr marL="45720" indent="0">
              <a:buNone/>
            </a:pPr>
            <a:r>
              <a:rPr lang="en-US" dirty="0" smtClean="0"/>
              <a:t>	8) https://www.analyticsvidhya.com/</a:t>
            </a:r>
            <a:endParaRPr lang="en-IN"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435608" y="1504950"/>
            <a:ext cx="6793992" cy="2933700"/>
          </a:xfrm>
        </p:spPr>
        <p:txBody>
          <a:bodyPr>
            <a:normAutofit fontScale="70000" lnSpcReduction="20000"/>
          </a:bodyPr>
          <a:lstStyle/>
          <a:p>
            <a:r>
              <a:rPr lang="en-US" dirty="0" smtClean="0"/>
              <a:t>With the </a:t>
            </a:r>
            <a:r>
              <a:rPr lang="en-US" dirty="0" err="1" smtClean="0"/>
              <a:t>covid</a:t>
            </a:r>
            <a:r>
              <a:rPr lang="en-US" dirty="0" smtClean="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smtClean="0"/>
              <a:t>covid</a:t>
            </a:r>
            <a:r>
              <a:rPr lang="en-US" dirty="0" smtClean="0"/>
              <a:t> 19 impact, our client is facing problems with their previous car price valuation machine learning models. So, they are looking for new machine learning models from new data. We have to make car price valuation model.</a:t>
            </a:r>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Phase</a:t>
            </a:r>
            <a:endParaRPr lang="en-US" dirty="0"/>
          </a:p>
        </p:txBody>
      </p:sp>
      <p:sp>
        <p:nvSpPr>
          <p:cNvPr id="3" name="Content Placeholder 2"/>
          <p:cNvSpPr>
            <a:spLocks noGrp="1"/>
          </p:cNvSpPr>
          <p:nvPr>
            <p:ph idx="1"/>
          </p:nvPr>
        </p:nvSpPr>
        <p:spPr>
          <a:xfrm>
            <a:off x="1435608" y="1466850"/>
            <a:ext cx="7022592" cy="3390900"/>
          </a:xfrm>
        </p:spPr>
        <p:txBody>
          <a:bodyPr>
            <a:normAutofit fontScale="47500" lnSpcReduction="20000"/>
          </a:bodyPr>
          <a:lstStyle/>
          <a:p>
            <a:pPr marL="45720" indent="0">
              <a:buNone/>
            </a:pPr>
            <a:r>
              <a:rPr lang="en-US" dirty="0" smtClean="0"/>
              <a:t>You have to scrape at least 5000 used cars data. You can scrape more data as well, it’s up to you. more the data better the model</a:t>
            </a:r>
          </a:p>
          <a:p>
            <a:pPr marL="45720" indent="0">
              <a:buNone/>
            </a:pPr>
            <a:r>
              <a:rPr lang="en-US" dirty="0" smtClean="0"/>
              <a:t>In this section You need to scrape the data of used cars from websites (OLX, Car </a:t>
            </a:r>
            <a:r>
              <a:rPr lang="en-US" dirty="0" err="1" smtClean="0"/>
              <a:t>Dekho</a:t>
            </a:r>
            <a:r>
              <a:rPr lang="en-US" dirty="0" smtClean="0"/>
              <a:t>, Cars 24 etc.) You need web scraping for this. You have to fetch data for different locations. The number of</a:t>
            </a:r>
          </a:p>
          <a:p>
            <a:pPr marL="45720" indent="0">
              <a:buNone/>
            </a:pPr>
            <a:r>
              <a:rPr lang="en-US" dirty="0" smtClean="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smtClean="0"/>
              <a:t>Try to include all types of cars in your data for example- SUV, Sedans, Coupe, minivan, Hatchback.</a:t>
            </a:r>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Phase</a:t>
            </a:r>
            <a:endParaRPr lang="en-US" dirty="0"/>
          </a:p>
        </p:txBody>
      </p:sp>
      <p:sp>
        <p:nvSpPr>
          <p:cNvPr id="3" name="Content Placeholder 2"/>
          <p:cNvSpPr>
            <a:spLocks noGrp="1"/>
          </p:cNvSpPr>
          <p:nvPr>
            <p:ph idx="1"/>
          </p:nvPr>
        </p:nvSpPr>
        <p:spPr>
          <a:xfrm>
            <a:off x="1524000" y="1428750"/>
            <a:ext cx="7010400" cy="2971800"/>
          </a:xfrm>
        </p:spPr>
        <p:txBody>
          <a:bodyPr>
            <a:normAutofit fontScale="55000" lnSpcReduction="20000"/>
          </a:bodyPr>
          <a:lstStyle/>
          <a:p>
            <a:pPr marL="45720" indent="0">
              <a:buNone/>
            </a:pPr>
            <a:r>
              <a:rPr lang="en-US" dirty="0" smtClean="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smtClean="0"/>
              <a:t>1. Data Cleaning</a:t>
            </a:r>
          </a:p>
          <a:p>
            <a:pPr marL="45720" indent="0">
              <a:buNone/>
            </a:pPr>
            <a:r>
              <a:rPr lang="en-US" dirty="0" smtClean="0"/>
              <a:t>2. Exploratory Data Analysis</a:t>
            </a:r>
          </a:p>
          <a:p>
            <a:pPr marL="45720" indent="0">
              <a:buNone/>
            </a:pPr>
            <a:r>
              <a:rPr lang="en-US" dirty="0" smtClean="0"/>
              <a:t>3. Data Pre-processing</a:t>
            </a:r>
          </a:p>
          <a:p>
            <a:pPr marL="45720" indent="0">
              <a:buNone/>
            </a:pPr>
            <a:r>
              <a:rPr lang="en-US" dirty="0" smtClean="0"/>
              <a:t>4. Model Building</a:t>
            </a:r>
          </a:p>
          <a:p>
            <a:pPr marL="45720" indent="0">
              <a:buNone/>
            </a:pPr>
            <a:r>
              <a:rPr lang="en-US" dirty="0" smtClean="0"/>
              <a:t>5. Model Evaluation</a:t>
            </a:r>
          </a:p>
          <a:p>
            <a:pPr marL="45720" indent="0">
              <a:buNone/>
            </a:pPr>
            <a:r>
              <a:rPr lang="en-US" dirty="0" smtClean="0"/>
              <a:t>6. Selecting the best model</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a:xfrm>
            <a:off x="1435608" y="1466850"/>
            <a:ext cx="6870192" cy="3162300"/>
          </a:xfrm>
        </p:spPr>
        <p:txBody>
          <a:bodyPr>
            <a:normAutofit fontScale="70000" lnSpcReduction="20000"/>
          </a:bodyPr>
          <a:lstStyle/>
          <a:p>
            <a:r>
              <a:rPr lang="en-US" dirty="0" smtClean="0"/>
              <a:t>Importing the necessary dependencies and libraries.</a:t>
            </a:r>
          </a:p>
          <a:p>
            <a:r>
              <a:rPr lang="en-US" dirty="0" smtClean="0"/>
              <a:t>Reading the CSV file and converted into data frame.</a:t>
            </a:r>
          </a:p>
          <a:p>
            <a:r>
              <a:rPr lang="en-US" dirty="0" smtClean="0"/>
              <a:t>Checking the data dimensions for the original dataset.</a:t>
            </a:r>
          </a:p>
          <a:p>
            <a:r>
              <a:rPr lang="en-US" dirty="0" smtClean="0"/>
              <a:t>Looking for null values and accordingly fill the missing data.</a:t>
            </a:r>
          </a:p>
          <a:p>
            <a:r>
              <a:rPr lang="en-US" dirty="0" smtClean="0"/>
              <a:t>Checking the summary of the dataset.</a:t>
            </a:r>
          </a:p>
          <a:p>
            <a:r>
              <a:rPr lang="en-US" dirty="0" smtClean="0"/>
              <a:t>Checking unique values.</a:t>
            </a:r>
          </a:p>
          <a:p>
            <a:r>
              <a:rPr lang="en-US" dirty="0" smtClean="0"/>
              <a:t>Checking all the categorical columns in the dataset.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a:xfrm>
            <a:off x="1435608" y="1466850"/>
            <a:ext cx="6870192" cy="3086100"/>
          </a:xfrm>
        </p:spPr>
        <p:txBody>
          <a:bodyPr>
            <a:normAutofit fontScale="55000" lnSpcReduction="20000"/>
          </a:bodyPr>
          <a:lstStyle/>
          <a:p>
            <a:r>
              <a:rPr lang="en-US" dirty="0" smtClean="0"/>
              <a:t>Visualizing each features using </a:t>
            </a:r>
            <a:r>
              <a:rPr lang="en-US" dirty="0" err="1" smtClean="0"/>
              <a:t>matplotlib</a:t>
            </a:r>
            <a:r>
              <a:rPr lang="en-US" dirty="0" smtClean="0"/>
              <a:t> and </a:t>
            </a:r>
            <a:r>
              <a:rPr lang="en-US" dirty="0" err="1" smtClean="0"/>
              <a:t>seaborn</a:t>
            </a:r>
            <a:r>
              <a:rPr lang="en-US" dirty="0" smtClean="0"/>
              <a:t>.</a:t>
            </a:r>
          </a:p>
          <a:p>
            <a:r>
              <a:rPr lang="en-US" dirty="0" smtClean="0"/>
              <a:t>Performing encoding using the ordinal encoder on categorical features.</a:t>
            </a:r>
          </a:p>
          <a:p>
            <a:r>
              <a:rPr lang="en-US" dirty="0" smtClean="0"/>
              <a:t>Checking for co-relation/multi-</a:t>
            </a:r>
            <a:r>
              <a:rPr lang="en-US" dirty="0" err="1" smtClean="0"/>
              <a:t>collinearity</a:t>
            </a:r>
            <a:r>
              <a:rPr lang="en-US" dirty="0" smtClean="0"/>
              <a:t> in a </a:t>
            </a:r>
            <a:r>
              <a:rPr lang="en-US" dirty="0" err="1" smtClean="0"/>
              <a:t>heatmap</a:t>
            </a:r>
            <a:r>
              <a:rPr lang="en-US" dirty="0" smtClean="0"/>
              <a:t>.</a:t>
            </a:r>
          </a:p>
          <a:p>
            <a:r>
              <a:rPr lang="en-US" dirty="0" smtClean="0"/>
              <a:t>Checking for Outliers/</a:t>
            </a:r>
            <a:r>
              <a:rPr lang="en-US" dirty="0" err="1" smtClean="0"/>
              <a:t>Skewness</a:t>
            </a:r>
            <a:r>
              <a:rPr lang="en-US" dirty="0" smtClean="0"/>
              <a:t> using </a:t>
            </a:r>
            <a:r>
              <a:rPr lang="en-US" dirty="0" err="1" smtClean="0"/>
              <a:t>boxen</a:t>
            </a:r>
            <a:r>
              <a:rPr lang="en-US" dirty="0" smtClean="0"/>
              <a:t> plot and distribution plot.</a:t>
            </a:r>
          </a:p>
          <a:p>
            <a:r>
              <a:rPr lang="en-US" dirty="0" smtClean="0"/>
              <a:t>Perform Scaling using Standard </a:t>
            </a:r>
            <a:r>
              <a:rPr lang="en-US" dirty="0" err="1" smtClean="0"/>
              <a:t>Scaler</a:t>
            </a:r>
            <a:r>
              <a:rPr lang="en-US" dirty="0" smtClean="0"/>
              <a:t> method.</a:t>
            </a:r>
          </a:p>
          <a:p>
            <a:r>
              <a:rPr lang="en-US" dirty="0" smtClean="0"/>
              <a:t>Checking for the final dimension of dataset to confirm the input details.</a:t>
            </a:r>
          </a:p>
          <a:p>
            <a:r>
              <a:rPr lang="en-US" dirty="0" smtClean="0"/>
              <a:t>Creating train test split and the best random state found in the range 1-1000.</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a:xfrm>
            <a:off x="1435608" y="1276350"/>
            <a:ext cx="6870192" cy="3429000"/>
          </a:xfrm>
        </p:spPr>
        <p:txBody>
          <a:bodyPr>
            <a:normAutofit fontScale="70000" lnSpcReduction="20000"/>
          </a:bodyPr>
          <a:lstStyle/>
          <a:p>
            <a:pPr>
              <a:buFont typeface="Wingdings" panose="05000000000000000000" pitchFamily="2" charset="2"/>
              <a:buChar char="Ø"/>
            </a:pPr>
            <a:r>
              <a:rPr lang="en-IN" dirty="0" smtClean="0"/>
              <a:t> Hardware technology being used.</a:t>
            </a:r>
          </a:p>
          <a:p>
            <a:pPr marL="45720" indent="0">
              <a:buNone/>
            </a:pPr>
            <a:r>
              <a:rPr lang="en-IN" dirty="0" smtClean="0"/>
              <a:t>RAM 	: </a:t>
            </a:r>
            <a:r>
              <a:rPr lang="en-IN" dirty="0" smtClean="0"/>
              <a:t>4 </a:t>
            </a:r>
            <a:r>
              <a:rPr lang="en-IN" dirty="0" smtClean="0"/>
              <a:t>GB</a:t>
            </a:r>
          </a:p>
          <a:p>
            <a:pPr marL="45720" indent="0">
              <a:buNone/>
            </a:pPr>
            <a:r>
              <a:rPr lang="en-IN" dirty="0" smtClean="0"/>
              <a:t>CPU 	: </a:t>
            </a:r>
            <a:r>
              <a:rPr lang="en-IN" dirty="0" smtClean="0"/>
              <a:t> Intel® Core™ i3-6006U CPU @ 2.00GHz</a:t>
            </a:r>
            <a:endParaRPr lang="en-IN" dirty="0" smtClean="0"/>
          </a:p>
          <a:p>
            <a:pPr>
              <a:buFont typeface="Wingdings" panose="05000000000000000000" pitchFamily="2" charset="2"/>
              <a:buChar char="Ø"/>
            </a:pPr>
            <a:r>
              <a:rPr lang="en-IN" dirty="0" smtClean="0"/>
              <a:t> Software technology being used.</a:t>
            </a:r>
          </a:p>
          <a:p>
            <a:pPr marL="45720" indent="0">
              <a:buNone/>
            </a:pPr>
            <a:r>
              <a:rPr lang="en-IN" dirty="0" smtClean="0"/>
              <a:t>Programming language 		: Python</a:t>
            </a:r>
          </a:p>
          <a:p>
            <a:pPr marL="45720" indent="0">
              <a:buNone/>
            </a:pPr>
            <a:r>
              <a:rPr lang="en-IN" dirty="0" smtClean="0"/>
              <a:t>Distribution 			: Anaconda Navigator</a:t>
            </a:r>
          </a:p>
          <a:p>
            <a:pPr marL="45720" indent="0">
              <a:buNone/>
            </a:pPr>
            <a:r>
              <a:rPr lang="en-IN" dirty="0" smtClean="0"/>
              <a:t>Browser based language shell 	</a:t>
            </a:r>
            <a:r>
              <a:rPr lang="en-IN" dirty="0" smtClean="0"/>
              <a:t>: </a:t>
            </a:r>
            <a:r>
              <a:rPr lang="en-IN" dirty="0" err="1" smtClean="0"/>
              <a:t>Jupyter</a:t>
            </a:r>
            <a:r>
              <a:rPr lang="en-IN" dirty="0" smtClean="0"/>
              <a:t> Notebook</a:t>
            </a:r>
          </a:p>
          <a:p>
            <a:pPr>
              <a:buFont typeface="Wingdings" panose="05000000000000000000" pitchFamily="2" charset="2"/>
              <a:buChar char="Ø"/>
            </a:pPr>
            <a:r>
              <a:rPr lang="en-IN" dirty="0" smtClean="0"/>
              <a:t> Libraries/Packages specifically being used.</a:t>
            </a:r>
          </a:p>
          <a:p>
            <a:pPr marL="45720" indent="0">
              <a:buNone/>
            </a:pPr>
            <a:r>
              <a:rPr lang="en-IN" dirty="0" smtClean="0"/>
              <a:t>Pandas, </a:t>
            </a:r>
            <a:r>
              <a:rPr lang="en-IN" dirty="0" err="1" smtClean="0"/>
              <a:t>NumPy</a:t>
            </a:r>
            <a:r>
              <a:rPr lang="en-IN" dirty="0" smtClean="0"/>
              <a:t>, </a:t>
            </a:r>
            <a:r>
              <a:rPr lang="en-IN" dirty="0" err="1" smtClean="0"/>
              <a:t>matplotlib</a:t>
            </a:r>
            <a:r>
              <a:rPr lang="en-IN" dirty="0" smtClean="0"/>
              <a:t>, </a:t>
            </a:r>
            <a:r>
              <a:rPr lang="en-IN" dirty="0" err="1" smtClean="0"/>
              <a:t>seaborn</a:t>
            </a:r>
            <a:r>
              <a:rPr lang="en-IN" dirty="0" smtClean="0"/>
              <a:t>, </a:t>
            </a:r>
            <a:r>
              <a:rPr lang="en-IN" dirty="0" err="1" smtClean="0"/>
              <a:t>scikit</a:t>
            </a:r>
            <a:r>
              <a:rPr lang="en-IN" dirty="0" smtClean="0"/>
              <a:t>-learn</a:t>
            </a:r>
            <a:r>
              <a:rPr lang="en-IN" dirty="0" smtClean="0"/>
              <a:t>,</a:t>
            </a:r>
            <a:endParaRPr lang="en-IN"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TotalTime>
  <Words>1249</Words>
  <Application>Microsoft Office PowerPoint</Application>
  <PresentationFormat>On-screen Show (16:9)</PresentationFormat>
  <Paragraphs>106</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Car Price Prediction Project Presentation</vt:lpstr>
      <vt:lpstr>ACKNOWLEDGMENT</vt:lpstr>
      <vt:lpstr>ACKNOWLEDGMENT</vt:lpstr>
      <vt:lpstr>PROBLEM STATEMENT</vt:lpstr>
      <vt:lpstr>Data collection Phase</vt:lpstr>
      <vt:lpstr>Model Building Phase</vt:lpstr>
      <vt:lpstr>Data Preprocessing</vt:lpstr>
      <vt:lpstr>Data Preprocessing</vt:lpstr>
      <vt:lpstr>Technology used</vt:lpstr>
      <vt:lpstr>EXPLORATORY DATA ANALYSIS AND VISUALIZATION </vt:lpstr>
      <vt:lpstr>DESCRIBE DATASET VISUAL ON NUMERIC DATA</vt:lpstr>
      <vt:lpstr>PURCHASE DETAILS OF USED CARS EACH YEAR</vt:lpstr>
      <vt:lpstr>Count plot</vt:lpstr>
      <vt:lpstr>Bar plots</vt:lpstr>
      <vt:lpstr>Pair plot</vt:lpstr>
      <vt:lpstr>Outliers Detection</vt:lpstr>
      <vt:lpstr>SKEWNESS WITH DISTRIBUTION PLOTS</vt:lpstr>
      <vt:lpstr>Histogram</vt:lpstr>
      <vt:lpstr>Heatmap</vt:lpstr>
      <vt:lpstr>Correlation bar graph</vt:lpstr>
      <vt:lpstr>Feature importance bar graph</vt:lpstr>
      <vt:lpstr>Model Building</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 Presentation</dc:title>
  <dc:creator>Windows User</dc:creator>
  <cp:lastModifiedBy>Windows User</cp:lastModifiedBy>
  <cp:revision>5</cp:revision>
  <dcterms:created xsi:type="dcterms:W3CDTF">2021-12-12T13:09:52Z</dcterms:created>
  <dcterms:modified xsi:type="dcterms:W3CDTF">2021-12-12T13:44:19Z</dcterms:modified>
</cp:coreProperties>
</file>