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5" r:id="rId19"/>
    <p:sldId id="286" r:id="rId20"/>
    <p:sldId id="28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39" autoAdjust="0"/>
    <p:restoredTop sz="94624" autoAdjust="0"/>
  </p:normalViewPr>
  <p:slideViewPr>
    <p:cSldViewPr>
      <p:cViewPr>
        <p:scale>
          <a:sx n="66" d="100"/>
          <a:sy n="66" d="100"/>
        </p:scale>
        <p:origin x="-142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863DD4-066A-4698-A1DC-54508C3A3393}" type="datetimeFigureOut">
              <a:rPr lang="en-US" smtClean="0"/>
              <a:pPr/>
              <a:t>27-Oct-21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89C3C2-5466-4ED2-9323-089D075B5ED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989C3C2-5466-4ED2-9323-089D075B5ED7}"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F95A6500-2F7D-4A47-804A-6B4DC00D4A8F}" type="datetime1">
              <a:rPr lang="en-US" smtClean="0"/>
              <a:pPr/>
              <a:t>27-Oct-21</a:t>
            </a:fld>
            <a:endParaRPr lang="en-US" dirty="0"/>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F6201C1-D1D9-4E70-BB34-DEC7072C293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6A2973-7F57-4378-AA38-D2C28AEE0581}" type="datetime1">
              <a:rPr lang="en-US" smtClean="0"/>
              <a:pPr/>
              <a:t>27-Oct-21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6201C1-D1D9-4E70-BB34-DEC7072C293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DFC12D-0877-413E-8611-FCC19DE8D75C}" type="datetime1">
              <a:rPr lang="en-US" smtClean="0"/>
              <a:pPr/>
              <a:t>27-Oct-21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6201C1-D1D9-4E70-BB34-DEC7072C293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2EBFFBCA-77FC-4839-8ABA-72CE0D93980E}" type="datetime1">
              <a:rPr lang="en-US" smtClean="0"/>
              <a:pPr/>
              <a:t>27-Oct-21</a:t>
            </a:fld>
            <a:endParaRPr lang="en-US" dirty="0"/>
          </a:p>
        </p:txBody>
      </p:sp>
      <p:sp>
        <p:nvSpPr>
          <p:cNvPr id="5" name="Footer Placeholder 4"/>
          <p:cNvSpPr>
            <a:spLocks noGrp="1"/>
          </p:cNvSpPr>
          <p:nvPr>
            <p:ph type="ftr" sz="quarter" idx="11"/>
          </p:nvPr>
        </p:nvSpPr>
        <p:spPr>
          <a:xfrm>
            <a:off x="457200" y="6480969"/>
            <a:ext cx="4260056" cy="300831"/>
          </a:xfrm>
        </p:spPr>
        <p:txBody>
          <a:bodyPr/>
          <a:lstStyle/>
          <a:p>
            <a:endParaRPr lang="en-US" dirty="0"/>
          </a:p>
        </p:txBody>
      </p:sp>
      <p:sp>
        <p:nvSpPr>
          <p:cNvPr id="6" name="Slide Number Placeholder 5"/>
          <p:cNvSpPr>
            <a:spLocks noGrp="1"/>
          </p:cNvSpPr>
          <p:nvPr>
            <p:ph type="sldNum" sz="quarter" idx="12"/>
          </p:nvPr>
        </p:nvSpPr>
        <p:spPr/>
        <p:txBody>
          <a:bodyPr/>
          <a:lstStyle/>
          <a:p>
            <a:fld id="{DF6201C1-D1D9-4E70-BB34-DEC7072C293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dirty="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Date Placeholder 3"/>
          <p:cNvSpPr>
            <a:spLocks noGrp="1"/>
          </p:cNvSpPr>
          <p:nvPr>
            <p:ph type="dt" sz="half" idx="10"/>
          </p:nvPr>
        </p:nvSpPr>
        <p:spPr>
          <a:xfrm>
            <a:off x="6955632" y="6477000"/>
            <a:ext cx="2133600" cy="304800"/>
          </a:xfrm>
        </p:spPr>
        <p:txBody>
          <a:bodyPr/>
          <a:lstStyle/>
          <a:p>
            <a:fld id="{1ED43731-8899-4CCD-A31C-5ADC14CCDA89}" type="datetime1">
              <a:rPr lang="en-US" smtClean="0"/>
              <a:pPr/>
              <a:t>27-Oct-21</a:t>
            </a:fld>
            <a:endParaRPr lang="en-US" dirty="0"/>
          </a:p>
        </p:txBody>
      </p:sp>
      <p:sp>
        <p:nvSpPr>
          <p:cNvPr id="5" name="Footer Placeholder 4"/>
          <p:cNvSpPr>
            <a:spLocks noGrp="1"/>
          </p:cNvSpPr>
          <p:nvPr>
            <p:ph type="ftr" sz="quarter" idx="11"/>
          </p:nvPr>
        </p:nvSpPr>
        <p:spPr>
          <a:xfrm>
            <a:off x="2619376" y="6480969"/>
            <a:ext cx="4260056" cy="300831"/>
          </a:xfrm>
        </p:spPr>
        <p:txBody>
          <a:bodyPr/>
          <a:lstStyle/>
          <a:p>
            <a:endParaRPr lang="en-US" dirty="0"/>
          </a:p>
        </p:txBody>
      </p:sp>
      <p:sp>
        <p:nvSpPr>
          <p:cNvPr id="6" name="Slide Number Placeholder 5"/>
          <p:cNvSpPr>
            <a:spLocks noGrp="1"/>
          </p:cNvSpPr>
          <p:nvPr>
            <p:ph type="sldNum" sz="quarter" idx="12"/>
          </p:nvPr>
        </p:nvSpPr>
        <p:spPr>
          <a:xfrm>
            <a:off x="8451056" y="809624"/>
            <a:ext cx="502920" cy="300831"/>
          </a:xfrm>
        </p:spPr>
        <p:txBody>
          <a:bodyPr/>
          <a:lstStyle/>
          <a:p>
            <a:fld id="{DF6201C1-D1D9-4E70-BB34-DEC7072C293E}" type="slidenum">
              <a:rPr lang="en-US" smtClean="0"/>
              <a:pPr/>
              <a:t>‹#›</a:t>
            </a:fld>
            <a:endParaRPr lang="en-US" dirty="0"/>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7A0EB98B-1D8A-4A46-8A48-76044444729B}" type="datetime1">
              <a:rPr lang="en-US" smtClean="0"/>
              <a:pPr/>
              <a:t>27-Oct-21</a:t>
            </a:fld>
            <a:endParaRPr lang="en-US" dirty="0"/>
          </a:p>
        </p:txBody>
      </p:sp>
      <p:sp>
        <p:nvSpPr>
          <p:cNvPr id="6" name="Footer Placeholder 5"/>
          <p:cNvSpPr>
            <a:spLocks noGrp="1"/>
          </p:cNvSpPr>
          <p:nvPr>
            <p:ph type="ftr" sz="quarter" idx="11"/>
          </p:nvPr>
        </p:nvSpPr>
        <p:spPr>
          <a:xfrm>
            <a:off x="457200" y="6480969"/>
            <a:ext cx="4260056" cy="301752"/>
          </a:xfrm>
        </p:spPr>
        <p:txBody>
          <a:bodyPr/>
          <a:lstStyle/>
          <a:p>
            <a:endParaRPr lang="en-US" dirty="0"/>
          </a:p>
        </p:txBody>
      </p:sp>
      <p:sp>
        <p:nvSpPr>
          <p:cNvPr id="7" name="Slide Number Placeholder 6"/>
          <p:cNvSpPr>
            <a:spLocks noGrp="1"/>
          </p:cNvSpPr>
          <p:nvPr>
            <p:ph type="sldNum" sz="quarter" idx="12"/>
          </p:nvPr>
        </p:nvSpPr>
        <p:spPr>
          <a:xfrm>
            <a:off x="7589520" y="6480969"/>
            <a:ext cx="502920" cy="301752"/>
          </a:xfrm>
        </p:spPr>
        <p:txBody>
          <a:bodyPr/>
          <a:lstStyle/>
          <a:p>
            <a:fld id="{DF6201C1-D1D9-4E70-BB34-DEC7072C293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72696A4D-ED04-43BB-9CD6-79E15022A0A0}" type="datetime1">
              <a:rPr lang="en-US" smtClean="0"/>
              <a:pPr/>
              <a:t>27-Oct-21</a:t>
            </a:fld>
            <a:endParaRPr lang="en-US" dirty="0"/>
          </a:p>
        </p:txBody>
      </p:sp>
      <p:sp>
        <p:nvSpPr>
          <p:cNvPr id="8" name="Footer Placeholder 7"/>
          <p:cNvSpPr>
            <a:spLocks noGrp="1"/>
          </p:cNvSpPr>
          <p:nvPr>
            <p:ph type="ftr" sz="quarter" idx="11"/>
          </p:nvPr>
        </p:nvSpPr>
        <p:spPr>
          <a:xfrm>
            <a:off x="457200" y="6480969"/>
            <a:ext cx="4261104" cy="301752"/>
          </a:xfrm>
        </p:spPr>
        <p:txBody>
          <a:bodyPr/>
          <a:lstStyle/>
          <a:p>
            <a:endParaRPr lang="en-US" dirty="0"/>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DF6201C1-D1D9-4E70-BB34-DEC7072C293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DBEF1E0-D71F-42C2-B1D5-C99036AD172C}" type="datetime1">
              <a:rPr lang="en-US" smtClean="0"/>
              <a:pPr/>
              <a:t>27-Oct-21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6201C1-D1D9-4E70-BB34-DEC7072C293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39524849-5E26-4F3A-A8EE-EADDBD2214DE}" type="datetime1">
              <a:rPr lang="en-US" smtClean="0"/>
              <a:pPr/>
              <a:t>27-Oct-21</a:t>
            </a:fld>
            <a:endParaRPr lang="en-US" dirty="0"/>
          </a:p>
        </p:txBody>
      </p:sp>
      <p:sp>
        <p:nvSpPr>
          <p:cNvPr id="3" name="Footer Placeholder 2"/>
          <p:cNvSpPr>
            <a:spLocks noGrp="1"/>
          </p:cNvSpPr>
          <p:nvPr>
            <p:ph type="ftr" sz="quarter" idx="11"/>
          </p:nvPr>
        </p:nvSpPr>
        <p:spPr>
          <a:xfrm>
            <a:off x="457200" y="6481890"/>
            <a:ext cx="4260056" cy="300831"/>
          </a:xfrm>
        </p:spPr>
        <p:txBody>
          <a:bodyPr/>
          <a:lstStyle/>
          <a:p>
            <a:endParaRPr lang="en-US" dirty="0"/>
          </a:p>
        </p:txBody>
      </p:sp>
      <p:sp>
        <p:nvSpPr>
          <p:cNvPr id="4" name="Slide Number Placeholder 3"/>
          <p:cNvSpPr>
            <a:spLocks noGrp="1"/>
          </p:cNvSpPr>
          <p:nvPr>
            <p:ph type="sldNum" sz="quarter" idx="12"/>
          </p:nvPr>
        </p:nvSpPr>
        <p:spPr>
          <a:xfrm>
            <a:off x="7589520" y="6480969"/>
            <a:ext cx="502920" cy="301752"/>
          </a:xfrm>
        </p:spPr>
        <p:txBody>
          <a:bodyPr/>
          <a:lstStyle/>
          <a:p>
            <a:fld id="{DF6201C1-D1D9-4E70-BB34-DEC7072C293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5B5AE321-6D53-4B08-8037-F1B97DCE8296}" type="datetime1">
              <a:rPr lang="en-US" smtClean="0"/>
              <a:pPr/>
              <a:t>27-Oct-21</a:t>
            </a:fld>
            <a:endParaRPr lang="en-US" dirty="0"/>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F6201C1-D1D9-4E70-BB34-DEC7072C293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C3648D2-0682-43E1-A40E-79B8933FF6FB}" type="datetime1">
              <a:rPr lang="en-US" smtClean="0"/>
              <a:pPr/>
              <a:t>27-Oct-21</a:t>
            </a:fld>
            <a:endParaRPr lang="en-US" dirty="0"/>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F6201C1-D1D9-4E70-BB34-DEC7072C293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3EC33582-5740-419F-971B-3E56ED2E9DAE}" type="datetime1">
              <a:rPr lang="en-US" smtClean="0"/>
              <a:pPr/>
              <a:t>27-Oct-21</a:t>
            </a:fld>
            <a:endParaRPr lang="en-US" dirty="0"/>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F6201C1-D1D9-4E70-BB34-DEC7072C293E}"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4888" y="76200"/>
            <a:ext cx="8062912" cy="1089025"/>
          </a:xfrm>
        </p:spPr>
        <p:txBody>
          <a:bodyPr>
            <a:noAutofit/>
          </a:bodyPr>
          <a:lstStyle/>
          <a:p>
            <a:r>
              <a:rPr lang="en-US" altLang="en-US" sz="4200" dirty="0" smtClean="0">
                <a:latin typeface="+mn-lt"/>
                <a:cs typeface="Courier New" pitchFamily="49" charset="0"/>
              </a:rPr>
              <a:t>PRESENTATION</a:t>
            </a:r>
            <a:endParaRPr lang="en-US" altLang="en-US" sz="4200" dirty="0">
              <a:latin typeface="+mn-lt"/>
              <a:cs typeface="Courier New" pitchFamily="49" charset="0"/>
            </a:endParaRPr>
          </a:p>
        </p:txBody>
      </p:sp>
      <p:sp>
        <p:nvSpPr>
          <p:cNvPr id="3" name="Subtitle 2"/>
          <p:cNvSpPr>
            <a:spLocks noGrp="1"/>
          </p:cNvSpPr>
          <p:nvPr>
            <p:ph type="subTitle" idx="1"/>
          </p:nvPr>
        </p:nvSpPr>
        <p:spPr>
          <a:xfrm>
            <a:off x="990600" y="1219200"/>
            <a:ext cx="8062912" cy="1066800"/>
          </a:xfrm>
        </p:spPr>
        <p:txBody>
          <a:bodyPr>
            <a:normAutofit/>
          </a:bodyPr>
          <a:lstStyle/>
          <a:p>
            <a:r>
              <a:rPr lang="en-US" sz="4000" dirty="0" smtClean="0">
                <a:ln w="18415" cmpd="sng">
                  <a:solidFill>
                    <a:srgbClr val="FFFFFF"/>
                  </a:solidFill>
                  <a:prstDash val="solid"/>
                </a:ln>
                <a:solidFill>
                  <a:srgbClr val="FFFFFF"/>
                </a:solidFill>
              </a:rPr>
              <a:t>Housing Price Prediction Project</a:t>
            </a:r>
            <a:endParaRPr lang="en-US" sz="4000" dirty="0">
              <a:ln w="18415" cmpd="sng">
                <a:solidFill>
                  <a:srgbClr val="FFFFFF"/>
                </a:solidFill>
                <a:prstDash val="solid"/>
              </a:ln>
              <a:solidFill>
                <a:srgbClr val="FFFFFF"/>
              </a:solidFill>
            </a:endParaRPr>
          </a:p>
        </p:txBody>
      </p:sp>
      <p:sp>
        <p:nvSpPr>
          <p:cNvPr id="18" name="TextBox 17"/>
          <p:cNvSpPr txBox="1"/>
          <p:nvPr/>
        </p:nvSpPr>
        <p:spPr>
          <a:xfrm>
            <a:off x="228600" y="2286000"/>
            <a:ext cx="4038600" cy="2308324"/>
          </a:xfrm>
          <a:prstGeom prst="rect">
            <a:avLst/>
          </a:prstGeom>
          <a:noFill/>
        </p:spPr>
        <p:txBody>
          <a:bodyPr wrap="square" rtlCol="0">
            <a:spAutoFit/>
          </a:bodyPr>
          <a:lstStyle/>
          <a:p>
            <a:r>
              <a:rPr lang="en-US" altLang="en-US" dirty="0" smtClean="0">
                <a:ln w="18415" cmpd="sng">
                  <a:noFill/>
                  <a:prstDash val="solid"/>
                </a:ln>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path path="circle">
                    <a:fillToRect r="100000" b="100000"/>
                  </a:path>
                  <a:tileRect l="-100000" t="-100000"/>
                </a:gradFill>
                <a:effectLst>
                  <a:outerShdw blurRad="63500" dir="3600000" algn="tl" rotWithShape="0">
                    <a:srgbClr val="000000">
                      <a:alpha val="70000"/>
                    </a:srgbClr>
                  </a:outerShdw>
                </a:effectLst>
              </a:rPr>
              <a:t>A case study from US-based housing company looking at prospective properties to buy houses at a price below their actual values and flip them at a higher price which will help the company to enter the real estate market.</a:t>
            </a:r>
          </a:p>
          <a:p>
            <a:endParaRPr lang="en-US" dirty="0"/>
          </a:p>
        </p:txBody>
      </p:sp>
      <p:pic>
        <p:nvPicPr>
          <p:cNvPr id="13316" name="Picture 4" descr="dream house cartoon for Sale OFF 63%"/>
          <p:cNvPicPr>
            <a:picLocks noChangeAspect="1" noChangeArrowheads="1"/>
          </p:cNvPicPr>
          <p:nvPr/>
        </p:nvPicPr>
        <p:blipFill>
          <a:blip r:embed="rId3"/>
          <a:srcRect/>
          <a:stretch>
            <a:fillRect/>
          </a:stretch>
        </p:blipFill>
        <p:spPr bwMode="auto">
          <a:xfrm>
            <a:off x="4800600" y="2286000"/>
            <a:ext cx="3685045" cy="2267177"/>
          </a:xfrm>
          <a:prstGeom prst="rect">
            <a:avLst/>
          </a:prstGeom>
          <a:noFill/>
        </p:spPr>
      </p:pic>
      <p:sp>
        <p:nvSpPr>
          <p:cNvPr id="22" name="Isosceles Triangle 21"/>
          <p:cNvSpPr/>
          <p:nvPr/>
        </p:nvSpPr>
        <p:spPr>
          <a:xfrm>
            <a:off x="0" y="4495800"/>
            <a:ext cx="9144000" cy="2362200"/>
          </a:xfrm>
          <a:prstGeom prst="triangle">
            <a:avLst>
              <a:gd name="adj" fmla="val 3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p:txBody>
      </p:sp>
      <p:sp>
        <p:nvSpPr>
          <p:cNvPr id="23" name="TextBox 22"/>
          <p:cNvSpPr txBox="1"/>
          <p:nvPr/>
        </p:nvSpPr>
        <p:spPr>
          <a:xfrm>
            <a:off x="152400" y="4800600"/>
            <a:ext cx="2819400" cy="2154436"/>
          </a:xfrm>
          <a:prstGeom prst="rect">
            <a:avLst/>
          </a:prstGeom>
          <a:noFill/>
        </p:spPr>
        <p:txBody>
          <a:bodyPr wrap="square" rtlCol="0">
            <a:spAutoFit/>
          </a:bodyPr>
          <a:lstStyle/>
          <a:p>
            <a:endParaRPr lang="en-US" altLang="en-US" sz="2000" dirty="0" smtClean="0"/>
          </a:p>
          <a:p>
            <a:r>
              <a:rPr lang="en-US" altLang="en-US" sz="2000" dirty="0" smtClean="0"/>
              <a:t>Submitted by :-</a:t>
            </a:r>
          </a:p>
          <a:p>
            <a:r>
              <a:rPr lang="en-US" altLang="en-US" sz="2000" dirty="0" smtClean="0"/>
              <a:t>Sourabh Jhod</a:t>
            </a:r>
          </a:p>
          <a:p>
            <a:endParaRPr lang="en-US" altLang="en-US" sz="2000" dirty="0" smtClean="0"/>
          </a:p>
          <a:p>
            <a:r>
              <a:rPr lang="en-US" altLang="en-US" dirty="0" smtClean="0"/>
              <a:t>Data Science Intern</a:t>
            </a:r>
          </a:p>
          <a:p>
            <a:r>
              <a:rPr lang="en-US" altLang="en-US" dirty="0" smtClean="0"/>
              <a:t>Flip Robo Technologies</a:t>
            </a:r>
          </a:p>
          <a:p>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lstStyle/>
          <a:p>
            <a:pPr algn="r"/>
            <a:r>
              <a:rPr lang="en-US" sz="4400" dirty="0" smtClean="0"/>
              <a:t>DATA PREPROCESSING</a:t>
            </a:r>
            <a:endParaRPr lang="en-US" dirty="0"/>
          </a:p>
        </p:txBody>
      </p:sp>
      <p:sp>
        <p:nvSpPr>
          <p:cNvPr id="3" name="Content Placeholder 2"/>
          <p:cNvSpPr>
            <a:spLocks noGrp="1"/>
          </p:cNvSpPr>
          <p:nvPr>
            <p:ph idx="1"/>
          </p:nvPr>
        </p:nvSpPr>
        <p:spPr>
          <a:xfrm>
            <a:off x="457200" y="1371600"/>
            <a:ext cx="8229600" cy="5083208"/>
          </a:xfrm>
        </p:spPr>
        <p:txBody>
          <a:bodyPr>
            <a:noAutofit/>
          </a:bodyPr>
          <a:lstStyle/>
          <a:p>
            <a:pPr lvl="0"/>
            <a:r>
              <a:rPr lang="en-IN"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Separated categorical column names and numeric column names in separate list variables for ease in visualization.</a:t>
            </a:r>
            <a:endParaRPr lang="en-US"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endParaRPr>
          </a:p>
          <a:p>
            <a:pPr lvl="0"/>
            <a:r>
              <a:rPr lang="en-IN"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Performed imputation to fill missing data using mode on both numeric data and for categorical data columns</a:t>
            </a:r>
            <a:endParaRPr lang="en-US"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endParaRPr>
          </a:p>
          <a:p>
            <a:pPr lvl="0"/>
            <a:r>
              <a:rPr lang="en-IN"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Replaced Some missing value with a “Missing” category .</a:t>
            </a:r>
            <a:endParaRPr lang="en-US"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endParaRPr>
          </a:p>
          <a:p>
            <a:pPr lvl="0"/>
            <a:r>
              <a:rPr lang="en-IN"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Used  the visualization libraries (</a:t>
            </a:r>
            <a:r>
              <a:rPr lang="en-IN" sz="1600" dirty="0" err="1"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matplotlib</a:t>
            </a:r>
            <a:r>
              <a:rPr lang="en-IN"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 , </a:t>
            </a:r>
            <a:r>
              <a:rPr lang="en-IN" sz="1600" dirty="0" err="1"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seaborn</a:t>
            </a:r>
            <a:r>
              <a:rPr lang="en-IN"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 ) to visualise the data.</a:t>
            </a:r>
            <a:endParaRPr lang="en-US"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endParaRPr>
          </a:p>
          <a:p>
            <a:pPr lvl="0"/>
            <a:r>
              <a:rPr lang="en-IN"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checked for outliers and </a:t>
            </a:r>
            <a:r>
              <a:rPr lang="en-IN" sz="1600" dirty="0" err="1"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skewness</a:t>
            </a:r>
            <a:r>
              <a:rPr lang="en-IN"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 information.</a:t>
            </a:r>
            <a:endParaRPr lang="en-US"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endParaRPr>
          </a:p>
          <a:p>
            <a:pPr lvl="0"/>
            <a:r>
              <a:rPr lang="en-IN"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With the help of </a:t>
            </a:r>
            <a:r>
              <a:rPr lang="en-IN" sz="1600" dirty="0" err="1"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heatmap</a:t>
            </a:r>
            <a:r>
              <a:rPr lang="en-IN"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 correlation bar graph was able to understand the Feature </a:t>
            </a:r>
            <a:r>
              <a:rPr lang="en-IN" sz="1600" dirty="0" err="1"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vs</a:t>
            </a:r>
            <a:r>
              <a:rPr lang="en-IN"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 Label relativity and insights on </a:t>
            </a:r>
            <a:r>
              <a:rPr lang="en-IN" sz="1600" dirty="0" err="1"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multicollinearity</a:t>
            </a:r>
            <a:r>
              <a:rPr lang="en-IN"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 amongst the feature columns.</a:t>
            </a:r>
            <a:endParaRPr lang="en-US"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endParaRPr>
          </a:p>
          <a:p>
            <a:pPr lvl="0"/>
            <a:r>
              <a:rPr lang="en-IN"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With the help of Label encoding technique converted all object </a:t>
            </a:r>
            <a:r>
              <a:rPr lang="en-IN" sz="1600" dirty="0" err="1"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datatype</a:t>
            </a:r>
            <a:r>
              <a:rPr lang="en-IN"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 columns to numeric </a:t>
            </a:r>
            <a:r>
              <a:rPr lang="en-IN" sz="1600" dirty="0" err="1"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datatype</a:t>
            </a:r>
            <a:endParaRPr lang="en-US"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endParaRPr>
          </a:p>
          <a:p>
            <a:pPr lvl="0"/>
            <a:r>
              <a:rPr lang="en-IN"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Separated feature and label data to ensure feature scaling is performed avoiding any kind of biasness.</a:t>
            </a:r>
            <a:endParaRPr lang="en-US"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endParaRPr>
          </a:p>
          <a:p>
            <a:pPr lvl="0"/>
            <a:r>
              <a:rPr lang="en-IN"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Performed the Standard scaling to make data into same scale.</a:t>
            </a:r>
            <a:endParaRPr lang="en-US"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endParaRPr>
          </a:p>
          <a:p>
            <a:pPr lvl="0"/>
            <a:r>
              <a:rPr lang="en-IN"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Performed Feature selection using Lasso Regularization to select the important features from all the features.</a:t>
            </a:r>
            <a:endParaRPr lang="en-US"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endParaRPr>
          </a:p>
          <a:p>
            <a:pPr lvl="0"/>
            <a:r>
              <a:rPr lang="en-IN"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Finally created a regression model function along with evaluation metrics to pass through various model formats</a:t>
            </a:r>
            <a:endParaRPr lang="en-US"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endParaRPr>
          </a:p>
          <a:p>
            <a:endParaRPr lang="en-US" sz="16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endParaRPr>
          </a:p>
          <a:p>
            <a:endParaRPr lang="en-US" sz="16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sz="4000" dirty="0" smtClean="0"/>
              <a:t>EXPLORATORY DATA ANALYSIS (EDA) AND VISUALIZATION</a:t>
            </a:r>
            <a:endParaRPr lang="en-US" dirty="0"/>
          </a:p>
        </p:txBody>
      </p:sp>
      <p:sp>
        <p:nvSpPr>
          <p:cNvPr id="3" name="Content Placeholder 2"/>
          <p:cNvSpPr>
            <a:spLocks noGrp="1"/>
          </p:cNvSpPr>
          <p:nvPr>
            <p:ph idx="1"/>
          </p:nvPr>
        </p:nvSpPr>
        <p:spPr>
          <a:xfrm>
            <a:off x="1219200" y="1882808"/>
            <a:ext cx="6400800" cy="4213192"/>
          </a:xfrm>
        </p:spPr>
        <p:txBody>
          <a:bodyPr>
            <a:normAutofit fontScale="85000" lnSpcReduction="20000"/>
          </a:bodyPr>
          <a:lstStyle/>
          <a:p>
            <a:pPr marL="58738" indent="-58738">
              <a:buAutoNum type="arabicPeriod"/>
            </a:pPr>
            <a:endParaRPr lang="en-US" sz="1600" dirty="0" smtClean="0">
              <a:effectLst>
                <a:glow rad="139700">
                  <a:schemeClr val="accent3">
                    <a:satMod val="175000"/>
                    <a:alpha val="40000"/>
                  </a:schemeClr>
                </a:glow>
              </a:effectLst>
              <a:latin typeface="Bodoni MT" pitchFamily="18" charset="0"/>
            </a:endParaRPr>
          </a:p>
          <a:p>
            <a:pPr marL="58738" indent="-58738" algn="just">
              <a:buNone/>
            </a:pPr>
            <a:r>
              <a:rPr lang="en-US" sz="2200" dirty="0" smtClean="0">
                <a:effectLst>
                  <a:glow rad="139700">
                    <a:schemeClr val="accent3">
                      <a:satMod val="175000"/>
                      <a:alpha val="40000"/>
                    </a:schemeClr>
                  </a:glow>
                </a:effectLst>
                <a:latin typeface="Bodoni MT" pitchFamily="18" charset="0"/>
              </a:rPr>
              <a:t> </a:t>
            </a:r>
            <a:r>
              <a:rPr lang="en-US" sz="2200" dirty="0" smtClean="0">
                <a:effectLst>
                  <a:glow rad="139700">
                    <a:schemeClr val="accent3">
                      <a:satMod val="175000"/>
                      <a:alpha val="40000"/>
                    </a:schemeClr>
                  </a:glow>
                </a:effectLst>
                <a:latin typeface="Bodoni MT" pitchFamily="18" charset="0"/>
              </a:rPr>
              <a:t> </a:t>
            </a:r>
            <a:r>
              <a:rPr lang="en-US" sz="2200" dirty="0" smtClean="0">
                <a:effectLst>
                  <a:glow rad="139700">
                    <a:schemeClr val="accent3">
                      <a:satMod val="175000"/>
                      <a:alpha val="40000"/>
                    </a:schemeClr>
                  </a:glow>
                </a:effectLst>
                <a:latin typeface="Bodoni MT" pitchFamily="18" charset="0"/>
              </a:rPr>
              <a:t>1.</a:t>
            </a:r>
            <a:r>
              <a:rPr lang="en-US" sz="2200" u="sng" dirty="0" smtClean="0">
                <a:effectLst>
                  <a:glow rad="139700">
                    <a:schemeClr val="accent3">
                      <a:satMod val="175000"/>
                      <a:alpha val="40000"/>
                    </a:schemeClr>
                  </a:glow>
                </a:effectLst>
                <a:latin typeface="Bodoni MT" pitchFamily="18" charset="0"/>
              </a:rPr>
              <a:t>Univariate </a:t>
            </a:r>
            <a:r>
              <a:rPr lang="en-US" sz="2200" u="sng" dirty="0" smtClean="0">
                <a:effectLst>
                  <a:glow rad="139700">
                    <a:schemeClr val="accent3">
                      <a:satMod val="175000"/>
                      <a:alpha val="40000"/>
                    </a:schemeClr>
                  </a:glow>
                </a:effectLst>
                <a:latin typeface="Bodoni MT" pitchFamily="18" charset="0"/>
              </a:rPr>
              <a:t>Analysis</a:t>
            </a:r>
            <a:r>
              <a:rPr lang="en-US" sz="2200" dirty="0" smtClean="0">
                <a:effectLst>
                  <a:glow rad="139700">
                    <a:schemeClr val="accent3">
                      <a:satMod val="175000"/>
                      <a:alpha val="40000"/>
                    </a:schemeClr>
                  </a:glow>
                </a:effectLst>
                <a:latin typeface="Bodoni MT" pitchFamily="18" charset="0"/>
              </a:rPr>
              <a:t>:   </a:t>
            </a:r>
            <a:r>
              <a:rPr lang="en-US" sz="2200" b="1" dirty="0" err="1" smtClean="0">
                <a:solidFill>
                  <a:prstClr val="white"/>
                </a:solidFill>
                <a:effectLst>
                  <a:glow rad="139700">
                    <a:schemeClr val="accent3">
                      <a:satMod val="175000"/>
                      <a:alpha val="40000"/>
                    </a:schemeClr>
                  </a:glow>
                </a:effectLst>
                <a:latin typeface="Bodoni MT" pitchFamily="18" charset="0"/>
              </a:rPr>
              <a:t>Univariate</a:t>
            </a:r>
            <a:r>
              <a:rPr lang="en-US" sz="2200" b="1" dirty="0" smtClean="0">
                <a:solidFill>
                  <a:prstClr val="white"/>
                </a:solidFill>
                <a:effectLst>
                  <a:glow rad="139700">
                    <a:schemeClr val="accent3">
                      <a:satMod val="175000"/>
                      <a:alpha val="40000"/>
                    </a:schemeClr>
                  </a:glow>
                </a:effectLst>
                <a:latin typeface="Bodoni MT" pitchFamily="18" charset="0"/>
              </a:rPr>
              <a:t> </a:t>
            </a:r>
            <a:r>
              <a:rPr lang="en-US" sz="2200" b="1" dirty="0" smtClean="0">
                <a:solidFill>
                  <a:prstClr val="white"/>
                </a:solidFill>
                <a:effectLst>
                  <a:glow rad="139700">
                    <a:schemeClr val="accent3">
                      <a:satMod val="175000"/>
                      <a:alpha val="40000"/>
                    </a:schemeClr>
                  </a:glow>
                </a:effectLst>
                <a:latin typeface="Bodoni MT" pitchFamily="18" charset="0"/>
              </a:rPr>
              <a:t>analysis</a:t>
            </a:r>
            <a:r>
              <a:rPr lang="en-US" sz="2200" dirty="0" smtClean="0">
                <a:solidFill>
                  <a:prstClr val="white"/>
                </a:solidFill>
                <a:effectLst>
                  <a:glow rad="139700">
                    <a:schemeClr val="accent3">
                      <a:satMod val="175000"/>
                      <a:alpha val="40000"/>
                    </a:schemeClr>
                  </a:glow>
                </a:effectLst>
                <a:latin typeface="Bodoni MT" pitchFamily="18" charset="0"/>
              </a:rPr>
              <a:t> is the simplest form of analyzing </a:t>
            </a:r>
            <a:r>
              <a:rPr lang="en-US" sz="2200" dirty="0" smtClean="0">
                <a:solidFill>
                  <a:prstClr val="white"/>
                </a:solidFill>
                <a:effectLst>
                  <a:glow rad="139700">
                    <a:schemeClr val="accent3">
                      <a:satMod val="175000"/>
                      <a:alpha val="40000"/>
                    </a:schemeClr>
                  </a:glow>
                </a:effectLst>
                <a:latin typeface="Bodoni MT" pitchFamily="18" charset="0"/>
              </a:rPr>
              <a:t> data</a:t>
            </a:r>
            <a:r>
              <a:rPr lang="en-US" sz="2200" dirty="0" smtClean="0">
                <a:solidFill>
                  <a:prstClr val="white"/>
                </a:solidFill>
                <a:effectLst>
                  <a:glow rad="139700">
                    <a:schemeClr val="accent3">
                      <a:satMod val="175000"/>
                      <a:alpha val="40000"/>
                    </a:schemeClr>
                  </a:glow>
                </a:effectLst>
                <a:latin typeface="Bodoni MT" pitchFamily="18" charset="0"/>
              </a:rPr>
              <a:t>. “</a:t>
            </a:r>
            <a:r>
              <a:rPr lang="en-US" sz="2200" dirty="0" err="1" smtClean="0">
                <a:solidFill>
                  <a:prstClr val="white"/>
                </a:solidFill>
                <a:effectLst>
                  <a:glow rad="139700">
                    <a:schemeClr val="accent3">
                      <a:satMod val="175000"/>
                      <a:alpha val="40000"/>
                    </a:schemeClr>
                  </a:glow>
                </a:effectLst>
                <a:latin typeface="Bodoni MT" pitchFamily="18" charset="0"/>
              </a:rPr>
              <a:t>Uni</a:t>
            </a:r>
            <a:r>
              <a:rPr lang="en-US" sz="2200" dirty="0" smtClean="0">
                <a:solidFill>
                  <a:prstClr val="white"/>
                </a:solidFill>
                <a:effectLst>
                  <a:glow rad="139700">
                    <a:schemeClr val="accent3">
                      <a:satMod val="175000"/>
                      <a:alpha val="40000"/>
                    </a:schemeClr>
                  </a:glow>
                </a:effectLst>
                <a:latin typeface="Bodoni MT" pitchFamily="18" charset="0"/>
              </a:rPr>
              <a:t>” means “one”, so in other words your data has only one variable</a:t>
            </a:r>
            <a:r>
              <a:rPr lang="en-US" sz="2200" dirty="0" smtClean="0">
                <a:solidFill>
                  <a:prstClr val="white"/>
                </a:solidFill>
                <a:effectLst>
                  <a:glow rad="139700">
                    <a:schemeClr val="accent3">
                      <a:satMod val="175000"/>
                      <a:alpha val="40000"/>
                    </a:schemeClr>
                  </a:glow>
                </a:effectLst>
                <a:latin typeface="Bodoni MT" pitchFamily="18" charset="0"/>
              </a:rPr>
              <a:t>.</a:t>
            </a:r>
          </a:p>
          <a:p>
            <a:pPr marL="58738" indent="-58738" algn="just">
              <a:buNone/>
            </a:pPr>
            <a:endParaRPr lang="en-US" sz="2200" dirty="0" smtClean="0">
              <a:solidFill>
                <a:prstClr val="white"/>
              </a:solidFill>
              <a:effectLst>
                <a:glow rad="139700">
                  <a:schemeClr val="accent3">
                    <a:satMod val="175000"/>
                    <a:alpha val="40000"/>
                  </a:schemeClr>
                </a:glow>
              </a:effectLst>
              <a:latin typeface="Bodoni MT" pitchFamily="18" charset="0"/>
            </a:endParaRPr>
          </a:p>
          <a:p>
            <a:pPr>
              <a:buNone/>
            </a:pPr>
            <a:r>
              <a:rPr lang="en-US" sz="2200" dirty="0" smtClean="0">
                <a:effectLst>
                  <a:glow rad="139700">
                    <a:schemeClr val="accent3">
                      <a:satMod val="175000"/>
                      <a:alpha val="40000"/>
                    </a:schemeClr>
                  </a:glow>
                </a:effectLst>
                <a:latin typeface="Bodoni MT" pitchFamily="18" charset="0"/>
              </a:rPr>
              <a:t>2</a:t>
            </a:r>
            <a:r>
              <a:rPr lang="en-US" sz="2200" dirty="0" smtClean="0">
                <a:effectLst>
                  <a:glow rad="139700">
                    <a:schemeClr val="accent3">
                      <a:satMod val="175000"/>
                      <a:alpha val="40000"/>
                    </a:schemeClr>
                  </a:glow>
                </a:effectLst>
                <a:latin typeface="Bodoni MT" pitchFamily="18" charset="0"/>
              </a:rPr>
              <a:t>. </a:t>
            </a:r>
            <a:r>
              <a:rPr lang="en-US" sz="2200" u="sng" dirty="0" smtClean="0">
                <a:effectLst>
                  <a:glow rad="139700">
                    <a:schemeClr val="accent3">
                      <a:satMod val="175000"/>
                      <a:alpha val="40000"/>
                    </a:schemeClr>
                  </a:glow>
                </a:effectLst>
                <a:latin typeface="Bodoni MT" pitchFamily="18" charset="0"/>
              </a:rPr>
              <a:t>Multivariate </a:t>
            </a:r>
            <a:r>
              <a:rPr lang="en-US" sz="2200" u="sng" dirty="0" smtClean="0">
                <a:effectLst>
                  <a:glow rad="139700">
                    <a:schemeClr val="accent3">
                      <a:satMod val="175000"/>
                      <a:alpha val="40000"/>
                    </a:schemeClr>
                  </a:glow>
                </a:effectLst>
                <a:latin typeface="Bodoni MT" pitchFamily="18" charset="0"/>
              </a:rPr>
              <a:t>Analysis</a:t>
            </a:r>
            <a:r>
              <a:rPr lang="en-US" sz="2200" dirty="0" smtClean="0">
                <a:effectLst>
                  <a:glow rad="139700">
                    <a:schemeClr val="accent3">
                      <a:satMod val="175000"/>
                      <a:alpha val="40000"/>
                    </a:schemeClr>
                  </a:glow>
                </a:effectLst>
                <a:latin typeface="Bodoni MT" pitchFamily="18" charset="0"/>
              </a:rPr>
              <a:t>: Multivariate analysis is a set of statistical techniques used for analysis of data that contain more than one variable. </a:t>
            </a:r>
          </a:p>
          <a:p>
            <a:pPr>
              <a:buNone/>
            </a:pPr>
            <a:r>
              <a:rPr lang="en-US" sz="2200" dirty="0" smtClean="0">
                <a:effectLst>
                  <a:glow rad="139700">
                    <a:schemeClr val="accent3">
                      <a:satMod val="175000"/>
                      <a:alpha val="40000"/>
                    </a:schemeClr>
                  </a:glow>
                </a:effectLst>
                <a:latin typeface="Bodoni MT" pitchFamily="18" charset="0"/>
              </a:rPr>
              <a:t>3</a:t>
            </a:r>
            <a:r>
              <a:rPr lang="en-US" sz="2200" dirty="0" smtClean="0">
                <a:effectLst>
                  <a:glow rad="139700">
                    <a:schemeClr val="accent3">
                      <a:satMod val="175000"/>
                      <a:alpha val="40000"/>
                    </a:schemeClr>
                  </a:glow>
                </a:effectLst>
                <a:latin typeface="Bodoni MT" pitchFamily="18" charset="0"/>
              </a:rPr>
              <a:t>. </a:t>
            </a:r>
            <a:r>
              <a:rPr lang="en-US" sz="2200" u="sng" dirty="0" smtClean="0">
                <a:effectLst>
                  <a:glow rad="139700">
                    <a:schemeClr val="accent3">
                      <a:satMod val="175000"/>
                      <a:alpha val="40000"/>
                    </a:schemeClr>
                  </a:glow>
                </a:effectLst>
                <a:latin typeface="Bodoni MT" pitchFamily="18" charset="0"/>
              </a:rPr>
              <a:t>Correlation of Dataset</a:t>
            </a:r>
            <a:r>
              <a:rPr lang="en-US" sz="2200" dirty="0" smtClean="0">
                <a:effectLst>
                  <a:glow rad="139700">
                    <a:schemeClr val="accent3">
                      <a:satMod val="175000"/>
                      <a:alpha val="40000"/>
                    </a:schemeClr>
                  </a:glow>
                </a:effectLst>
                <a:latin typeface="Bodoni MT" pitchFamily="18" charset="0"/>
              </a:rPr>
              <a:t>: Correlation</a:t>
            </a:r>
            <a:r>
              <a:rPr lang="en-US" sz="2200" dirty="0" smtClean="0">
                <a:effectLst>
                  <a:glow rad="139700">
                    <a:schemeClr val="accent3">
                      <a:satMod val="175000"/>
                      <a:alpha val="40000"/>
                    </a:schemeClr>
                  </a:glow>
                </a:effectLst>
                <a:latin typeface="Bodoni MT" pitchFamily="18" charset="0"/>
              </a:rPr>
              <a:t> is used to test relationships between quantitative variables or categorical variables.</a:t>
            </a:r>
          </a:p>
          <a:p>
            <a:pPr>
              <a:buNone/>
            </a:pPr>
            <a:r>
              <a:rPr lang="en-US" sz="2200" dirty="0" smtClean="0">
                <a:effectLst>
                  <a:glow rad="139700">
                    <a:schemeClr val="accent3">
                      <a:satMod val="175000"/>
                      <a:alpha val="40000"/>
                    </a:schemeClr>
                  </a:glow>
                </a:effectLst>
                <a:latin typeface="Bodoni MT" pitchFamily="18" charset="0"/>
              </a:rPr>
              <a:t>4</a:t>
            </a:r>
            <a:r>
              <a:rPr lang="en-US" sz="2200" dirty="0" smtClean="0">
                <a:effectLst>
                  <a:glow rad="139700">
                    <a:schemeClr val="accent3">
                      <a:satMod val="175000"/>
                      <a:alpha val="40000"/>
                    </a:schemeClr>
                  </a:glow>
                </a:effectLst>
                <a:latin typeface="Bodoni MT" pitchFamily="18" charset="0"/>
              </a:rPr>
              <a:t>. </a:t>
            </a:r>
            <a:r>
              <a:rPr lang="en-US" sz="2200" u="sng" dirty="0" smtClean="0">
                <a:effectLst>
                  <a:glow rad="139700">
                    <a:schemeClr val="accent3">
                      <a:satMod val="175000"/>
                      <a:alpha val="40000"/>
                    </a:schemeClr>
                  </a:glow>
                </a:effectLst>
                <a:latin typeface="Bodoni MT" pitchFamily="18" charset="0"/>
              </a:rPr>
              <a:t>Correlation with Target </a:t>
            </a:r>
            <a:r>
              <a:rPr lang="en-US" sz="2200" u="sng" dirty="0" smtClean="0">
                <a:effectLst>
                  <a:glow rad="139700">
                    <a:schemeClr val="accent3">
                      <a:satMod val="175000"/>
                      <a:alpha val="40000"/>
                    </a:schemeClr>
                  </a:glow>
                </a:effectLst>
                <a:latin typeface="Bodoni MT" pitchFamily="18" charset="0"/>
              </a:rPr>
              <a:t>variable</a:t>
            </a:r>
            <a:r>
              <a:rPr lang="en-US" sz="2200" dirty="0" smtClean="0">
                <a:effectLst>
                  <a:glow rad="139700">
                    <a:schemeClr val="accent3">
                      <a:satMod val="175000"/>
                      <a:alpha val="40000"/>
                    </a:schemeClr>
                  </a:glow>
                </a:effectLst>
                <a:latin typeface="Bodoni MT" pitchFamily="18" charset="0"/>
              </a:rPr>
              <a:t>: Correlation with the target variable to know how the data is related.</a:t>
            </a:r>
          </a:p>
          <a:p>
            <a:pPr>
              <a:buNone/>
            </a:pPr>
            <a:endParaRPr lang="en-US" sz="2200" dirty="0" smtClean="0">
              <a:effectLst>
                <a:glow rad="139700">
                  <a:schemeClr val="accent3">
                    <a:satMod val="175000"/>
                    <a:alpha val="40000"/>
                  </a:schemeClr>
                </a:glow>
              </a:effectLst>
              <a:latin typeface="Bodoni MT" pitchFamily="18" charset="0"/>
            </a:endParaRPr>
          </a:p>
          <a:p>
            <a:pPr>
              <a:buNone/>
            </a:pPr>
            <a:r>
              <a:rPr lang="en-US" sz="2200" dirty="0" smtClean="0">
                <a:effectLst>
                  <a:glow rad="139700">
                    <a:schemeClr val="accent3">
                      <a:satMod val="175000"/>
                      <a:alpha val="40000"/>
                    </a:schemeClr>
                  </a:glow>
                </a:effectLst>
                <a:latin typeface="Bodoni MT" pitchFamily="18" charset="0"/>
              </a:rPr>
              <a:t>5.   </a:t>
            </a:r>
            <a:r>
              <a:rPr lang="en-US" sz="2200" u="sng" dirty="0" smtClean="0">
                <a:effectLst>
                  <a:glow rad="139700">
                    <a:schemeClr val="accent3">
                      <a:satMod val="175000"/>
                      <a:alpha val="40000"/>
                    </a:schemeClr>
                  </a:glow>
                </a:effectLst>
                <a:latin typeface="Bodoni MT" pitchFamily="18" charset="0"/>
              </a:rPr>
              <a:t>Conclusion:</a:t>
            </a:r>
            <a:r>
              <a:rPr lang="en-US" sz="2200" dirty="0" smtClean="0">
                <a:effectLst>
                  <a:glow rad="139700">
                    <a:schemeClr val="accent3">
                      <a:satMod val="175000"/>
                      <a:alpha val="40000"/>
                    </a:schemeClr>
                  </a:glow>
                </a:effectLst>
                <a:latin typeface="Bodoni MT" pitchFamily="18" charset="0"/>
              </a:rPr>
              <a:t> Summary </a:t>
            </a:r>
            <a:r>
              <a:rPr lang="en-US" sz="2200" dirty="0" smtClean="0">
                <a:effectLst>
                  <a:glow rad="139700">
                    <a:schemeClr val="accent3">
                      <a:satMod val="175000"/>
                      <a:alpha val="40000"/>
                    </a:schemeClr>
                  </a:glow>
                </a:effectLst>
                <a:latin typeface="Bodoni MT" pitchFamily="18" charset="0"/>
              </a:rPr>
              <a:t>with the conclusion of all the analysis</a:t>
            </a:r>
          </a:p>
          <a:p>
            <a:pPr>
              <a:buNone/>
            </a:pPr>
            <a:endParaRPr lang="en-US" sz="2200" dirty="0" smtClean="0">
              <a:effectLst>
                <a:glow rad="139700">
                  <a:schemeClr val="accent3">
                    <a:satMod val="175000"/>
                    <a:alpha val="40000"/>
                  </a:schemeClr>
                </a:glow>
              </a:effectLst>
              <a:latin typeface="Bodoni MT" pitchFamily="18" charset="0"/>
            </a:endParaRPr>
          </a:p>
          <a:p>
            <a:pPr>
              <a:buNone/>
            </a:pPr>
            <a:endParaRPr lang="en-US" sz="1600" dirty="0">
              <a:latin typeface="Bodoni MT"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lstStyle/>
          <a:p>
            <a:pPr algn="r"/>
            <a:r>
              <a:rPr lang="en-US" sz="4000" dirty="0" smtClean="0"/>
              <a:t>COUNT PLOT</a:t>
            </a:r>
            <a:endParaRPr lang="en-US" dirty="0"/>
          </a:p>
        </p:txBody>
      </p:sp>
      <p:sp>
        <p:nvSpPr>
          <p:cNvPr id="3" name="Content Placeholder 2"/>
          <p:cNvSpPr>
            <a:spLocks noGrp="1"/>
          </p:cNvSpPr>
          <p:nvPr>
            <p:ph idx="1"/>
          </p:nvPr>
        </p:nvSpPr>
        <p:spPr>
          <a:xfrm>
            <a:off x="4800600" y="1905000"/>
            <a:ext cx="3886200" cy="4495800"/>
          </a:xfrm>
        </p:spPr>
        <p:txBody>
          <a:bodyPr numCol="1">
            <a:normAutofit fontScale="70000" lnSpcReduction="20000"/>
          </a:bodyPr>
          <a:lstStyle/>
          <a:p>
            <a:pPr>
              <a:buNone/>
            </a:pPr>
            <a:r>
              <a:rPr lang="en-US" dirty="0" smtClean="0"/>
              <a:t>Count plot method is used </a:t>
            </a:r>
            <a:r>
              <a:rPr lang="en-US" dirty="0" smtClean="0"/>
              <a:t>to show </a:t>
            </a:r>
            <a:r>
              <a:rPr lang="en-US" dirty="0" smtClean="0"/>
              <a:t>the counts of observations in each categorical bin using bars. </a:t>
            </a:r>
          </a:p>
          <a:p>
            <a:pPr>
              <a:buNone/>
            </a:pPr>
            <a:endParaRPr lang="en-US" dirty="0" smtClean="0"/>
          </a:p>
          <a:p>
            <a:pPr>
              <a:buNone/>
            </a:pPr>
            <a:r>
              <a:rPr lang="en-US" dirty="0" smtClean="0"/>
              <a:t>Parameters : This method is accepting the following parameters that are described below: x, y</a:t>
            </a:r>
          </a:p>
          <a:p>
            <a:pPr>
              <a:buNone/>
            </a:pPr>
            <a:endParaRPr lang="en-US" dirty="0" smtClean="0"/>
          </a:p>
          <a:p>
            <a:pPr>
              <a:buNone/>
            </a:pPr>
            <a:r>
              <a:rPr lang="en-US" dirty="0" smtClean="0"/>
              <a:t>This parameter take names of variables in data or vector data, optional inputs for plotting long-form data.</a:t>
            </a:r>
            <a:endParaRPr lang="en-IN" dirty="0" smtClean="0"/>
          </a:p>
          <a:p>
            <a:pPr>
              <a:buNone/>
            </a:pPr>
            <a:endParaRPr lang="en-US" dirty="0"/>
          </a:p>
        </p:txBody>
      </p:sp>
      <p:sp>
        <p:nvSpPr>
          <p:cNvPr id="4" name="Rectangle 3"/>
          <p:cNvSpPr/>
          <p:nvPr/>
        </p:nvSpPr>
        <p:spPr>
          <a:xfrm>
            <a:off x="304800" y="1981200"/>
            <a:ext cx="4191000"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937" name="Picture 1"/>
          <p:cNvPicPr>
            <a:picLocks noChangeAspect="1" noChangeArrowheads="1"/>
          </p:cNvPicPr>
          <p:nvPr/>
        </p:nvPicPr>
        <p:blipFill>
          <a:blip r:embed="rId2"/>
          <a:srcRect l="16176" t="14706" r="8824" b="7353"/>
          <a:stretch>
            <a:fillRect/>
          </a:stretch>
        </p:blipFill>
        <p:spPr bwMode="auto">
          <a:xfrm>
            <a:off x="304800" y="1752600"/>
            <a:ext cx="43434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lstStyle/>
          <a:p>
            <a:pPr algn="r"/>
            <a:r>
              <a:rPr lang="en-US" sz="4000" dirty="0" smtClean="0"/>
              <a:t>SCATTER PLOT</a:t>
            </a:r>
            <a:endParaRPr lang="en-US" dirty="0"/>
          </a:p>
        </p:txBody>
      </p:sp>
      <p:sp>
        <p:nvSpPr>
          <p:cNvPr id="5" name="Content Placeholder 4"/>
          <p:cNvSpPr>
            <a:spLocks noGrp="1"/>
          </p:cNvSpPr>
          <p:nvPr>
            <p:ph idx="1"/>
          </p:nvPr>
        </p:nvSpPr>
        <p:spPr>
          <a:xfrm>
            <a:off x="228600" y="1600200"/>
            <a:ext cx="3810000" cy="4648200"/>
          </a:xfrm>
        </p:spPr>
        <p:txBody>
          <a:bodyPr>
            <a:normAutofit fontScale="70000" lnSpcReduction="20000"/>
          </a:bodyPr>
          <a:lstStyle/>
          <a:p>
            <a:r>
              <a:rPr lang="en-US" dirty="0" smtClean="0"/>
              <a:t>Scatter plots are used to observe relationship between variables and uses dots to represent the relationship between them. </a:t>
            </a:r>
          </a:p>
          <a:p>
            <a:endParaRPr lang="en-US" dirty="0" smtClean="0"/>
          </a:p>
          <a:p>
            <a:r>
              <a:rPr lang="en-US" dirty="0" smtClean="0"/>
              <a:t>The scatter method in the </a:t>
            </a:r>
            <a:r>
              <a:rPr lang="en-US" dirty="0" err="1" smtClean="0"/>
              <a:t>matplotlib</a:t>
            </a:r>
            <a:r>
              <a:rPr lang="en-US" dirty="0" smtClean="0"/>
              <a:t> library is used to draw a scatter plot. </a:t>
            </a:r>
          </a:p>
          <a:p>
            <a:endParaRPr lang="en-US" dirty="0" smtClean="0"/>
          </a:p>
          <a:p>
            <a:r>
              <a:rPr lang="en-US" dirty="0" smtClean="0"/>
              <a:t>Scatter plots are widely used to represent relation among variables and how change in one affects the other.</a:t>
            </a:r>
            <a:endParaRPr lang="en-IN" dirty="0" smtClean="0"/>
          </a:p>
          <a:p>
            <a:endParaRPr lang="en-US" dirty="0"/>
          </a:p>
        </p:txBody>
      </p:sp>
      <p:pic>
        <p:nvPicPr>
          <p:cNvPr id="6" name="Picture 1"/>
          <p:cNvPicPr>
            <a:picLocks noChangeAspect="1" noChangeArrowheads="1"/>
          </p:cNvPicPr>
          <p:nvPr/>
        </p:nvPicPr>
        <p:blipFill>
          <a:blip r:embed="rId2"/>
          <a:srcRect l="15556" t="14184" r="11111" b="5438"/>
          <a:stretch>
            <a:fillRect/>
          </a:stretch>
        </p:blipFill>
        <p:spPr bwMode="auto">
          <a:xfrm>
            <a:off x="4267200" y="1524000"/>
            <a:ext cx="45720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lstStyle/>
          <a:p>
            <a:pPr algn="r"/>
            <a:r>
              <a:rPr lang="en-US" sz="4000" dirty="0" smtClean="0"/>
              <a:t>BAR GRAPH</a:t>
            </a:r>
            <a:endParaRPr lang="en-US" dirty="0"/>
          </a:p>
        </p:txBody>
      </p:sp>
      <p:sp>
        <p:nvSpPr>
          <p:cNvPr id="3" name="Content Placeholder 2"/>
          <p:cNvSpPr>
            <a:spLocks noGrp="1"/>
          </p:cNvSpPr>
          <p:nvPr>
            <p:ph idx="1"/>
          </p:nvPr>
        </p:nvSpPr>
        <p:spPr>
          <a:xfrm>
            <a:off x="5791200" y="1882808"/>
            <a:ext cx="2895600" cy="4572000"/>
          </a:xfrm>
        </p:spPr>
        <p:txBody>
          <a:bodyPr>
            <a:normAutofit fontScale="55000" lnSpcReduction="20000"/>
          </a:bodyPr>
          <a:lstStyle/>
          <a:p>
            <a:r>
              <a:rPr lang="en-US" dirty="0" smtClean="0"/>
              <a:t>Bar graphs are used to compare things between different groups or to track changes over time.</a:t>
            </a:r>
          </a:p>
          <a:p>
            <a:endParaRPr lang="en-US" dirty="0" smtClean="0"/>
          </a:p>
          <a:p>
            <a:r>
              <a:rPr lang="en-US" dirty="0" smtClean="0"/>
              <a:t>Here we are comparing the correlation values between the feature columns and the target label column which is Sale Price in our scenario.</a:t>
            </a:r>
          </a:p>
          <a:p>
            <a:endParaRPr lang="en-US" dirty="0" smtClean="0"/>
          </a:p>
          <a:p>
            <a:r>
              <a:rPr lang="en-US" dirty="0" smtClean="0"/>
              <a:t>It gives us an insight on positive and negative correlated column details.</a:t>
            </a:r>
            <a:endParaRPr lang="en-IN" dirty="0" smtClean="0"/>
          </a:p>
          <a:p>
            <a:endParaRPr lang="en-US" dirty="0"/>
          </a:p>
        </p:txBody>
      </p:sp>
      <p:pic>
        <p:nvPicPr>
          <p:cNvPr id="37889" name="Picture 1"/>
          <p:cNvPicPr>
            <a:picLocks noChangeAspect="1" noChangeArrowheads="1"/>
          </p:cNvPicPr>
          <p:nvPr/>
        </p:nvPicPr>
        <p:blipFill>
          <a:blip r:embed="rId2"/>
          <a:srcRect l="16984" t="16667" r="15081" b="6250"/>
          <a:stretch>
            <a:fillRect/>
          </a:stretch>
        </p:blipFill>
        <p:spPr bwMode="auto">
          <a:xfrm>
            <a:off x="76200" y="1905000"/>
            <a:ext cx="5562600" cy="4419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4000" dirty="0" smtClean="0"/>
              <a:t>DISTRIBUTION PLOT</a:t>
            </a:r>
            <a:endParaRPr lang="en-US" dirty="0"/>
          </a:p>
        </p:txBody>
      </p:sp>
      <p:sp>
        <p:nvSpPr>
          <p:cNvPr id="3" name="Content Placeholder 2"/>
          <p:cNvSpPr>
            <a:spLocks noGrp="1"/>
          </p:cNvSpPr>
          <p:nvPr>
            <p:ph idx="1"/>
          </p:nvPr>
        </p:nvSpPr>
        <p:spPr>
          <a:xfrm>
            <a:off x="0" y="1882808"/>
            <a:ext cx="3429000" cy="4670392"/>
          </a:xfrm>
        </p:spPr>
        <p:txBody>
          <a:bodyPr>
            <a:normAutofit fontScale="62500" lnSpcReduction="20000"/>
          </a:bodyPr>
          <a:lstStyle/>
          <a:p>
            <a:r>
              <a:rPr lang="en-US" dirty="0" smtClean="0"/>
              <a:t>Distribution plots visually assess the distribution of sample data by comparing the empirical distribution of the data with the theoretical values expected from a specified distribution.</a:t>
            </a:r>
          </a:p>
          <a:p>
            <a:endParaRPr lang="en-US" dirty="0" smtClean="0"/>
          </a:p>
          <a:p>
            <a:r>
              <a:rPr lang="en-US" dirty="0" smtClean="0"/>
              <a:t>Here we have used it to analyze the </a:t>
            </a:r>
            <a:r>
              <a:rPr lang="en-US" dirty="0" err="1" smtClean="0"/>
              <a:t>skewness</a:t>
            </a:r>
            <a:r>
              <a:rPr lang="en-US" dirty="0" smtClean="0"/>
              <a:t> information for numeric </a:t>
            </a:r>
            <a:r>
              <a:rPr lang="en-US" dirty="0" err="1" smtClean="0"/>
              <a:t>datatype</a:t>
            </a:r>
            <a:r>
              <a:rPr lang="en-US" dirty="0" smtClean="0"/>
              <a:t> column values.</a:t>
            </a:r>
          </a:p>
          <a:p>
            <a:endParaRPr lang="en-US" dirty="0" smtClean="0"/>
          </a:p>
          <a:p>
            <a:r>
              <a:rPr lang="en-US" dirty="0" smtClean="0"/>
              <a:t>The acceptable form usually is a normal distribution resembling a bell shape curve.</a:t>
            </a:r>
            <a:endParaRPr lang="en-IN" dirty="0" smtClean="0"/>
          </a:p>
          <a:p>
            <a:endParaRPr lang="en-US" dirty="0"/>
          </a:p>
        </p:txBody>
      </p:sp>
      <p:pic>
        <p:nvPicPr>
          <p:cNvPr id="36866" name="Picture 2"/>
          <p:cNvPicPr>
            <a:picLocks noChangeAspect="1" noChangeArrowheads="1"/>
          </p:cNvPicPr>
          <p:nvPr/>
        </p:nvPicPr>
        <p:blipFill>
          <a:blip r:embed="rId2"/>
          <a:srcRect l="17204" t="13542" r="10761" b="6250"/>
          <a:stretch>
            <a:fillRect/>
          </a:stretch>
        </p:blipFill>
        <p:spPr bwMode="auto">
          <a:xfrm>
            <a:off x="3657600" y="1828800"/>
            <a:ext cx="5234049"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229600" cy="1256506"/>
          </a:xfrm>
        </p:spPr>
        <p:txBody>
          <a:bodyPr/>
          <a:lstStyle/>
          <a:p>
            <a:pPr algn="r"/>
            <a:r>
              <a:rPr lang="en-US" dirty="0" smtClean="0"/>
              <a:t>MODEL TRAINING PHASES</a:t>
            </a:r>
            <a:endParaRPr lang="en-US" dirty="0"/>
          </a:p>
        </p:txBody>
      </p:sp>
      <p:sp>
        <p:nvSpPr>
          <p:cNvPr id="3" name="Content Placeholder 2"/>
          <p:cNvSpPr>
            <a:spLocks noGrp="1"/>
          </p:cNvSpPr>
          <p:nvPr>
            <p:ph idx="1"/>
          </p:nvPr>
        </p:nvSpPr>
        <p:spPr>
          <a:xfrm>
            <a:off x="8458200" y="6400800"/>
            <a:ext cx="228600" cy="54008"/>
          </a:xfrm>
        </p:spPr>
        <p:txBody>
          <a:bodyPr>
            <a:normAutofit fontScale="25000" lnSpcReduction="20000"/>
          </a:bodyPr>
          <a:lstStyle/>
          <a:p>
            <a:endParaRPr lang="en-US" dirty="0"/>
          </a:p>
        </p:txBody>
      </p:sp>
      <p:pic>
        <p:nvPicPr>
          <p:cNvPr id="35842" name="Picture 2" descr="Testers guide for Testing Machine Learning Models | by Mukund Billa |  Analytics Vidhya | Medium"/>
          <p:cNvPicPr>
            <a:picLocks noChangeAspect="1" noChangeArrowheads="1"/>
          </p:cNvPicPr>
          <p:nvPr/>
        </p:nvPicPr>
        <p:blipFill>
          <a:blip r:embed="rId2"/>
          <a:srcRect l="19439" r="15050"/>
          <a:stretch>
            <a:fillRect/>
          </a:stretch>
        </p:blipFill>
        <p:spPr bwMode="auto">
          <a:xfrm>
            <a:off x="1981200" y="1914524"/>
            <a:ext cx="5638800" cy="4486276"/>
          </a:xfrm>
          <a:prstGeom prst="roundRect">
            <a:avLst>
              <a:gd name="adj" fmla="val 8594"/>
            </a:avLst>
          </a:prstGeom>
          <a:solidFill>
            <a:srgbClr val="FFFFFF">
              <a:shade val="85000"/>
            </a:srgbClr>
          </a:solidFill>
          <a:ln>
            <a:noFill/>
          </a:ln>
          <a:effectLst>
            <a:outerShdw blurRad="225425" dist="50800" dir="5220000" algn="ctr">
              <a:srgbClr val="000000">
                <a:alpha val="33000"/>
              </a:srgbClr>
            </a:outerShdw>
            <a:reflection blurRad="12700" stA="38000" endPos="28000" dist="5000" dir="5400000" sy="-100000" algn="bl" rotWithShape="0"/>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rallelogram 7"/>
          <p:cNvSpPr/>
          <p:nvPr/>
        </p:nvSpPr>
        <p:spPr>
          <a:xfrm rot="20681863">
            <a:off x="3733800" y="1624812"/>
            <a:ext cx="5410200" cy="4495800"/>
          </a:xfrm>
          <a:prstGeom prst="parallelogram">
            <a:avLst/>
          </a:prstGeom>
          <a:solidFill>
            <a:schemeClr val="bg2">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76200"/>
            <a:ext cx="8229600" cy="990600"/>
          </a:xfrm>
        </p:spPr>
        <p:txBody>
          <a:bodyPr/>
          <a:lstStyle/>
          <a:p>
            <a:pPr algn="r"/>
            <a:r>
              <a:rPr lang="en-US" sz="4000" dirty="0" smtClean="0"/>
              <a:t>MODEL/S DEVELOPMENT</a:t>
            </a:r>
            <a:endParaRPr lang="en-US" dirty="0"/>
          </a:p>
        </p:txBody>
      </p:sp>
      <p:sp>
        <p:nvSpPr>
          <p:cNvPr id="6" name="Rectangle 5"/>
          <p:cNvSpPr/>
          <p:nvPr/>
        </p:nvSpPr>
        <p:spPr>
          <a:xfrm>
            <a:off x="4953000" y="2005548"/>
            <a:ext cx="2895600" cy="3785652"/>
          </a:xfrm>
          <a:prstGeom prst="rect">
            <a:avLst/>
          </a:prstGeom>
        </p:spPr>
        <p:txBody>
          <a:bodyPr wrap="square">
            <a:spAutoFit/>
          </a:bodyPr>
          <a:lstStyle/>
          <a:p>
            <a:pPr lvl="0" eaLnBrk="0" fontAlgn="base" hangingPunct="0">
              <a:spcBef>
                <a:spcPct val="0"/>
              </a:spcBef>
              <a:spcAft>
                <a:spcPct val="0"/>
              </a:spcAft>
              <a:buFontTx/>
              <a:buChar char="•"/>
            </a:pPr>
            <a:r>
              <a:rPr lang="en-US" sz="2000" dirty="0" smtClean="0">
                <a:latin typeface="Bodoni MT" pitchFamily="18" charset="0"/>
                <a:ea typeface="Calibri" pitchFamily="34" charset="0"/>
                <a:cs typeface="Times New Roman" pitchFamily="18" charset="0"/>
              </a:rPr>
              <a:t>Random Forest Regression Model</a:t>
            </a:r>
            <a:endParaRPr lang="en-US" sz="2000" dirty="0" smtClean="0">
              <a:latin typeface="Bodoni MT" pitchFamily="18" charset="0"/>
              <a:cs typeface="Arial" pitchFamily="34" charset="0"/>
            </a:endParaRPr>
          </a:p>
          <a:p>
            <a:pPr lvl="0" eaLnBrk="0" fontAlgn="base" hangingPunct="0">
              <a:spcBef>
                <a:spcPct val="0"/>
              </a:spcBef>
              <a:spcAft>
                <a:spcPct val="0"/>
              </a:spcAft>
              <a:buFontTx/>
              <a:buChar char="•"/>
            </a:pPr>
            <a:r>
              <a:rPr lang="en-US" sz="2000" dirty="0" smtClean="0">
                <a:latin typeface="Bodoni MT" pitchFamily="18" charset="0"/>
                <a:ea typeface="Calibri" pitchFamily="34" charset="0"/>
                <a:cs typeface="Times New Roman" pitchFamily="18" charset="0"/>
              </a:rPr>
              <a:t>Extra Trees Regression Model</a:t>
            </a:r>
            <a:endParaRPr lang="en-US" sz="2000" dirty="0" smtClean="0">
              <a:latin typeface="Bodoni MT" pitchFamily="18" charset="0"/>
              <a:cs typeface="Arial" pitchFamily="34" charset="0"/>
            </a:endParaRPr>
          </a:p>
          <a:p>
            <a:pPr lvl="0" eaLnBrk="0" fontAlgn="base" hangingPunct="0">
              <a:spcBef>
                <a:spcPct val="0"/>
              </a:spcBef>
              <a:spcAft>
                <a:spcPct val="0"/>
              </a:spcAft>
              <a:buFontTx/>
              <a:buChar char="•"/>
            </a:pPr>
            <a:r>
              <a:rPr lang="en-US" sz="2000" dirty="0" err="1" smtClean="0">
                <a:latin typeface="Bodoni MT" pitchFamily="18" charset="0"/>
                <a:ea typeface="Calibri" pitchFamily="34" charset="0"/>
                <a:cs typeface="Times New Roman" pitchFamily="18" charset="0"/>
              </a:rPr>
              <a:t>Ada</a:t>
            </a:r>
            <a:r>
              <a:rPr lang="en-US" sz="2000" dirty="0" smtClean="0">
                <a:latin typeface="Bodoni MT" pitchFamily="18" charset="0"/>
                <a:ea typeface="Calibri" pitchFamily="34" charset="0"/>
                <a:cs typeface="Times New Roman" pitchFamily="18" charset="0"/>
              </a:rPr>
              <a:t> </a:t>
            </a:r>
            <a:r>
              <a:rPr lang="en-US" sz="2000" dirty="0" smtClean="0">
                <a:latin typeface="Bodoni MT" pitchFamily="18" charset="0"/>
                <a:ea typeface="Calibri" pitchFamily="34" charset="0"/>
                <a:cs typeface="Times New Roman" pitchFamily="18" charset="0"/>
              </a:rPr>
              <a:t>Boost Regression Model</a:t>
            </a:r>
            <a:endParaRPr lang="en-US" sz="2000" dirty="0" smtClean="0">
              <a:latin typeface="Bodoni MT" pitchFamily="18" charset="0"/>
              <a:cs typeface="Arial" pitchFamily="34" charset="0"/>
            </a:endParaRPr>
          </a:p>
          <a:p>
            <a:pPr lvl="0" eaLnBrk="0" fontAlgn="base" hangingPunct="0">
              <a:spcBef>
                <a:spcPct val="0"/>
              </a:spcBef>
              <a:spcAft>
                <a:spcPct val="0"/>
              </a:spcAft>
              <a:buFontTx/>
              <a:buChar char="•"/>
            </a:pPr>
            <a:r>
              <a:rPr lang="en-US" sz="2000" dirty="0" smtClean="0">
                <a:latin typeface="Bodoni MT" pitchFamily="18" charset="0"/>
                <a:ea typeface="Calibri" pitchFamily="34" charset="0"/>
                <a:cs typeface="Times New Roman" pitchFamily="18" charset="0"/>
              </a:rPr>
              <a:t>Gradient Boosting Regression Model</a:t>
            </a:r>
            <a:endParaRPr lang="en-US" sz="2000" dirty="0" smtClean="0">
              <a:latin typeface="Bodoni MT" pitchFamily="18" charset="0"/>
              <a:cs typeface="Arial" pitchFamily="34" charset="0"/>
            </a:endParaRPr>
          </a:p>
          <a:p>
            <a:pPr lvl="0" eaLnBrk="0" fontAlgn="base" hangingPunct="0">
              <a:spcBef>
                <a:spcPct val="0"/>
              </a:spcBef>
              <a:spcAft>
                <a:spcPct val="0"/>
              </a:spcAft>
              <a:buFontTx/>
              <a:buChar char="•"/>
            </a:pPr>
            <a:r>
              <a:rPr lang="en-US" sz="2000" dirty="0" smtClean="0">
                <a:latin typeface="Bodoni MT" pitchFamily="18" charset="0"/>
                <a:ea typeface="Calibri" pitchFamily="34" charset="0"/>
                <a:cs typeface="Times New Roman" pitchFamily="18" charset="0"/>
              </a:rPr>
              <a:t>Bagging </a:t>
            </a:r>
            <a:r>
              <a:rPr lang="en-US" sz="2000" dirty="0" err="1" smtClean="0">
                <a:latin typeface="Bodoni MT" pitchFamily="18" charset="0"/>
                <a:ea typeface="Calibri" pitchFamily="34" charset="0"/>
                <a:cs typeface="Times New Roman" pitchFamily="18" charset="0"/>
              </a:rPr>
              <a:t>Regressor</a:t>
            </a:r>
            <a:r>
              <a:rPr lang="en-US" sz="2000" dirty="0" smtClean="0">
                <a:latin typeface="Bodoni MT" pitchFamily="18" charset="0"/>
                <a:ea typeface="Calibri" pitchFamily="34" charset="0"/>
                <a:cs typeface="Times New Roman" pitchFamily="18" charset="0"/>
              </a:rPr>
              <a:t> Model</a:t>
            </a:r>
            <a:endParaRPr lang="en-US" sz="2000" dirty="0" smtClean="0">
              <a:latin typeface="Bodoni MT" pitchFamily="18" charset="0"/>
              <a:cs typeface="Arial" pitchFamily="34" charset="0"/>
            </a:endParaRPr>
          </a:p>
          <a:p>
            <a:pPr lvl="0" eaLnBrk="0" fontAlgn="base" hangingPunct="0">
              <a:spcBef>
                <a:spcPct val="0"/>
              </a:spcBef>
              <a:spcAft>
                <a:spcPct val="0"/>
              </a:spcAft>
              <a:buFontTx/>
              <a:buChar char="•"/>
            </a:pPr>
            <a:r>
              <a:rPr lang="en-US" sz="2000" dirty="0" err="1" smtClean="0">
                <a:latin typeface="Bodoni MT" pitchFamily="18" charset="0"/>
                <a:ea typeface="Calibri" pitchFamily="34" charset="0"/>
                <a:cs typeface="Times New Roman" pitchFamily="18" charset="0"/>
              </a:rPr>
              <a:t>XGBRegressor</a:t>
            </a:r>
            <a:r>
              <a:rPr lang="en-US" sz="2000" dirty="0" smtClean="0">
                <a:latin typeface="Bodoni MT" pitchFamily="18" charset="0"/>
                <a:ea typeface="Calibri" pitchFamily="34" charset="0"/>
                <a:cs typeface="Times New Roman" pitchFamily="18" charset="0"/>
              </a:rPr>
              <a:t> Model</a:t>
            </a:r>
            <a:endParaRPr lang="en-US" sz="2000" dirty="0" smtClean="0">
              <a:latin typeface="Bodoni MT" pitchFamily="18" charset="0"/>
              <a:cs typeface="Arial" pitchFamily="34" charset="0"/>
            </a:endParaRPr>
          </a:p>
          <a:p>
            <a:pPr lvl="0" eaLnBrk="0" fontAlgn="base" hangingPunct="0">
              <a:spcBef>
                <a:spcPct val="0"/>
              </a:spcBef>
              <a:spcAft>
                <a:spcPct val="0"/>
              </a:spcAft>
              <a:buFontTx/>
              <a:buChar char="•"/>
            </a:pPr>
            <a:r>
              <a:rPr lang="en-US" sz="2000" dirty="0" err="1" smtClean="0">
                <a:latin typeface="Bodoni MT" pitchFamily="18" charset="0"/>
                <a:ea typeface="Calibri" pitchFamily="34" charset="0"/>
                <a:cs typeface="Times New Roman" pitchFamily="18" charset="0"/>
              </a:rPr>
              <a:t>VotingRegressor</a:t>
            </a:r>
            <a:r>
              <a:rPr lang="en-US" sz="2000" dirty="0" smtClean="0">
                <a:latin typeface="Bodoni MT" pitchFamily="18" charset="0"/>
                <a:ea typeface="Calibri" pitchFamily="34" charset="0"/>
                <a:cs typeface="Times New Roman" pitchFamily="18" charset="0"/>
              </a:rPr>
              <a:t> Model</a:t>
            </a:r>
            <a:endParaRPr lang="en-US" sz="2000" dirty="0" smtClean="0">
              <a:latin typeface="Bodoni MT" pitchFamily="18" charset="0"/>
              <a:cs typeface="Arial" pitchFamily="34" charset="0"/>
            </a:endParaRPr>
          </a:p>
        </p:txBody>
      </p:sp>
      <p:sp>
        <p:nvSpPr>
          <p:cNvPr id="7" name="Oval 6"/>
          <p:cNvSpPr/>
          <p:nvPr/>
        </p:nvSpPr>
        <p:spPr>
          <a:xfrm>
            <a:off x="0" y="1066800"/>
            <a:ext cx="4191000" cy="5486400"/>
          </a:xfrm>
          <a:prstGeom prst="ellipse">
            <a:avLst/>
          </a:prstGeom>
          <a:solidFill>
            <a:schemeClr val="bg2">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17" name="Rectangle 1"/>
          <p:cNvSpPr>
            <a:spLocks noGrp="1" noChangeArrowheads="1"/>
          </p:cNvSpPr>
          <p:nvPr>
            <p:ph idx="1"/>
          </p:nvPr>
        </p:nvSpPr>
        <p:spPr bwMode="auto">
          <a:xfrm>
            <a:off x="1066800" y="1447800"/>
            <a:ext cx="259080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Bodoni MT" pitchFamily="18" charset="0"/>
                <a:ea typeface="Calibri" pitchFamily="34" charset="0"/>
                <a:cs typeface="Times New Roman" pitchFamily="18" charset="0"/>
              </a:rPr>
              <a:t>Linear Regression Model</a:t>
            </a:r>
            <a:endParaRPr kumimoji="0" lang="en-US" sz="2000" b="0" i="0" u="none" strike="noStrike" cap="none" normalizeH="0" baseline="0" dirty="0" smtClean="0">
              <a:ln>
                <a:noFill/>
              </a:ln>
              <a:solidFill>
                <a:schemeClr val="tx1"/>
              </a:solidFill>
              <a:effectLst/>
              <a:latin typeface="Bodoni MT"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Bodoni MT" pitchFamily="18" charset="0"/>
                <a:ea typeface="Calibri" pitchFamily="34" charset="0"/>
                <a:cs typeface="Times New Roman" pitchFamily="18" charset="0"/>
              </a:rPr>
              <a:t>Lasso Regularization  Model</a:t>
            </a:r>
            <a:endParaRPr kumimoji="0" lang="en-US" sz="2000" b="0" i="0" u="none" strike="noStrike" cap="none" normalizeH="0" baseline="0" dirty="0" smtClean="0">
              <a:ln>
                <a:noFill/>
              </a:ln>
              <a:solidFill>
                <a:schemeClr val="tx1"/>
              </a:solidFill>
              <a:effectLst/>
              <a:latin typeface="Bodoni MT"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Bodoni MT" pitchFamily="18" charset="0"/>
                <a:ea typeface="Calibri" pitchFamily="34" charset="0"/>
                <a:cs typeface="Times New Roman" pitchFamily="18" charset="0"/>
              </a:rPr>
              <a:t>Ridge Regularization  Model</a:t>
            </a:r>
            <a:endParaRPr kumimoji="0" lang="en-US" sz="2000" b="0" i="0" u="none" strike="noStrike" cap="none" normalizeH="0" baseline="0" dirty="0" smtClean="0">
              <a:ln>
                <a:noFill/>
              </a:ln>
              <a:solidFill>
                <a:schemeClr val="tx1"/>
              </a:solidFill>
              <a:effectLst/>
              <a:latin typeface="Bodoni MT"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smtClean="0">
                <a:ln>
                  <a:noFill/>
                </a:ln>
                <a:solidFill>
                  <a:schemeClr val="tx1"/>
                </a:solidFill>
                <a:effectLst/>
                <a:latin typeface="Bodoni MT" pitchFamily="18" charset="0"/>
                <a:ea typeface="Calibri" pitchFamily="34" charset="0"/>
                <a:cs typeface="Times New Roman" pitchFamily="18" charset="0"/>
              </a:rPr>
              <a:t>ElasticNet</a:t>
            </a:r>
            <a:r>
              <a:rPr kumimoji="0" lang="en-US" sz="2000" b="0" i="0" u="none" strike="noStrike" cap="none" normalizeH="0" baseline="0" dirty="0" smtClean="0">
                <a:ln>
                  <a:noFill/>
                </a:ln>
                <a:solidFill>
                  <a:schemeClr val="tx1"/>
                </a:solidFill>
                <a:effectLst/>
                <a:latin typeface="Bodoni MT" pitchFamily="18" charset="0"/>
                <a:ea typeface="Calibri" pitchFamily="34" charset="0"/>
                <a:cs typeface="Times New Roman" pitchFamily="18" charset="0"/>
              </a:rPr>
              <a:t> Regularization  Model</a:t>
            </a:r>
            <a:endParaRPr kumimoji="0" lang="en-US" sz="2000" b="0" i="0" u="none" strike="noStrike" cap="none" normalizeH="0" baseline="0" dirty="0" smtClean="0">
              <a:ln>
                <a:noFill/>
              </a:ln>
              <a:solidFill>
                <a:schemeClr val="tx1"/>
              </a:solidFill>
              <a:effectLst/>
              <a:latin typeface="Bodoni MT"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Bodoni MT" pitchFamily="18" charset="0"/>
                <a:ea typeface="Calibri" pitchFamily="34" charset="0"/>
                <a:cs typeface="Times New Roman" pitchFamily="18" charset="0"/>
              </a:rPr>
              <a:t>K Nearest </a:t>
            </a:r>
            <a:r>
              <a:rPr kumimoji="0" lang="en-US" sz="2000" b="0" i="0" u="none" strike="noStrike" cap="none" normalizeH="0" baseline="0" dirty="0" err="1" smtClean="0">
                <a:ln>
                  <a:noFill/>
                </a:ln>
                <a:solidFill>
                  <a:schemeClr val="tx1"/>
                </a:solidFill>
                <a:effectLst/>
                <a:latin typeface="Bodoni MT" pitchFamily="18" charset="0"/>
                <a:ea typeface="Calibri" pitchFamily="34" charset="0"/>
                <a:cs typeface="Times New Roman" pitchFamily="18" charset="0"/>
              </a:rPr>
              <a:t>Neighbours</a:t>
            </a:r>
            <a:r>
              <a:rPr kumimoji="0" lang="en-US" sz="2000" b="0" i="0" u="none" strike="noStrike" cap="none" normalizeH="0" baseline="0" dirty="0" smtClean="0">
                <a:ln>
                  <a:noFill/>
                </a:ln>
                <a:solidFill>
                  <a:schemeClr val="tx1"/>
                </a:solidFill>
                <a:effectLst/>
                <a:latin typeface="Bodoni MT" pitchFamily="18" charset="0"/>
                <a:ea typeface="Calibri" pitchFamily="34" charset="0"/>
                <a:cs typeface="Times New Roman" pitchFamily="18" charset="0"/>
              </a:rPr>
              <a:t> Regression Model</a:t>
            </a:r>
            <a:endParaRPr kumimoji="0" lang="en-US" sz="2000" b="0" i="0" u="none" strike="noStrike" cap="none" normalizeH="0" baseline="0" dirty="0" smtClean="0">
              <a:ln>
                <a:noFill/>
              </a:ln>
              <a:solidFill>
                <a:schemeClr val="tx1"/>
              </a:solidFill>
              <a:effectLst/>
              <a:latin typeface="Bodoni MT"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Bodoni MT" pitchFamily="18" charset="0"/>
                <a:ea typeface="Calibri" pitchFamily="34" charset="0"/>
                <a:cs typeface="Times New Roman" pitchFamily="18" charset="0"/>
              </a:rPr>
              <a:t>Support Vector Regression Model</a:t>
            </a:r>
            <a:endParaRPr kumimoji="0" lang="en-US" sz="2000" b="0" i="0" u="none" strike="noStrike" cap="none" normalizeH="0" baseline="0" dirty="0" smtClean="0">
              <a:ln>
                <a:noFill/>
              </a:ln>
              <a:solidFill>
                <a:schemeClr val="tx1"/>
              </a:solidFill>
              <a:effectLst/>
              <a:latin typeface="Bodoni MT"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Bodoni MT" pitchFamily="18" charset="0"/>
                <a:ea typeface="Calibri" pitchFamily="34" charset="0"/>
                <a:cs typeface="Times New Roman" pitchFamily="18" charset="0"/>
              </a:rPr>
              <a:t>Decision Tree Regression Model</a:t>
            </a:r>
            <a:endParaRPr kumimoji="0" lang="en-US" sz="2000" b="0" i="0" u="none" strike="noStrike" cap="none" normalizeH="0" baseline="0" dirty="0" smtClean="0">
              <a:ln>
                <a:noFill/>
              </a:ln>
              <a:solidFill>
                <a:schemeClr val="tx1"/>
              </a:solidFill>
              <a:effectLst/>
              <a:latin typeface="Bodoni MT" pitchFamily="18"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4000" dirty="0" smtClean="0"/>
              <a:t>EVALUATION AND </a:t>
            </a:r>
            <a:r>
              <a:rPr lang="en-IN" sz="4000" dirty="0" smtClean="0"/>
              <a:t>HYPER PARAMETER TUNING</a:t>
            </a:r>
            <a:endParaRPr lang="en-US" dirty="0"/>
          </a:p>
        </p:txBody>
      </p:sp>
      <p:sp>
        <p:nvSpPr>
          <p:cNvPr id="3" name="Content Placeholder 2"/>
          <p:cNvSpPr>
            <a:spLocks noGrp="1"/>
          </p:cNvSpPr>
          <p:nvPr>
            <p:ph idx="1"/>
          </p:nvPr>
        </p:nvSpPr>
        <p:spPr>
          <a:xfrm>
            <a:off x="457200" y="2057400"/>
            <a:ext cx="8153400" cy="4397408"/>
          </a:xfrm>
        </p:spPr>
        <p:txBody>
          <a:bodyPr>
            <a:normAutofit fontScale="77500" lnSpcReduction="20000"/>
          </a:bodyPr>
          <a:lstStyle/>
          <a:p>
            <a:r>
              <a:rPr lang="en-US" dirty="0" smtClean="0"/>
              <a:t>The key metrics used here were:</a:t>
            </a:r>
          </a:p>
          <a:p>
            <a:r>
              <a:rPr lang="en-US" dirty="0" smtClean="0"/>
              <a:t>R2 score</a:t>
            </a:r>
          </a:p>
          <a:p>
            <a:r>
              <a:rPr lang="en-US" dirty="0" smtClean="0"/>
              <a:t>Cross Validation Score</a:t>
            </a:r>
          </a:p>
          <a:p>
            <a:r>
              <a:rPr lang="en-US" dirty="0" smtClean="0"/>
              <a:t>MAE</a:t>
            </a:r>
          </a:p>
          <a:p>
            <a:r>
              <a:rPr lang="en-US" dirty="0" smtClean="0"/>
              <a:t>MSE</a:t>
            </a:r>
          </a:p>
          <a:p>
            <a:r>
              <a:rPr lang="en-US" dirty="0" smtClean="0"/>
              <a:t>RMSE</a:t>
            </a:r>
          </a:p>
          <a:p>
            <a:endParaRPr lang="en-US" dirty="0" smtClean="0"/>
          </a:p>
          <a:p>
            <a:r>
              <a:rPr lang="en-US" dirty="0" smtClean="0"/>
              <a:t>We tried to find out the best parameters list to increase our accuracy scores by using </a:t>
            </a:r>
            <a:r>
              <a:rPr lang="en-US" dirty="0" err="1" smtClean="0"/>
              <a:t>Hyperparameter</a:t>
            </a:r>
            <a:r>
              <a:rPr lang="en-US" dirty="0" smtClean="0"/>
              <a:t> Tuning.</a:t>
            </a:r>
          </a:p>
          <a:p>
            <a:endParaRPr lang="en-US" dirty="0" smtClean="0"/>
          </a:p>
          <a:p>
            <a:r>
              <a:rPr lang="en-US" dirty="0" smtClean="0"/>
              <a:t>In order to achieve a higher score we used the Grid Search CV method with 5 folds.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4000" dirty="0" smtClean="0"/>
              <a:t>CONCLUSION AND SCOPE FOR FUTURE WORK</a:t>
            </a:r>
            <a:endParaRPr lang="en-US" dirty="0"/>
          </a:p>
        </p:txBody>
      </p:sp>
      <p:sp>
        <p:nvSpPr>
          <p:cNvPr id="3" name="Content Placeholder 2"/>
          <p:cNvSpPr>
            <a:spLocks noGrp="1"/>
          </p:cNvSpPr>
          <p:nvPr>
            <p:ph idx="1"/>
          </p:nvPr>
        </p:nvSpPr>
        <p:spPr>
          <a:xfrm>
            <a:off x="457200" y="2111408"/>
            <a:ext cx="8001000" cy="4670392"/>
          </a:xfrm>
        </p:spPr>
        <p:txBody>
          <a:bodyPr>
            <a:normAutofit/>
          </a:bodyPr>
          <a:lstStyle/>
          <a:p>
            <a:r>
              <a:rPr lang="en-US" sz="2200" dirty="0" smtClean="0">
                <a:latin typeface="Bodoni MT" pitchFamily="18" charset="0"/>
              </a:rPr>
              <a:t>During this project I have faced a problem of low amount of data for training the machine learning models upon.</a:t>
            </a:r>
          </a:p>
          <a:p>
            <a:r>
              <a:rPr lang="en-US" sz="2200" dirty="0" smtClean="0">
                <a:latin typeface="Bodoni MT" pitchFamily="18" charset="0"/>
              </a:rPr>
              <a:t>Many columns are with same entries in more than 80% of rows which lead to reduction in our model performance.</a:t>
            </a:r>
          </a:p>
          <a:p>
            <a:r>
              <a:rPr lang="en-US" sz="2200" dirty="0" smtClean="0">
                <a:latin typeface="Bodoni MT" pitchFamily="18" charset="0"/>
              </a:rPr>
              <a:t>One more issue present is there are large number of missing values in this data set, so we have to fill those missing values in correct manner manually.</a:t>
            </a:r>
          </a:p>
          <a:p>
            <a:r>
              <a:rPr lang="en-US" sz="2200" dirty="0" smtClean="0">
                <a:latin typeface="Bodoni MT" pitchFamily="18" charset="0"/>
              </a:rPr>
              <a:t>We can still improve our model accuracy with some feature engineering and by doing some extensive </a:t>
            </a:r>
            <a:r>
              <a:rPr lang="en-US" sz="2200" dirty="0" err="1" smtClean="0">
                <a:latin typeface="Bodoni MT" pitchFamily="18" charset="0"/>
              </a:rPr>
              <a:t>hyperparameter</a:t>
            </a:r>
            <a:r>
              <a:rPr lang="en-US" sz="2200" dirty="0" smtClean="0">
                <a:latin typeface="Bodoni MT" pitchFamily="18" charset="0"/>
              </a:rPr>
              <a:t> tuning on it.</a:t>
            </a:r>
          </a:p>
          <a:p>
            <a:pPr>
              <a:buNone/>
            </a:pPr>
            <a:endParaRPr lang="en-US" sz="2200" dirty="0">
              <a:latin typeface="Bodoni MT"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838200"/>
          </a:xfrm>
        </p:spPr>
        <p:txBody>
          <a:bodyPr/>
          <a:lstStyle/>
          <a:p>
            <a:pPr algn="r"/>
            <a:r>
              <a:rPr lang="en-IN" dirty="0" smtClean="0">
                <a:latin typeface="+mn-lt"/>
              </a:rPr>
              <a:t>ACKNOWLEDGMENT</a:t>
            </a:r>
            <a:endParaRPr lang="en-US" dirty="0">
              <a:latin typeface="+mn-lt"/>
            </a:endParaRPr>
          </a:p>
        </p:txBody>
      </p:sp>
      <p:sp>
        <p:nvSpPr>
          <p:cNvPr id="3" name="Content Placeholder 2"/>
          <p:cNvSpPr>
            <a:spLocks noGrp="1"/>
          </p:cNvSpPr>
          <p:nvPr>
            <p:ph idx="1"/>
          </p:nvPr>
        </p:nvSpPr>
        <p:spPr>
          <a:xfrm>
            <a:off x="457200" y="1524000"/>
            <a:ext cx="8229600" cy="4930808"/>
          </a:xfrm>
        </p:spPr>
        <p:txBody>
          <a:bodyPr>
            <a:normAutofit/>
          </a:bodyPr>
          <a:lstStyle/>
          <a:p>
            <a:pPr>
              <a:buNone/>
            </a:pPr>
            <a:r>
              <a:rPr lang="en-US" sz="2200" dirty="0" smtClean="0">
                <a:effectLst/>
                <a:latin typeface="Bodoni MT" pitchFamily="18" charset="0"/>
              </a:rPr>
              <a:t>      I am highly indebted to my Subject Matter Expert </a:t>
            </a:r>
            <a:r>
              <a:rPr lang="en-US" sz="2200" b="1" dirty="0" smtClean="0">
                <a:effectLst/>
                <a:latin typeface="Bodoni MT" pitchFamily="18" charset="0"/>
              </a:rPr>
              <a:t>MR. Shubham Yadav</a:t>
            </a:r>
            <a:r>
              <a:rPr lang="en-US" sz="2200" dirty="0" smtClean="0">
                <a:effectLst/>
                <a:latin typeface="Bodoni MT" pitchFamily="18" charset="0"/>
              </a:rPr>
              <a:t> for their guidance and  constant supervision as well as for providing necessary information regarding the project &amp; also for their support in completing the project. </a:t>
            </a:r>
          </a:p>
          <a:p>
            <a:pPr>
              <a:buNone/>
            </a:pPr>
            <a:endParaRPr lang="en-US" sz="2200" dirty="0" smtClean="0">
              <a:effectLst/>
              <a:latin typeface="Bodoni MT" pitchFamily="18" charset="0"/>
            </a:endParaRPr>
          </a:p>
          <a:p>
            <a:pPr>
              <a:buNone/>
            </a:pPr>
            <a:r>
              <a:rPr lang="en-US" sz="2200" dirty="0" smtClean="0">
                <a:effectLst/>
                <a:latin typeface="Bodoni MT" pitchFamily="18" charset="0"/>
              </a:rPr>
              <a:t>      I would like to express my Gratitude to FlipRobo Technologies also who gave me the opportunity to do this project on  Housing Price Prediction, which also helped me in doing lots of research wherein I came to know about so many new things also, I have utilized a few external resources that helped me to complete the project. I ensured that I learn from the samples and modify things according to my project requirement. </a:t>
            </a:r>
            <a:endParaRPr lang="en-US" sz="2200" dirty="0">
              <a:effectLst/>
              <a:latin typeface="Bodoni MT" pitchFamily="1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jpg"/>
          <p:cNvPicPr>
            <a:picLocks noChangeAspect="1"/>
          </p:cNvPicPr>
          <p:nvPr/>
        </p:nvPicPr>
        <p:blipFill>
          <a:blip r:embed="rId2"/>
          <a:stretch>
            <a:fillRect/>
          </a:stretch>
        </p:blipFill>
        <p:spPr>
          <a:xfrm>
            <a:off x="838200" y="1295400"/>
            <a:ext cx="7620000" cy="3505200"/>
          </a:xfrm>
          <a:prstGeom prst="flowChartMagneticDisk">
            <a:avLst/>
          </a:prstGeom>
          <a:solidFill>
            <a:srgbClr val="FFFFFF">
              <a:shade val="85000"/>
            </a:srgbClr>
          </a:solidFill>
          <a:ln>
            <a:noFill/>
          </a:ln>
          <a:effectLst>
            <a:innerShdw blurRad="63500" dist="50800" dir="8100000">
              <a:prstClr val="black">
                <a:alpha val="50000"/>
              </a:prstClr>
            </a:innerShdw>
            <a:reflection blurRad="12700" stA="38000" endPos="28000" dist="5000" dir="5400000" sy="-100000" algn="bl" rotWithShape="0"/>
          </a:effectLst>
          <a:scene3d>
            <a:camera prst="orthographicFront">
              <a:rot lat="1500000" lon="0" rev="0"/>
            </a:camera>
            <a:lightRig rig="threePt" dir="t"/>
          </a:scene3d>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7494"/>
            <a:ext cx="8229600" cy="1104106"/>
          </a:xfrm>
        </p:spPr>
        <p:txBody>
          <a:bodyPr/>
          <a:lstStyle/>
          <a:p>
            <a:pPr algn="r"/>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latin typeface="Bodoni MT" pitchFamily="18" charset="0"/>
              </a:rPr>
              <a:t>   </a:t>
            </a:r>
            <a:r>
              <a:rPr lang="en-US" dirty="0" smtClean="0">
                <a:effectLst>
                  <a:glow rad="139700">
                    <a:schemeClr val="accent2">
                      <a:satMod val="175000"/>
                      <a:alpha val="40000"/>
                    </a:schemeClr>
                  </a:glow>
                </a:effectLst>
                <a:latin typeface="Bodoni MT" pitchFamily="18" charset="0"/>
              </a:rPr>
              <a:t>  </a:t>
            </a:r>
            <a:r>
              <a:rPr lang="en-US" sz="2600" dirty="0" smtClean="0">
                <a:effectLst>
                  <a:glow rad="139700">
                    <a:schemeClr val="accent2">
                      <a:satMod val="175000"/>
                      <a:alpha val="40000"/>
                    </a:schemeClr>
                  </a:glow>
                </a:effectLst>
                <a:latin typeface="Bodoni MT" pitchFamily="18" charset="0"/>
              </a:rPr>
              <a:t>Surprise </a:t>
            </a:r>
            <a:r>
              <a:rPr lang="en-US" sz="2600" dirty="0" smtClean="0">
                <a:effectLst>
                  <a:glow rad="139700">
                    <a:schemeClr val="accent2">
                      <a:satMod val="175000"/>
                      <a:alpha val="40000"/>
                    </a:schemeClr>
                  </a:glow>
                </a:effectLst>
                <a:latin typeface="Bodoni MT" pitchFamily="18" charset="0"/>
              </a:rPr>
              <a:t>Housing is a US based Real estate and housing company who is trying to entry into Australian Real estate market. The company is looking at prospective properties to buy houses to enter the market. We are required to build a model using Machine Learning in order to predict the actual value of the prospective properties and decide whether to invest in them or not.</a:t>
            </a:r>
          </a:p>
          <a:p>
            <a:pPr marL="0" indent="0">
              <a:buNone/>
            </a:pPr>
            <a:endParaRPr lang="en-US" sz="2600" dirty="0" smtClean="0">
              <a:effectLst>
                <a:glow rad="139700">
                  <a:schemeClr val="accent2">
                    <a:satMod val="175000"/>
                    <a:alpha val="40000"/>
                  </a:schemeClr>
                </a:glow>
              </a:effectLst>
              <a:latin typeface="Bodoni MT" pitchFamily="18" charset="0"/>
            </a:endParaRPr>
          </a:p>
          <a:p>
            <a:pPr>
              <a:buNone/>
            </a:pPr>
            <a:r>
              <a:rPr lang="en-US" sz="2600" dirty="0" smtClean="0">
                <a:effectLst>
                  <a:glow rad="139700">
                    <a:schemeClr val="accent2">
                      <a:satMod val="175000"/>
                      <a:alpha val="40000"/>
                    </a:schemeClr>
                  </a:glow>
                </a:effectLst>
                <a:latin typeface="Bodoni MT" pitchFamily="18" charset="0"/>
              </a:rPr>
              <a:t>For this </a:t>
            </a:r>
            <a:r>
              <a:rPr lang="en-US" sz="2600" dirty="0" smtClean="0">
                <a:effectLst>
                  <a:glow rad="139700">
                    <a:schemeClr val="accent2">
                      <a:satMod val="175000"/>
                      <a:alpha val="40000"/>
                    </a:schemeClr>
                  </a:glow>
                </a:effectLst>
                <a:latin typeface="Bodoni MT" pitchFamily="18" charset="0"/>
              </a:rPr>
              <a:t>we wants </a:t>
            </a:r>
            <a:r>
              <a:rPr lang="en-US" sz="2600" dirty="0" smtClean="0">
                <a:effectLst>
                  <a:glow rad="139700">
                    <a:schemeClr val="accent2">
                      <a:satMod val="175000"/>
                      <a:alpha val="40000"/>
                    </a:schemeClr>
                  </a:glow>
                </a:effectLst>
                <a:latin typeface="Bodoni MT" pitchFamily="18" charset="0"/>
              </a:rPr>
              <a:t>to know:</a:t>
            </a:r>
          </a:p>
          <a:p>
            <a:pPr marL="971550" lvl="1" indent="-514350"/>
            <a:r>
              <a:rPr lang="en-US" dirty="0" smtClean="0">
                <a:effectLst>
                  <a:glow rad="139700">
                    <a:schemeClr val="accent2">
                      <a:satMod val="175000"/>
                      <a:alpha val="40000"/>
                    </a:schemeClr>
                  </a:glow>
                </a:effectLst>
                <a:latin typeface="Bodoni MT" pitchFamily="18" charset="0"/>
              </a:rPr>
              <a:t> </a:t>
            </a:r>
            <a:r>
              <a:rPr lang="en-US" sz="2200" dirty="0" smtClean="0">
                <a:effectLst>
                  <a:glow rad="139700">
                    <a:schemeClr val="accent2">
                      <a:satMod val="175000"/>
                      <a:alpha val="40000"/>
                    </a:schemeClr>
                  </a:glow>
                </a:effectLst>
                <a:latin typeface="Bodoni MT" pitchFamily="18" charset="0"/>
              </a:rPr>
              <a:t>Which variables are important to predict the sale price of house?</a:t>
            </a:r>
          </a:p>
          <a:p>
            <a:pPr marL="971550" lvl="1" indent="-514350"/>
            <a:r>
              <a:rPr lang="en-US" sz="2200" dirty="0" smtClean="0">
                <a:effectLst>
                  <a:glow rad="139700">
                    <a:schemeClr val="accent2">
                      <a:satMod val="175000"/>
                      <a:alpha val="40000"/>
                    </a:schemeClr>
                  </a:glow>
                </a:effectLst>
                <a:latin typeface="Bodoni MT" pitchFamily="18" charset="0"/>
              </a:rPr>
              <a:t> How do these feature variables describe the price of the house?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4000" dirty="0" smtClean="0"/>
              <a:t>AGENDA</a:t>
            </a:r>
            <a:endParaRPr lang="en-US" dirty="0"/>
          </a:p>
        </p:txBody>
      </p:sp>
      <p:sp>
        <p:nvSpPr>
          <p:cNvPr id="3" name="Content Placeholder 2"/>
          <p:cNvSpPr>
            <a:spLocks noGrp="1"/>
          </p:cNvSpPr>
          <p:nvPr>
            <p:ph idx="1"/>
          </p:nvPr>
        </p:nvSpPr>
        <p:spPr>
          <a:xfrm>
            <a:off x="457200" y="1752600"/>
            <a:ext cx="8229600" cy="4114800"/>
          </a:xfrm>
        </p:spPr>
        <p:txBody>
          <a:bodyPr>
            <a:normAutofit fontScale="77500" lnSpcReduction="20000"/>
          </a:bodyPr>
          <a:lstStyle/>
          <a:p>
            <a:pPr>
              <a:buFont typeface="Wingdings" pitchFamily="2" charset="2"/>
              <a:buChar char="ü"/>
            </a:pPr>
            <a:r>
              <a:rPr lang="en-US" sz="2800" dirty="0" smtClean="0">
                <a:solidFill>
                  <a:schemeClr val="bg1"/>
                </a:solidFill>
                <a:effectLst/>
              </a:rPr>
              <a:t> </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rPr>
              <a:t>Analytical Problem Framing</a:t>
            </a:r>
          </a:p>
          <a:p>
            <a:pPr marL="925830" lvl="1" indent="-514350">
              <a:buFont typeface="Wingdings" pitchFamily="2" charset="2"/>
              <a:buChar char="ü"/>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rPr>
              <a:t>Exploratory Data Analysis (EDA)</a:t>
            </a:r>
          </a:p>
          <a:p>
            <a:pPr marL="925830" lvl="1" indent="-514350">
              <a:buFont typeface="Wingdings" pitchFamily="2" charset="2"/>
              <a:buChar char="ü"/>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rPr>
              <a:t>Visualizations</a:t>
            </a:r>
          </a:p>
          <a:p>
            <a:pPr marL="411480" lvl="1">
              <a:buFont typeface="Wingdings" pitchFamily="2" charset="2"/>
              <a:buChar char="ü"/>
            </a:pPr>
            <a:endPar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endParaRPr>
          </a:p>
          <a:p>
            <a:pPr>
              <a:buFont typeface="Wingdings" pitchFamily="2" charset="2"/>
              <a:buChar char="ü"/>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rPr>
              <a:t> Data Pre-Processing on train and test datasets</a:t>
            </a:r>
          </a:p>
          <a:p>
            <a:pPr>
              <a:buFont typeface="Wingdings" pitchFamily="2" charset="2"/>
              <a:buChar char="ü"/>
            </a:pPr>
            <a:endPar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endParaRPr>
          </a:p>
          <a:p>
            <a:pPr>
              <a:buFont typeface="Wingdings" pitchFamily="2" charset="2"/>
              <a:buChar char="ü"/>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rPr>
              <a:t> Model/s Development and Evaluation</a:t>
            </a:r>
          </a:p>
          <a:p>
            <a:pPr>
              <a:buFont typeface="Wingdings" pitchFamily="2" charset="2"/>
              <a:buChar char="ü"/>
            </a:pPr>
            <a:endPar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endParaRPr>
          </a:p>
          <a:p>
            <a:pPr>
              <a:buFont typeface="Wingdings" pitchFamily="2" charset="2"/>
              <a:buChar char="ü"/>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rPr>
              <a:t> Performing hyper parameter tuning, saving the best model and predicting the label</a:t>
            </a:r>
          </a:p>
          <a:p>
            <a:pPr>
              <a:buFont typeface="Wingdings" pitchFamily="2" charset="2"/>
              <a:buChar char="ü"/>
            </a:pPr>
            <a:endPar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endParaRPr>
          </a:p>
          <a:p>
            <a:pPr>
              <a:buFont typeface="Wingdings" pitchFamily="2" charset="2"/>
              <a:buChar char="ü"/>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rPr>
              <a:t> Conclusion and future work discussion</a:t>
            </a:r>
          </a:p>
          <a:p>
            <a:pPr>
              <a:buNone/>
            </a:pPr>
            <a:endParaRPr lang="en-US" dirty="0">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4000" dirty="0" smtClean="0"/>
              <a:t>Hardware - Software Requirements and Tools Used</a:t>
            </a:r>
            <a:endParaRPr lang="en-US" dirty="0"/>
          </a:p>
        </p:txBody>
      </p:sp>
      <p:sp>
        <p:nvSpPr>
          <p:cNvPr id="3073" name="Rectangle 1"/>
          <p:cNvSpPr>
            <a:spLocks noGrp="1" noChangeArrowheads="1"/>
          </p:cNvSpPr>
          <p:nvPr>
            <p:ph idx="1"/>
          </p:nvPr>
        </p:nvSpPr>
        <p:spPr bwMode="auto">
          <a:xfrm>
            <a:off x="685800" y="2627055"/>
            <a:ext cx="7620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glow rad="139700">
                    <a:schemeClr val="accent1">
                      <a:satMod val="175000"/>
                      <a:alpha val="40000"/>
                    </a:schemeClr>
                  </a:glow>
                </a:effectLst>
                <a:latin typeface="Bodoni MT" pitchFamily="18" charset="0"/>
                <a:ea typeface="Calibri" pitchFamily="34" charset="0"/>
                <a:cs typeface="Times New Roman" pitchFamily="18" charset="0"/>
              </a:rPr>
              <a:t>Hardware Used: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glow rad="139700">
                  <a:schemeClr val="accent1">
                    <a:satMod val="175000"/>
                    <a:alpha val="40000"/>
                  </a:schemeClr>
                </a:glow>
              </a:effectLst>
              <a:latin typeface="Bodoni MT"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glow rad="139700">
                    <a:schemeClr val="accent1">
                      <a:satMod val="175000"/>
                      <a:alpha val="40000"/>
                    </a:schemeClr>
                  </a:glow>
                </a:effectLst>
                <a:latin typeface="Bodoni MT" pitchFamily="18" charset="0"/>
                <a:ea typeface="Calibri" pitchFamily="34" charset="0"/>
                <a:cs typeface="Times New Roman" pitchFamily="18" charset="0"/>
              </a:rPr>
              <a:t>RAM: 4 GB</a:t>
            </a:r>
            <a:endParaRPr kumimoji="0" lang="en-US" sz="2800" b="0" i="0" u="none" strike="noStrike" cap="none" normalizeH="0" baseline="0" dirty="0" smtClean="0">
              <a:ln>
                <a:noFill/>
              </a:ln>
              <a:solidFill>
                <a:schemeClr val="tx1"/>
              </a:solidFill>
              <a:effectLst>
                <a:glow rad="139700">
                  <a:schemeClr val="accent1">
                    <a:satMod val="175000"/>
                    <a:alpha val="40000"/>
                  </a:schemeClr>
                </a:glow>
              </a:effectLst>
              <a:latin typeface="Bodoni MT"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glow rad="139700">
                    <a:schemeClr val="accent1">
                      <a:satMod val="175000"/>
                      <a:alpha val="40000"/>
                    </a:schemeClr>
                  </a:glow>
                </a:effectLst>
                <a:latin typeface="Bodoni MT" pitchFamily="18" charset="0"/>
                <a:ea typeface="Calibri" pitchFamily="34" charset="0"/>
                <a:cs typeface="Times New Roman" pitchFamily="18" charset="0"/>
              </a:rPr>
              <a:t>CPU : </a:t>
            </a:r>
            <a:r>
              <a:rPr kumimoji="0" lang="en-US" sz="2800" b="0" i="0" u="none" strike="noStrike" cap="none" normalizeH="0" baseline="0" dirty="0" err="1" smtClean="0">
                <a:ln>
                  <a:noFill/>
                </a:ln>
                <a:solidFill>
                  <a:schemeClr val="tx1"/>
                </a:solidFill>
                <a:effectLst>
                  <a:glow rad="139700">
                    <a:schemeClr val="accent1">
                      <a:satMod val="175000"/>
                      <a:alpha val="40000"/>
                    </a:schemeClr>
                  </a:glow>
                </a:effectLst>
                <a:latin typeface="Bodoni MT" pitchFamily="18" charset="0"/>
                <a:ea typeface="Calibri" pitchFamily="34" charset="0"/>
                <a:cs typeface="Times New Roman" pitchFamily="18" charset="0"/>
              </a:rPr>
              <a:t>Intel</a:t>
            </a:r>
            <a:r>
              <a:rPr kumimoji="0" lang="en-US" sz="2800" b="0" i="0" u="none" strike="noStrike" cap="none" normalizeH="0" baseline="30000" dirty="0" err="1" smtClean="0">
                <a:ln>
                  <a:noFill/>
                </a:ln>
                <a:solidFill>
                  <a:schemeClr val="tx1"/>
                </a:solidFill>
                <a:effectLst>
                  <a:glow rad="139700">
                    <a:schemeClr val="accent1">
                      <a:satMod val="175000"/>
                      <a:alpha val="40000"/>
                    </a:schemeClr>
                  </a:glow>
                </a:effectLst>
                <a:latin typeface="Bodoni MT" pitchFamily="18" charset="0"/>
                <a:ea typeface="Calibri" pitchFamily="34" charset="0"/>
                <a:cs typeface="Times New Roman" pitchFamily="18" charset="0"/>
              </a:rPr>
              <a:t>R</a:t>
            </a:r>
            <a:r>
              <a:rPr kumimoji="0" lang="en-US" sz="2800" b="0" i="0" u="none" strike="noStrike" cap="none" normalizeH="0" baseline="0" dirty="0" smtClean="0">
                <a:ln>
                  <a:noFill/>
                </a:ln>
                <a:solidFill>
                  <a:schemeClr val="tx1"/>
                </a:solidFill>
                <a:effectLst>
                  <a:glow rad="139700">
                    <a:schemeClr val="accent1">
                      <a:satMod val="175000"/>
                      <a:alpha val="40000"/>
                    </a:schemeClr>
                  </a:glow>
                </a:effectLst>
                <a:latin typeface="Bodoni MT" pitchFamily="18" charset="0"/>
                <a:ea typeface="Calibri" pitchFamily="34" charset="0"/>
                <a:cs typeface="Times New Roman" pitchFamily="18" charset="0"/>
              </a:rPr>
              <a:t> Core ™ i3-6006U CPU @ 2.00 GHZ</a:t>
            </a:r>
            <a:endParaRPr kumimoji="0" lang="en-US" sz="2800" b="0" i="0" u="none" strike="noStrike" cap="none" normalizeH="0" baseline="0" dirty="0" smtClean="0">
              <a:ln>
                <a:noFill/>
              </a:ln>
              <a:solidFill>
                <a:schemeClr val="tx1"/>
              </a:solidFill>
              <a:effectLst>
                <a:glow rad="139700">
                  <a:schemeClr val="accent1">
                    <a:satMod val="175000"/>
                    <a:alpha val="40000"/>
                  </a:schemeClr>
                </a:glow>
              </a:effectLst>
              <a:latin typeface="Bodoni MT"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err="1" smtClean="0">
                <a:ln>
                  <a:noFill/>
                </a:ln>
                <a:solidFill>
                  <a:schemeClr val="tx1"/>
                </a:solidFill>
                <a:effectLst>
                  <a:glow rad="139700">
                    <a:schemeClr val="accent1">
                      <a:satMod val="175000"/>
                      <a:alpha val="40000"/>
                    </a:schemeClr>
                  </a:glow>
                </a:effectLst>
                <a:latin typeface="Bodoni MT" pitchFamily="18" charset="0"/>
                <a:ea typeface="Calibri" pitchFamily="34" charset="0"/>
                <a:cs typeface="Times New Roman" pitchFamily="18" charset="0"/>
              </a:rPr>
              <a:t>Gpu</a:t>
            </a:r>
            <a:r>
              <a:rPr kumimoji="0" lang="en-US" sz="2800" b="0" i="0" u="none" strike="noStrike" cap="none" normalizeH="0" baseline="0" dirty="0" smtClean="0">
                <a:ln>
                  <a:noFill/>
                </a:ln>
                <a:solidFill>
                  <a:schemeClr val="tx1"/>
                </a:solidFill>
                <a:effectLst>
                  <a:glow rad="139700">
                    <a:schemeClr val="accent1">
                      <a:satMod val="175000"/>
                      <a:alpha val="40000"/>
                    </a:schemeClr>
                  </a:glow>
                </a:effectLst>
                <a:latin typeface="Bodoni MT"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glow rad="139700">
                    <a:schemeClr val="accent1">
                      <a:satMod val="175000"/>
                      <a:alpha val="40000"/>
                    </a:schemeClr>
                  </a:glow>
                </a:effectLst>
                <a:latin typeface="Bodoni MT" pitchFamily="18" charset="0"/>
                <a:ea typeface="Calibri" pitchFamily="34" charset="0"/>
                <a:cs typeface="Times New Roman" pitchFamily="18" charset="0"/>
              </a:rPr>
              <a:t>Intel</a:t>
            </a:r>
            <a:r>
              <a:rPr kumimoji="0" lang="en-US" sz="2800" b="0" i="0" u="none" strike="noStrike" cap="none" normalizeH="0" baseline="30000" dirty="0" err="1" smtClean="0">
                <a:ln>
                  <a:noFill/>
                </a:ln>
                <a:solidFill>
                  <a:schemeClr val="tx1"/>
                </a:solidFill>
                <a:effectLst>
                  <a:glow rad="139700">
                    <a:schemeClr val="accent1">
                      <a:satMod val="175000"/>
                      <a:alpha val="40000"/>
                    </a:schemeClr>
                  </a:glow>
                </a:effectLst>
                <a:latin typeface="Bodoni MT" pitchFamily="18" charset="0"/>
                <a:ea typeface="Calibri" pitchFamily="34" charset="0"/>
                <a:cs typeface="Times New Roman" pitchFamily="18" charset="0"/>
              </a:rPr>
              <a:t>R</a:t>
            </a:r>
            <a:r>
              <a:rPr kumimoji="0" lang="en-US" sz="2800" b="0" i="0" u="none" strike="noStrike" cap="none" normalizeH="0" baseline="30000" dirty="0" smtClean="0">
                <a:ln>
                  <a:noFill/>
                </a:ln>
                <a:solidFill>
                  <a:schemeClr val="tx1"/>
                </a:solidFill>
                <a:effectLst>
                  <a:glow rad="139700">
                    <a:schemeClr val="accent1">
                      <a:satMod val="175000"/>
                      <a:alpha val="40000"/>
                    </a:schemeClr>
                  </a:glow>
                </a:effectLst>
                <a:latin typeface="Bodoni MT" pitchFamily="18" charset="0"/>
                <a:ea typeface="Calibri" pitchFamily="34" charset="0"/>
                <a:cs typeface="Times New Roman" pitchFamily="18" charset="0"/>
              </a:rPr>
              <a:t> </a:t>
            </a:r>
            <a:r>
              <a:rPr kumimoji="0" lang="en-US" sz="2800" b="0" i="0" u="none" strike="noStrike" cap="none" normalizeH="0" baseline="0" dirty="0" smtClean="0">
                <a:ln>
                  <a:noFill/>
                </a:ln>
                <a:solidFill>
                  <a:schemeClr val="tx1"/>
                </a:solidFill>
                <a:effectLst>
                  <a:glow rad="139700">
                    <a:schemeClr val="accent1">
                      <a:satMod val="175000"/>
                      <a:alpha val="40000"/>
                    </a:schemeClr>
                  </a:glow>
                </a:effectLst>
                <a:latin typeface="Bodoni MT" pitchFamily="18" charset="0"/>
                <a:ea typeface="Calibri" pitchFamily="34" charset="0"/>
                <a:cs typeface="Times New Roman" pitchFamily="18" charset="0"/>
              </a:rPr>
              <a:t> HD Graphics 520 </a:t>
            </a:r>
            <a:endParaRPr kumimoji="0" lang="en-US" sz="2800" b="0" i="0" u="none" strike="noStrike" cap="none" normalizeH="0" baseline="0" dirty="0" smtClean="0">
              <a:ln>
                <a:noFill/>
              </a:ln>
              <a:solidFill>
                <a:schemeClr val="tx1"/>
              </a:solidFill>
              <a:effectLst>
                <a:glow rad="139700">
                  <a:schemeClr val="accent1">
                    <a:satMod val="175000"/>
                    <a:alpha val="40000"/>
                  </a:schemeClr>
                </a:glow>
              </a:effectLst>
              <a:latin typeface="Bodoni MT" pitchFamily="18"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US" sz="4400" dirty="0" smtClean="0"/>
              <a:t>Hardware - Software Requirements and Tools Used</a:t>
            </a:r>
            <a:endParaRPr lang="en-US" dirty="0"/>
          </a:p>
        </p:txBody>
      </p:sp>
      <p:sp>
        <p:nvSpPr>
          <p:cNvPr id="3" name="Content Placeholder 2"/>
          <p:cNvSpPr>
            <a:spLocks noGrp="1"/>
          </p:cNvSpPr>
          <p:nvPr>
            <p:ph idx="1"/>
          </p:nvPr>
        </p:nvSpPr>
        <p:spPr>
          <a:xfrm>
            <a:off x="457200" y="2209800"/>
            <a:ext cx="8229600" cy="4168808"/>
          </a:xfrm>
        </p:spPr>
        <p:txBody>
          <a:bodyPr>
            <a:normAutofit fontScale="92500" lnSpcReduction="20000"/>
          </a:bodyPr>
          <a:lstStyle/>
          <a:p>
            <a:pPr>
              <a:buNone/>
            </a:pPr>
            <a:r>
              <a:rPr lang="en-US" b="1" dirty="0" smtClean="0">
                <a:effectLst>
                  <a:glow rad="139700">
                    <a:schemeClr val="accent3">
                      <a:satMod val="175000"/>
                      <a:alpha val="40000"/>
                    </a:schemeClr>
                  </a:glow>
                </a:effectLst>
              </a:rPr>
              <a:t>Software Used:</a:t>
            </a:r>
            <a:endParaRPr lang="en-US" dirty="0" smtClean="0">
              <a:effectLst>
                <a:glow rad="139700">
                  <a:schemeClr val="accent3">
                    <a:satMod val="175000"/>
                    <a:alpha val="40000"/>
                  </a:schemeClr>
                </a:glow>
              </a:effectLst>
            </a:endParaRPr>
          </a:p>
          <a:p>
            <a:pPr lvl="0"/>
            <a:r>
              <a:rPr lang="en-IN" sz="2400" dirty="0" smtClean="0">
                <a:effectLst>
                  <a:glow rad="139700">
                    <a:schemeClr val="accent3">
                      <a:satMod val="175000"/>
                      <a:alpha val="40000"/>
                    </a:schemeClr>
                  </a:glow>
                </a:effectLst>
              </a:rPr>
              <a:t>Programming language: Python</a:t>
            </a:r>
            <a:endParaRPr lang="en-US" sz="2400" dirty="0" smtClean="0">
              <a:effectLst>
                <a:glow rad="139700">
                  <a:schemeClr val="accent3">
                    <a:satMod val="175000"/>
                    <a:alpha val="40000"/>
                  </a:schemeClr>
                </a:glow>
              </a:effectLst>
            </a:endParaRPr>
          </a:p>
          <a:p>
            <a:pPr lvl="0"/>
            <a:r>
              <a:rPr lang="en-IN" sz="2400" dirty="0" smtClean="0">
                <a:effectLst>
                  <a:glow rad="139700">
                    <a:schemeClr val="accent3">
                      <a:satMod val="175000"/>
                      <a:alpha val="40000"/>
                    </a:schemeClr>
                  </a:glow>
                </a:effectLst>
              </a:rPr>
              <a:t>Distribution: Anaconda Navigator</a:t>
            </a:r>
            <a:endParaRPr lang="en-US" sz="2400" dirty="0" smtClean="0">
              <a:effectLst>
                <a:glow rad="139700">
                  <a:schemeClr val="accent3">
                    <a:satMod val="175000"/>
                    <a:alpha val="40000"/>
                  </a:schemeClr>
                </a:glow>
              </a:effectLst>
            </a:endParaRPr>
          </a:p>
          <a:p>
            <a:pPr lvl="0"/>
            <a:r>
              <a:rPr lang="en-IN" sz="2400" dirty="0" smtClean="0">
                <a:effectLst>
                  <a:glow rad="139700">
                    <a:schemeClr val="accent3">
                      <a:satMod val="175000"/>
                      <a:alpha val="40000"/>
                    </a:schemeClr>
                  </a:glow>
                </a:effectLst>
              </a:rPr>
              <a:t>Browser based language shell: </a:t>
            </a:r>
            <a:r>
              <a:rPr lang="en-IN" sz="2400" dirty="0" err="1" smtClean="0">
                <a:effectLst>
                  <a:glow rad="139700">
                    <a:schemeClr val="accent3">
                      <a:satMod val="175000"/>
                      <a:alpha val="40000"/>
                    </a:schemeClr>
                  </a:glow>
                </a:effectLst>
              </a:rPr>
              <a:t>Jupyter</a:t>
            </a:r>
            <a:r>
              <a:rPr lang="en-IN" sz="2400" dirty="0" smtClean="0">
                <a:effectLst>
                  <a:glow rad="139700">
                    <a:schemeClr val="accent3">
                      <a:satMod val="175000"/>
                      <a:alpha val="40000"/>
                    </a:schemeClr>
                  </a:glow>
                </a:effectLst>
              </a:rPr>
              <a:t> Notebook</a:t>
            </a:r>
            <a:endParaRPr lang="en-US" sz="2400" dirty="0" smtClean="0">
              <a:effectLst>
                <a:glow rad="139700">
                  <a:schemeClr val="accent3">
                    <a:satMod val="175000"/>
                    <a:alpha val="40000"/>
                  </a:schemeClr>
                </a:glow>
              </a:effectLst>
            </a:endParaRPr>
          </a:p>
          <a:p>
            <a:endParaRPr lang="en-US" dirty="0" smtClean="0">
              <a:effectLst>
                <a:glow rad="139700">
                  <a:schemeClr val="accent3">
                    <a:satMod val="175000"/>
                    <a:alpha val="40000"/>
                  </a:schemeClr>
                </a:glow>
              </a:effectLst>
            </a:endParaRPr>
          </a:p>
          <a:p>
            <a:pPr>
              <a:buNone/>
            </a:pPr>
            <a:r>
              <a:rPr lang="en-US" b="1" dirty="0" smtClean="0">
                <a:effectLst>
                  <a:glow rad="139700">
                    <a:schemeClr val="accent3">
                      <a:satMod val="175000"/>
                      <a:alpha val="40000"/>
                    </a:schemeClr>
                  </a:glow>
                </a:effectLst>
              </a:rPr>
              <a:t>Libraries/Packages Used:</a:t>
            </a:r>
            <a:endParaRPr lang="en-US" dirty="0" smtClean="0">
              <a:effectLst>
                <a:glow rad="139700">
                  <a:schemeClr val="accent3">
                    <a:satMod val="175000"/>
                    <a:alpha val="40000"/>
                  </a:schemeClr>
                </a:glow>
              </a:effectLst>
            </a:endParaRPr>
          </a:p>
          <a:p>
            <a:pPr lvl="0"/>
            <a:r>
              <a:rPr lang="en-IN" sz="2400" dirty="0" smtClean="0">
                <a:effectLst>
                  <a:glow rad="139700">
                    <a:schemeClr val="accent3">
                      <a:satMod val="175000"/>
                      <a:alpha val="40000"/>
                    </a:schemeClr>
                  </a:glow>
                </a:effectLst>
                <a:latin typeface="Bodoni MT" pitchFamily="18" charset="0"/>
              </a:rPr>
              <a:t> </a:t>
            </a:r>
            <a:r>
              <a:rPr lang="en-IN" sz="2400" dirty="0" smtClean="0">
                <a:effectLst>
                  <a:glow rad="139700">
                    <a:schemeClr val="accent3">
                      <a:satMod val="175000"/>
                      <a:alpha val="40000"/>
                    </a:schemeClr>
                  </a:glow>
                </a:effectLst>
                <a:latin typeface="Bodoni MT" pitchFamily="18" charset="0"/>
              </a:rPr>
              <a:t>Pandas</a:t>
            </a:r>
            <a:endParaRPr lang="en-US" sz="2400" dirty="0" smtClean="0">
              <a:effectLst>
                <a:glow rad="139700">
                  <a:schemeClr val="accent3">
                    <a:satMod val="175000"/>
                    <a:alpha val="40000"/>
                  </a:schemeClr>
                </a:glow>
              </a:effectLst>
              <a:latin typeface="Bodoni MT" pitchFamily="18" charset="0"/>
            </a:endParaRPr>
          </a:p>
          <a:p>
            <a:pPr lvl="0"/>
            <a:r>
              <a:rPr lang="en-IN" sz="2400" dirty="0" smtClean="0">
                <a:effectLst>
                  <a:glow rad="139700">
                    <a:schemeClr val="accent3">
                      <a:satMod val="175000"/>
                      <a:alpha val="40000"/>
                    </a:schemeClr>
                  </a:glow>
                </a:effectLst>
                <a:latin typeface="Bodoni MT" pitchFamily="18" charset="0"/>
              </a:rPr>
              <a:t> </a:t>
            </a:r>
            <a:r>
              <a:rPr lang="en-IN" sz="2400" dirty="0" err="1" smtClean="0">
                <a:effectLst>
                  <a:glow rad="139700">
                    <a:schemeClr val="accent3">
                      <a:satMod val="175000"/>
                      <a:alpha val="40000"/>
                    </a:schemeClr>
                  </a:glow>
                </a:effectLst>
                <a:latin typeface="Bodoni MT" pitchFamily="18" charset="0"/>
              </a:rPr>
              <a:t>NumPy</a:t>
            </a:r>
            <a:endParaRPr lang="en-US" sz="2400" dirty="0" smtClean="0">
              <a:effectLst>
                <a:glow rad="139700">
                  <a:schemeClr val="accent3">
                    <a:satMod val="175000"/>
                    <a:alpha val="40000"/>
                  </a:schemeClr>
                </a:glow>
              </a:effectLst>
              <a:latin typeface="Bodoni MT" pitchFamily="18" charset="0"/>
            </a:endParaRPr>
          </a:p>
          <a:p>
            <a:pPr lvl="0"/>
            <a:r>
              <a:rPr lang="en-IN" sz="2400" dirty="0" smtClean="0">
                <a:effectLst>
                  <a:glow rad="139700">
                    <a:schemeClr val="accent3">
                      <a:satMod val="175000"/>
                      <a:alpha val="40000"/>
                    </a:schemeClr>
                  </a:glow>
                </a:effectLst>
                <a:latin typeface="Bodoni MT" pitchFamily="18" charset="0"/>
              </a:rPr>
              <a:t> </a:t>
            </a:r>
            <a:r>
              <a:rPr lang="en-IN" sz="2400" dirty="0" err="1" smtClean="0">
                <a:effectLst>
                  <a:glow rad="139700">
                    <a:schemeClr val="accent3">
                      <a:satMod val="175000"/>
                      <a:alpha val="40000"/>
                    </a:schemeClr>
                  </a:glow>
                </a:effectLst>
                <a:latin typeface="Bodoni MT" pitchFamily="18" charset="0"/>
              </a:rPr>
              <a:t>Matplotlib</a:t>
            </a:r>
            <a:endParaRPr lang="en-US" sz="2400" dirty="0" smtClean="0">
              <a:effectLst>
                <a:glow rad="139700">
                  <a:schemeClr val="accent3">
                    <a:satMod val="175000"/>
                    <a:alpha val="40000"/>
                  </a:schemeClr>
                </a:glow>
              </a:effectLst>
              <a:latin typeface="Bodoni MT" pitchFamily="18" charset="0"/>
            </a:endParaRPr>
          </a:p>
          <a:p>
            <a:pPr lvl="0"/>
            <a:r>
              <a:rPr lang="en-IN" sz="2400" dirty="0" smtClean="0">
                <a:effectLst>
                  <a:glow rad="139700">
                    <a:schemeClr val="accent3">
                      <a:satMod val="175000"/>
                      <a:alpha val="40000"/>
                    </a:schemeClr>
                  </a:glow>
                </a:effectLst>
                <a:latin typeface="Bodoni MT" pitchFamily="18" charset="0"/>
              </a:rPr>
              <a:t> </a:t>
            </a:r>
            <a:r>
              <a:rPr lang="en-IN" sz="2400" dirty="0" err="1" smtClean="0">
                <a:effectLst>
                  <a:glow rad="139700">
                    <a:schemeClr val="accent3">
                      <a:satMod val="175000"/>
                      <a:alpha val="40000"/>
                    </a:schemeClr>
                  </a:glow>
                </a:effectLst>
                <a:latin typeface="Bodoni MT" pitchFamily="18" charset="0"/>
              </a:rPr>
              <a:t>Seaborn</a:t>
            </a:r>
            <a:endParaRPr lang="en-US" sz="2400" dirty="0" smtClean="0">
              <a:effectLst>
                <a:glow rad="139700">
                  <a:schemeClr val="accent3">
                    <a:satMod val="175000"/>
                    <a:alpha val="40000"/>
                  </a:schemeClr>
                </a:glow>
              </a:effectLst>
              <a:latin typeface="Bodoni MT" pitchFamily="18" charset="0"/>
            </a:endParaRPr>
          </a:p>
          <a:p>
            <a:pPr lvl="0"/>
            <a:r>
              <a:rPr lang="en-IN" sz="2400" dirty="0" smtClean="0">
                <a:effectLst>
                  <a:glow rad="139700">
                    <a:schemeClr val="accent3">
                      <a:satMod val="175000"/>
                      <a:alpha val="40000"/>
                    </a:schemeClr>
                  </a:glow>
                </a:effectLst>
                <a:latin typeface="Bodoni MT" pitchFamily="18" charset="0"/>
              </a:rPr>
              <a:t> </a:t>
            </a:r>
            <a:r>
              <a:rPr lang="en-IN" sz="2400" dirty="0" err="1" smtClean="0">
                <a:effectLst>
                  <a:glow rad="139700">
                    <a:schemeClr val="accent3">
                      <a:satMod val="175000"/>
                      <a:alpha val="40000"/>
                    </a:schemeClr>
                  </a:glow>
                </a:effectLst>
                <a:latin typeface="Bodoni MT" pitchFamily="18" charset="0"/>
              </a:rPr>
              <a:t>Scikit</a:t>
            </a:r>
            <a:r>
              <a:rPr lang="en-IN" sz="2400" dirty="0" smtClean="0">
                <a:effectLst>
                  <a:glow rad="139700">
                    <a:schemeClr val="accent3">
                      <a:satMod val="175000"/>
                      <a:alpha val="40000"/>
                    </a:schemeClr>
                  </a:glow>
                </a:effectLst>
                <a:latin typeface="Bodoni MT" pitchFamily="18" charset="0"/>
              </a:rPr>
              <a:t>-learn </a:t>
            </a:r>
            <a:endParaRPr lang="en-US" sz="2400" dirty="0" smtClean="0">
              <a:effectLst>
                <a:glow rad="139700">
                  <a:schemeClr val="accent3">
                    <a:satMod val="175000"/>
                    <a:alpha val="40000"/>
                  </a:schemeClr>
                </a:glow>
              </a:effectLst>
              <a:latin typeface="Bodoni MT" pitchFamily="18" charset="0"/>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PROBLEM STATEMENT</a:t>
            </a:r>
            <a:endParaRPr lang="en-US" dirty="0"/>
          </a:p>
        </p:txBody>
      </p:sp>
      <p:sp>
        <p:nvSpPr>
          <p:cNvPr id="3" name="Content Placeholder 2"/>
          <p:cNvSpPr>
            <a:spLocks noGrp="1"/>
          </p:cNvSpPr>
          <p:nvPr>
            <p:ph idx="1"/>
          </p:nvPr>
        </p:nvSpPr>
        <p:spPr>
          <a:xfrm>
            <a:off x="457200" y="1752600"/>
            <a:ext cx="8229600" cy="4953000"/>
          </a:xfrm>
        </p:spPr>
        <p:txBody>
          <a:bodyPr>
            <a:noAutofit/>
          </a:bodyPr>
          <a:lstStyle/>
          <a:p>
            <a:r>
              <a:rPr lang="en-US" sz="2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r>
              <a:rPr lang="en-US" sz="2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rPr>
              <a:t>.</a:t>
            </a:r>
          </a:p>
          <a:p>
            <a:r>
              <a:rPr lang="en-US" sz="2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rPr>
              <a:t>Data </a:t>
            </a:r>
            <a:r>
              <a:rPr lang="en-US" sz="2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rPr>
              <a:t>science comes as a very important tool to solve problems in the domain to help the companies increase their overall revenue, profits, improving their marketing strategies and focusing on changing trends in house sales and purchases. </a:t>
            </a:r>
          </a:p>
          <a:p>
            <a:r>
              <a:rPr lang="en-US" sz="2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rPr>
              <a:t>Predictive </a:t>
            </a:r>
            <a:r>
              <a:rPr lang="en-US" sz="22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rPr>
              <a:t>modelling</a:t>
            </a:r>
            <a:r>
              <a:rPr lang="en-US" sz="2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rPr>
              <a:t>, Market mix </a:t>
            </a:r>
            <a:r>
              <a:rPr lang="en-US" sz="22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rPr>
              <a:t>modelling</a:t>
            </a:r>
            <a:r>
              <a:rPr lang="en-US" sz="2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rPr>
              <a:t>, recommendation systems are some of the machine learning techniques used for achieving the business goals for housing companies. Our problem is related to one such housing company.</a:t>
            </a:r>
            <a:endParaRPr lang="en-US" sz="2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odoni MT"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9894"/>
            <a:ext cx="8229600" cy="951706"/>
          </a:xfrm>
        </p:spPr>
        <p:txBody>
          <a:bodyPr>
            <a:normAutofit fontScale="90000"/>
          </a:bodyPr>
          <a:lstStyle/>
          <a:p>
            <a:pPr algn="r"/>
            <a:r>
              <a:rPr lang="en-IN" dirty="0" smtClean="0"/>
              <a:t>ANALYTICAL PROBLEM FRAMING</a:t>
            </a:r>
            <a:endParaRPr lang="en-US" dirty="0"/>
          </a:p>
        </p:txBody>
      </p:sp>
      <p:sp>
        <p:nvSpPr>
          <p:cNvPr id="3" name="Content Placeholder 2"/>
          <p:cNvSpPr>
            <a:spLocks noGrp="1"/>
          </p:cNvSpPr>
          <p:nvPr>
            <p:ph idx="1"/>
          </p:nvPr>
        </p:nvSpPr>
        <p:spPr>
          <a:xfrm>
            <a:off x="457200" y="1905000"/>
            <a:ext cx="8229600" cy="4549808"/>
          </a:xfrm>
        </p:spPr>
        <p:txBody>
          <a:bodyPr>
            <a:normAutofit/>
          </a:bodyPr>
          <a:lstStyle/>
          <a:p>
            <a:r>
              <a:rPr lang="en-US" sz="22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As we are provided with two sets of data, one is for training and other for testing. Here  we need to build a machine learning model using train dataset and then by using that model we will make predictions for test dataset.</a:t>
            </a:r>
          </a:p>
          <a:p>
            <a:r>
              <a:rPr lang="en-US" sz="22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Both the datasets are in </a:t>
            </a:r>
            <a:r>
              <a:rPr lang="en-US" sz="2200" dirty="0" err="1"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csv</a:t>
            </a:r>
            <a:r>
              <a:rPr lang="en-US" sz="22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 format, train dataset has 1168 rows and 81 columns whereas test dataset has 292 rows and 80 columns. Here in the test dataset we do not have the target label and need to predict the same.</a:t>
            </a:r>
          </a:p>
          <a:p>
            <a:r>
              <a:rPr lang="en-US" sz="2200" dirty="0" smtClean="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rPr>
              <a:t>And as we have to predict house sale prices in this problem which is a continuous data, I will be using different regression machine learning models.</a:t>
            </a:r>
          </a:p>
          <a:p>
            <a:endParaRPr lang="en-US" sz="2200" dirty="0">
              <a:ln w="18415" cmpd="sng">
                <a:solidFill>
                  <a:srgbClr val="FFFFFF"/>
                </a:solidFill>
                <a:prstDash val="solid"/>
              </a:ln>
              <a:solidFill>
                <a:srgbClr val="FFFFFF"/>
              </a:solidFill>
              <a:effectLst>
                <a:glow rad="139700">
                  <a:schemeClr val="accent3">
                    <a:satMod val="175000"/>
                    <a:alpha val="40000"/>
                  </a:schemeClr>
                </a:glow>
                <a:outerShdw blurRad="63500" dir="3600000" algn="tl" rotWithShape="0">
                  <a:srgbClr val="000000">
                    <a:alpha val="70000"/>
                  </a:srgbClr>
                </a:outerShdw>
              </a:effectLst>
              <a:latin typeface="Bodoni MT"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9894"/>
            <a:ext cx="8229600" cy="799306"/>
          </a:xfrm>
        </p:spPr>
        <p:txBody>
          <a:bodyPr/>
          <a:lstStyle/>
          <a:p>
            <a:pPr algn="r"/>
            <a:r>
              <a:rPr lang="en-US" sz="4000" dirty="0" smtClean="0"/>
              <a:t>DATA </a:t>
            </a:r>
            <a:r>
              <a:rPr lang="en-US" sz="4000" dirty="0" smtClean="0"/>
              <a:t>PREPROCESSING</a:t>
            </a:r>
            <a:endParaRPr lang="en-US" dirty="0"/>
          </a:p>
        </p:txBody>
      </p:sp>
      <p:sp>
        <p:nvSpPr>
          <p:cNvPr id="3" name="Content Placeholder 2"/>
          <p:cNvSpPr>
            <a:spLocks noGrp="1"/>
          </p:cNvSpPr>
          <p:nvPr>
            <p:ph idx="1"/>
          </p:nvPr>
        </p:nvSpPr>
        <p:spPr>
          <a:xfrm>
            <a:off x="457200" y="1905000"/>
            <a:ext cx="8077200" cy="4419600"/>
          </a:xfrm>
        </p:spPr>
        <p:txBody>
          <a:bodyPr>
            <a:noAutofit/>
          </a:bodyPr>
          <a:lstStyle/>
          <a:p>
            <a:r>
              <a:rPr lang="en-US" sz="2000" dirty="0" smtClean="0">
                <a:effectLst>
                  <a:glow rad="139700">
                    <a:schemeClr val="accent3">
                      <a:satMod val="175000"/>
                      <a:alpha val="40000"/>
                    </a:schemeClr>
                  </a:glow>
                </a:effectLst>
                <a:latin typeface="Bodoni MT" pitchFamily="18" charset="0"/>
              </a:rPr>
              <a:t> Importing the libraries.</a:t>
            </a:r>
          </a:p>
          <a:p>
            <a:pPr lvl="0"/>
            <a:r>
              <a:rPr lang="en-IN" sz="2000" dirty="0" smtClean="0">
                <a:effectLst>
                  <a:glow rad="139700">
                    <a:schemeClr val="accent3">
                      <a:satMod val="175000"/>
                      <a:alpha val="40000"/>
                    </a:schemeClr>
                  </a:glow>
                </a:effectLst>
                <a:latin typeface="Bodoni MT" pitchFamily="18" charset="0"/>
              </a:rPr>
              <a:t>Loading the training dataset as a </a:t>
            </a:r>
            <a:r>
              <a:rPr lang="en-IN" sz="2000" dirty="0" err="1" smtClean="0">
                <a:effectLst>
                  <a:glow rad="139700">
                    <a:schemeClr val="accent3">
                      <a:satMod val="175000"/>
                      <a:alpha val="40000"/>
                    </a:schemeClr>
                  </a:glow>
                </a:effectLst>
                <a:latin typeface="Bodoni MT" pitchFamily="18" charset="0"/>
              </a:rPr>
              <a:t>dataframe</a:t>
            </a:r>
            <a:r>
              <a:rPr lang="en-IN" sz="2000" dirty="0" smtClean="0">
                <a:effectLst>
                  <a:glow rad="139700">
                    <a:schemeClr val="accent3">
                      <a:satMod val="175000"/>
                      <a:alpha val="40000"/>
                    </a:schemeClr>
                  </a:glow>
                </a:effectLst>
                <a:latin typeface="Bodoni MT" pitchFamily="18" charset="0"/>
              </a:rPr>
              <a:t>.</a:t>
            </a:r>
            <a:endParaRPr lang="en-US" sz="2000" dirty="0" smtClean="0">
              <a:effectLst>
                <a:glow rad="139700">
                  <a:schemeClr val="accent3">
                    <a:satMod val="175000"/>
                    <a:alpha val="40000"/>
                  </a:schemeClr>
                </a:glow>
              </a:effectLst>
              <a:latin typeface="Bodoni MT" pitchFamily="18" charset="0"/>
            </a:endParaRPr>
          </a:p>
          <a:p>
            <a:pPr lvl="0"/>
            <a:r>
              <a:rPr lang="en-IN" sz="2000" dirty="0" smtClean="0">
                <a:effectLst>
                  <a:glow rad="139700">
                    <a:schemeClr val="accent3">
                      <a:satMod val="175000"/>
                      <a:alpha val="40000"/>
                    </a:schemeClr>
                  </a:glow>
                </a:effectLst>
                <a:latin typeface="Bodoni MT" pitchFamily="18" charset="0"/>
              </a:rPr>
              <a:t>Used pandas to set display I ensuring we do not see any truncated information.</a:t>
            </a:r>
            <a:endParaRPr lang="en-US" sz="2000" dirty="0" smtClean="0">
              <a:effectLst>
                <a:glow rad="139700">
                  <a:schemeClr val="accent3">
                    <a:satMod val="175000"/>
                    <a:alpha val="40000"/>
                  </a:schemeClr>
                </a:glow>
              </a:effectLst>
              <a:latin typeface="Bodoni MT" pitchFamily="18" charset="0"/>
            </a:endParaRPr>
          </a:p>
          <a:p>
            <a:pPr lvl="0"/>
            <a:r>
              <a:rPr lang="en-IN" sz="2000" dirty="0" smtClean="0">
                <a:effectLst>
                  <a:glow rad="139700">
                    <a:schemeClr val="accent3">
                      <a:satMod val="175000"/>
                      <a:alpha val="40000"/>
                    </a:schemeClr>
                  </a:glow>
                </a:effectLst>
                <a:latin typeface="Bodoni MT" pitchFamily="18" charset="0"/>
              </a:rPr>
              <a:t>Checked the number of rows and columns present in our training dataset.</a:t>
            </a:r>
            <a:endParaRPr lang="en-US" sz="2000" dirty="0" smtClean="0">
              <a:effectLst>
                <a:glow rad="139700">
                  <a:schemeClr val="accent3">
                    <a:satMod val="175000"/>
                    <a:alpha val="40000"/>
                  </a:schemeClr>
                </a:glow>
              </a:effectLst>
              <a:latin typeface="Bodoni MT" pitchFamily="18" charset="0"/>
            </a:endParaRPr>
          </a:p>
          <a:p>
            <a:pPr lvl="0"/>
            <a:r>
              <a:rPr lang="en-IN" sz="2000" dirty="0" smtClean="0">
                <a:effectLst>
                  <a:glow rad="139700">
                    <a:schemeClr val="accent3">
                      <a:satMod val="175000"/>
                      <a:alpha val="40000"/>
                    </a:schemeClr>
                  </a:glow>
                </a:effectLst>
                <a:latin typeface="Bodoni MT" pitchFamily="18" charset="0"/>
              </a:rPr>
              <a:t>Checked for Duplicated values present in the data.</a:t>
            </a:r>
            <a:endParaRPr lang="en-US" sz="2000" dirty="0" smtClean="0">
              <a:effectLst>
                <a:glow rad="139700">
                  <a:schemeClr val="accent3">
                    <a:satMod val="175000"/>
                    <a:alpha val="40000"/>
                  </a:schemeClr>
                </a:glow>
              </a:effectLst>
              <a:latin typeface="Bodoni MT" pitchFamily="18" charset="0"/>
            </a:endParaRPr>
          </a:p>
          <a:p>
            <a:pPr lvl="0"/>
            <a:r>
              <a:rPr lang="en-IN" sz="2000" dirty="0" smtClean="0">
                <a:effectLst>
                  <a:glow rad="139700">
                    <a:schemeClr val="accent3">
                      <a:satMod val="175000"/>
                      <a:alpha val="40000"/>
                    </a:schemeClr>
                  </a:glow>
                </a:effectLst>
                <a:latin typeface="Bodoni MT" pitchFamily="18" charset="0"/>
              </a:rPr>
              <a:t>Checked for missing data and the number of rows with null values.</a:t>
            </a:r>
            <a:endParaRPr lang="en-US" sz="2000" dirty="0" smtClean="0">
              <a:effectLst>
                <a:glow rad="139700">
                  <a:schemeClr val="accent3">
                    <a:satMod val="175000"/>
                    <a:alpha val="40000"/>
                  </a:schemeClr>
                </a:glow>
              </a:effectLst>
              <a:latin typeface="Bodoni MT" pitchFamily="18" charset="0"/>
            </a:endParaRPr>
          </a:p>
          <a:p>
            <a:pPr lvl="0"/>
            <a:r>
              <a:rPr lang="en-IN" sz="2000" dirty="0" smtClean="0">
                <a:effectLst>
                  <a:glow rad="139700">
                    <a:schemeClr val="accent3">
                      <a:satMod val="175000"/>
                      <a:alpha val="40000"/>
                    </a:schemeClr>
                  </a:glow>
                </a:effectLst>
                <a:latin typeface="Bodoni MT" pitchFamily="18" charset="0"/>
              </a:rPr>
              <a:t>Verified the percentage of missing data in each column and decided to discard the one’s that have more than 50% of null values.</a:t>
            </a:r>
            <a:endParaRPr lang="en-US" sz="2000" dirty="0" smtClean="0">
              <a:effectLst>
                <a:glow rad="139700">
                  <a:schemeClr val="accent3">
                    <a:satMod val="175000"/>
                    <a:alpha val="40000"/>
                  </a:schemeClr>
                </a:glow>
              </a:effectLst>
              <a:latin typeface="Bodoni MT" pitchFamily="18" charset="0"/>
            </a:endParaRPr>
          </a:p>
          <a:p>
            <a:pPr lvl="0"/>
            <a:r>
              <a:rPr lang="en-IN" sz="2000" dirty="0" smtClean="0">
                <a:effectLst>
                  <a:glow rad="139700">
                    <a:schemeClr val="accent3">
                      <a:satMod val="175000"/>
                      <a:alpha val="40000"/>
                    </a:schemeClr>
                  </a:glow>
                </a:effectLst>
                <a:latin typeface="Bodoni MT" pitchFamily="18" charset="0"/>
              </a:rPr>
              <a:t>Dropped all the unwanted columns and duplicate data present in our </a:t>
            </a:r>
            <a:r>
              <a:rPr lang="en-IN" sz="2000" dirty="0" err="1" smtClean="0">
                <a:effectLst>
                  <a:glow rad="139700">
                    <a:schemeClr val="accent3">
                      <a:satMod val="175000"/>
                      <a:alpha val="40000"/>
                    </a:schemeClr>
                  </a:glow>
                </a:effectLst>
                <a:latin typeface="Bodoni MT" pitchFamily="18" charset="0"/>
              </a:rPr>
              <a:t>dataframe</a:t>
            </a:r>
            <a:r>
              <a:rPr lang="en-IN" sz="2000" dirty="0" smtClean="0">
                <a:effectLst>
                  <a:glow rad="139700">
                    <a:schemeClr val="accent3">
                      <a:satMod val="175000"/>
                      <a:alpha val="40000"/>
                    </a:schemeClr>
                  </a:glow>
                </a:effectLst>
                <a:latin typeface="Bodoni MT" pitchFamily="18" charset="0"/>
              </a:rPr>
              <a:t>.</a:t>
            </a:r>
            <a:endParaRPr lang="en-US" sz="2000" dirty="0" smtClean="0">
              <a:effectLst>
                <a:glow rad="139700">
                  <a:schemeClr val="accent3">
                    <a:satMod val="175000"/>
                    <a:alpha val="40000"/>
                  </a:schemeClr>
                </a:glow>
              </a:effectLst>
              <a:latin typeface="Bodoni MT" pitchFamily="18" charset="0"/>
            </a:endParaRPr>
          </a:p>
          <a:p>
            <a:endParaRPr lang="en-US" sz="2000" dirty="0">
              <a:effectLst>
                <a:glow rad="139700">
                  <a:schemeClr val="accent3">
                    <a:satMod val="175000"/>
                    <a:alpha val="40000"/>
                  </a:schemeClr>
                </a:glow>
              </a:effectLst>
              <a:latin typeface="Bodoni MT"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209</TotalTime>
  <Words>1269</Words>
  <Application>Microsoft Office PowerPoint</Application>
  <PresentationFormat>On-screen Show (4:3)</PresentationFormat>
  <Paragraphs>146</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Verve</vt:lpstr>
      <vt:lpstr>PRESENTATION</vt:lpstr>
      <vt:lpstr>ACKNOWLEDGMENT</vt:lpstr>
      <vt:lpstr>INTRODUCTION</vt:lpstr>
      <vt:lpstr>AGENDA</vt:lpstr>
      <vt:lpstr>Hardware - Software Requirements and Tools Used</vt:lpstr>
      <vt:lpstr>Hardware - Software Requirements and Tools Used</vt:lpstr>
      <vt:lpstr>PROBLEM STATEMENT</vt:lpstr>
      <vt:lpstr>ANALYTICAL PROBLEM FRAMING</vt:lpstr>
      <vt:lpstr>DATA PREPROCESSING</vt:lpstr>
      <vt:lpstr>DATA PREPROCESSING</vt:lpstr>
      <vt:lpstr>EXPLORATORY DATA ANALYSIS (EDA) AND VISUALIZATION</vt:lpstr>
      <vt:lpstr>COUNT PLOT</vt:lpstr>
      <vt:lpstr>SCATTER PLOT</vt:lpstr>
      <vt:lpstr>BAR GRAPH</vt:lpstr>
      <vt:lpstr>DISTRIBUTION PLOT</vt:lpstr>
      <vt:lpstr>MODEL TRAINING PHASES</vt:lpstr>
      <vt:lpstr>MODEL/S DEVELOPMENT</vt:lpstr>
      <vt:lpstr>EVALUATION AND HYPER PARAMETER TUNING</vt:lpstr>
      <vt:lpstr>CONCLUSION AND SCOPE FOR FUTURE WORK</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Windows User</dc:creator>
  <cp:lastModifiedBy>Windows User</cp:lastModifiedBy>
  <cp:revision>22</cp:revision>
  <dcterms:created xsi:type="dcterms:W3CDTF">2021-10-27T09:29:30Z</dcterms:created>
  <dcterms:modified xsi:type="dcterms:W3CDTF">2021-10-27T16:54:51Z</dcterms:modified>
</cp:coreProperties>
</file>