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eminar" id="{9C30081F-227F-42BC-B710-D2C70A1B04E0}">
          <p14:sldIdLst>
            <p14:sldId id="256"/>
            <p14:sldId id="257"/>
            <p14:sldId id="258"/>
            <p14:sldId id="259"/>
            <p14:sldId id="261"/>
            <p14:sldId id="262"/>
            <p14:sldId id="263"/>
            <p14:sldId id="264"/>
            <p14:sldId id="265"/>
            <p14:sldId id="266"/>
            <p14:sldId id="268"/>
            <p14:sldId id="267"/>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patel" initials="sp" lastIdx="1" clrIdx="0">
    <p:extLst>
      <p:ext uri="{19B8F6BF-5375-455C-9EA6-DF929625EA0E}">
        <p15:presenceInfo xmlns:p15="http://schemas.microsoft.com/office/powerpoint/2012/main" userId="018f40592f640a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3/5/2022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emens_Financial_Services" TargetMode="External"/><Relationship Id="rId2" Type="http://schemas.openxmlformats.org/officeDocument/2006/relationships/hyperlink" Target="https://en.wikipedia.org/wiki/Siemens_Gamesa" TargetMode="External"/><Relationship Id="rId1" Type="http://schemas.openxmlformats.org/officeDocument/2006/relationships/slideLayout" Target="../slideLayouts/slideLayout7.xml"/><Relationship Id="rId4" Type="http://schemas.openxmlformats.org/officeDocument/2006/relationships/hyperlink" Target="https://en.wikipedia.org/wiki/Siemens_Healthineer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n.wikipedia.org/wiki/Siemens_Healthine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0208-445A-41A3-9AD4-EC7583B06E40}"/>
              </a:ext>
            </a:extLst>
          </p:cNvPr>
          <p:cNvSpPr>
            <a:spLocks noGrp="1"/>
          </p:cNvSpPr>
          <p:nvPr>
            <p:ph type="ctrTitle"/>
          </p:nvPr>
        </p:nvSpPr>
        <p:spPr>
          <a:xfrm>
            <a:off x="1774423" y="802299"/>
            <a:ext cx="8637073" cy="2224986"/>
          </a:xfrm>
        </p:spPr>
        <p:txBody>
          <a:bodyPr/>
          <a:lstStyle/>
          <a:p>
            <a:r>
              <a:rPr lang="en-IN" dirty="0">
                <a:solidFill>
                  <a:srgbClr val="00B050"/>
                </a:solidFill>
              </a:rPr>
              <a:t>CLOUD COMPUTING PRESENTATION</a:t>
            </a:r>
          </a:p>
        </p:txBody>
      </p:sp>
      <p:sp>
        <p:nvSpPr>
          <p:cNvPr id="3" name="Subtitle 2">
            <a:extLst>
              <a:ext uri="{FF2B5EF4-FFF2-40B4-BE49-F238E27FC236}">
                <a16:creationId xmlns:a16="http://schemas.microsoft.com/office/drawing/2014/main" id="{E42FAA18-3C9A-4B14-9EED-4A979F62D654}"/>
              </a:ext>
            </a:extLst>
          </p:cNvPr>
          <p:cNvSpPr>
            <a:spLocks noGrp="1"/>
          </p:cNvSpPr>
          <p:nvPr>
            <p:ph type="subTitle" idx="1"/>
          </p:nvPr>
        </p:nvSpPr>
        <p:spPr>
          <a:xfrm>
            <a:off x="1774424" y="3195961"/>
            <a:ext cx="8637072" cy="1012055"/>
          </a:xfrm>
        </p:spPr>
        <p:txBody>
          <a:bodyPr>
            <a:normAutofit/>
          </a:bodyPr>
          <a:lstStyle/>
          <a:p>
            <a:r>
              <a:rPr lang="en-IN" dirty="0"/>
              <a:t>SIEMENS </a:t>
            </a:r>
          </a:p>
        </p:txBody>
      </p:sp>
      <p:pic>
        <p:nvPicPr>
          <p:cNvPr id="6" name="Picture 5">
            <a:extLst>
              <a:ext uri="{FF2B5EF4-FFF2-40B4-BE49-F238E27FC236}">
                <a16:creationId xmlns:a16="http://schemas.microsoft.com/office/drawing/2014/main" id="{01411015-8909-4612-A30D-6D8F35D3EF70}"/>
              </a:ext>
            </a:extLst>
          </p:cNvPr>
          <p:cNvPicPr>
            <a:picLocks noChangeAspect="1"/>
          </p:cNvPicPr>
          <p:nvPr/>
        </p:nvPicPr>
        <p:blipFill>
          <a:blip r:embed="rId2"/>
          <a:stretch>
            <a:fillRect/>
          </a:stretch>
        </p:blipFill>
        <p:spPr>
          <a:xfrm>
            <a:off x="4935985" y="4429957"/>
            <a:ext cx="2210540" cy="1562470"/>
          </a:xfrm>
          <a:prstGeom prst="rect">
            <a:avLst/>
          </a:prstGeom>
        </p:spPr>
      </p:pic>
      <p:sp>
        <p:nvSpPr>
          <p:cNvPr id="7" name="Rectangle 6">
            <a:extLst>
              <a:ext uri="{FF2B5EF4-FFF2-40B4-BE49-F238E27FC236}">
                <a16:creationId xmlns:a16="http://schemas.microsoft.com/office/drawing/2014/main" id="{61A9344F-E68B-45ED-858B-30009348ED63}"/>
              </a:ext>
            </a:extLst>
          </p:cNvPr>
          <p:cNvSpPr/>
          <p:nvPr/>
        </p:nvSpPr>
        <p:spPr>
          <a:xfrm>
            <a:off x="0" y="802298"/>
            <a:ext cx="12192000" cy="116541"/>
          </a:xfrm>
          <a:prstGeom prst="rect">
            <a:avLst/>
          </a:prstGeom>
          <a:solidFill>
            <a:schemeClr val="bg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87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sp>
        <p:nvSpPr>
          <p:cNvPr id="4" name="Content Placeholder 3">
            <a:extLst>
              <a:ext uri="{FF2B5EF4-FFF2-40B4-BE49-F238E27FC236}">
                <a16:creationId xmlns:a16="http://schemas.microsoft.com/office/drawing/2014/main" id="{5D09CAE6-FFBD-4346-8F02-72D60281A111}"/>
              </a:ext>
            </a:extLst>
          </p:cNvPr>
          <p:cNvSpPr>
            <a:spLocks noGrp="1"/>
          </p:cNvSpPr>
          <p:nvPr>
            <p:ph sz="half" idx="1"/>
          </p:nvPr>
        </p:nvSpPr>
        <p:spPr>
          <a:xfrm>
            <a:off x="944880" y="2010878"/>
            <a:ext cx="10693745" cy="3448595"/>
          </a:xfrm>
        </p:spPr>
        <p:txBody>
          <a:bodyPr/>
          <a:lstStyle/>
          <a:p>
            <a:r>
              <a:rPr lang="en-US" sz="1800" b="1" dirty="0">
                <a:solidFill>
                  <a:srgbClr val="92D050"/>
                </a:solidFill>
              </a:rPr>
              <a:t>Siemens Energy Accelerates Application Development Using </a:t>
            </a:r>
            <a:r>
              <a:rPr lang="en-US" sz="1800" b="1" dirty="0" err="1">
                <a:solidFill>
                  <a:srgbClr val="92D050"/>
                </a:solidFill>
              </a:rPr>
              <a:t>metaphactory</a:t>
            </a:r>
            <a:r>
              <a:rPr lang="en-US" sz="1800" b="1" dirty="0">
                <a:solidFill>
                  <a:srgbClr val="92D050"/>
                </a:solidFill>
              </a:rPr>
              <a:t> Knowledge Graph</a:t>
            </a:r>
          </a:p>
          <a:p>
            <a:pPr marL="0" indent="0">
              <a:buNone/>
            </a:pPr>
            <a:r>
              <a:rPr lang="en-US" b="0" i="0" dirty="0">
                <a:effectLst/>
                <a:latin typeface="AmazonEmber"/>
              </a:rPr>
              <a:t>Siemens Energy is a German-based industrial manufacturing company that offers solutions for virtual power plants, grid management, and storage solutions. Siemens Energy uses Amazon Neptune to oversee a fleet of thousands of large gas turbines operating in multiple countries across the globe. Siemens Energy procured </a:t>
            </a:r>
            <a:r>
              <a:rPr lang="en-US" b="0" i="0" dirty="0" err="1">
                <a:effectLst/>
                <a:latin typeface="AmazonEmber"/>
              </a:rPr>
              <a:t>metaphactory</a:t>
            </a:r>
            <a:r>
              <a:rPr lang="en-US" b="0" i="0" dirty="0">
                <a:effectLst/>
                <a:latin typeface="AmazonEmber"/>
              </a:rPr>
              <a:t> through a free trial in AWS Marketplace, which enabled it to go to market quickly and cost-effectively.</a:t>
            </a:r>
            <a:endParaRPr lang="en-IN" dirty="0"/>
          </a:p>
        </p:txBody>
      </p:sp>
    </p:spTree>
    <p:extLst>
      <p:ext uri="{BB962C8B-B14F-4D97-AF65-F5344CB8AC3E}">
        <p14:creationId xmlns:p14="http://schemas.microsoft.com/office/powerpoint/2010/main" val="230999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27587-60C3-4A8F-A202-1B4707011952}"/>
              </a:ext>
            </a:extLst>
          </p:cNvPr>
          <p:cNvSpPr/>
          <p:nvPr/>
        </p:nvSpPr>
        <p:spPr>
          <a:xfrm>
            <a:off x="944880" y="1198880"/>
            <a:ext cx="11125200" cy="2822704"/>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Finds New Value in Employee Surveys Using AWS Machine Learning Services</a:t>
            </a:r>
          </a:p>
          <a:p>
            <a:pPr algn="l"/>
            <a:endParaRPr lang="en-US" dirty="0">
              <a:solidFill>
                <a:schemeClr val="tx1"/>
              </a:solidFill>
              <a:latin typeface="AmazonEmber"/>
            </a:endParaRPr>
          </a:p>
          <a:p>
            <a:pPr algn="l"/>
            <a:r>
              <a:rPr lang="en-US" b="0" i="0" dirty="0">
                <a:solidFill>
                  <a:schemeClr val="tx1"/>
                </a:solidFill>
                <a:effectLst/>
                <a:latin typeface="AmazonEmber"/>
              </a:rPr>
              <a:t>Siemens surveys employees quarterly using AWS machine learning technologies to translate and analyze results in less than two weeks. The company’s survey-processing solution uses Amazon Translate, a neural machine translation service; Amazon </a:t>
            </a:r>
            <a:r>
              <a:rPr lang="en-US" b="0" i="0" dirty="0" err="1">
                <a:solidFill>
                  <a:schemeClr val="tx1"/>
                </a:solidFill>
                <a:effectLst/>
                <a:latin typeface="AmazonEmber"/>
              </a:rPr>
              <a:t>SageMaker</a:t>
            </a:r>
            <a:r>
              <a:rPr lang="en-US" b="0" i="0" dirty="0">
                <a:solidFill>
                  <a:schemeClr val="tx1"/>
                </a:solidFill>
                <a:effectLst/>
                <a:latin typeface="AmazonEmber"/>
              </a:rPr>
              <a:t>, a managed machine learning service; and Amazon Comprehend, a natural language processing service that finds relationships in text.</a:t>
            </a:r>
          </a:p>
        </p:txBody>
      </p:sp>
      <p:sp>
        <p:nvSpPr>
          <p:cNvPr id="4" name="Rectangle 3">
            <a:extLst>
              <a:ext uri="{FF2B5EF4-FFF2-40B4-BE49-F238E27FC236}">
                <a16:creationId xmlns:a16="http://schemas.microsoft.com/office/drawing/2014/main" id="{12B35825-DE84-4510-8B12-BCFC29B91674}"/>
              </a:ext>
            </a:extLst>
          </p:cNvPr>
          <p:cNvSpPr/>
          <p:nvPr/>
        </p:nvSpPr>
        <p:spPr>
          <a:xfrm>
            <a:off x="944880" y="394760"/>
            <a:ext cx="3840480" cy="511157"/>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spTree>
    <p:extLst>
      <p:ext uri="{BB962C8B-B14F-4D97-AF65-F5344CB8AC3E}">
        <p14:creationId xmlns:p14="http://schemas.microsoft.com/office/powerpoint/2010/main" val="370332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483360"/>
            <a:ext cx="11125200" cy="2538224"/>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Handles 60,000 Cyber Threats per Second Using AWS Machine Learning</a:t>
            </a:r>
          </a:p>
          <a:p>
            <a:pPr algn="l"/>
            <a:endParaRPr lang="en-US" b="0" i="0" dirty="0">
              <a:solidFill>
                <a:schemeClr val="tx1"/>
              </a:solidFill>
              <a:effectLst/>
              <a:latin typeface="AmazonEmberLight"/>
            </a:endParaRPr>
          </a:p>
          <a:p>
            <a:pPr algn="l"/>
            <a:r>
              <a:rPr lang="en-US" b="0" i="0" dirty="0">
                <a:solidFill>
                  <a:schemeClr val="tx1"/>
                </a:solidFill>
                <a:effectLst/>
                <a:latin typeface="AmazonEmber"/>
              </a:rPr>
              <a:t>Siemens built an AI-enabled cybersecurity platform on AWS. The company is a global electrification, automation, and digitalization leader. The platform uses Amazon </a:t>
            </a:r>
            <a:r>
              <a:rPr lang="en-US" b="0" i="0" dirty="0" err="1">
                <a:solidFill>
                  <a:schemeClr val="tx1"/>
                </a:solidFill>
                <a:effectLst/>
                <a:latin typeface="AmazonEmber"/>
              </a:rPr>
              <a:t>SageMaker</a:t>
            </a:r>
            <a:r>
              <a:rPr lang="en-US" b="0" i="0" dirty="0">
                <a:solidFill>
                  <a:schemeClr val="tx1"/>
                </a:solidFill>
                <a:effectLst/>
                <a:latin typeface="AmazonEmber"/>
              </a:rPr>
              <a:t> to make predictions and act, AWS Glue to extract, transform, and load data, and AWS Lambda to run code in response to events.</a:t>
            </a:r>
          </a:p>
        </p:txBody>
      </p:sp>
    </p:spTree>
    <p:extLst>
      <p:ext uri="{BB962C8B-B14F-4D97-AF65-F5344CB8AC3E}">
        <p14:creationId xmlns:p14="http://schemas.microsoft.com/office/powerpoint/2010/main" val="400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CEB4F-9A52-4A4C-8A58-5AA23BD86A27}"/>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Cloud Services benefits</a:t>
            </a:r>
          </a:p>
        </p:txBody>
      </p:sp>
      <p:sp>
        <p:nvSpPr>
          <p:cNvPr id="6" name="TextBox 5">
            <a:extLst>
              <a:ext uri="{FF2B5EF4-FFF2-40B4-BE49-F238E27FC236}">
                <a16:creationId xmlns:a16="http://schemas.microsoft.com/office/drawing/2014/main" id="{18656DE8-475D-44EA-BE50-87BFCC072F7D}"/>
              </a:ext>
            </a:extLst>
          </p:cNvPr>
          <p:cNvSpPr txBox="1"/>
          <p:nvPr/>
        </p:nvSpPr>
        <p:spPr>
          <a:xfrm>
            <a:off x="944880" y="1720840"/>
            <a:ext cx="9459602" cy="3416320"/>
          </a:xfrm>
          <a:prstGeom prst="rect">
            <a:avLst/>
          </a:prstGeom>
          <a:noFill/>
        </p:spPr>
        <p:txBody>
          <a:bodyPr wrap="square">
            <a:spAutoFit/>
          </a:bodyPr>
          <a:lstStyle/>
          <a:p>
            <a:pPr algn="l"/>
            <a:r>
              <a:rPr lang="en-IN" dirty="0">
                <a:latin typeface="Rockwell" panose="02060603020205020403" pitchFamily="18" charset="0"/>
              </a:rPr>
              <a:t>1) E</a:t>
            </a:r>
            <a:r>
              <a:rPr lang="en-IN" dirty="0"/>
              <a:t>asy to use</a:t>
            </a:r>
          </a:p>
          <a:p>
            <a:pPr algn="l"/>
            <a:endParaRPr lang="en-IN" dirty="0"/>
          </a:p>
          <a:p>
            <a:pPr algn="l"/>
            <a:r>
              <a:rPr lang="en-IN" dirty="0"/>
              <a:t>2) Flexible</a:t>
            </a:r>
          </a:p>
          <a:p>
            <a:pPr algn="l"/>
            <a:endParaRPr lang="en-IN" dirty="0"/>
          </a:p>
          <a:p>
            <a:pPr algn="l"/>
            <a:r>
              <a:rPr lang="en-IN" dirty="0"/>
              <a:t>3) Cost-Effective</a:t>
            </a:r>
          </a:p>
          <a:p>
            <a:pPr algn="l"/>
            <a:endParaRPr lang="en-IN" dirty="0"/>
          </a:p>
          <a:p>
            <a:pPr algn="l"/>
            <a:r>
              <a:rPr lang="en-IN" dirty="0"/>
              <a:t>4) Reliable</a:t>
            </a:r>
          </a:p>
          <a:p>
            <a:pPr algn="l"/>
            <a:endParaRPr lang="en-IN" dirty="0"/>
          </a:p>
          <a:p>
            <a:r>
              <a:rPr lang="en-IN" dirty="0"/>
              <a:t>5) Scalable and high-performance</a:t>
            </a:r>
          </a:p>
          <a:p>
            <a:endParaRPr lang="en-IN" dirty="0"/>
          </a:p>
          <a:p>
            <a:r>
              <a:rPr lang="en-IN" dirty="0"/>
              <a:t>6) Secure.</a:t>
            </a:r>
          </a:p>
          <a:p>
            <a:pPr algn="l"/>
            <a:endParaRPr lang="en-IN" b="0" i="0" dirty="0">
              <a:solidFill>
                <a:srgbClr val="1F3D5C"/>
              </a:solidFill>
              <a:effectLst/>
              <a:latin typeface="AmazonEmberLight"/>
            </a:endParaRPr>
          </a:p>
        </p:txBody>
      </p:sp>
    </p:spTree>
    <p:extLst>
      <p:ext uri="{BB962C8B-B14F-4D97-AF65-F5344CB8AC3E}">
        <p14:creationId xmlns:p14="http://schemas.microsoft.com/office/powerpoint/2010/main" val="381593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11D05-776C-4CD6-A047-199FE0B3C2D0}"/>
              </a:ext>
            </a:extLst>
          </p:cNvPr>
          <p:cNvSpPr>
            <a:spLocks noGrp="1"/>
          </p:cNvSpPr>
          <p:nvPr>
            <p:ph sz="half" idx="1"/>
          </p:nvPr>
        </p:nvSpPr>
        <p:spPr>
          <a:xfrm>
            <a:off x="1447331" y="2010878"/>
            <a:ext cx="8202696" cy="3448595"/>
          </a:xfrm>
        </p:spPr>
        <p:txBody>
          <a:bodyPr/>
          <a:lstStyle/>
          <a:p>
            <a:pPr marL="0" indent="0">
              <a:buNone/>
            </a:pPr>
            <a:r>
              <a:rPr lang="en-IN" dirty="0"/>
              <a:t>Through AWS cloud services, siemens company has overcome its challenges by siemens reducing tools cost while improving 24x7 availability and customer support, which states that cloud services are essential for the company’s growth and increase productivity. And to provide an efficient service to users</a:t>
            </a:r>
          </a:p>
        </p:txBody>
      </p:sp>
      <p:sp>
        <p:nvSpPr>
          <p:cNvPr id="5" name="Rectangle 4">
            <a:extLst>
              <a:ext uri="{FF2B5EF4-FFF2-40B4-BE49-F238E27FC236}">
                <a16:creationId xmlns:a16="http://schemas.microsoft.com/office/drawing/2014/main" id="{DEB8CC77-7BB2-47C6-AB74-4CE3DA72E711}"/>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Summary</a:t>
            </a:r>
          </a:p>
        </p:txBody>
      </p:sp>
    </p:spTree>
    <p:extLst>
      <p:ext uri="{BB962C8B-B14F-4D97-AF65-F5344CB8AC3E}">
        <p14:creationId xmlns:p14="http://schemas.microsoft.com/office/powerpoint/2010/main" val="228213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32-3957-493F-BF98-69DD7B4E8215}"/>
              </a:ext>
            </a:extLst>
          </p:cNvPr>
          <p:cNvSpPr>
            <a:spLocks noGrp="1"/>
          </p:cNvSpPr>
          <p:nvPr>
            <p:ph type="title"/>
          </p:nvPr>
        </p:nvSpPr>
        <p:spPr>
          <a:xfrm>
            <a:off x="1200642" y="1669002"/>
            <a:ext cx="9293577" cy="2796466"/>
          </a:xfrm>
        </p:spPr>
        <p:txBody>
          <a:bodyPr>
            <a:normAutofit/>
          </a:bodyPr>
          <a:lstStyle/>
          <a:p>
            <a:r>
              <a:rPr lang="en-IN" sz="6600" dirty="0">
                <a:solidFill>
                  <a:srgbClr val="00B050"/>
                </a:solidFill>
              </a:rPr>
              <a:t>THANK YOU SIR</a:t>
            </a:r>
          </a:p>
        </p:txBody>
      </p:sp>
      <p:sp>
        <p:nvSpPr>
          <p:cNvPr id="5" name="Rectangle 4">
            <a:extLst>
              <a:ext uri="{FF2B5EF4-FFF2-40B4-BE49-F238E27FC236}">
                <a16:creationId xmlns:a16="http://schemas.microsoft.com/office/drawing/2014/main" id="{19D92CB0-8462-49D2-8F8E-2323065CD0A2}"/>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AEDCE167-1C9A-48F5-B2CC-388297F3880C}"/>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Tree>
    <p:extLst>
      <p:ext uri="{BB962C8B-B14F-4D97-AF65-F5344CB8AC3E}">
        <p14:creationId xmlns:p14="http://schemas.microsoft.com/office/powerpoint/2010/main" val="138897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DCBA-BB63-4EBF-9721-A538E7ABC00C}"/>
              </a:ext>
            </a:extLst>
          </p:cNvPr>
          <p:cNvSpPr>
            <a:spLocks noGrp="1"/>
          </p:cNvSpPr>
          <p:nvPr>
            <p:ph type="title"/>
          </p:nvPr>
        </p:nvSpPr>
        <p:spPr>
          <a:xfrm>
            <a:off x="1774423" y="1988598"/>
            <a:ext cx="8643154" cy="727970"/>
          </a:xfrm>
        </p:spPr>
        <p:txBody>
          <a:bodyPr/>
          <a:lstStyle/>
          <a:p>
            <a:r>
              <a:rPr lang="en-IN" dirty="0">
                <a:solidFill>
                  <a:srgbClr val="00B050"/>
                </a:solidFill>
              </a:rPr>
              <a:t>Presented by:</a:t>
            </a:r>
          </a:p>
        </p:txBody>
      </p:sp>
      <p:sp>
        <p:nvSpPr>
          <p:cNvPr id="4" name="Rectangle 3">
            <a:extLst>
              <a:ext uri="{FF2B5EF4-FFF2-40B4-BE49-F238E27FC236}">
                <a16:creationId xmlns:a16="http://schemas.microsoft.com/office/drawing/2014/main" id="{37C93395-D6F4-486D-A404-5C5978B619D6}"/>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
        <p:nvSpPr>
          <p:cNvPr id="5" name="Rectangle 4">
            <a:extLst>
              <a:ext uri="{FF2B5EF4-FFF2-40B4-BE49-F238E27FC236}">
                <a16:creationId xmlns:a16="http://schemas.microsoft.com/office/drawing/2014/main" id="{1D31934C-D8AF-472E-B34D-F76AAE50FE6D}"/>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F4A58290-6BEB-42EB-829B-AB6FAB3050AD}"/>
              </a:ext>
            </a:extLst>
          </p:cNvPr>
          <p:cNvSpPr/>
          <p:nvPr/>
        </p:nvSpPr>
        <p:spPr>
          <a:xfrm>
            <a:off x="4625266" y="2965143"/>
            <a:ext cx="2734322" cy="72797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B.Tech-III,6</a:t>
            </a:r>
            <a:r>
              <a:rPr lang="en-IN" baseline="30000" dirty="0"/>
              <a:t>th</a:t>
            </a:r>
            <a:r>
              <a:rPr lang="en-IN" dirty="0"/>
              <a:t> </a:t>
            </a:r>
            <a:r>
              <a:rPr lang="en-IN" dirty="0" err="1"/>
              <a:t>Sem,SVNIT</a:t>
            </a:r>
            <a:endParaRPr lang="en-IN" dirty="0"/>
          </a:p>
          <a:p>
            <a:pPr algn="ctr"/>
            <a:endParaRPr lang="en-IN" dirty="0"/>
          </a:p>
        </p:txBody>
      </p:sp>
    </p:spTree>
    <p:extLst>
      <p:ext uri="{BB962C8B-B14F-4D97-AF65-F5344CB8AC3E}">
        <p14:creationId xmlns:p14="http://schemas.microsoft.com/office/powerpoint/2010/main" val="276750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9E7F1C-18F7-48B1-A5BF-593F6B4926FF}"/>
              </a:ext>
            </a:extLst>
          </p:cNvPr>
          <p:cNvSpPr/>
          <p:nvPr/>
        </p:nvSpPr>
        <p:spPr>
          <a:xfrm>
            <a:off x="1882066" y="949491"/>
            <a:ext cx="8081639" cy="4959017"/>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65829CD5-A4AD-4CCE-9903-0E094C753FF1}"/>
              </a:ext>
            </a:extLst>
          </p:cNvPr>
          <p:cNvSpPr/>
          <p:nvPr/>
        </p:nvSpPr>
        <p:spPr>
          <a:xfrm>
            <a:off x="2861864" y="1176081"/>
            <a:ext cx="5923774" cy="399495"/>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Contents</a:t>
            </a:r>
          </a:p>
        </p:txBody>
      </p:sp>
      <p:sp>
        <p:nvSpPr>
          <p:cNvPr id="5" name="Rectangle 4">
            <a:extLst>
              <a:ext uri="{FF2B5EF4-FFF2-40B4-BE49-F238E27FC236}">
                <a16:creationId xmlns:a16="http://schemas.microsoft.com/office/drawing/2014/main" id="{12A153F4-00BF-4800-833B-B967867B1D76}"/>
              </a:ext>
            </a:extLst>
          </p:cNvPr>
          <p:cNvSpPr/>
          <p:nvPr/>
        </p:nvSpPr>
        <p:spPr>
          <a:xfrm>
            <a:off x="222829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1) About siemens.</a:t>
            </a:r>
          </a:p>
        </p:txBody>
      </p:sp>
      <p:sp>
        <p:nvSpPr>
          <p:cNvPr id="6" name="Rectangle 5">
            <a:extLst>
              <a:ext uri="{FF2B5EF4-FFF2-40B4-BE49-F238E27FC236}">
                <a16:creationId xmlns:a16="http://schemas.microsoft.com/office/drawing/2014/main" id="{29096F6F-8FD7-45A2-B6A5-4D1B48D49DE2}"/>
              </a:ext>
            </a:extLst>
          </p:cNvPr>
          <p:cNvSpPr/>
          <p:nvPr/>
        </p:nvSpPr>
        <p:spPr>
          <a:xfrm>
            <a:off x="2228295" y="2361459"/>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2) Location.</a:t>
            </a:r>
          </a:p>
        </p:txBody>
      </p:sp>
      <p:sp>
        <p:nvSpPr>
          <p:cNvPr id="7" name="Rectangle 6">
            <a:extLst>
              <a:ext uri="{FF2B5EF4-FFF2-40B4-BE49-F238E27FC236}">
                <a16:creationId xmlns:a16="http://schemas.microsoft.com/office/drawing/2014/main" id="{B3448896-D1B9-4230-8766-E4298BE6DFE0}"/>
              </a:ext>
            </a:extLst>
          </p:cNvPr>
          <p:cNvSpPr/>
          <p:nvPr/>
        </p:nvSpPr>
        <p:spPr>
          <a:xfrm>
            <a:off x="2228295" y="289953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3) Business areas of siemens.</a:t>
            </a:r>
          </a:p>
        </p:txBody>
      </p:sp>
      <p:sp>
        <p:nvSpPr>
          <p:cNvPr id="8" name="Rectangle 7">
            <a:extLst>
              <a:ext uri="{FF2B5EF4-FFF2-40B4-BE49-F238E27FC236}">
                <a16:creationId xmlns:a16="http://schemas.microsoft.com/office/drawing/2014/main" id="{1ED0270E-8497-4E80-997D-EBEFFC59DEE5}"/>
              </a:ext>
            </a:extLst>
          </p:cNvPr>
          <p:cNvSpPr/>
          <p:nvPr/>
        </p:nvSpPr>
        <p:spPr>
          <a:xfrm>
            <a:off x="2228295" y="3480046"/>
            <a:ext cx="3595456" cy="45720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4) challenges.</a:t>
            </a:r>
          </a:p>
        </p:txBody>
      </p:sp>
      <p:sp>
        <p:nvSpPr>
          <p:cNvPr id="9" name="Rectangle 8">
            <a:extLst>
              <a:ext uri="{FF2B5EF4-FFF2-40B4-BE49-F238E27FC236}">
                <a16:creationId xmlns:a16="http://schemas.microsoft.com/office/drawing/2014/main" id="{4FE29491-1540-404E-81C2-BD68E6F1EA01}"/>
              </a:ext>
            </a:extLst>
          </p:cNvPr>
          <p:cNvSpPr/>
          <p:nvPr/>
        </p:nvSpPr>
        <p:spPr>
          <a:xfrm>
            <a:off x="2228295" y="4097047"/>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5) Why AWS?</a:t>
            </a:r>
          </a:p>
        </p:txBody>
      </p:sp>
      <p:sp>
        <p:nvSpPr>
          <p:cNvPr id="10" name="Rectangle 9">
            <a:extLst>
              <a:ext uri="{FF2B5EF4-FFF2-40B4-BE49-F238E27FC236}">
                <a16:creationId xmlns:a16="http://schemas.microsoft.com/office/drawing/2014/main" id="{510499F2-4CE8-4672-AB57-04B92AF00FD0}"/>
              </a:ext>
            </a:extLst>
          </p:cNvPr>
          <p:cNvSpPr/>
          <p:nvPr/>
        </p:nvSpPr>
        <p:spPr>
          <a:xfrm>
            <a:off x="2228295" y="4656340"/>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6) Services Provided by AWS.</a:t>
            </a:r>
          </a:p>
        </p:txBody>
      </p:sp>
      <p:sp>
        <p:nvSpPr>
          <p:cNvPr id="11" name="Rectangle 10">
            <a:extLst>
              <a:ext uri="{FF2B5EF4-FFF2-40B4-BE49-F238E27FC236}">
                <a16:creationId xmlns:a16="http://schemas.microsoft.com/office/drawing/2014/main" id="{D7DB0456-C68A-4AA9-8F79-2FA9470FE33B}"/>
              </a:ext>
            </a:extLst>
          </p:cNvPr>
          <p:cNvSpPr/>
          <p:nvPr/>
        </p:nvSpPr>
        <p:spPr>
          <a:xfrm>
            <a:off x="2228295" y="515515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7) Cloud Services benefits. </a:t>
            </a:r>
          </a:p>
        </p:txBody>
      </p:sp>
      <p:sp>
        <p:nvSpPr>
          <p:cNvPr id="12" name="Rectangle 11">
            <a:extLst>
              <a:ext uri="{FF2B5EF4-FFF2-40B4-BE49-F238E27FC236}">
                <a16:creationId xmlns:a16="http://schemas.microsoft.com/office/drawing/2014/main" id="{135FB5B3-D188-4887-9B1D-865B082C5239}"/>
              </a:ext>
            </a:extLst>
          </p:cNvPr>
          <p:cNvSpPr/>
          <p:nvPr/>
        </p:nvSpPr>
        <p:spPr>
          <a:xfrm>
            <a:off x="592288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8) Summery.</a:t>
            </a:r>
          </a:p>
        </p:txBody>
      </p:sp>
      <p:sp>
        <p:nvSpPr>
          <p:cNvPr id="14" name="Rectangle 13">
            <a:extLst>
              <a:ext uri="{FF2B5EF4-FFF2-40B4-BE49-F238E27FC236}">
                <a16:creationId xmlns:a16="http://schemas.microsoft.com/office/drawing/2014/main" id="{86E7BBA5-247D-4CAF-B7FB-ADC42E4C3FAE}"/>
              </a:ext>
            </a:extLst>
          </p:cNvPr>
          <p:cNvSpPr/>
          <p:nvPr/>
        </p:nvSpPr>
        <p:spPr>
          <a:xfrm>
            <a:off x="5922885" y="2345926"/>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Thankyou</a:t>
            </a:r>
          </a:p>
        </p:txBody>
      </p:sp>
      <p:pic>
        <p:nvPicPr>
          <p:cNvPr id="16" name="Picture 15">
            <a:extLst>
              <a:ext uri="{FF2B5EF4-FFF2-40B4-BE49-F238E27FC236}">
                <a16:creationId xmlns:a16="http://schemas.microsoft.com/office/drawing/2014/main" id="{C68C9F03-6026-4B0E-900E-3F2CA8AF5D9B}"/>
              </a:ext>
            </a:extLst>
          </p:cNvPr>
          <p:cNvPicPr>
            <a:picLocks noChangeAspect="1"/>
          </p:cNvPicPr>
          <p:nvPr/>
        </p:nvPicPr>
        <p:blipFill>
          <a:blip r:embed="rId2"/>
          <a:stretch>
            <a:fillRect/>
          </a:stretch>
        </p:blipFill>
        <p:spPr>
          <a:xfrm>
            <a:off x="6368251" y="3099280"/>
            <a:ext cx="2867189" cy="2455367"/>
          </a:xfrm>
          <a:prstGeom prst="rect">
            <a:avLst/>
          </a:prstGeom>
        </p:spPr>
      </p:pic>
    </p:spTree>
    <p:extLst>
      <p:ext uri="{BB962C8B-B14F-4D97-AF65-F5344CB8AC3E}">
        <p14:creationId xmlns:p14="http://schemas.microsoft.com/office/powerpoint/2010/main" val="395089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About siemens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188720"/>
            <a:ext cx="10637520" cy="346456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pple-system"/>
              </a:rPr>
              <a:t>Siemens is a technology company focused on industry, infrastructure, mobility, and healthcare. Creating technologies for more resource-efficient factories and resilient supply chains to smarter buildings and grids, to cleaner, comfortable transportation and advanced healthcare, the company empowers customers to transform the industries that form the backbone of economies, transforming the everyday for billions of people.</a:t>
            </a:r>
          </a:p>
          <a:p>
            <a:pPr algn="ctr"/>
            <a:endParaRPr lang="en-US" b="0" i="0" dirty="0">
              <a:effectLst/>
              <a:latin typeface="-apple-system"/>
            </a:endParaRPr>
          </a:p>
          <a:p>
            <a:pPr algn="ctr"/>
            <a:endParaRPr lang="en-US" dirty="0">
              <a:latin typeface="-apple-system"/>
            </a:endParaRPr>
          </a:p>
          <a:p>
            <a:pPr algn="ctr"/>
            <a:r>
              <a:rPr lang="en-US" b="0" i="0" dirty="0">
                <a:effectLst/>
                <a:latin typeface="-apple-system"/>
              </a:rPr>
              <a:t>In fiscal 2020, which ended on September 30, 2020, the Siemens Group generated revenue of €57.1 billion and net income of €4.2 billion. As of September 30, 2020, the company had around 293,000 employees worldwide. </a:t>
            </a:r>
            <a:br>
              <a:rPr lang="en-US" dirty="0"/>
            </a:br>
            <a:endParaRPr lang="en-IN" dirty="0"/>
          </a:p>
        </p:txBody>
      </p:sp>
      <p:cxnSp>
        <p:nvCxnSpPr>
          <p:cNvPr id="5" name="Straight Connector 4">
            <a:extLst>
              <a:ext uri="{FF2B5EF4-FFF2-40B4-BE49-F238E27FC236}">
                <a16:creationId xmlns:a16="http://schemas.microsoft.com/office/drawing/2014/main" id="{B69F5CB3-B853-4E4B-8621-B66DE0AE3A90}"/>
              </a:ext>
            </a:extLst>
          </p:cNvPr>
          <p:cNvCxnSpPr/>
          <p:nvPr/>
        </p:nvCxnSpPr>
        <p:spPr>
          <a:xfrm>
            <a:off x="1189608" y="2929631"/>
            <a:ext cx="10076155"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882736" y="436881"/>
            <a:ext cx="5402654"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i="0" dirty="0">
                <a:solidFill>
                  <a:srgbClr val="00B050"/>
                </a:solidFill>
                <a:effectLst/>
                <a:latin typeface="Siemens Sans Roman"/>
              </a:rPr>
              <a:t>More than 200 countries and counting</a:t>
            </a:r>
          </a:p>
          <a:p>
            <a:pPr algn="ctr"/>
            <a:endParaRPr lang="en-IN" dirty="0">
              <a:solidFill>
                <a:srgbClr val="00B050"/>
              </a:solidFill>
            </a:endParaRPr>
          </a:p>
        </p:txBody>
      </p:sp>
      <p:pic>
        <p:nvPicPr>
          <p:cNvPr id="7" name="Picture 6">
            <a:extLst>
              <a:ext uri="{FF2B5EF4-FFF2-40B4-BE49-F238E27FC236}">
                <a16:creationId xmlns:a16="http://schemas.microsoft.com/office/drawing/2014/main" id="{85000421-C4DB-4521-82D9-35C16CE2AE8B}"/>
              </a:ext>
            </a:extLst>
          </p:cNvPr>
          <p:cNvPicPr>
            <a:picLocks noChangeAspect="1"/>
          </p:cNvPicPr>
          <p:nvPr/>
        </p:nvPicPr>
        <p:blipFill>
          <a:blip r:embed="rId2"/>
          <a:stretch>
            <a:fillRect/>
          </a:stretch>
        </p:blipFill>
        <p:spPr>
          <a:xfrm>
            <a:off x="692457" y="1247314"/>
            <a:ext cx="3204839" cy="1840588"/>
          </a:xfrm>
          <a:prstGeom prst="rect">
            <a:avLst/>
          </a:prstGeom>
        </p:spPr>
      </p:pic>
      <p:pic>
        <p:nvPicPr>
          <p:cNvPr id="9" name="Picture 8">
            <a:extLst>
              <a:ext uri="{FF2B5EF4-FFF2-40B4-BE49-F238E27FC236}">
                <a16:creationId xmlns:a16="http://schemas.microsoft.com/office/drawing/2014/main" id="{7095D524-B27A-4536-8842-45E8B9F5F326}"/>
              </a:ext>
            </a:extLst>
          </p:cNvPr>
          <p:cNvPicPr>
            <a:picLocks noChangeAspect="1"/>
          </p:cNvPicPr>
          <p:nvPr/>
        </p:nvPicPr>
        <p:blipFill>
          <a:blip r:embed="rId3"/>
          <a:stretch>
            <a:fillRect/>
          </a:stretch>
        </p:blipFill>
        <p:spPr>
          <a:xfrm>
            <a:off x="4563120" y="1247314"/>
            <a:ext cx="3204840" cy="1840587"/>
          </a:xfrm>
          <a:prstGeom prst="rect">
            <a:avLst/>
          </a:prstGeom>
        </p:spPr>
      </p:pic>
      <p:pic>
        <p:nvPicPr>
          <p:cNvPr id="11" name="Picture 10">
            <a:extLst>
              <a:ext uri="{FF2B5EF4-FFF2-40B4-BE49-F238E27FC236}">
                <a16:creationId xmlns:a16="http://schemas.microsoft.com/office/drawing/2014/main" id="{1A025352-C55A-4A8A-87BA-A4447AC26674}"/>
              </a:ext>
            </a:extLst>
          </p:cNvPr>
          <p:cNvPicPr>
            <a:picLocks noChangeAspect="1"/>
          </p:cNvPicPr>
          <p:nvPr/>
        </p:nvPicPr>
        <p:blipFill>
          <a:blip r:embed="rId4"/>
          <a:stretch>
            <a:fillRect/>
          </a:stretch>
        </p:blipFill>
        <p:spPr>
          <a:xfrm>
            <a:off x="8294703" y="1202926"/>
            <a:ext cx="3204840" cy="1884975"/>
          </a:xfrm>
          <a:prstGeom prst="rect">
            <a:avLst/>
          </a:prstGeom>
        </p:spPr>
      </p:pic>
      <p:pic>
        <p:nvPicPr>
          <p:cNvPr id="13" name="Picture 12">
            <a:extLst>
              <a:ext uri="{FF2B5EF4-FFF2-40B4-BE49-F238E27FC236}">
                <a16:creationId xmlns:a16="http://schemas.microsoft.com/office/drawing/2014/main" id="{EDB91BAF-823B-4C0A-AE92-8747CDAC154C}"/>
              </a:ext>
            </a:extLst>
          </p:cNvPr>
          <p:cNvPicPr>
            <a:picLocks noChangeAspect="1"/>
          </p:cNvPicPr>
          <p:nvPr/>
        </p:nvPicPr>
        <p:blipFill>
          <a:blip r:embed="rId5"/>
          <a:stretch>
            <a:fillRect/>
          </a:stretch>
        </p:blipFill>
        <p:spPr>
          <a:xfrm>
            <a:off x="692454" y="3704898"/>
            <a:ext cx="3204842" cy="1808131"/>
          </a:xfrm>
          <a:prstGeom prst="rect">
            <a:avLst/>
          </a:prstGeom>
        </p:spPr>
      </p:pic>
      <p:pic>
        <p:nvPicPr>
          <p:cNvPr id="15" name="Picture 14">
            <a:extLst>
              <a:ext uri="{FF2B5EF4-FFF2-40B4-BE49-F238E27FC236}">
                <a16:creationId xmlns:a16="http://schemas.microsoft.com/office/drawing/2014/main" id="{96742ACC-50CB-4AE4-810C-898EE7B4B77B}"/>
              </a:ext>
            </a:extLst>
          </p:cNvPr>
          <p:cNvPicPr>
            <a:picLocks noChangeAspect="1"/>
          </p:cNvPicPr>
          <p:nvPr/>
        </p:nvPicPr>
        <p:blipFill>
          <a:blip r:embed="rId6"/>
          <a:stretch>
            <a:fillRect/>
          </a:stretch>
        </p:blipFill>
        <p:spPr>
          <a:xfrm>
            <a:off x="4563120" y="3672442"/>
            <a:ext cx="3204840" cy="1840587"/>
          </a:xfrm>
          <a:prstGeom prst="rect">
            <a:avLst/>
          </a:prstGeom>
        </p:spPr>
      </p:pic>
      <p:pic>
        <p:nvPicPr>
          <p:cNvPr id="17" name="Picture 16">
            <a:extLst>
              <a:ext uri="{FF2B5EF4-FFF2-40B4-BE49-F238E27FC236}">
                <a16:creationId xmlns:a16="http://schemas.microsoft.com/office/drawing/2014/main" id="{E1CAE980-A696-4E40-B504-5DD7AC71F640}"/>
              </a:ext>
            </a:extLst>
          </p:cNvPr>
          <p:cNvPicPr>
            <a:picLocks noChangeAspect="1"/>
          </p:cNvPicPr>
          <p:nvPr/>
        </p:nvPicPr>
        <p:blipFill>
          <a:blip r:embed="rId7"/>
          <a:stretch>
            <a:fillRect/>
          </a:stretch>
        </p:blipFill>
        <p:spPr>
          <a:xfrm>
            <a:off x="8294703" y="3672442"/>
            <a:ext cx="3109783" cy="1840587"/>
          </a:xfrm>
          <a:prstGeom prst="rect">
            <a:avLst/>
          </a:prstGeom>
        </p:spPr>
      </p:pic>
      <p:sp>
        <p:nvSpPr>
          <p:cNvPr id="18" name="Rectangle 17">
            <a:extLst>
              <a:ext uri="{FF2B5EF4-FFF2-40B4-BE49-F238E27FC236}">
                <a16:creationId xmlns:a16="http://schemas.microsoft.com/office/drawing/2014/main" id="{B3090BB6-05C0-4718-8638-CA3E925A60CF}"/>
              </a:ext>
            </a:extLst>
          </p:cNvPr>
          <p:cNvSpPr/>
          <p:nvPr/>
        </p:nvSpPr>
        <p:spPr>
          <a:xfrm>
            <a:off x="5078026" y="3225924"/>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China</a:t>
            </a:r>
          </a:p>
        </p:txBody>
      </p:sp>
      <p:sp>
        <p:nvSpPr>
          <p:cNvPr id="19" name="Rectangle 18">
            <a:extLst>
              <a:ext uri="{FF2B5EF4-FFF2-40B4-BE49-F238E27FC236}">
                <a16:creationId xmlns:a16="http://schemas.microsoft.com/office/drawing/2014/main" id="{D1279466-59D0-42BA-B3AB-A1D22F3045EE}"/>
              </a:ext>
            </a:extLst>
          </p:cNvPr>
          <p:cNvSpPr/>
          <p:nvPr/>
        </p:nvSpPr>
        <p:spPr>
          <a:xfrm>
            <a:off x="1053483" y="3225923"/>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Brazil</a:t>
            </a:r>
          </a:p>
        </p:txBody>
      </p:sp>
      <p:sp>
        <p:nvSpPr>
          <p:cNvPr id="20" name="Rectangle 19">
            <a:extLst>
              <a:ext uri="{FF2B5EF4-FFF2-40B4-BE49-F238E27FC236}">
                <a16:creationId xmlns:a16="http://schemas.microsoft.com/office/drawing/2014/main" id="{D0B58EDA-8BA8-4E62-9E14-BCA439944C34}"/>
              </a:ext>
            </a:extLst>
          </p:cNvPr>
          <p:cNvSpPr/>
          <p:nvPr/>
        </p:nvSpPr>
        <p:spPr>
          <a:xfrm>
            <a:off x="9151215" y="3225922"/>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Germany</a:t>
            </a:r>
          </a:p>
        </p:txBody>
      </p:sp>
      <p:sp>
        <p:nvSpPr>
          <p:cNvPr id="21" name="Rectangle 20">
            <a:extLst>
              <a:ext uri="{FF2B5EF4-FFF2-40B4-BE49-F238E27FC236}">
                <a16:creationId xmlns:a16="http://schemas.microsoft.com/office/drawing/2014/main" id="{5ACC71CF-842D-4927-B4D2-4CC31468941B}"/>
              </a:ext>
            </a:extLst>
          </p:cNvPr>
          <p:cNvSpPr/>
          <p:nvPr/>
        </p:nvSpPr>
        <p:spPr>
          <a:xfrm>
            <a:off x="5078026" y="5610686"/>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Middle East</a:t>
            </a:r>
          </a:p>
        </p:txBody>
      </p:sp>
      <p:sp>
        <p:nvSpPr>
          <p:cNvPr id="22" name="Rectangle 21">
            <a:extLst>
              <a:ext uri="{FF2B5EF4-FFF2-40B4-BE49-F238E27FC236}">
                <a16:creationId xmlns:a16="http://schemas.microsoft.com/office/drawing/2014/main" id="{C6B83438-7878-4614-9A39-B7F7DD7C0982}"/>
              </a:ext>
            </a:extLst>
          </p:cNvPr>
          <p:cNvSpPr/>
          <p:nvPr/>
        </p:nvSpPr>
        <p:spPr>
          <a:xfrm>
            <a:off x="1053483" y="5610686"/>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India</a:t>
            </a:r>
          </a:p>
        </p:txBody>
      </p:sp>
      <p:sp>
        <p:nvSpPr>
          <p:cNvPr id="23" name="Rectangle 22">
            <a:extLst>
              <a:ext uri="{FF2B5EF4-FFF2-40B4-BE49-F238E27FC236}">
                <a16:creationId xmlns:a16="http://schemas.microsoft.com/office/drawing/2014/main" id="{68B8667E-B44F-4982-8DC6-297DD64343F0}"/>
              </a:ext>
            </a:extLst>
          </p:cNvPr>
          <p:cNvSpPr/>
          <p:nvPr/>
        </p:nvSpPr>
        <p:spPr>
          <a:xfrm>
            <a:off x="9151215" y="5610685"/>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USA</a:t>
            </a:r>
          </a:p>
        </p:txBody>
      </p:sp>
    </p:spTree>
    <p:extLst>
      <p:ext uri="{BB962C8B-B14F-4D97-AF65-F5344CB8AC3E}">
        <p14:creationId xmlns:p14="http://schemas.microsoft.com/office/powerpoint/2010/main" val="89182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1131459" y="410247"/>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Different Business Areas</a:t>
            </a:r>
          </a:p>
        </p:txBody>
      </p:sp>
      <p:sp>
        <p:nvSpPr>
          <p:cNvPr id="5" name="TextBox 4">
            <a:extLst>
              <a:ext uri="{FF2B5EF4-FFF2-40B4-BE49-F238E27FC236}">
                <a16:creationId xmlns:a16="http://schemas.microsoft.com/office/drawing/2014/main" id="{36C13A79-DF79-4A8C-BA78-D1DA9F122FE1}"/>
              </a:ext>
            </a:extLst>
          </p:cNvPr>
          <p:cNvSpPr txBox="1"/>
          <p:nvPr/>
        </p:nvSpPr>
        <p:spPr>
          <a:xfrm>
            <a:off x="1131458" y="1353312"/>
            <a:ext cx="9459602" cy="3693319"/>
          </a:xfrm>
          <a:prstGeom prst="rect">
            <a:avLst/>
          </a:prstGeom>
          <a:noFill/>
        </p:spPr>
        <p:txBody>
          <a:bodyPr wrap="square">
            <a:spAutoFit/>
          </a:bodyPr>
          <a:lstStyle/>
          <a:p>
            <a:pPr>
              <a:buFont typeface="Arial" panose="020B0604020202020204" pitchFamily="34" charset="0"/>
              <a:buChar char="•"/>
            </a:pPr>
            <a:r>
              <a:rPr lang="en-IN" b="0" i="0" dirty="0">
                <a:effectLst/>
              </a:rPr>
              <a:t>Power and Gas, </a:t>
            </a:r>
            <a:r>
              <a:rPr lang="en-IN" b="0" i="0" u="none" strike="noStrike" dirty="0">
                <a:effectLst/>
                <a:hlinkClick r:id="rId2" tooltip="Siemens Gamesa">
                  <a:extLst>
                    <a:ext uri="{A12FA001-AC4F-418D-AE19-62706E023703}">
                      <ahyp:hlinkClr xmlns:ahyp="http://schemas.microsoft.com/office/drawing/2018/hyperlinkcolor" val="tx"/>
                    </a:ext>
                  </a:extLst>
                </a:hlinkClick>
              </a:rPr>
              <a:t>Siemens Gamesa Renewable Energy</a:t>
            </a:r>
            <a:r>
              <a:rPr lang="en-IN" b="0" i="0" dirty="0">
                <a:effectLst/>
              </a:rPr>
              <a:t> (spun off into Siemens Energy)</a:t>
            </a:r>
          </a:p>
          <a:p>
            <a:pPr algn="l"/>
            <a:endParaRPr lang="en-IN" b="0" i="0" dirty="0">
              <a:effectLst/>
            </a:endParaRPr>
          </a:p>
          <a:p>
            <a:pPr algn="l">
              <a:buFont typeface="Arial" panose="020B0604020202020204" pitchFamily="34" charset="0"/>
              <a:buChar char="•"/>
            </a:pPr>
            <a:r>
              <a:rPr lang="en-IN" dirty="0">
                <a:solidFill>
                  <a:schemeClr val="lt1"/>
                </a:solidFill>
              </a:rPr>
              <a:t>Power</a:t>
            </a:r>
            <a:r>
              <a:rPr lang="en-IN" b="0" i="0" dirty="0">
                <a:effectLst/>
              </a:rPr>
              <a:t> generation services</a:t>
            </a:r>
          </a:p>
          <a:p>
            <a:pPr algn="l"/>
            <a:endParaRPr lang="en-IN" b="0" i="0" dirty="0">
              <a:effectLst/>
            </a:endParaRPr>
          </a:p>
          <a:p>
            <a:pPr algn="l">
              <a:buFont typeface="Arial" panose="020B0604020202020204" pitchFamily="34" charset="0"/>
              <a:buChar char="•"/>
            </a:pPr>
            <a:r>
              <a:rPr lang="en-IN" b="0" i="0" dirty="0">
                <a:effectLst/>
              </a:rPr>
              <a:t>Energy management</a:t>
            </a:r>
          </a:p>
          <a:p>
            <a:pPr algn="l"/>
            <a:endParaRPr lang="en-IN" b="0" i="0" dirty="0">
              <a:effectLst/>
            </a:endParaRPr>
          </a:p>
          <a:p>
            <a:pPr algn="l">
              <a:buFont typeface="Arial" panose="020B0604020202020204" pitchFamily="34" charset="0"/>
              <a:buChar char="•"/>
            </a:pPr>
            <a:r>
              <a:rPr lang="en-IN" b="0" i="0" dirty="0">
                <a:effectLst/>
              </a:rPr>
              <a:t>Smart Infrastructure (formerly Building Technologies)</a:t>
            </a:r>
          </a:p>
          <a:p>
            <a:pPr algn="l"/>
            <a:endParaRPr lang="en-IN" b="0" i="0" dirty="0">
              <a:effectLst/>
            </a:endParaRPr>
          </a:p>
          <a:p>
            <a:pPr algn="l">
              <a:buFont typeface="Arial" panose="020B0604020202020204" pitchFamily="34" charset="0"/>
              <a:buChar char="•"/>
            </a:pPr>
            <a:r>
              <a:rPr lang="en-IN" b="0" i="0" dirty="0">
                <a:effectLst/>
              </a:rPr>
              <a:t>Process Industries and Drives</a:t>
            </a:r>
          </a:p>
          <a:p>
            <a:pPr algn="l"/>
            <a:endParaRPr lang="en-IN" b="0" i="0" dirty="0">
              <a:effectLst/>
            </a:endParaRPr>
          </a:p>
          <a:p>
            <a:pPr algn="l">
              <a:buFont typeface="Arial" panose="020B0604020202020204" pitchFamily="34" charset="0"/>
              <a:buChar char="•"/>
            </a:pPr>
            <a:r>
              <a:rPr lang="en-IN" b="0" i="0" u="none" strike="noStrike" dirty="0">
                <a:effectLst/>
                <a:hlinkClick r:id="rId3" tooltip="Siemens Financial Services">
                  <a:extLst>
                    <a:ext uri="{A12FA001-AC4F-418D-AE19-62706E023703}">
                      <ahyp:hlinkClr xmlns:ahyp="http://schemas.microsoft.com/office/drawing/2018/hyperlinkcolor" val="tx"/>
                    </a:ext>
                  </a:extLst>
                </a:hlinkClick>
              </a:rPr>
              <a:t>Financial services</a:t>
            </a:r>
            <a:endParaRPr lang="en-IN" b="0" i="0" u="none" strike="noStrike" dirty="0">
              <a:effectLst/>
            </a:endParaRPr>
          </a:p>
          <a:p>
            <a:pPr algn="l"/>
            <a:endParaRPr lang="en-IN" b="0" i="0" dirty="0">
              <a:effectLst/>
            </a:endParaRPr>
          </a:p>
          <a:p>
            <a:pPr algn="l">
              <a:buFont typeface="Arial" panose="020B0604020202020204" pitchFamily="34" charset="0"/>
              <a:buChar char="•"/>
            </a:pPr>
            <a:r>
              <a:rPr lang="en-IN" b="0" i="0" u="none" strike="noStrike" dirty="0" err="1">
                <a:effectLst/>
                <a:hlinkClick r:id="rId4" tooltip="Siemens Healthineers">
                  <a:extLst>
                    <a:ext uri="{A12FA001-AC4F-418D-AE19-62706E023703}">
                      <ahyp:hlinkClr xmlns:ahyp="http://schemas.microsoft.com/office/drawing/2018/hyperlinkcolor" val="tx"/>
                    </a:ext>
                  </a:extLst>
                </a:hlinkClick>
              </a:rPr>
              <a:t>Healthineers</a:t>
            </a:r>
            <a:r>
              <a:rPr lang="en-IN" u="none" strike="noStrike" dirty="0"/>
              <a:t> </a:t>
            </a:r>
            <a:r>
              <a:rPr lang="en-IN" b="0" i="0" dirty="0">
                <a:effectLst/>
              </a:rPr>
              <a:t>Digital Factory (Software)</a:t>
            </a:r>
          </a:p>
        </p:txBody>
      </p:sp>
    </p:spTree>
    <p:extLst>
      <p:ext uri="{BB962C8B-B14F-4D97-AF65-F5344CB8AC3E}">
        <p14:creationId xmlns:p14="http://schemas.microsoft.com/office/powerpoint/2010/main" val="34843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TextBox 5">
            <a:extLst>
              <a:ext uri="{FF2B5EF4-FFF2-40B4-BE49-F238E27FC236}">
                <a16:creationId xmlns:a16="http://schemas.microsoft.com/office/drawing/2014/main" id="{61237CC3-8B67-403E-83ED-A2C1012291F1}"/>
              </a:ext>
            </a:extLst>
          </p:cNvPr>
          <p:cNvSpPr txBox="1"/>
          <p:nvPr/>
        </p:nvSpPr>
        <p:spPr>
          <a:xfrm>
            <a:off x="749571" y="1212632"/>
            <a:ext cx="4807848" cy="3416320"/>
          </a:xfrm>
          <a:prstGeom prst="rect">
            <a:avLst/>
          </a:prstGeom>
          <a:noFill/>
        </p:spPr>
        <p:txBody>
          <a:bodyPr wrap="square">
            <a:spAutoFit/>
          </a:bodyPr>
          <a:lstStyle/>
          <a:p>
            <a:pPr>
              <a:buFont typeface="Arial" panose="020B0604020202020204" pitchFamily="34" charset="0"/>
              <a:buChar char="•"/>
            </a:pPr>
            <a:r>
              <a:rPr lang="en-IN" b="0" i="0" dirty="0">
                <a:effectLst/>
                <a:latin typeface="Rockwell" panose="02060603020205020403" pitchFamily="18" charset="0"/>
              </a:rPr>
              <a:t>For developing new and advanced </a:t>
            </a:r>
            <a:r>
              <a:rPr lang="en-IN" b="0" i="0" strike="noStrike" dirty="0">
                <a:effectLst/>
                <a:hlinkClick r:id="rId2" tooltip="Siemens Healthineers">
                  <a:extLst>
                    <a:ext uri="{A12FA001-AC4F-418D-AE19-62706E023703}">
                      <ahyp:hlinkClr xmlns:ahyp="http://schemas.microsoft.com/office/drawing/2018/hyperlinkcolor" val="tx"/>
                    </a:ext>
                  </a:extLst>
                </a:hlinkClick>
              </a:rPr>
              <a:t>Health</a:t>
            </a:r>
            <a:r>
              <a:rPr lang="en-IN" b="0" i="0" u="none" strike="noStrike" dirty="0">
                <a:effectLst/>
              </a:rPr>
              <a:t>care devices siemens needs good         platform with advanced developing tools. Which costs a lot to install in every devices.</a:t>
            </a:r>
          </a:p>
          <a:p>
            <a:endParaRPr lang="en-IN" b="0" i="0" dirty="0">
              <a:effectLst/>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process the big data and  store the results siemens needs lot of storage.</a:t>
            </a:r>
          </a:p>
          <a:p>
            <a:pPr algn="l"/>
            <a:endParaRPr lang="en-IN" dirty="0">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host, it needs a secure platform.</a:t>
            </a:r>
          </a:p>
          <a:p>
            <a:pPr algn="l">
              <a:buFont typeface="Arial" panose="020B0604020202020204" pitchFamily="34" charset="0"/>
              <a:buChar char="•"/>
            </a:pPr>
            <a:endParaRPr lang="en-IN" b="0" i="0" dirty="0">
              <a:effectLst/>
              <a:latin typeface="Rockwell" panose="02060603020205020403" pitchFamily="18" charset="0"/>
            </a:endParaRPr>
          </a:p>
          <a:p>
            <a:pPr algn="l">
              <a:buFont typeface="Arial" panose="020B0604020202020204" pitchFamily="34" charset="0"/>
              <a:buChar char="•"/>
            </a:pPr>
            <a:r>
              <a:rPr lang="en-IN" b="1" dirty="0">
                <a:solidFill>
                  <a:srgbClr val="92D050"/>
                </a:solidFill>
                <a:latin typeface="Rockwell" panose="02060603020205020403" pitchFamily="18" charset="0"/>
              </a:rPr>
              <a:t>To overcome from these challenges siemens a cloud services like AWS.</a:t>
            </a:r>
            <a:endParaRPr lang="en-IN" b="1" i="0" dirty="0">
              <a:solidFill>
                <a:srgbClr val="92D050"/>
              </a:solidFill>
              <a:effectLst/>
              <a:latin typeface="Rockwell" panose="02060603020205020403" pitchFamily="18" charset="0"/>
            </a:endParaRPr>
          </a:p>
        </p:txBody>
      </p:sp>
      <p:pic>
        <p:nvPicPr>
          <p:cNvPr id="1026" name="Picture 2">
            <a:extLst>
              <a:ext uri="{FF2B5EF4-FFF2-40B4-BE49-F238E27FC236}">
                <a16:creationId xmlns:a16="http://schemas.microsoft.com/office/drawing/2014/main" id="{54C3985E-D6F7-413D-90E9-E4C8D40D9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582" y="1212632"/>
            <a:ext cx="4586794" cy="32262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3818FA5-86E6-4D6B-973B-0C9777AB4C2E}"/>
              </a:ext>
            </a:extLst>
          </p:cNvPr>
          <p:cNvSpPr/>
          <p:nvPr/>
        </p:nvSpPr>
        <p:spPr>
          <a:xfrm>
            <a:off x="7007739" y="4673007"/>
            <a:ext cx="3840480" cy="63583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Siemens SPECT/CT scanner in operation</a:t>
            </a:r>
            <a:endParaRPr lang="en-IN" dirty="0"/>
          </a:p>
        </p:txBody>
      </p:sp>
    </p:spTree>
    <p:extLst>
      <p:ext uri="{BB962C8B-B14F-4D97-AF65-F5344CB8AC3E}">
        <p14:creationId xmlns:p14="http://schemas.microsoft.com/office/powerpoint/2010/main" val="126292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Why AWS …?</a:t>
            </a:r>
          </a:p>
        </p:txBody>
      </p:sp>
      <p:sp>
        <p:nvSpPr>
          <p:cNvPr id="3" name="Rectangle 2">
            <a:extLst>
              <a:ext uri="{FF2B5EF4-FFF2-40B4-BE49-F238E27FC236}">
                <a16:creationId xmlns:a16="http://schemas.microsoft.com/office/drawing/2014/main" id="{49FC15DA-06BC-47D1-8C52-736F98C41259}"/>
              </a:ext>
            </a:extLst>
          </p:cNvPr>
          <p:cNvSpPr/>
          <p:nvPr/>
        </p:nvSpPr>
        <p:spPr>
          <a:xfrm>
            <a:off x="1136342" y="1162975"/>
            <a:ext cx="8895425" cy="1713390"/>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 the name suggest, a platform is provided to clients to develop and deploy software. The client can focus on the application development rather than having to worry  about hardware and infrastructure. It also takes care of most of the operating  system, servers and networking issues.</a:t>
            </a:r>
          </a:p>
        </p:txBody>
      </p:sp>
      <p:sp>
        <p:nvSpPr>
          <p:cNvPr id="7" name="TextBox 6">
            <a:extLst>
              <a:ext uri="{FF2B5EF4-FFF2-40B4-BE49-F238E27FC236}">
                <a16:creationId xmlns:a16="http://schemas.microsoft.com/office/drawing/2014/main" id="{1C768C6F-8DFB-4EF2-A64E-944D118FDACA}"/>
              </a:ext>
            </a:extLst>
          </p:cNvPr>
          <p:cNvSpPr txBox="1"/>
          <p:nvPr/>
        </p:nvSpPr>
        <p:spPr>
          <a:xfrm>
            <a:off x="1136342" y="3195962"/>
            <a:ext cx="9459602" cy="1754326"/>
          </a:xfrm>
          <a:prstGeom prst="rect">
            <a:avLst/>
          </a:prstGeom>
          <a:noFill/>
        </p:spPr>
        <p:txBody>
          <a:bodyPr wrap="square">
            <a:spAutoFit/>
          </a:bodyPr>
          <a:lstStyle/>
          <a:p>
            <a:pPr algn="l"/>
            <a:r>
              <a:rPr lang="en-IN" dirty="0">
                <a:latin typeface="Rockwell" panose="02060603020205020403" pitchFamily="18" charset="0"/>
              </a:rPr>
              <a:t>1) AWS comes among top software providers.</a:t>
            </a:r>
            <a:endParaRPr lang="en-IN" dirty="0"/>
          </a:p>
          <a:p>
            <a:pPr algn="l"/>
            <a:endParaRPr lang="en-IN" dirty="0"/>
          </a:p>
          <a:p>
            <a:pPr algn="l"/>
            <a:r>
              <a:rPr lang="en-IN" dirty="0"/>
              <a:t>2) It is low cost and less vulnerable as servers are automatically and being checked for all know security issues. The hole process is not visible to developers and thus does not pose a risk of data breach. The new version of development tools are developed by AWS.</a:t>
            </a:r>
            <a:endParaRPr lang="en-IN" b="0" i="0" dirty="0">
              <a:solidFill>
                <a:srgbClr val="1F3D5C"/>
              </a:solidFill>
              <a:effectLst/>
              <a:latin typeface="AmazonEmberLight"/>
            </a:endParaRPr>
          </a:p>
        </p:txBody>
      </p:sp>
    </p:spTree>
    <p:extLst>
      <p:ext uri="{BB962C8B-B14F-4D97-AF65-F5344CB8AC3E}">
        <p14:creationId xmlns:p14="http://schemas.microsoft.com/office/powerpoint/2010/main" val="6250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8" name="Content Placeholder 7">
            <a:extLst>
              <a:ext uri="{FF2B5EF4-FFF2-40B4-BE49-F238E27FC236}">
                <a16:creationId xmlns:a16="http://schemas.microsoft.com/office/drawing/2014/main" id="{D86936D5-F3B9-472B-9AF9-A12D47FF3662}"/>
              </a:ext>
            </a:extLst>
          </p:cNvPr>
          <p:cNvSpPr>
            <a:spLocks noGrp="1"/>
          </p:cNvSpPr>
          <p:nvPr>
            <p:ph sz="half" idx="1"/>
          </p:nvPr>
        </p:nvSpPr>
        <p:spPr>
          <a:xfrm>
            <a:off x="944880" y="1411550"/>
            <a:ext cx="10995586" cy="4047923"/>
          </a:xfrm>
        </p:spPr>
        <p:txBody>
          <a:bodyPr>
            <a:normAutofit/>
          </a:bodyPr>
          <a:lstStyle/>
          <a:p>
            <a:r>
              <a:rPr lang="en-US" sz="1800" b="1" dirty="0">
                <a:solidFill>
                  <a:srgbClr val="92D050"/>
                </a:solidFill>
              </a:rPr>
              <a:t>Siemens AG Launches Industry-Leading </a:t>
            </a:r>
            <a:r>
              <a:rPr lang="en-US" sz="1800" b="1" dirty="0" err="1">
                <a:solidFill>
                  <a:srgbClr val="92D050"/>
                </a:solidFill>
              </a:rPr>
              <a:t>EnergyIP</a:t>
            </a:r>
            <a:r>
              <a:rPr lang="en-US" sz="1800" b="1" dirty="0">
                <a:solidFill>
                  <a:srgbClr val="92D050"/>
                </a:solidFill>
              </a:rPr>
              <a:t> MDM Application on AWS</a:t>
            </a:r>
          </a:p>
          <a:p>
            <a:pPr marL="0" indent="0">
              <a:buNone/>
            </a:pPr>
            <a:r>
              <a:rPr lang="en-US" b="0" i="0" dirty="0">
                <a:effectLst/>
                <a:latin typeface="AmazonEmber"/>
              </a:rPr>
              <a:t>Siemens decided it was time to modernize its </a:t>
            </a:r>
            <a:r>
              <a:rPr lang="en-US" b="0" i="0" dirty="0" err="1">
                <a:effectLst/>
                <a:latin typeface="AmazonEmber"/>
              </a:rPr>
              <a:t>EnergyIP</a:t>
            </a:r>
            <a:r>
              <a:rPr lang="en-US" b="0" i="0" dirty="0">
                <a:effectLst/>
                <a:latin typeface="AmazonEmber"/>
              </a:rPr>
              <a:t> meter data management (MDM) application, which enables more than 200 electricity, gas, and water utility companies to manage more than 90 million meters. For the past 20 years, Siemens has offered on-premises </a:t>
            </a:r>
            <a:r>
              <a:rPr lang="en-US" b="0" i="0" dirty="0" err="1">
                <a:effectLst/>
                <a:latin typeface="AmazonEmber"/>
              </a:rPr>
              <a:t>EnergyIP</a:t>
            </a:r>
            <a:r>
              <a:rPr lang="en-US" b="0" i="0" dirty="0">
                <a:effectLst/>
                <a:latin typeface="AmazonEmber"/>
              </a:rPr>
              <a:t> MDM, but recently the company recognized it could improve computing efficiency and customer service by offering a cloud-hosted MDM service as well. Migrating its complex enterprise application to the cloud was a daunting project, but Amazon Web Services (AWS) assisted at every stage of the transition.</a:t>
            </a:r>
            <a:endParaRPr lang="en-IN" dirty="0"/>
          </a:p>
        </p:txBody>
      </p:sp>
    </p:spTree>
    <p:extLst>
      <p:ext uri="{BB962C8B-B14F-4D97-AF65-F5344CB8AC3E}">
        <p14:creationId xmlns:p14="http://schemas.microsoft.com/office/powerpoint/2010/main" val="9857619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571</TotalTime>
  <Words>834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AmazonEmber</vt:lpstr>
      <vt:lpstr>AmazonEmberBold</vt:lpstr>
      <vt:lpstr>AmazonEmberLight</vt:lpstr>
      <vt:lpstr>-apple-system</vt:lpstr>
      <vt:lpstr>Arial</vt:lpstr>
      <vt:lpstr>Rockwell</vt:lpstr>
      <vt:lpstr>Siemens Sans Roman</vt:lpstr>
      <vt:lpstr>Gallery</vt:lpstr>
      <vt:lpstr>CLOUD COMPUTING PRESENTATION</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AND TCP/IP MODEL</dc:title>
  <dc:creator>sourabh patel</dc:creator>
  <cp:lastModifiedBy>sourabh patel</cp:lastModifiedBy>
  <cp:revision>3</cp:revision>
  <dcterms:created xsi:type="dcterms:W3CDTF">2021-10-27T04:00:35Z</dcterms:created>
  <dcterms:modified xsi:type="dcterms:W3CDTF">2022-03-05T18:41:39Z</dcterms:modified>
</cp:coreProperties>
</file>