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15"/>
  </p:notesMasterIdLst>
  <p:sldIdLst>
    <p:sldId id="256" r:id="rId2"/>
    <p:sldId id="280" r:id="rId3"/>
    <p:sldId id="281" r:id="rId4"/>
    <p:sldId id="273" r:id="rId5"/>
    <p:sldId id="274" r:id="rId6"/>
    <p:sldId id="275" r:id="rId7"/>
    <p:sldId id="276" r:id="rId8"/>
    <p:sldId id="277" r:id="rId9"/>
    <p:sldId id="267" r:id="rId10"/>
    <p:sldId id="269" r:id="rId11"/>
    <p:sldId id="268" r:id="rId12"/>
    <p:sldId id="278" r:id="rId13"/>
    <p:sldId id="27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067B3CD-CB00-40B4-8AF0-B4315A9B6AF5}">
          <p14:sldIdLst>
            <p14:sldId id="256"/>
            <p14:sldId id="280"/>
            <p14:sldId id="281"/>
            <p14:sldId id="273"/>
            <p14:sldId id="274"/>
            <p14:sldId id="275"/>
            <p14:sldId id="276"/>
            <p14:sldId id="277"/>
            <p14:sldId id="267"/>
            <p14:sldId id="269"/>
            <p14:sldId id="268"/>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500" autoAdjust="0"/>
  </p:normalViewPr>
  <p:slideViewPr>
    <p:cSldViewPr snapToGrid="0">
      <p:cViewPr varScale="1">
        <p:scale>
          <a:sx n="68" d="100"/>
          <a:sy n="68" d="100"/>
        </p:scale>
        <p:origin x="1262" y="53"/>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1DD8D9-5477-4667-AD9C-2454132CF8E3}" type="datetimeFigureOut">
              <a:rPr lang="en-IN" smtClean="0"/>
              <a:t>02-10-2022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C5D977-1B0B-4ABF-B405-AEE22EF84E0B}" type="slidenum">
              <a:rPr lang="en-IN" smtClean="0"/>
              <a:t>‹#›</a:t>
            </a:fld>
            <a:endParaRPr lang="en-IN"/>
          </a:p>
        </p:txBody>
      </p:sp>
    </p:spTree>
    <p:extLst>
      <p:ext uri="{BB962C8B-B14F-4D97-AF65-F5344CB8AC3E}">
        <p14:creationId xmlns:p14="http://schemas.microsoft.com/office/powerpoint/2010/main" val="608706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3C5D977-1B0B-4ABF-B405-AEE22EF84E0B}" type="slidenum">
              <a:rPr lang="en-IN" smtClean="0"/>
              <a:t>2</a:t>
            </a:fld>
            <a:endParaRPr lang="en-IN"/>
          </a:p>
        </p:txBody>
      </p:sp>
    </p:spTree>
    <p:extLst>
      <p:ext uri="{BB962C8B-B14F-4D97-AF65-F5344CB8AC3E}">
        <p14:creationId xmlns:p14="http://schemas.microsoft.com/office/powerpoint/2010/main" val="3329551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3C5D977-1B0B-4ABF-B405-AEE22EF84E0B}" type="slidenum">
              <a:rPr lang="en-IN" smtClean="0"/>
              <a:t>3</a:t>
            </a:fld>
            <a:endParaRPr lang="en-IN"/>
          </a:p>
        </p:txBody>
      </p:sp>
    </p:spTree>
    <p:extLst>
      <p:ext uri="{BB962C8B-B14F-4D97-AF65-F5344CB8AC3E}">
        <p14:creationId xmlns:p14="http://schemas.microsoft.com/office/powerpoint/2010/main" val="956067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a:solidFill>
                  <a:schemeClr val="tx1"/>
                </a:solidFill>
                <a:effectLst/>
                <a:latin typeface="Calibri" panose="020F0502020204030204" pitchFamily="34" charset="0"/>
                <a:cs typeface="Calibri" panose="020F0502020204030204" pitchFamily="34" charset="0"/>
              </a:rPr>
              <a:t>Object oriented program refers to programming languages that use objects. The main aim of OOP is to bind together the data &amp; the functions that operate on them so that no other part of the code can access this data except that function.</a:t>
            </a:r>
            <a:endParaRPr lang="en-IN" dirty="0"/>
          </a:p>
        </p:txBody>
      </p:sp>
      <p:sp>
        <p:nvSpPr>
          <p:cNvPr id="4" name="Slide Number Placeholder 3"/>
          <p:cNvSpPr>
            <a:spLocks noGrp="1"/>
          </p:cNvSpPr>
          <p:nvPr>
            <p:ph type="sldNum" sz="quarter" idx="5"/>
          </p:nvPr>
        </p:nvSpPr>
        <p:spPr/>
        <p:txBody>
          <a:bodyPr/>
          <a:lstStyle/>
          <a:p>
            <a:fld id="{A3C5D977-1B0B-4ABF-B405-AEE22EF84E0B}" type="slidenum">
              <a:rPr lang="en-IN" smtClean="0"/>
              <a:t>4</a:t>
            </a:fld>
            <a:endParaRPr lang="en-IN"/>
          </a:p>
        </p:txBody>
      </p:sp>
    </p:spTree>
    <p:extLst>
      <p:ext uri="{BB962C8B-B14F-4D97-AF65-F5344CB8AC3E}">
        <p14:creationId xmlns:p14="http://schemas.microsoft.com/office/powerpoint/2010/main" val="1814321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Calibri" panose="020F0502020204030204" pitchFamily="34" charset="0"/>
                <a:cs typeface="Calibri" panose="020F0502020204030204" pitchFamily="34" charset="0"/>
              </a:rPr>
              <a:t>Inheritance is the ability to extend the functionality from the base entity in new entity belonging to the same group. This will help us to reuse the functionality which is already defined before and extend into a new entity.</a:t>
            </a:r>
          </a:p>
          <a:p>
            <a:pPr algn="l"/>
            <a:endParaRPr lang="en-US" b="0" i="0" dirty="0">
              <a:effectLst/>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Calibri" panose="020F0502020204030204" pitchFamily="34" charset="0"/>
                <a:cs typeface="Calibri" panose="020F0502020204030204" pitchFamily="34" charset="0"/>
              </a:rPr>
              <a:t>Polymorphism can be defined as the ability to use the same name for doing different things. More precisely we say it as ‘many forms of single entity’. This play a vital role in the concept of OOPS.</a:t>
            </a:r>
          </a:p>
          <a:p>
            <a:pPr algn="l"/>
            <a:endParaRPr lang="en-US" b="0" i="0" dirty="0">
              <a:effectLst/>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A3C5D977-1B0B-4ABF-B405-AEE22EF84E0B}" type="slidenum">
              <a:rPr lang="en-IN" smtClean="0"/>
              <a:t>7</a:t>
            </a:fld>
            <a:endParaRPr lang="en-IN"/>
          </a:p>
        </p:txBody>
      </p:sp>
    </p:spTree>
    <p:extLst>
      <p:ext uri="{BB962C8B-B14F-4D97-AF65-F5344CB8AC3E}">
        <p14:creationId xmlns:p14="http://schemas.microsoft.com/office/powerpoint/2010/main" val="736343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Calibri" panose="020F0502020204030204" pitchFamily="34" charset="0"/>
                <a:cs typeface="Calibri" panose="020F0502020204030204" pitchFamily="34" charset="0"/>
              </a:rPr>
              <a:t>Abstraction allows us to expose limited data and functionality of objects publicly and hide the actual implementation. It is the most important pillar in OOPS. In our example of Mobile class and objects like Nokia, Samsung, iPhone.</a:t>
            </a:r>
          </a:p>
          <a:p>
            <a:endParaRPr lang="en-IN" dirty="0"/>
          </a:p>
          <a:p>
            <a:r>
              <a:rPr lang="en-US" b="0" i="0" dirty="0">
                <a:effectLst/>
                <a:latin typeface="Calibri" panose="020F0502020204030204" pitchFamily="34" charset="0"/>
                <a:cs typeface="Calibri" panose="020F0502020204030204" pitchFamily="34" charset="0"/>
              </a:rPr>
              <a:t>Encapsulation is defined as the process of enclosing one or more details from the outside world through access right. It says how much access should be given to particular details.</a:t>
            </a:r>
            <a:endParaRPr lang="en-IN" dirty="0"/>
          </a:p>
        </p:txBody>
      </p:sp>
      <p:sp>
        <p:nvSpPr>
          <p:cNvPr id="4" name="Slide Number Placeholder 3"/>
          <p:cNvSpPr>
            <a:spLocks noGrp="1"/>
          </p:cNvSpPr>
          <p:nvPr>
            <p:ph type="sldNum" sz="quarter" idx="5"/>
          </p:nvPr>
        </p:nvSpPr>
        <p:spPr/>
        <p:txBody>
          <a:bodyPr/>
          <a:lstStyle/>
          <a:p>
            <a:fld id="{A3C5D977-1B0B-4ABF-B405-AEE22EF84E0B}" type="slidenum">
              <a:rPr lang="en-IN" smtClean="0"/>
              <a:t>8</a:t>
            </a:fld>
            <a:endParaRPr lang="en-IN"/>
          </a:p>
        </p:txBody>
      </p:sp>
    </p:spTree>
    <p:extLst>
      <p:ext uri="{BB962C8B-B14F-4D97-AF65-F5344CB8AC3E}">
        <p14:creationId xmlns:p14="http://schemas.microsoft.com/office/powerpoint/2010/main" val="3373183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3C5D977-1B0B-4ABF-B405-AEE22EF84E0B}" type="slidenum">
              <a:rPr lang="en-IN" smtClean="0"/>
              <a:t>12</a:t>
            </a:fld>
            <a:endParaRPr lang="en-IN"/>
          </a:p>
        </p:txBody>
      </p:sp>
    </p:spTree>
    <p:extLst>
      <p:ext uri="{BB962C8B-B14F-4D97-AF65-F5344CB8AC3E}">
        <p14:creationId xmlns:p14="http://schemas.microsoft.com/office/powerpoint/2010/main" val="41498274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3072A2E-22B9-433C-A3D8-AA15F92D1407}" type="datetimeFigureOut">
              <a:rPr lang="en-IN" smtClean="0"/>
              <a:t>02-10-2022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08285390-26DB-43B0-A7CA-B44342B8353E}" type="slidenum">
              <a:rPr lang="en-IN" smtClean="0"/>
              <a:t>‹#›</a:t>
            </a:fld>
            <a:endParaRPr lang="en-IN"/>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6667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072A2E-22B9-433C-A3D8-AA15F92D1407}" type="datetimeFigureOut">
              <a:rPr lang="en-IN" smtClean="0"/>
              <a:t>02-10-2022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285390-26DB-43B0-A7CA-B44342B8353E}" type="slidenum">
              <a:rPr lang="en-IN" smtClean="0"/>
              <a:t>‹#›</a:t>
            </a:fld>
            <a:endParaRPr lang="en-IN"/>
          </a:p>
        </p:txBody>
      </p:sp>
    </p:spTree>
    <p:extLst>
      <p:ext uri="{BB962C8B-B14F-4D97-AF65-F5344CB8AC3E}">
        <p14:creationId xmlns:p14="http://schemas.microsoft.com/office/powerpoint/2010/main" val="3769386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072A2E-22B9-433C-A3D8-AA15F92D1407}" type="datetimeFigureOut">
              <a:rPr lang="en-IN" smtClean="0"/>
              <a:t>02-10-2022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85390-26DB-43B0-A7CA-B44342B8353E}" type="slidenum">
              <a:rPr lang="en-IN" smtClean="0"/>
              <a:t>‹#›</a:t>
            </a:fld>
            <a:endParaRPr lang="en-IN"/>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8689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072A2E-22B9-433C-A3D8-AA15F92D1407}" type="datetimeFigureOut">
              <a:rPr lang="en-IN" smtClean="0"/>
              <a:t>02-10-2022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85390-26DB-43B0-A7CA-B44342B8353E}"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6801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072A2E-22B9-433C-A3D8-AA15F92D1407}" type="datetimeFigureOut">
              <a:rPr lang="en-IN" smtClean="0"/>
              <a:t>02-10-2022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85390-26DB-43B0-A7CA-B44342B8353E}" type="slidenum">
              <a:rPr lang="en-IN" smtClean="0"/>
              <a:t>‹#›</a:t>
            </a:fld>
            <a:endParaRPr lang="en-IN"/>
          </a:p>
        </p:txBody>
      </p:sp>
    </p:spTree>
    <p:extLst>
      <p:ext uri="{BB962C8B-B14F-4D97-AF65-F5344CB8AC3E}">
        <p14:creationId xmlns:p14="http://schemas.microsoft.com/office/powerpoint/2010/main" val="3926051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072A2E-22B9-433C-A3D8-AA15F92D1407}" type="datetimeFigureOut">
              <a:rPr lang="en-IN" smtClean="0"/>
              <a:t>02-10-2022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85390-26DB-43B0-A7CA-B44342B8353E}"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9324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072A2E-22B9-433C-A3D8-AA15F92D1407}" type="datetimeFigureOut">
              <a:rPr lang="en-IN" smtClean="0"/>
              <a:t>02-10-2022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85390-26DB-43B0-A7CA-B44342B8353E}" type="slidenum">
              <a:rPr lang="en-IN" smtClean="0"/>
              <a:t>‹#›</a:t>
            </a:fld>
            <a:endParaRPr lang="en-IN"/>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3911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072A2E-22B9-433C-A3D8-AA15F92D1407}" type="datetimeFigureOut">
              <a:rPr lang="en-IN" smtClean="0"/>
              <a:t>02-10-2022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85390-26DB-43B0-A7CA-B44342B8353E}" type="slidenum">
              <a:rPr lang="en-IN" smtClean="0"/>
              <a:t>‹#›</a:t>
            </a:fld>
            <a:endParaRPr lang="en-IN"/>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7168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072A2E-22B9-433C-A3D8-AA15F92D1407}" type="datetimeFigureOut">
              <a:rPr lang="en-IN" smtClean="0"/>
              <a:t>02-10-2022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85390-26DB-43B0-A7CA-B44342B8353E}" type="slidenum">
              <a:rPr lang="en-IN" smtClean="0"/>
              <a:t>‹#›</a:t>
            </a:fld>
            <a:endParaRPr lang="en-IN"/>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3150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072A2E-22B9-433C-A3D8-AA15F92D1407}" type="datetimeFigureOut">
              <a:rPr lang="en-IN" smtClean="0"/>
              <a:t>02-10-2022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85390-26DB-43B0-A7CA-B44342B8353E}" type="slidenum">
              <a:rPr lang="en-IN" smtClean="0"/>
              <a:t>‹#›</a:t>
            </a:fld>
            <a:endParaRPr lang="en-IN"/>
          </a:p>
        </p:txBody>
      </p:sp>
    </p:spTree>
    <p:extLst>
      <p:ext uri="{BB962C8B-B14F-4D97-AF65-F5344CB8AC3E}">
        <p14:creationId xmlns:p14="http://schemas.microsoft.com/office/powerpoint/2010/main" val="38745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072A2E-22B9-433C-A3D8-AA15F92D1407}" type="datetimeFigureOut">
              <a:rPr lang="en-IN" smtClean="0"/>
              <a:t>02-10-2022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85390-26DB-43B0-A7CA-B44342B8353E}" type="slidenum">
              <a:rPr lang="en-IN" smtClean="0"/>
              <a:t>‹#›</a:t>
            </a:fld>
            <a:endParaRPr lang="en-IN"/>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1340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072A2E-22B9-433C-A3D8-AA15F92D1407}" type="datetimeFigureOut">
              <a:rPr lang="en-IN" smtClean="0"/>
              <a:t>02-10-2022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285390-26DB-43B0-A7CA-B44342B8353E}" type="slidenum">
              <a:rPr lang="en-IN" smtClean="0"/>
              <a:t>‹#›</a:t>
            </a:fld>
            <a:endParaRPr lang="en-IN"/>
          </a:p>
        </p:txBody>
      </p:sp>
    </p:spTree>
    <p:extLst>
      <p:ext uri="{BB962C8B-B14F-4D97-AF65-F5344CB8AC3E}">
        <p14:creationId xmlns:p14="http://schemas.microsoft.com/office/powerpoint/2010/main" val="3610780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072A2E-22B9-433C-A3D8-AA15F92D1407}" type="datetimeFigureOut">
              <a:rPr lang="en-IN" smtClean="0"/>
              <a:t>02-10-2022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285390-26DB-43B0-A7CA-B44342B8353E}" type="slidenum">
              <a:rPr lang="en-IN" smtClean="0"/>
              <a:t>‹#›</a:t>
            </a:fld>
            <a:endParaRPr lang="en-IN"/>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8037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072A2E-22B9-433C-A3D8-AA15F92D1407}" type="datetimeFigureOut">
              <a:rPr lang="en-IN" smtClean="0"/>
              <a:t>02-10-2022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285390-26DB-43B0-A7CA-B44342B8353E}" type="slidenum">
              <a:rPr lang="en-IN" smtClean="0"/>
              <a:t>‹#›</a:t>
            </a:fld>
            <a:endParaRPr lang="en-IN"/>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2992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072A2E-22B9-433C-A3D8-AA15F92D1407}" type="datetimeFigureOut">
              <a:rPr lang="en-IN" smtClean="0"/>
              <a:t>02-10-2022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285390-26DB-43B0-A7CA-B44342B8353E}" type="slidenum">
              <a:rPr lang="en-IN" smtClean="0"/>
              <a:t>‹#›</a:t>
            </a:fld>
            <a:endParaRPr lang="en-IN"/>
          </a:p>
        </p:txBody>
      </p:sp>
    </p:spTree>
    <p:extLst>
      <p:ext uri="{BB962C8B-B14F-4D97-AF65-F5344CB8AC3E}">
        <p14:creationId xmlns:p14="http://schemas.microsoft.com/office/powerpoint/2010/main" val="3068772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072A2E-22B9-433C-A3D8-AA15F92D1407}" type="datetimeFigureOut">
              <a:rPr lang="en-IN" smtClean="0"/>
              <a:t>02-10-2022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285390-26DB-43B0-A7CA-B44342B8353E}" type="slidenum">
              <a:rPr lang="en-IN" smtClean="0"/>
              <a:t>‹#›</a:t>
            </a:fld>
            <a:endParaRPr lang="en-IN"/>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0441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072A2E-22B9-433C-A3D8-AA15F92D1407}" type="datetimeFigureOut">
              <a:rPr lang="en-IN" smtClean="0"/>
              <a:t>02-10-2022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285390-26DB-43B0-A7CA-B44342B8353E}" type="slidenum">
              <a:rPr lang="en-IN" smtClean="0"/>
              <a:t>‹#›</a:t>
            </a:fld>
            <a:endParaRPr lang="en-IN"/>
          </a:p>
        </p:txBody>
      </p:sp>
    </p:spTree>
    <p:extLst>
      <p:ext uri="{BB962C8B-B14F-4D97-AF65-F5344CB8AC3E}">
        <p14:creationId xmlns:p14="http://schemas.microsoft.com/office/powerpoint/2010/main" val="78207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072A2E-22B9-433C-A3D8-AA15F92D1407}" type="datetimeFigureOut">
              <a:rPr lang="en-IN" smtClean="0"/>
              <a:t>02-10-2022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8285390-26DB-43B0-A7CA-B44342B8353E}" type="slidenum">
              <a:rPr lang="en-IN" smtClean="0"/>
              <a:t>‹#›</a:t>
            </a:fld>
            <a:endParaRPr lang="en-IN"/>
          </a:p>
        </p:txBody>
      </p:sp>
    </p:spTree>
    <p:extLst>
      <p:ext uri="{BB962C8B-B14F-4D97-AF65-F5344CB8AC3E}">
        <p14:creationId xmlns:p14="http://schemas.microsoft.com/office/powerpoint/2010/main" val="1316656731"/>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4.gif"/></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5D9F8-0736-1F72-AEAC-77B6269B00EA}"/>
              </a:ext>
            </a:extLst>
          </p:cNvPr>
          <p:cNvSpPr>
            <a:spLocks noGrp="1"/>
          </p:cNvSpPr>
          <p:nvPr>
            <p:ph type="ctrTitle"/>
          </p:nvPr>
        </p:nvSpPr>
        <p:spPr/>
        <p:txBody>
          <a:bodyPr/>
          <a:lstStyle/>
          <a:p>
            <a:r>
              <a:rPr lang="en-IN" sz="2400" dirty="0">
                <a:solidFill>
                  <a:schemeClr val="tx1"/>
                </a:solidFill>
                <a:latin typeface="Calibri" panose="020F0502020204030204" pitchFamily="34" charset="0"/>
                <a:ea typeface="Verdana" panose="020B0604030504040204" pitchFamily="34" charset="0"/>
                <a:cs typeface="Calibri" panose="020F0502020204030204" pitchFamily="34" charset="0"/>
              </a:rPr>
              <a:t>Full Stack Developer </a:t>
            </a:r>
            <a:br>
              <a:rPr lang="en-IN" sz="2400" dirty="0">
                <a:solidFill>
                  <a:schemeClr val="tx1"/>
                </a:solidFill>
                <a:latin typeface="Calibri" panose="020F0502020204030204" pitchFamily="34" charset="0"/>
                <a:ea typeface="Verdana" panose="020B0604030504040204" pitchFamily="34" charset="0"/>
                <a:cs typeface="Calibri" panose="020F0502020204030204" pitchFamily="34" charset="0"/>
              </a:rPr>
            </a:br>
            <a:r>
              <a:rPr lang="en-IN" sz="2400" dirty="0">
                <a:solidFill>
                  <a:schemeClr val="tx1"/>
                </a:solidFill>
                <a:latin typeface="Calibri" panose="020F0502020204030204" pitchFamily="34" charset="0"/>
                <a:ea typeface="Verdana" panose="020B0604030504040204" pitchFamily="34" charset="0"/>
                <a:cs typeface="Calibri" panose="020F0502020204030204" pitchFamily="34" charset="0"/>
              </a:rPr>
              <a:t>at </a:t>
            </a:r>
            <a:br>
              <a:rPr lang="en-IN" sz="2400" dirty="0">
                <a:solidFill>
                  <a:schemeClr val="tx1"/>
                </a:solidFill>
                <a:latin typeface="Calibri" panose="020F0502020204030204" pitchFamily="34" charset="0"/>
                <a:ea typeface="Verdana" panose="020B0604030504040204" pitchFamily="34" charset="0"/>
                <a:cs typeface="Calibri" panose="020F0502020204030204" pitchFamily="34" charset="0"/>
              </a:rPr>
            </a:br>
            <a:r>
              <a:rPr lang="en-IN" sz="2400" dirty="0">
                <a:solidFill>
                  <a:schemeClr val="tx1"/>
                </a:solidFill>
                <a:latin typeface="Calibri" panose="020F0502020204030204" pitchFamily="34" charset="0"/>
                <a:ea typeface="Verdana" panose="020B0604030504040204" pitchFamily="34" charset="0"/>
                <a:cs typeface="Calibri" panose="020F0502020204030204" pitchFamily="34" charset="0"/>
              </a:rPr>
              <a:t>E-Rental Pvt Ltd</a:t>
            </a:r>
          </a:p>
        </p:txBody>
      </p:sp>
      <p:sp>
        <p:nvSpPr>
          <p:cNvPr id="5" name="TextBox 4">
            <a:extLst>
              <a:ext uri="{FF2B5EF4-FFF2-40B4-BE49-F238E27FC236}">
                <a16:creationId xmlns:a16="http://schemas.microsoft.com/office/drawing/2014/main" id="{9F54CB1F-415F-B7D6-1F5D-67C852657651}"/>
              </a:ext>
            </a:extLst>
          </p:cNvPr>
          <p:cNvSpPr txBox="1"/>
          <p:nvPr/>
        </p:nvSpPr>
        <p:spPr>
          <a:xfrm>
            <a:off x="6436393" y="4162613"/>
            <a:ext cx="3071674" cy="923330"/>
          </a:xfrm>
          <a:prstGeom prst="rect">
            <a:avLst/>
          </a:prstGeom>
          <a:noFill/>
        </p:spPr>
        <p:txBody>
          <a:bodyPr wrap="square">
            <a:spAutoFit/>
          </a:bodyPr>
          <a:lstStyle/>
          <a:p>
            <a:endParaRPr lang="en-IN" dirty="0">
              <a:latin typeface="Calibri" panose="020F0502020204030204" pitchFamily="34" charset="0"/>
              <a:cs typeface="Calibri" panose="020F0502020204030204" pitchFamily="34" charset="0"/>
            </a:endParaRPr>
          </a:p>
          <a:p>
            <a:pPr algn="r"/>
            <a:r>
              <a:rPr lang="en-IN" sz="1800" dirty="0">
                <a:latin typeface="Calibri" panose="020F0502020204030204" pitchFamily="34" charset="0"/>
                <a:cs typeface="Calibri" panose="020F0502020204030204" pitchFamily="34" charset="0"/>
              </a:rPr>
              <a:t>Sourabh Patel</a:t>
            </a:r>
            <a:endParaRPr lang="en-IN" sz="1200" dirty="0">
              <a:latin typeface="Calibri" panose="020F0502020204030204" pitchFamily="34" charset="0"/>
              <a:cs typeface="Calibri" panose="020F0502020204030204" pitchFamily="34" charset="0"/>
            </a:endParaRPr>
          </a:p>
          <a:p>
            <a:pPr algn="r"/>
            <a:r>
              <a:rPr lang="en-IN" dirty="0">
                <a:latin typeface="Calibri" panose="020F0502020204030204" pitchFamily="34" charset="0"/>
                <a:cs typeface="Calibri" panose="020F0502020204030204" pitchFamily="34" charset="0"/>
              </a:rPr>
              <a:t>U19CS082</a:t>
            </a:r>
          </a:p>
        </p:txBody>
      </p:sp>
      <p:sp>
        <p:nvSpPr>
          <p:cNvPr id="6" name="TextBox 5">
            <a:extLst>
              <a:ext uri="{FF2B5EF4-FFF2-40B4-BE49-F238E27FC236}">
                <a16:creationId xmlns:a16="http://schemas.microsoft.com/office/drawing/2014/main" id="{FACF0252-7C71-21C7-704B-D1DCD074F90A}"/>
              </a:ext>
            </a:extLst>
          </p:cNvPr>
          <p:cNvSpPr txBox="1"/>
          <p:nvPr/>
        </p:nvSpPr>
        <p:spPr>
          <a:xfrm>
            <a:off x="3048740" y="1640298"/>
            <a:ext cx="6094520" cy="461665"/>
          </a:xfrm>
          <a:prstGeom prst="rect">
            <a:avLst/>
          </a:prstGeom>
          <a:noFill/>
        </p:spPr>
        <p:txBody>
          <a:bodyPr wrap="square">
            <a:spAutoFit/>
          </a:bodyPr>
          <a:lstStyle/>
          <a:p>
            <a:pPr algn="ctr"/>
            <a:r>
              <a:rPr lang="en-IN" sz="2400" b="1" i="0" u="none" strike="noStrike" dirty="0">
                <a:effectLst/>
                <a:latin typeface="Calibri" panose="020F0502020204030204" pitchFamily="34" charset="0"/>
                <a:cs typeface="Calibri" panose="020F0502020204030204" pitchFamily="34" charset="0"/>
              </a:rPr>
              <a:t>Summer Training Presentation</a:t>
            </a:r>
            <a:endParaRPr lang="en-IN" sz="2400" b="1"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ED3C7476-FBD4-1AFE-8E77-F3C292125B06}"/>
              </a:ext>
            </a:extLst>
          </p:cNvPr>
          <p:cNvSpPr txBox="1"/>
          <p:nvPr/>
        </p:nvSpPr>
        <p:spPr>
          <a:xfrm>
            <a:off x="1662344" y="4426669"/>
            <a:ext cx="6094520" cy="584775"/>
          </a:xfrm>
          <a:prstGeom prst="rect">
            <a:avLst/>
          </a:prstGeom>
          <a:noFill/>
        </p:spPr>
        <p:txBody>
          <a:bodyPr wrap="square">
            <a:spAutoFit/>
          </a:bodyPr>
          <a:lstStyle/>
          <a:p>
            <a:pPr algn="ctr" rtl="0">
              <a:spcBef>
                <a:spcPts val="0"/>
              </a:spcBef>
              <a:spcAft>
                <a:spcPts val="0"/>
              </a:spcAft>
            </a:pPr>
            <a:r>
              <a:rPr lang="en-US" sz="1600" b="0" i="0" u="none" strike="noStrike" dirty="0">
                <a:effectLst/>
                <a:latin typeface="Calibri" panose="020F0502020204030204" pitchFamily="34" charset="0"/>
                <a:cs typeface="Calibri" panose="020F0502020204030204" pitchFamily="34" charset="0"/>
              </a:rPr>
              <a:t>Department of Computer Science And Engineering</a:t>
            </a:r>
            <a:endParaRPr lang="en-US" sz="1600" b="0" dirty="0">
              <a:effectLst/>
              <a:latin typeface="Calibri" panose="020F0502020204030204" pitchFamily="34" charset="0"/>
              <a:cs typeface="Calibri" panose="020F0502020204030204" pitchFamily="34" charset="0"/>
            </a:endParaRPr>
          </a:p>
          <a:p>
            <a:pPr algn="ctr" rtl="0">
              <a:spcBef>
                <a:spcPts val="0"/>
              </a:spcBef>
              <a:spcAft>
                <a:spcPts val="0"/>
              </a:spcAft>
            </a:pPr>
            <a:r>
              <a:rPr lang="en-US" sz="1600" b="0" i="0" u="none" strike="noStrike" dirty="0">
                <a:effectLst/>
                <a:latin typeface="Calibri" panose="020F0502020204030204" pitchFamily="34" charset="0"/>
                <a:cs typeface="Calibri" panose="020F0502020204030204" pitchFamily="34" charset="0"/>
              </a:rPr>
              <a:t>Sardar Vallabhbhai National Institute of Technology</a:t>
            </a:r>
            <a:endParaRPr lang="en-US" sz="1600" b="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0463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226AE3A-CB4F-56CA-A98F-17A2EFEF16DE}"/>
              </a:ext>
            </a:extLst>
          </p:cNvPr>
          <p:cNvSpPr>
            <a:spLocks noGrp="1"/>
          </p:cNvSpPr>
          <p:nvPr>
            <p:ph type="body" idx="1"/>
          </p:nvPr>
        </p:nvSpPr>
        <p:spPr>
          <a:xfrm>
            <a:off x="2194895" y="2474453"/>
            <a:ext cx="8158690" cy="954547"/>
          </a:xfrm>
        </p:spPr>
        <p:txBody>
          <a:bodyPr>
            <a:noAutofit/>
          </a:bodyPr>
          <a:lstStyle/>
          <a:p>
            <a:r>
              <a:rPr lang="en-US" sz="1600" b="0" i="0" dirty="0">
                <a:effectLst/>
                <a:latin typeface="Calibri" panose="020F0502020204030204" pitchFamily="34" charset="0"/>
                <a:cs typeface="Calibri" panose="020F0502020204030204" pitchFamily="34" charset="0"/>
              </a:rPr>
              <a:t>A REST API (also known as RESTful API) is an application programming interface (API or web API) that conforms to the constraints of REST architectural style and allows for interaction with RESTful web services.</a:t>
            </a:r>
            <a:endParaRPr lang="en-IN" sz="16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CA2C30DD-DCA1-A4DD-41DF-192CF1365784}"/>
              </a:ext>
            </a:extLst>
          </p:cNvPr>
          <p:cNvSpPr txBox="1"/>
          <p:nvPr/>
        </p:nvSpPr>
        <p:spPr>
          <a:xfrm>
            <a:off x="2894120" y="1680570"/>
            <a:ext cx="6942338" cy="523220"/>
          </a:xfrm>
          <a:prstGeom prst="rect">
            <a:avLst/>
          </a:prstGeom>
          <a:noFill/>
        </p:spPr>
        <p:txBody>
          <a:bodyPr wrap="square">
            <a:spAutoFit/>
          </a:bodyPr>
          <a:lstStyle/>
          <a:p>
            <a:r>
              <a:rPr lang="en-IN" sz="2800" b="1" dirty="0">
                <a:latin typeface="Calibri" panose="020F0502020204030204" pitchFamily="34" charset="0"/>
                <a:cs typeface="Calibri" panose="020F0502020204030204" pitchFamily="34" charset="0"/>
              </a:rPr>
              <a:t>REST API </a:t>
            </a:r>
            <a:r>
              <a:rPr lang="en-US" sz="2800" b="1" dirty="0">
                <a:latin typeface="Calibri" panose="020F0502020204030204" pitchFamily="34" charset="0"/>
                <a:cs typeface="Calibri" panose="020F0502020204030204" pitchFamily="34" charset="0"/>
              </a:rPr>
              <a:t>:- </a:t>
            </a:r>
            <a:r>
              <a:rPr lang="en-US" sz="2800" b="1" u="sng" dirty="0">
                <a:latin typeface="Calibri" panose="020F0502020204030204" pitchFamily="34" charset="0"/>
                <a:cs typeface="Calibri" panose="020F0502020204030204" pitchFamily="34" charset="0"/>
              </a:rPr>
              <a:t>RE</a:t>
            </a:r>
            <a:r>
              <a:rPr lang="en-US" sz="2800" b="1" dirty="0">
                <a:latin typeface="Calibri" panose="020F0502020204030204" pitchFamily="34" charset="0"/>
                <a:cs typeface="Calibri" panose="020F0502020204030204" pitchFamily="34" charset="0"/>
              </a:rPr>
              <a:t>presentational </a:t>
            </a:r>
            <a:r>
              <a:rPr lang="en-US" sz="2800" b="1" u="sng" dirty="0">
                <a:latin typeface="Calibri" panose="020F0502020204030204" pitchFamily="34" charset="0"/>
                <a:cs typeface="Calibri" panose="020F0502020204030204" pitchFamily="34" charset="0"/>
              </a:rPr>
              <a:t>S</a:t>
            </a:r>
            <a:r>
              <a:rPr lang="en-US" sz="2800" b="1" dirty="0">
                <a:latin typeface="Calibri" panose="020F0502020204030204" pitchFamily="34" charset="0"/>
                <a:cs typeface="Calibri" panose="020F0502020204030204" pitchFamily="34" charset="0"/>
              </a:rPr>
              <a:t>tate </a:t>
            </a:r>
            <a:r>
              <a:rPr lang="en-US" sz="2800" b="1" u="sng" dirty="0">
                <a:latin typeface="Calibri" panose="020F0502020204030204" pitchFamily="34" charset="0"/>
                <a:cs typeface="Calibri" panose="020F0502020204030204" pitchFamily="34" charset="0"/>
              </a:rPr>
              <a:t>T</a:t>
            </a:r>
            <a:r>
              <a:rPr lang="en-US" sz="2800" b="1" dirty="0">
                <a:latin typeface="Calibri" panose="020F0502020204030204" pitchFamily="34" charset="0"/>
                <a:cs typeface="Calibri" panose="020F0502020204030204" pitchFamily="34" charset="0"/>
              </a:rPr>
              <a:t>ransfer</a:t>
            </a:r>
          </a:p>
        </p:txBody>
      </p:sp>
      <p:pic>
        <p:nvPicPr>
          <p:cNvPr id="7" name="Picture 6">
            <a:extLst>
              <a:ext uri="{FF2B5EF4-FFF2-40B4-BE49-F238E27FC236}">
                <a16:creationId xmlns:a16="http://schemas.microsoft.com/office/drawing/2014/main" id="{22CA0217-3496-3E65-7199-54BDB5D75582}"/>
              </a:ext>
            </a:extLst>
          </p:cNvPr>
          <p:cNvPicPr>
            <a:picLocks noChangeAspect="1"/>
          </p:cNvPicPr>
          <p:nvPr/>
        </p:nvPicPr>
        <p:blipFill rotWithShape="1">
          <a:blip r:embed="rId2">
            <a:extLst>
              <a:ext uri="{28A0092B-C50C-407E-A947-70E740481C1C}">
                <a14:useLocalDpi xmlns:a14="http://schemas.microsoft.com/office/drawing/2010/main" val="0"/>
              </a:ext>
            </a:extLst>
          </a:blip>
          <a:srcRect t="52027"/>
          <a:stretch/>
        </p:blipFill>
        <p:spPr>
          <a:xfrm>
            <a:off x="2016655" y="4074849"/>
            <a:ext cx="8158691" cy="1686757"/>
          </a:xfrm>
          <a:prstGeom prst="rect">
            <a:avLst/>
          </a:prstGeom>
        </p:spPr>
      </p:pic>
    </p:spTree>
    <p:extLst>
      <p:ext uri="{BB962C8B-B14F-4D97-AF65-F5344CB8AC3E}">
        <p14:creationId xmlns:p14="http://schemas.microsoft.com/office/powerpoint/2010/main" val="1885506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FB1C81-081C-9887-27BA-25847A299E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142" y="1047565"/>
            <a:ext cx="8498976" cy="4669654"/>
          </a:xfrm>
          <a:prstGeom prst="rect">
            <a:avLst/>
          </a:prstGeom>
        </p:spPr>
      </p:pic>
      <p:pic>
        <p:nvPicPr>
          <p:cNvPr id="2050" name="Picture 2" descr="API Methods">
            <a:extLst>
              <a:ext uri="{FF2B5EF4-FFF2-40B4-BE49-F238E27FC236}">
                <a16:creationId xmlns:a16="http://schemas.microsoft.com/office/drawing/2014/main" id="{84F6A85E-EE92-9CC9-BEA5-43A18BB894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022" y="949911"/>
            <a:ext cx="9001956" cy="4860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78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1DF84F-2DAA-DF2F-FD87-BAB055B32E33}"/>
              </a:ext>
            </a:extLst>
          </p:cNvPr>
          <p:cNvSpPr txBox="1"/>
          <p:nvPr/>
        </p:nvSpPr>
        <p:spPr>
          <a:xfrm>
            <a:off x="1052004" y="885093"/>
            <a:ext cx="2996213" cy="584775"/>
          </a:xfrm>
          <a:prstGeom prst="rect">
            <a:avLst/>
          </a:prstGeom>
          <a:noFill/>
        </p:spPr>
        <p:txBody>
          <a:bodyPr wrap="square">
            <a:spAutoFit/>
          </a:bodyPr>
          <a:lstStyle/>
          <a:p>
            <a:r>
              <a:rPr lang="en-US" sz="3200" b="1" dirty="0">
                <a:latin typeface="Calibri" panose="020F0502020204030204" pitchFamily="34" charset="0"/>
                <a:cs typeface="Calibri" panose="020F0502020204030204" pitchFamily="34" charset="0"/>
              </a:rPr>
              <a:t>Implementation</a:t>
            </a:r>
          </a:p>
        </p:txBody>
      </p:sp>
      <p:pic>
        <p:nvPicPr>
          <p:cNvPr id="4" name="Picture 3">
            <a:extLst>
              <a:ext uri="{FF2B5EF4-FFF2-40B4-BE49-F238E27FC236}">
                <a16:creationId xmlns:a16="http://schemas.microsoft.com/office/drawing/2014/main" id="{318C8922-9706-0512-D948-DAC4E69F4B74}"/>
              </a:ext>
            </a:extLst>
          </p:cNvPr>
          <p:cNvPicPr>
            <a:picLocks noChangeAspect="1"/>
          </p:cNvPicPr>
          <p:nvPr/>
        </p:nvPicPr>
        <p:blipFill>
          <a:blip r:embed="rId3"/>
          <a:stretch>
            <a:fillRect/>
          </a:stretch>
        </p:blipFill>
        <p:spPr>
          <a:xfrm>
            <a:off x="1211897" y="1987211"/>
            <a:ext cx="4832350" cy="2457450"/>
          </a:xfrm>
          <a:prstGeom prst="rect">
            <a:avLst/>
          </a:prstGeom>
        </p:spPr>
      </p:pic>
      <p:pic>
        <p:nvPicPr>
          <p:cNvPr id="5" name="Picture 4">
            <a:extLst>
              <a:ext uri="{FF2B5EF4-FFF2-40B4-BE49-F238E27FC236}">
                <a16:creationId xmlns:a16="http://schemas.microsoft.com/office/drawing/2014/main" id="{00CADB99-BA87-83D5-1AAC-9F41E5C37259}"/>
              </a:ext>
            </a:extLst>
          </p:cNvPr>
          <p:cNvPicPr>
            <a:picLocks noChangeAspect="1"/>
          </p:cNvPicPr>
          <p:nvPr/>
        </p:nvPicPr>
        <p:blipFill rotWithShape="1">
          <a:blip r:embed="rId4"/>
          <a:srcRect b="23871"/>
          <a:stretch/>
        </p:blipFill>
        <p:spPr bwMode="auto">
          <a:xfrm>
            <a:off x="6341159" y="1987211"/>
            <a:ext cx="4925060" cy="24574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D1739506-0D93-006F-BD73-39133D110A42}"/>
              </a:ext>
            </a:extLst>
          </p:cNvPr>
          <p:cNvSpPr txBox="1"/>
          <p:nvPr/>
        </p:nvSpPr>
        <p:spPr>
          <a:xfrm>
            <a:off x="2638425" y="4592672"/>
            <a:ext cx="1979295" cy="369332"/>
          </a:xfrm>
          <a:prstGeom prst="rect">
            <a:avLst/>
          </a:prstGeom>
          <a:noFill/>
        </p:spPr>
        <p:txBody>
          <a:bodyPr wrap="square">
            <a:spAutoFit/>
          </a:bodyPr>
          <a:lstStyle/>
          <a:p>
            <a:r>
              <a:rPr lang="en-IN" dirty="0">
                <a:latin typeface="Calibri" panose="020F0502020204030204" pitchFamily="34" charset="0"/>
                <a:cs typeface="Calibri" panose="020F0502020204030204" pitchFamily="34" charset="0"/>
              </a:rPr>
              <a:t>L</a:t>
            </a:r>
            <a:r>
              <a:rPr lang="en-IN" sz="1800" dirty="0">
                <a:latin typeface="Calibri" panose="020F0502020204030204" pitchFamily="34" charset="0"/>
                <a:cs typeface="Calibri" panose="020F0502020204030204" pitchFamily="34" charset="0"/>
              </a:rPr>
              <a:t>ogin page </a:t>
            </a:r>
          </a:p>
        </p:txBody>
      </p:sp>
      <p:sp>
        <p:nvSpPr>
          <p:cNvPr id="10" name="TextBox 9">
            <a:extLst>
              <a:ext uri="{FF2B5EF4-FFF2-40B4-BE49-F238E27FC236}">
                <a16:creationId xmlns:a16="http://schemas.microsoft.com/office/drawing/2014/main" id="{CACAD8D0-0CAB-2DC9-B2F4-15A725BB384B}"/>
              </a:ext>
            </a:extLst>
          </p:cNvPr>
          <p:cNvSpPr txBox="1"/>
          <p:nvPr/>
        </p:nvSpPr>
        <p:spPr>
          <a:xfrm>
            <a:off x="7399019" y="4590484"/>
            <a:ext cx="3268981" cy="369332"/>
          </a:xfrm>
          <a:prstGeom prst="rect">
            <a:avLst/>
          </a:prstGeom>
          <a:noFill/>
        </p:spPr>
        <p:txBody>
          <a:bodyPr wrap="square">
            <a:spAutoFit/>
          </a:bodyPr>
          <a:lstStyle/>
          <a:p>
            <a:r>
              <a:rPr lang="en-IN" dirty="0">
                <a:latin typeface="Calibri" panose="020F0502020204030204" pitchFamily="34" charset="0"/>
                <a:cs typeface="Calibri" panose="020F0502020204030204" pitchFamily="34" charset="0"/>
              </a:rPr>
              <a:t>Login Page in Backend testing</a:t>
            </a:r>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4230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1D933B-F06B-5197-B947-4D2283EB43AC}"/>
              </a:ext>
            </a:extLst>
          </p:cNvPr>
          <p:cNvSpPr txBox="1"/>
          <p:nvPr/>
        </p:nvSpPr>
        <p:spPr>
          <a:xfrm>
            <a:off x="3048740" y="2921168"/>
            <a:ext cx="6094520" cy="1015663"/>
          </a:xfrm>
          <a:prstGeom prst="rect">
            <a:avLst/>
          </a:prstGeom>
          <a:noFill/>
        </p:spPr>
        <p:txBody>
          <a:bodyPr wrap="square">
            <a:spAutoFit/>
          </a:bodyPr>
          <a:lstStyle/>
          <a:p>
            <a:pPr algn="ctr"/>
            <a:r>
              <a:rPr lang="en-US" sz="6000" b="1" dirty="0">
                <a:latin typeface="Calibri" panose="020F0502020204030204" pitchFamily="34" charset="0"/>
                <a:cs typeface="Calibri" panose="020F0502020204030204" pitchFamily="34" charset="0"/>
              </a:rPr>
              <a:t>THANK YOU </a:t>
            </a:r>
          </a:p>
        </p:txBody>
      </p:sp>
    </p:spTree>
    <p:extLst>
      <p:ext uri="{BB962C8B-B14F-4D97-AF65-F5344CB8AC3E}">
        <p14:creationId xmlns:p14="http://schemas.microsoft.com/office/powerpoint/2010/main" val="1961088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7444-757B-D7FF-8669-E4D2A59C3BF0}"/>
              </a:ext>
            </a:extLst>
          </p:cNvPr>
          <p:cNvSpPr>
            <a:spLocks noGrp="1"/>
          </p:cNvSpPr>
          <p:nvPr>
            <p:ph type="title"/>
          </p:nvPr>
        </p:nvSpPr>
        <p:spPr/>
        <p:txBody>
          <a:bodyPr/>
          <a:lstStyle/>
          <a:p>
            <a:r>
              <a:rPr lang="en-IN" b="1" dirty="0"/>
              <a:t>UI FLOW </a:t>
            </a:r>
          </a:p>
        </p:txBody>
      </p:sp>
      <p:pic>
        <p:nvPicPr>
          <p:cNvPr id="6" name="Content Placeholder 5">
            <a:extLst>
              <a:ext uri="{FF2B5EF4-FFF2-40B4-BE49-F238E27FC236}">
                <a16:creationId xmlns:a16="http://schemas.microsoft.com/office/drawing/2014/main" id="{934ECF43-EA49-843C-5E2F-0E9F513E34FF}"/>
              </a:ext>
            </a:extLst>
          </p:cNvPr>
          <p:cNvPicPr>
            <a:picLocks noGrp="1" noChangeAspect="1"/>
          </p:cNvPicPr>
          <p:nvPr>
            <p:ph sz="half" idx="1"/>
          </p:nvPr>
        </p:nvPicPr>
        <p:blipFill>
          <a:blip r:embed="rId3"/>
          <a:stretch>
            <a:fillRect/>
          </a:stretch>
        </p:blipFill>
        <p:spPr>
          <a:xfrm>
            <a:off x="1292225" y="3070577"/>
            <a:ext cx="4718050" cy="2847705"/>
          </a:xfrm>
          <a:prstGeom prst="rect">
            <a:avLst/>
          </a:prstGeom>
          <a:ln>
            <a:noFill/>
          </a:ln>
          <a:effectLst>
            <a:outerShdw blurRad="190500" algn="tl" rotWithShape="0">
              <a:srgbClr val="000000">
                <a:alpha val="70000"/>
              </a:srgbClr>
            </a:outerShdw>
          </a:effectLst>
        </p:spPr>
      </p:pic>
      <p:pic>
        <p:nvPicPr>
          <p:cNvPr id="8" name="Content Placeholder 7">
            <a:extLst>
              <a:ext uri="{FF2B5EF4-FFF2-40B4-BE49-F238E27FC236}">
                <a16:creationId xmlns:a16="http://schemas.microsoft.com/office/drawing/2014/main" id="{4CF5F37E-B616-32C4-1CC6-FCAFC9D70BD9}"/>
              </a:ext>
            </a:extLst>
          </p:cNvPr>
          <p:cNvPicPr>
            <a:picLocks noGrp="1" noChangeAspect="1"/>
          </p:cNvPicPr>
          <p:nvPr>
            <p:ph sz="half" idx="2"/>
          </p:nvPr>
        </p:nvPicPr>
        <p:blipFill>
          <a:blip r:embed="rId4"/>
          <a:stretch>
            <a:fillRect/>
          </a:stretch>
        </p:blipFill>
        <p:spPr>
          <a:xfrm>
            <a:off x="6384925" y="3070577"/>
            <a:ext cx="4718050" cy="2805290"/>
          </a:xfrm>
          <a:prstGeom prst="rect">
            <a:avLst/>
          </a:prstGeom>
          <a:ln>
            <a:noFill/>
          </a:ln>
          <a:effectLst>
            <a:outerShdw blurRad="190500" algn="tl" rotWithShape="0">
              <a:srgbClr val="000000">
                <a:alpha val="70000"/>
              </a:srgbClr>
            </a:outerShdw>
          </a:effectLst>
        </p:spPr>
      </p:pic>
      <p:sp>
        <p:nvSpPr>
          <p:cNvPr id="9" name="Text Placeholder 2">
            <a:extLst>
              <a:ext uri="{FF2B5EF4-FFF2-40B4-BE49-F238E27FC236}">
                <a16:creationId xmlns:a16="http://schemas.microsoft.com/office/drawing/2014/main" id="{516D4E62-BBAA-2173-8190-AC4AEE6DFD9C}"/>
              </a:ext>
            </a:extLst>
          </p:cNvPr>
          <p:cNvSpPr txBox="1">
            <a:spLocks/>
          </p:cNvSpPr>
          <p:nvPr/>
        </p:nvSpPr>
        <p:spPr>
          <a:xfrm>
            <a:off x="1292225" y="2494315"/>
            <a:ext cx="4718304" cy="57626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IN" sz="2800" dirty="0">
                <a:solidFill>
                  <a:schemeClr val="accent1"/>
                </a:solidFill>
              </a:rPr>
              <a:t>HOME</a:t>
            </a:r>
            <a:r>
              <a:rPr lang="en-IN" dirty="0"/>
              <a:t> </a:t>
            </a:r>
          </a:p>
        </p:txBody>
      </p:sp>
      <p:sp>
        <p:nvSpPr>
          <p:cNvPr id="10" name="Text Placeholder 2">
            <a:extLst>
              <a:ext uri="{FF2B5EF4-FFF2-40B4-BE49-F238E27FC236}">
                <a16:creationId xmlns:a16="http://schemas.microsoft.com/office/drawing/2014/main" id="{0AEC20ED-A228-DC13-ABB3-7AC2A437AD08}"/>
              </a:ext>
            </a:extLst>
          </p:cNvPr>
          <p:cNvSpPr txBox="1">
            <a:spLocks/>
          </p:cNvSpPr>
          <p:nvPr/>
        </p:nvSpPr>
        <p:spPr>
          <a:xfrm>
            <a:off x="6384925" y="2494315"/>
            <a:ext cx="4718304" cy="57626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IN" sz="2800" dirty="0">
                <a:solidFill>
                  <a:schemeClr val="accent1"/>
                </a:solidFill>
              </a:rPr>
              <a:t>LOGIN/REGISTER</a:t>
            </a:r>
          </a:p>
        </p:txBody>
      </p:sp>
    </p:spTree>
    <p:extLst>
      <p:ext uri="{BB962C8B-B14F-4D97-AF65-F5344CB8AC3E}">
        <p14:creationId xmlns:p14="http://schemas.microsoft.com/office/powerpoint/2010/main" val="110599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63E32-0901-B62E-2D80-CBDF3635DBA9}"/>
              </a:ext>
            </a:extLst>
          </p:cNvPr>
          <p:cNvSpPr>
            <a:spLocks noGrp="1"/>
          </p:cNvSpPr>
          <p:nvPr>
            <p:ph type="title"/>
          </p:nvPr>
        </p:nvSpPr>
        <p:spPr/>
        <p:txBody>
          <a:bodyPr/>
          <a:lstStyle/>
          <a:p>
            <a:r>
              <a:rPr lang="en-IN" b="1" dirty="0"/>
              <a:t>UI FLOW</a:t>
            </a:r>
          </a:p>
        </p:txBody>
      </p:sp>
      <p:sp>
        <p:nvSpPr>
          <p:cNvPr id="3" name="Text Placeholder 2">
            <a:extLst>
              <a:ext uri="{FF2B5EF4-FFF2-40B4-BE49-F238E27FC236}">
                <a16:creationId xmlns:a16="http://schemas.microsoft.com/office/drawing/2014/main" id="{5BE16680-95A5-78B6-5777-29F1361A7489}"/>
              </a:ext>
            </a:extLst>
          </p:cNvPr>
          <p:cNvSpPr>
            <a:spLocks noGrp="1"/>
          </p:cNvSpPr>
          <p:nvPr>
            <p:ph type="body" idx="1"/>
          </p:nvPr>
        </p:nvSpPr>
        <p:spPr>
          <a:xfrm>
            <a:off x="1295273" y="2568222"/>
            <a:ext cx="4718304" cy="576262"/>
          </a:xfrm>
        </p:spPr>
        <p:txBody>
          <a:bodyPr/>
          <a:lstStyle/>
          <a:p>
            <a:r>
              <a:rPr lang="en-IN" dirty="0"/>
              <a:t>CART </a:t>
            </a:r>
          </a:p>
        </p:txBody>
      </p:sp>
      <p:pic>
        <p:nvPicPr>
          <p:cNvPr id="10" name="Content Placeholder 9">
            <a:extLst>
              <a:ext uri="{FF2B5EF4-FFF2-40B4-BE49-F238E27FC236}">
                <a16:creationId xmlns:a16="http://schemas.microsoft.com/office/drawing/2014/main" id="{26EEB516-1EC5-92E3-A4CD-31F4FEB7C1F5}"/>
              </a:ext>
            </a:extLst>
          </p:cNvPr>
          <p:cNvPicPr>
            <a:picLocks noGrp="1" noChangeAspect="1"/>
          </p:cNvPicPr>
          <p:nvPr>
            <p:ph sz="half" idx="2"/>
          </p:nvPr>
        </p:nvPicPr>
        <p:blipFill>
          <a:blip r:embed="rId3"/>
          <a:stretch>
            <a:fillRect/>
          </a:stretch>
        </p:blipFill>
        <p:spPr>
          <a:xfrm>
            <a:off x="1506424" y="3243263"/>
            <a:ext cx="4296002" cy="2632075"/>
          </a:xfrm>
          <a:prstGeom prst="rect">
            <a:avLst/>
          </a:prstGeom>
          <a:ln>
            <a:noFill/>
          </a:ln>
          <a:effectLst>
            <a:outerShdw blurRad="190500" algn="tl" rotWithShape="0">
              <a:srgbClr val="000000">
                <a:alpha val="70000"/>
              </a:srgbClr>
            </a:outerShdw>
          </a:effectLst>
        </p:spPr>
      </p:pic>
      <p:sp>
        <p:nvSpPr>
          <p:cNvPr id="5" name="Text Placeholder 4">
            <a:extLst>
              <a:ext uri="{FF2B5EF4-FFF2-40B4-BE49-F238E27FC236}">
                <a16:creationId xmlns:a16="http://schemas.microsoft.com/office/drawing/2014/main" id="{B2FCDD14-95FC-2E1F-C5C2-C5F793EE333E}"/>
              </a:ext>
            </a:extLst>
          </p:cNvPr>
          <p:cNvSpPr>
            <a:spLocks noGrp="1"/>
          </p:cNvSpPr>
          <p:nvPr>
            <p:ph type="body" sz="quarter" idx="3"/>
          </p:nvPr>
        </p:nvSpPr>
        <p:spPr>
          <a:xfrm>
            <a:off x="6096000" y="2568222"/>
            <a:ext cx="4718304" cy="576262"/>
          </a:xfrm>
        </p:spPr>
        <p:txBody>
          <a:bodyPr/>
          <a:lstStyle/>
          <a:p>
            <a:r>
              <a:rPr lang="en-IN" dirty="0"/>
              <a:t>ADMIN PRODUCT</a:t>
            </a:r>
          </a:p>
        </p:txBody>
      </p:sp>
      <p:pic>
        <p:nvPicPr>
          <p:cNvPr id="12" name="Content Placeholder 11">
            <a:extLst>
              <a:ext uri="{FF2B5EF4-FFF2-40B4-BE49-F238E27FC236}">
                <a16:creationId xmlns:a16="http://schemas.microsoft.com/office/drawing/2014/main" id="{BF903034-CD1B-33EF-764A-AE3BB401EA05}"/>
              </a:ext>
            </a:extLst>
          </p:cNvPr>
          <p:cNvPicPr>
            <a:picLocks noGrp="1" noChangeAspect="1"/>
          </p:cNvPicPr>
          <p:nvPr>
            <p:ph sz="quarter" idx="4"/>
          </p:nvPr>
        </p:nvPicPr>
        <p:blipFill>
          <a:blip r:embed="rId4"/>
          <a:stretch>
            <a:fillRect/>
          </a:stretch>
        </p:blipFill>
        <p:spPr>
          <a:xfrm>
            <a:off x="6180138" y="3243264"/>
            <a:ext cx="4718050" cy="263207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27356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920DC-82AB-5AAA-BFDF-AE55110D12C0}"/>
              </a:ext>
            </a:extLst>
          </p:cNvPr>
          <p:cNvSpPr>
            <a:spLocks noGrp="1"/>
          </p:cNvSpPr>
          <p:nvPr>
            <p:ph type="title"/>
          </p:nvPr>
        </p:nvSpPr>
        <p:spPr/>
        <p:txBody>
          <a:bodyPr>
            <a:normAutofit/>
          </a:bodyPr>
          <a:lstStyle/>
          <a:p>
            <a:r>
              <a:rPr lang="en-IN" b="0" i="0" dirty="0">
                <a:solidFill>
                  <a:schemeClr val="tx1"/>
                </a:solidFill>
                <a:effectLst/>
                <a:latin typeface="Calibri" panose="020F0502020204030204" pitchFamily="34" charset="0"/>
                <a:cs typeface="Calibri" panose="020F0502020204030204" pitchFamily="34" charset="0"/>
              </a:rPr>
              <a:t>OOPs</a:t>
            </a:r>
            <a:br>
              <a:rPr lang="en-IN" b="0" i="0" dirty="0">
                <a:solidFill>
                  <a:schemeClr val="tx1"/>
                </a:solidFill>
                <a:effectLst/>
                <a:latin typeface="Calibri" panose="020F0502020204030204" pitchFamily="34" charset="0"/>
                <a:cs typeface="Calibri" panose="020F0502020204030204" pitchFamily="34" charset="0"/>
              </a:rPr>
            </a:br>
            <a:r>
              <a:rPr lang="en-IN" b="0" i="0" dirty="0">
                <a:solidFill>
                  <a:schemeClr val="tx1"/>
                </a:solidFill>
                <a:effectLst/>
                <a:latin typeface="Calibri" panose="020F0502020204030204" pitchFamily="34" charset="0"/>
                <a:cs typeface="Calibri" panose="020F0502020204030204" pitchFamily="34" charset="0"/>
              </a:rPr>
              <a:t> (Object-Oriented Programming System)</a:t>
            </a:r>
            <a:endParaRPr lang="en-IN" dirty="0">
              <a:solidFill>
                <a:schemeClr val="tx1"/>
              </a:solidFill>
              <a:latin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C5C8F602-6045-547D-9473-254B0B0D6E34}"/>
              </a:ext>
            </a:extLst>
          </p:cNvPr>
          <p:cNvSpPr>
            <a:spLocks noGrp="1"/>
          </p:cNvSpPr>
          <p:nvPr>
            <p:ph type="body" sz="half" idx="2"/>
          </p:nvPr>
        </p:nvSpPr>
        <p:spPr/>
        <p:txBody>
          <a:bodyPr>
            <a:normAutofit/>
          </a:bodyPr>
          <a:lstStyle/>
          <a:p>
            <a:r>
              <a:rPr lang="en-US" sz="1800" b="0" i="0" dirty="0">
                <a:solidFill>
                  <a:schemeClr val="tx1"/>
                </a:solidFill>
                <a:effectLst/>
                <a:latin typeface="Calibri" panose="020F0502020204030204" pitchFamily="34" charset="0"/>
                <a:cs typeface="Calibri" panose="020F0502020204030204" pitchFamily="34" charset="0"/>
              </a:rPr>
              <a:t>The main aim of OOP is to bind together the data &amp; the functions that operate on them so that no other part of the code can access this data except that function. </a:t>
            </a:r>
            <a:endParaRPr lang="en-IN" sz="1800" dirty="0">
              <a:solidFill>
                <a:schemeClr val="tx1"/>
              </a:solidFill>
              <a:latin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AAA7DAA4-EAA1-DEBA-325A-CE36F86A1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1950" y="1046691"/>
            <a:ext cx="4762500" cy="48291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What Is Object Oriented Programming ? | Fundamental OOP Concepts | Object  And Class Explained - YouTube">
            <a:extLst>
              <a:ext uri="{FF2B5EF4-FFF2-40B4-BE49-F238E27FC236}">
                <a16:creationId xmlns:a16="http://schemas.microsoft.com/office/drawing/2014/main" id="{00F9F0C8-19AB-3458-42B2-F2F3176DB91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71" t="866" r="35994" b="32449"/>
          <a:stretch/>
        </p:blipFill>
        <p:spPr bwMode="auto">
          <a:xfrm>
            <a:off x="5370985" y="942816"/>
            <a:ext cx="5945566" cy="4972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739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B11E5-0F3A-4F24-3E89-C9F310F51565}"/>
              </a:ext>
            </a:extLst>
          </p:cNvPr>
          <p:cNvSpPr>
            <a:spLocks noGrp="1"/>
          </p:cNvSpPr>
          <p:nvPr>
            <p:ph type="title" idx="4294967295"/>
          </p:nvPr>
        </p:nvSpPr>
        <p:spPr>
          <a:xfrm>
            <a:off x="822751" y="1258798"/>
            <a:ext cx="6064250" cy="1303338"/>
          </a:xfrm>
        </p:spPr>
        <p:txBody>
          <a:bodyPr>
            <a:normAutofit/>
          </a:bodyPr>
          <a:lstStyle/>
          <a:p>
            <a:r>
              <a:rPr lang="en-IN" b="1" dirty="0">
                <a:solidFill>
                  <a:schemeClr val="tx1"/>
                </a:solidFill>
                <a:latin typeface="Calibri" panose="020F0502020204030204" pitchFamily="34" charset="0"/>
                <a:cs typeface="Calibri" panose="020F0502020204030204" pitchFamily="34" charset="0"/>
              </a:rPr>
              <a:t>6 Main Concepts of OOPs</a:t>
            </a:r>
          </a:p>
        </p:txBody>
      </p:sp>
      <p:pic>
        <p:nvPicPr>
          <p:cNvPr id="4" name="Picture 3">
            <a:extLst>
              <a:ext uri="{FF2B5EF4-FFF2-40B4-BE49-F238E27FC236}">
                <a16:creationId xmlns:a16="http://schemas.microsoft.com/office/drawing/2014/main" id="{74253580-88BE-F5DD-24F9-95E2967B1DAB}"/>
              </a:ext>
            </a:extLst>
          </p:cNvPr>
          <p:cNvPicPr>
            <a:picLocks noChangeAspect="1"/>
          </p:cNvPicPr>
          <p:nvPr/>
        </p:nvPicPr>
        <p:blipFill rotWithShape="1">
          <a:blip r:embed="rId2">
            <a:extLst>
              <a:ext uri="{28A0092B-C50C-407E-A947-70E740481C1C}">
                <a14:useLocalDpi xmlns:a14="http://schemas.microsoft.com/office/drawing/2010/main" val="0"/>
              </a:ext>
            </a:extLst>
          </a:blip>
          <a:srcRect t="11387" r="14106"/>
          <a:stretch/>
        </p:blipFill>
        <p:spPr>
          <a:xfrm>
            <a:off x="6471315" y="2228294"/>
            <a:ext cx="4563633" cy="3620940"/>
          </a:xfrm>
          <a:prstGeom prst="rect">
            <a:avLst/>
          </a:prstGeom>
        </p:spPr>
      </p:pic>
      <p:sp>
        <p:nvSpPr>
          <p:cNvPr id="6" name="TextBox 5">
            <a:extLst>
              <a:ext uri="{FF2B5EF4-FFF2-40B4-BE49-F238E27FC236}">
                <a16:creationId xmlns:a16="http://schemas.microsoft.com/office/drawing/2014/main" id="{8EB782BD-4E11-147F-6B7E-8156CD535B12}"/>
              </a:ext>
            </a:extLst>
          </p:cNvPr>
          <p:cNvSpPr txBox="1"/>
          <p:nvPr/>
        </p:nvSpPr>
        <p:spPr>
          <a:xfrm>
            <a:off x="1238436" y="2562136"/>
            <a:ext cx="6116714" cy="1938992"/>
          </a:xfrm>
          <a:prstGeom prst="rect">
            <a:avLst/>
          </a:prstGeom>
          <a:noFill/>
        </p:spPr>
        <p:txBody>
          <a:bodyPr wrap="square">
            <a:spAutoFit/>
          </a:bodyPr>
          <a:lstStyle/>
          <a:p>
            <a:pPr marL="457200" indent="-457200">
              <a:buFont typeface="+mj-lt"/>
              <a:buAutoNum type="arabicPeriod"/>
            </a:pPr>
            <a:r>
              <a:rPr lang="en-IN" sz="2000" dirty="0">
                <a:latin typeface="Calibri" panose="020F0502020204030204" pitchFamily="34" charset="0"/>
                <a:cs typeface="Calibri" panose="020F0502020204030204" pitchFamily="34" charset="0"/>
              </a:rPr>
              <a:t>Class</a:t>
            </a:r>
          </a:p>
          <a:p>
            <a:pPr marL="457200" indent="-457200">
              <a:buFont typeface="+mj-lt"/>
              <a:buAutoNum type="arabicPeriod"/>
            </a:pPr>
            <a:r>
              <a:rPr lang="en-IN" sz="2000" dirty="0">
                <a:latin typeface="Calibri" panose="020F0502020204030204" pitchFamily="34" charset="0"/>
                <a:cs typeface="Calibri" panose="020F0502020204030204" pitchFamily="34" charset="0"/>
              </a:rPr>
              <a:t>Object</a:t>
            </a:r>
          </a:p>
          <a:p>
            <a:pPr marL="457200" indent="-457200">
              <a:buFont typeface="+mj-lt"/>
              <a:buAutoNum type="arabicPeriod"/>
            </a:pPr>
            <a:r>
              <a:rPr lang="en-IN" sz="2000" dirty="0">
                <a:latin typeface="Calibri" panose="020F0502020204030204" pitchFamily="34" charset="0"/>
                <a:cs typeface="Calibri" panose="020F0502020204030204" pitchFamily="34" charset="0"/>
              </a:rPr>
              <a:t>Inheritance</a:t>
            </a:r>
          </a:p>
          <a:p>
            <a:pPr marL="457200" indent="-457200">
              <a:buFont typeface="+mj-lt"/>
              <a:buAutoNum type="arabicPeriod"/>
            </a:pPr>
            <a:r>
              <a:rPr lang="en-IN" sz="2000" dirty="0">
                <a:latin typeface="Calibri" panose="020F0502020204030204" pitchFamily="34" charset="0"/>
                <a:cs typeface="Calibri" panose="020F0502020204030204" pitchFamily="34" charset="0"/>
              </a:rPr>
              <a:t>Polymorphism</a:t>
            </a:r>
          </a:p>
          <a:p>
            <a:pPr marL="457200" indent="-457200">
              <a:buFont typeface="+mj-lt"/>
              <a:buAutoNum type="arabicPeriod"/>
            </a:pPr>
            <a:r>
              <a:rPr lang="en-IN" sz="2000" dirty="0">
                <a:latin typeface="Calibri" panose="020F0502020204030204" pitchFamily="34" charset="0"/>
                <a:cs typeface="Calibri" panose="020F0502020204030204" pitchFamily="34" charset="0"/>
              </a:rPr>
              <a:t>Abstraction</a:t>
            </a:r>
          </a:p>
          <a:p>
            <a:pPr marL="457200" indent="-457200">
              <a:buFont typeface="+mj-lt"/>
              <a:buAutoNum type="arabicPeriod"/>
            </a:pPr>
            <a:r>
              <a:rPr lang="en-IN" sz="2000" dirty="0">
                <a:latin typeface="Calibri" panose="020F0502020204030204" pitchFamily="34" charset="0"/>
                <a:cs typeface="Calibri" panose="020F0502020204030204" pitchFamily="34" charset="0"/>
              </a:rPr>
              <a:t>Encapsulation</a:t>
            </a:r>
          </a:p>
        </p:txBody>
      </p:sp>
    </p:spTree>
    <p:extLst>
      <p:ext uri="{BB962C8B-B14F-4D97-AF65-F5344CB8AC3E}">
        <p14:creationId xmlns:p14="http://schemas.microsoft.com/office/powerpoint/2010/main" val="1308392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1C0583-656B-E1EC-55CF-3035C2593B18}"/>
              </a:ext>
            </a:extLst>
          </p:cNvPr>
          <p:cNvSpPr txBox="1"/>
          <p:nvPr/>
        </p:nvSpPr>
        <p:spPr>
          <a:xfrm>
            <a:off x="1438183" y="1153177"/>
            <a:ext cx="9445841" cy="923330"/>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Clas</a:t>
            </a:r>
            <a:r>
              <a:rPr lang="en-US" b="1" dirty="0">
                <a:latin typeface="Calibri" panose="020F0502020204030204" pitchFamily="34" charset="0"/>
                <a:cs typeface="Calibri" panose="020F0502020204030204" pitchFamily="34" charset="0"/>
              </a:rPr>
              <a:t>s :- </a:t>
            </a:r>
            <a:r>
              <a:rPr lang="en-US" b="0" i="0" dirty="0">
                <a:effectLst/>
                <a:latin typeface="Calibri" panose="020F0502020204030204" pitchFamily="34" charset="0"/>
                <a:cs typeface="Calibri" panose="020F0502020204030204" pitchFamily="34" charset="0"/>
              </a:rPr>
              <a:t>A class in OOP is a plan which describes the object. We call it a blueprint of how the object should be represented. Mainly a class would consist of a name, attributes, and operations.</a:t>
            </a:r>
          </a:p>
        </p:txBody>
      </p:sp>
      <p:sp>
        <p:nvSpPr>
          <p:cNvPr id="5" name="TextBox 4">
            <a:extLst>
              <a:ext uri="{FF2B5EF4-FFF2-40B4-BE49-F238E27FC236}">
                <a16:creationId xmlns:a16="http://schemas.microsoft.com/office/drawing/2014/main" id="{98EED016-3DA3-08E1-BF11-239B9AE7D8C2}"/>
              </a:ext>
            </a:extLst>
          </p:cNvPr>
          <p:cNvSpPr txBox="1"/>
          <p:nvPr/>
        </p:nvSpPr>
        <p:spPr>
          <a:xfrm>
            <a:off x="1373079" y="5031808"/>
            <a:ext cx="9445841" cy="923330"/>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Objects :- </a:t>
            </a:r>
            <a:r>
              <a:rPr lang="en-US" b="0" i="0" dirty="0">
                <a:effectLst/>
                <a:latin typeface="Calibri" panose="020F0502020204030204" pitchFamily="34" charset="0"/>
                <a:cs typeface="Calibri" panose="020F0502020204030204" pitchFamily="34" charset="0"/>
              </a:rPr>
              <a:t>Any real-world entity which can have some characteristics of which can perform some tasks is called Object. This object is also called an instance i.e. a copy of an entity in a programming language.</a:t>
            </a:r>
          </a:p>
        </p:txBody>
      </p:sp>
      <p:pic>
        <p:nvPicPr>
          <p:cNvPr id="4098" name="Picture 2" descr="Java Class and Object: Object-Oriented Programming">
            <a:extLst>
              <a:ext uri="{FF2B5EF4-FFF2-40B4-BE49-F238E27FC236}">
                <a16:creationId xmlns:a16="http://schemas.microsoft.com/office/drawing/2014/main" id="{3A6E8D0B-E936-1A91-2BFC-9C11C694DE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5330" y="2021447"/>
            <a:ext cx="8185212"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22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F24003-5DF0-B275-1490-C7E6770EA488}"/>
              </a:ext>
            </a:extLst>
          </p:cNvPr>
          <p:cNvSpPr txBox="1"/>
          <p:nvPr/>
        </p:nvSpPr>
        <p:spPr>
          <a:xfrm>
            <a:off x="1233995" y="1201102"/>
            <a:ext cx="9614517" cy="1754326"/>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Inheritance :- </a:t>
            </a:r>
          </a:p>
          <a:p>
            <a:pPr lvl="1"/>
            <a:r>
              <a:rPr lang="en-US" b="0" i="0" dirty="0">
                <a:effectLst/>
                <a:latin typeface="Calibri" panose="020F0502020204030204" pitchFamily="34" charset="0"/>
                <a:cs typeface="Calibri" panose="020F0502020204030204" pitchFamily="34" charset="0"/>
              </a:rPr>
              <a:t>There are mainly 4 types of inheritance,</a:t>
            </a:r>
          </a:p>
          <a:p>
            <a:pPr lvl="1">
              <a:buFont typeface="+mj-lt"/>
              <a:buAutoNum type="arabicPeriod"/>
            </a:pPr>
            <a:r>
              <a:rPr lang="en-US" b="0" i="0" dirty="0">
                <a:effectLst/>
                <a:latin typeface="Calibri" panose="020F0502020204030204" pitchFamily="34" charset="0"/>
                <a:cs typeface="Calibri" panose="020F0502020204030204" pitchFamily="34" charset="0"/>
              </a:rPr>
              <a:t>Single level inheritance</a:t>
            </a:r>
          </a:p>
          <a:p>
            <a:pPr lvl="1">
              <a:buFont typeface="+mj-lt"/>
              <a:buAutoNum type="arabicPeriod"/>
            </a:pPr>
            <a:r>
              <a:rPr lang="en-US" b="0" i="0" dirty="0">
                <a:effectLst/>
                <a:latin typeface="Calibri" panose="020F0502020204030204" pitchFamily="34" charset="0"/>
                <a:cs typeface="Calibri" panose="020F0502020204030204" pitchFamily="34" charset="0"/>
              </a:rPr>
              <a:t>Multi-level inheritance</a:t>
            </a:r>
          </a:p>
          <a:p>
            <a:pPr lvl="1">
              <a:buFont typeface="+mj-lt"/>
              <a:buAutoNum type="arabicPeriod"/>
            </a:pPr>
            <a:r>
              <a:rPr lang="en-US" b="0" i="0" dirty="0">
                <a:effectLst/>
                <a:latin typeface="Calibri" panose="020F0502020204030204" pitchFamily="34" charset="0"/>
                <a:cs typeface="Calibri" panose="020F0502020204030204" pitchFamily="34" charset="0"/>
              </a:rPr>
              <a:t>Hierarchical inheritance</a:t>
            </a:r>
          </a:p>
          <a:p>
            <a:pPr lvl="1">
              <a:buFont typeface="+mj-lt"/>
              <a:buAutoNum type="arabicPeriod"/>
            </a:pPr>
            <a:r>
              <a:rPr lang="en-US" b="0" i="0" dirty="0">
                <a:effectLst/>
                <a:latin typeface="Calibri" panose="020F0502020204030204" pitchFamily="34" charset="0"/>
                <a:cs typeface="Calibri" panose="020F0502020204030204" pitchFamily="34" charset="0"/>
              </a:rPr>
              <a:t>Hybrid inheritance</a:t>
            </a:r>
          </a:p>
        </p:txBody>
      </p:sp>
      <p:sp>
        <p:nvSpPr>
          <p:cNvPr id="5" name="TextBox 4">
            <a:extLst>
              <a:ext uri="{FF2B5EF4-FFF2-40B4-BE49-F238E27FC236}">
                <a16:creationId xmlns:a16="http://schemas.microsoft.com/office/drawing/2014/main" id="{7396171E-2101-B4AC-3C1B-844455BE1DE5}"/>
              </a:ext>
            </a:extLst>
          </p:cNvPr>
          <p:cNvSpPr txBox="1"/>
          <p:nvPr/>
        </p:nvSpPr>
        <p:spPr>
          <a:xfrm>
            <a:off x="1288741" y="3802263"/>
            <a:ext cx="9614517" cy="1200329"/>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Polymorphism :-</a:t>
            </a:r>
            <a:endParaRPr lang="en-US" b="0" i="0" dirty="0">
              <a:effectLst/>
              <a:latin typeface="Calibri" panose="020F0502020204030204" pitchFamily="34" charset="0"/>
              <a:cs typeface="Calibri" panose="020F0502020204030204" pitchFamily="34" charset="0"/>
            </a:endParaRPr>
          </a:p>
          <a:p>
            <a:pPr lvl="1"/>
            <a:r>
              <a:rPr lang="en-US" b="0" i="0" dirty="0">
                <a:effectLst/>
                <a:latin typeface="Calibri" panose="020F0502020204030204" pitchFamily="34" charset="0"/>
                <a:cs typeface="Calibri" panose="020F0502020204030204" pitchFamily="34" charset="0"/>
              </a:rPr>
              <a:t>There are mainly 2 types of polymorphism,</a:t>
            </a:r>
          </a:p>
          <a:p>
            <a:pPr marL="800100" lvl="1" indent="-342900">
              <a:buFont typeface="+mj-lt"/>
              <a:buAutoNum type="arabicPeriod"/>
            </a:pPr>
            <a:r>
              <a:rPr lang="en-US" b="0" i="0" dirty="0">
                <a:effectLst/>
                <a:latin typeface="Calibri" panose="020F0502020204030204" pitchFamily="34" charset="0"/>
                <a:cs typeface="Calibri" panose="020F0502020204030204" pitchFamily="34" charset="0"/>
              </a:rPr>
              <a:t>Runtime Polymorphism</a:t>
            </a:r>
          </a:p>
          <a:p>
            <a:pPr marL="800100" lvl="1" indent="-342900">
              <a:buFont typeface="+mj-lt"/>
              <a:buAutoNum type="arabicPeriod"/>
            </a:pPr>
            <a:r>
              <a:rPr lang="en-US" b="0" i="0" dirty="0">
                <a:effectLst/>
                <a:latin typeface="Calibri" panose="020F0502020204030204" pitchFamily="34" charset="0"/>
                <a:cs typeface="Calibri" panose="020F0502020204030204" pitchFamily="34" charset="0"/>
              </a:rPr>
              <a:t>Compile Time Polymorphism</a:t>
            </a:r>
          </a:p>
        </p:txBody>
      </p:sp>
    </p:spTree>
    <p:extLst>
      <p:ext uri="{BB962C8B-B14F-4D97-AF65-F5344CB8AC3E}">
        <p14:creationId xmlns:p14="http://schemas.microsoft.com/office/powerpoint/2010/main" val="3313945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4DD75D-C731-B3D6-4450-CE9BDCBDFE30}"/>
              </a:ext>
            </a:extLst>
          </p:cNvPr>
          <p:cNvSpPr txBox="1"/>
          <p:nvPr/>
        </p:nvSpPr>
        <p:spPr>
          <a:xfrm>
            <a:off x="1154097" y="1107028"/>
            <a:ext cx="9792070" cy="369332"/>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Abstraction :-</a:t>
            </a:r>
            <a:endParaRPr lang="en-IN"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C3E16A4-3701-EDA8-2B89-B4B39C22B1E1}"/>
              </a:ext>
            </a:extLst>
          </p:cNvPr>
          <p:cNvSpPr txBox="1"/>
          <p:nvPr/>
        </p:nvSpPr>
        <p:spPr>
          <a:xfrm>
            <a:off x="1154097" y="4517814"/>
            <a:ext cx="9792070" cy="369332"/>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Encapsulation :-</a:t>
            </a:r>
            <a:endParaRPr lang="en-US" b="0" i="0" dirty="0">
              <a:effectLst/>
              <a:latin typeface="Calibri" panose="020F0502020204030204" pitchFamily="34" charset="0"/>
              <a:cs typeface="Calibri" panose="020F0502020204030204" pitchFamily="34" charset="0"/>
            </a:endParaRPr>
          </a:p>
        </p:txBody>
      </p:sp>
      <p:pic>
        <p:nvPicPr>
          <p:cNvPr id="2050" name="Picture 2">
            <a:extLst>
              <a:ext uri="{FF2B5EF4-FFF2-40B4-BE49-F238E27FC236}">
                <a16:creationId xmlns:a16="http://schemas.microsoft.com/office/drawing/2014/main" id="{9F63F404-85E6-4BCC-938C-D71DE83BD8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5433" y="2340186"/>
            <a:ext cx="45720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7A187E7-42FE-EF29-7D0B-5FCD78D0755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78" t="6207" r="4156" b="8314"/>
          <a:stretch/>
        </p:blipFill>
        <p:spPr bwMode="auto">
          <a:xfrm>
            <a:off x="2041864" y="2042920"/>
            <a:ext cx="1322773" cy="2309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238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F128E-D66C-FFA8-3AB6-C1CED1D6F590}"/>
              </a:ext>
            </a:extLst>
          </p:cNvPr>
          <p:cNvSpPr>
            <a:spLocks noGrp="1"/>
          </p:cNvSpPr>
          <p:nvPr>
            <p:ph type="title"/>
          </p:nvPr>
        </p:nvSpPr>
        <p:spPr>
          <a:xfrm>
            <a:off x="1304278" y="1088668"/>
            <a:ext cx="9609667" cy="841248"/>
          </a:xfrm>
        </p:spPr>
        <p:txBody>
          <a:bodyPr>
            <a:normAutofit/>
          </a:bodyPr>
          <a:lstStyle/>
          <a:p>
            <a:r>
              <a:rPr lang="en-IN" sz="2800" dirty="0">
                <a:latin typeface="Calibri" panose="020F0502020204030204" pitchFamily="34" charset="0"/>
                <a:cs typeface="Calibri" panose="020F0502020204030204" pitchFamily="34" charset="0"/>
              </a:rPr>
              <a:t>API(</a:t>
            </a:r>
            <a:r>
              <a:rPr lang="en-IN" sz="2800" b="0" i="0" dirty="0">
                <a:solidFill>
                  <a:srgbClr val="323031"/>
                </a:solidFill>
                <a:effectLst/>
                <a:latin typeface="Calibri" panose="020F0502020204030204" pitchFamily="34" charset="0"/>
                <a:cs typeface="Calibri" panose="020F0502020204030204" pitchFamily="34" charset="0"/>
              </a:rPr>
              <a:t>Application Programming Interface)</a:t>
            </a:r>
            <a:endParaRPr lang="en-IN" sz="2800" dirty="0"/>
          </a:p>
        </p:txBody>
      </p:sp>
      <p:sp>
        <p:nvSpPr>
          <p:cNvPr id="3" name="Text Placeholder 2">
            <a:extLst>
              <a:ext uri="{FF2B5EF4-FFF2-40B4-BE49-F238E27FC236}">
                <a16:creationId xmlns:a16="http://schemas.microsoft.com/office/drawing/2014/main" id="{9419DA8B-D7CD-0527-ED72-DA5A2FAC3F2B}"/>
              </a:ext>
            </a:extLst>
          </p:cNvPr>
          <p:cNvSpPr>
            <a:spLocks noGrp="1"/>
          </p:cNvSpPr>
          <p:nvPr>
            <p:ph type="body" idx="1"/>
          </p:nvPr>
        </p:nvSpPr>
        <p:spPr>
          <a:xfrm>
            <a:off x="1415454" y="2061771"/>
            <a:ext cx="9609668" cy="1120810"/>
          </a:xfrm>
        </p:spPr>
        <p:txBody>
          <a:bodyPr>
            <a:normAutofit/>
          </a:bodyPr>
          <a:lstStyle/>
          <a:p>
            <a:pPr marL="285750" indent="-285750">
              <a:buFont typeface="Wingdings" panose="05000000000000000000" pitchFamily="2" charset="2"/>
              <a:buChar char="v"/>
            </a:pPr>
            <a:r>
              <a:rPr lang="en-US" sz="1600" i="0" dirty="0">
                <a:effectLst/>
                <a:latin typeface="Calibri" panose="020F0502020204030204" pitchFamily="34" charset="0"/>
                <a:cs typeface="Calibri" panose="020F0502020204030204" pitchFamily="34" charset="0"/>
              </a:rPr>
              <a:t>which is a software intermediary that allows two applications to talk to each other.</a:t>
            </a:r>
          </a:p>
          <a:p>
            <a:pPr marL="285750" indent="-285750">
              <a:buFont typeface="Wingdings" panose="05000000000000000000" pitchFamily="2" charset="2"/>
              <a:buChar char="v"/>
            </a:pPr>
            <a:r>
              <a:rPr lang="en-US" sz="1600" i="0" dirty="0">
                <a:effectLst/>
                <a:latin typeface="Calibri" panose="020F0502020204030204" pitchFamily="34" charset="0"/>
                <a:cs typeface="Calibri" panose="020F0502020204030204" pitchFamily="34" charset="0"/>
              </a:rPr>
              <a:t> Each time you use an app like Facebook, send an instant message, or check the weather on your phone, you’re using an API.</a:t>
            </a:r>
            <a:endParaRPr lang="en-IN" sz="1600"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547DEF62-E331-6AF6-B9C0-2CF0D5428CD5}"/>
              </a:ext>
            </a:extLst>
          </p:cNvPr>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t="18709" b="18144"/>
          <a:stretch/>
        </p:blipFill>
        <p:spPr>
          <a:xfrm>
            <a:off x="2473325" y="3675419"/>
            <a:ext cx="7245350" cy="20939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150687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297</TotalTime>
  <Words>522</Words>
  <Application>Microsoft Office PowerPoint</Application>
  <PresentationFormat>Widescreen</PresentationFormat>
  <Paragraphs>58</Paragraphs>
  <Slides>13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Garamond</vt:lpstr>
      <vt:lpstr>Wingdings</vt:lpstr>
      <vt:lpstr>Organic</vt:lpstr>
      <vt:lpstr>Full Stack Developer  at  E-Rental Pvt Ltd</vt:lpstr>
      <vt:lpstr>UI FLOW </vt:lpstr>
      <vt:lpstr>UI FLOW</vt:lpstr>
      <vt:lpstr>OOPs  (Object-Oriented Programming System)</vt:lpstr>
      <vt:lpstr>6 Main Concepts of OOPs</vt:lpstr>
      <vt:lpstr>PowerPoint Presentation</vt:lpstr>
      <vt:lpstr>PowerPoint Presentation</vt:lpstr>
      <vt:lpstr>PowerPoint Presentation</vt:lpstr>
      <vt:lpstr>API(Application Programming Interface)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Backend Developer  at  E-Rental Pvt Ltd</dc:title>
  <dc:creator>ANUJ CHHIROLIYA CHHIROLIYA</dc:creator>
  <cp:lastModifiedBy>sourabh patel</cp:lastModifiedBy>
  <cp:revision>10</cp:revision>
  <dcterms:created xsi:type="dcterms:W3CDTF">2022-09-16T11:48:05Z</dcterms:created>
  <dcterms:modified xsi:type="dcterms:W3CDTF">2022-10-02T05:01:00Z</dcterms:modified>
</cp:coreProperties>
</file>