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6" r:id="rId5"/>
    <p:sldId id="258" r:id="rId6"/>
    <p:sldId id="259" r:id="rId7"/>
    <p:sldId id="260" r:id="rId8"/>
    <p:sldId id="261" r:id="rId9"/>
    <p:sldId id="262" r:id="rId10"/>
    <p:sldId id="263" r:id="rId11"/>
    <p:sldId id="278" r:id="rId12"/>
    <p:sldId id="279" r:id="rId13"/>
    <p:sldId id="280" r:id="rId14"/>
    <p:sldId id="281" r:id="rId15"/>
    <p:sldId id="283" r:id="rId16"/>
    <p:sldId id="285" r:id="rId17"/>
    <p:sldId id="286" r:id="rId18"/>
    <p:sldId id="287" r:id="rId19"/>
    <p:sldId id="288" r:id="rId20"/>
    <p:sldId id="264" r:id="rId21"/>
    <p:sldId id="265" r:id="rId22"/>
    <p:sldId id="266" r:id="rId23"/>
    <p:sldId id="267" r:id="rId24"/>
    <p:sldId id="268" r:id="rId25"/>
    <p:sldId id="270" r:id="rId26"/>
    <p:sldId id="271" r:id="rId27"/>
    <p:sldId id="272" r:id="rId28"/>
    <p:sldId id="275" r:id="rId29"/>
    <p:sldId id="274" r:id="rId30"/>
    <p:sldId id="273"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4E3C8C-8F3C-4BB0-B2FE-05DC8B698699}"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336229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3C8C-8F3C-4BB0-B2FE-05DC8B698699}"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19926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3C8C-8F3C-4BB0-B2FE-05DC8B698699}"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86218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4E3C8C-8F3C-4BB0-B2FE-05DC8B698699}"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4112023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4E3C8C-8F3C-4BB0-B2FE-05DC8B698699}" type="datetimeFigureOut">
              <a:rPr lang="en-US" smtClean="0"/>
              <a:t>12/10/2022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2817354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4E3C8C-8F3C-4BB0-B2FE-05DC8B698699}"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239346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4E3C8C-8F3C-4BB0-B2FE-05DC8B698699}" type="datetimeFigureOut">
              <a:rPr lang="en-US" smtClean="0"/>
              <a:t>12/10/2022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226028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4E3C8C-8F3C-4BB0-B2FE-05DC8B698699}" type="datetimeFigureOut">
              <a:rPr lang="en-US" smtClean="0"/>
              <a:t>12/10/2022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96798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4E3C8C-8F3C-4BB0-B2FE-05DC8B698699}" type="datetimeFigureOut">
              <a:rPr lang="en-US" smtClean="0"/>
              <a:t>12/10/2022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588692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4E3C8C-8F3C-4BB0-B2FE-05DC8B698699}"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118946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4E3C8C-8F3C-4BB0-B2FE-05DC8B698699}" type="datetimeFigureOut">
              <a:rPr lang="en-US" smtClean="0"/>
              <a:t>12/10/2022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377F0-2D6E-4061-90FC-DA14BBBA34CC}" type="slidenum">
              <a:rPr lang="en-US" smtClean="0"/>
              <a:t>‹#›</a:t>
            </a:fld>
            <a:endParaRPr lang="en-US"/>
          </a:p>
        </p:txBody>
      </p:sp>
    </p:spTree>
    <p:extLst>
      <p:ext uri="{BB962C8B-B14F-4D97-AF65-F5344CB8AC3E}">
        <p14:creationId xmlns:p14="http://schemas.microsoft.com/office/powerpoint/2010/main" val="21216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E3C8C-8F3C-4BB0-B2FE-05DC8B698699}" type="datetimeFigureOut">
              <a:rPr lang="en-US" smtClean="0"/>
              <a:t>12/10/2022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377F0-2D6E-4061-90FC-DA14BBBA34CC}" type="slidenum">
              <a:rPr lang="en-US" smtClean="0"/>
              <a:t>‹#›</a:t>
            </a:fld>
            <a:endParaRPr lang="en-US"/>
          </a:p>
        </p:txBody>
      </p:sp>
    </p:spTree>
    <p:extLst>
      <p:ext uri="{BB962C8B-B14F-4D97-AF65-F5344CB8AC3E}">
        <p14:creationId xmlns:p14="http://schemas.microsoft.com/office/powerpoint/2010/main" val="1533652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Advanced Topics</a:t>
            </a:r>
          </a:p>
        </p:txBody>
      </p:sp>
      <p:sp>
        <p:nvSpPr>
          <p:cNvPr id="3" name="Subtitle 2"/>
          <p:cNvSpPr>
            <a:spLocks noGrp="1"/>
          </p:cNvSpPr>
          <p:nvPr>
            <p:ph type="subTitle" idx="1"/>
          </p:nvPr>
        </p:nvSpPr>
        <p:spPr/>
        <p:txBody>
          <a:bodyPr>
            <a:normAutofit/>
          </a:bodyPr>
          <a:lstStyle/>
          <a:p>
            <a:r>
              <a:rPr lang="en-US" sz="3200" dirty="0"/>
              <a:t>Fundamentals of Curve generation and Color models</a:t>
            </a:r>
          </a:p>
        </p:txBody>
      </p:sp>
    </p:spTree>
    <p:extLst>
      <p:ext uri="{BB962C8B-B14F-4D97-AF65-F5344CB8AC3E}">
        <p14:creationId xmlns:p14="http://schemas.microsoft.com/office/powerpoint/2010/main" val="1870432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B495-10E3-454C-25C3-54BA599E03F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B8452F7-C815-301A-EAED-73BD45BC1F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6830" y="1991519"/>
            <a:ext cx="7045692" cy="4019550"/>
          </a:xfrm>
        </p:spPr>
      </p:pic>
    </p:spTree>
    <p:extLst>
      <p:ext uri="{BB962C8B-B14F-4D97-AF65-F5344CB8AC3E}">
        <p14:creationId xmlns:p14="http://schemas.microsoft.com/office/powerpoint/2010/main" val="2478300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AD0-2D6F-3F13-159D-5A117CEFFD15}"/>
              </a:ext>
            </a:extLst>
          </p:cNvPr>
          <p:cNvSpPr>
            <a:spLocks noGrp="1"/>
          </p:cNvSpPr>
          <p:nvPr>
            <p:ph type="title"/>
          </p:nvPr>
        </p:nvSpPr>
        <p:spPr/>
        <p:txBody>
          <a:bodyPr/>
          <a:lstStyle/>
          <a:p>
            <a:r>
              <a:rPr lang="en-US" i="0" dirty="0">
                <a:solidFill>
                  <a:srgbClr val="303030"/>
                </a:solidFill>
                <a:effectLst/>
                <a:latin typeface="roboto condensed" panose="020B0604020202020204" pitchFamily="2" charset="0"/>
              </a:rPr>
              <a:t>Bezier Curve Properties</a:t>
            </a:r>
            <a:endParaRPr lang="en-IN" dirty="0"/>
          </a:p>
        </p:txBody>
      </p:sp>
      <p:sp>
        <p:nvSpPr>
          <p:cNvPr id="3" name="Content Placeholder 2">
            <a:extLst>
              <a:ext uri="{FF2B5EF4-FFF2-40B4-BE49-F238E27FC236}">
                <a16:creationId xmlns:a16="http://schemas.microsoft.com/office/drawing/2014/main" id="{4BE1076C-874B-B63C-F259-9439B4AFA0BB}"/>
              </a:ext>
            </a:extLst>
          </p:cNvPr>
          <p:cNvSpPr>
            <a:spLocks noGrp="1"/>
          </p:cNvSpPr>
          <p:nvPr>
            <p:ph idx="1"/>
          </p:nvPr>
        </p:nvSpPr>
        <p:spPr/>
        <p:txBody>
          <a:bodyPr/>
          <a:lstStyle/>
          <a:p>
            <a:pPr marL="0" indent="0" algn="l" fontAlgn="base">
              <a:buNone/>
            </a:pPr>
            <a:r>
              <a:rPr lang="en-US" b="0" i="0" dirty="0">
                <a:solidFill>
                  <a:srgbClr val="303030"/>
                </a:solidFill>
                <a:effectLst/>
                <a:latin typeface="Arimo"/>
              </a:rPr>
              <a:t>Few important properties of a </a:t>
            </a:r>
            <a:r>
              <a:rPr lang="en-US" b="0" i="0" dirty="0" err="1">
                <a:solidFill>
                  <a:srgbClr val="303030"/>
                </a:solidFill>
                <a:effectLst/>
                <a:latin typeface="Arimo"/>
              </a:rPr>
              <a:t>bezier</a:t>
            </a:r>
            <a:r>
              <a:rPr lang="en-US" b="0" i="0" dirty="0">
                <a:solidFill>
                  <a:srgbClr val="303030"/>
                </a:solidFill>
                <a:effectLst/>
                <a:latin typeface="Arimo"/>
              </a:rPr>
              <a:t> curve are:</a:t>
            </a:r>
          </a:p>
          <a:p>
            <a:pPr marL="0" indent="0" algn="just" fontAlgn="base">
              <a:buNone/>
            </a:pPr>
            <a:r>
              <a:rPr lang="en-US" b="0" i="0" dirty="0">
                <a:solidFill>
                  <a:srgbClr val="303030"/>
                </a:solidFill>
                <a:effectLst/>
                <a:latin typeface="Arimo"/>
              </a:rPr>
              <a:t>1. Bezier curve is always contained within a polygon called as convex hull of its control points.</a:t>
            </a:r>
          </a:p>
          <a:p>
            <a:pPr marL="0" indent="0" algn="just" fontAlgn="base">
              <a:buNone/>
            </a:pPr>
            <a:r>
              <a:rPr lang="en-US" b="0" i="0" dirty="0">
                <a:solidFill>
                  <a:srgbClr val="303030"/>
                </a:solidFill>
                <a:effectLst/>
                <a:latin typeface="Arimo"/>
              </a:rPr>
              <a:t>2. Bezier curve generally follows the shape of its defining polygon.</a:t>
            </a:r>
          </a:p>
          <a:p>
            <a:pPr marL="0" indent="0" algn="just" fontAlgn="base">
              <a:buNone/>
            </a:pPr>
            <a:r>
              <a:rPr lang="en-US" b="0" i="0" dirty="0">
                <a:solidFill>
                  <a:srgbClr val="303030"/>
                </a:solidFill>
                <a:effectLst/>
                <a:latin typeface="Arimo"/>
              </a:rPr>
              <a:t>    The first and last points of the curve are coincident with the first and   last points of the defining polygon.</a:t>
            </a:r>
          </a:p>
          <a:p>
            <a:pPr marL="0" indent="0" algn="just" fontAlgn="base">
              <a:buNone/>
            </a:pPr>
            <a:r>
              <a:rPr lang="en-US" dirty="0">
                <a:solidFill>
                  <a:srgbClr val="303030"/>
                </a:solidFill>
                <a:latin typeface="Arimo"/>
              </a:rPr>
              <a:t>3. </a:t>
            </a:r>
            <a:r>
              <a:rPr lang="en-US" b="0" i="0" dirty="0">
                <a:solidFill>
                  <a:srgbClr val="303030"/>
                </a:solidFill>
                <a:effectLst/>
                <a:latin typeface="Arimo"/>
              </a:rPr>
              <a:t>The degree of the polynomial defining the curve segment is one less than the total number of control points.</a:t>
            </a:r>
            <a:endParaRPr lang="en-US" dirty="0">
              <a:solidFill>
                <a:srgbClr val="303030"/>
              </a:solidFill>
              <a:latin typeface="Arimo"/>
            </a:endParaRPr>
          </a:p>
          <a:p>
            <a:pPr marL="0" indent="0" algn="l" fontAlgn="base">
              <a:buNone/>
            </a:pPr>
            <a:r>
              <a:rPr lang="en-US" b="1" i="0" dirty="0">
                <a:solidFill>
                  <a:srgbClr val="FF9900"/>
                </a:solidFill>
                <a:effectLst/>
                <a:latin typeface="Arimo"/>
              </a:rPr>
              <a:t>                       Degree = Number of Control Points – 1</a:t>
            </a:r>
            <a:endParaRPr lang="en-US" b="0" i="0" dirty="0">
              <a:solidFill>
                <a:srgbClr val="303030"/>
              </a:solidFill>
              <a:effectLst/>
              <a:latin typeface="Arimo"/>
            </a:endParaRPr>
          </a:p>
          <a:p>
            <a:pPr marL="514350" indent="-514350" algn="l" fontAlgn="base">
              <a:buAutoNum type="arabicPeriod"/>
            </a:pPr>
            <a:endParaRPr lang="en-US" b="0" i="0" dirty="0">
              <a:solidFill>
                <a:srgbClr val="303030"/>
              </a:solidFill>
              <a:effectLst/>
              <a:latin typeface="Arimo"/>
            </a:endParaRPr>
          </a:p>
          <a:p>
            <a:pPr marL="0" indent="0">
              <a:buNone/>
            </a:pPr>
            <a:endParaRPr lang="en-IN" dirty="0"/>
          </a:p>
        </p:txBody>
      </p:sp>
    </p:spTree>
    <p:extLst>
      <p:ext uri="{BB962C8B-B14F-4D97-AF65-F5344CB8AC3E}">
        <p14:creationId xmlns:p14="http://schemas.microsoft.com/office/powerpoint/2010/main" val="85506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6AAC-5847-4E7F-D805-AB03C314B4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49730F-996A-C5AC-FBF1-EBDA981332B8}"/>
              </a:ext>
            </a:extLst>
          </p:cNvPr>
          <p:cNvSpPr>
            <a:spLocks noGrp="1"/>
          </p:cNvSpPr>
          <p:nvPr>
            <p:ph idx="1"/>
          </p:nvPr>
        </p:nvSpPr>
        <p:spPr/>
        <p:txBody>
          <a:bodyPr/>
          <a:lstStyle/>
          <a:p>
            <a:pPr marL="0" indent="0">
              <a:buNone/>
            </a:pPr>
            <a:r>
              <a:rPr lang="en-US" b="0" i="0" dirty="0">
                <a:solidFill>
                  <a:srgbClr val="303030"/>
                </a:solidFill>
                <a:effectLst/>
                <a:latin typeface="Arimo"/>
              </a:rPr>
              <a:t>4. The order of the polynomial defining the curve segment is equal to the total number of control points.</a:t>
            </a:r>
          </a:p>
          <a:p>
            <a:pPr marL="0" indent="0">
              <a:buNone/>
            </a:pPr>
            <a:r>
              <a:rPr lang="en-US" b="1" i="0" dirty="0">
                <a:solidFill>
                  <a:srgbClr val="FF9900"/>
                </a:solidFill>
                <a:effectLst/>
                <a:latin typeface="Arimo"/>
              </a:rPr>
              <a:t>                   Order = Number of Control Points</a:t>
            </a:r>
          </a:p>
          <a:p>
            <a:pPr marL="0" indent="0">
              <a:buNone/>
            </a:pPr>
            <a:r>
              <a:rPr lang="en-US" i="0" dirty="0">
                <a:effectLst/>
                <a:latin typeface="Arimo"/>
              </a:rPr>
              <a:t>5. </a:t>
            </a:r>
            <a:r>
              <a:rPr lang="en-US" b="0" i="0" dirty="0">
                <a:solidFill>
                  <a:srgbClr val="303030"/>
                </a:solidFill>
                <a:effectLst/>
                <a:latin typeface="Arimo"/>
              </a:rPr>
              <a:t>Bezier curve exhibits the variation diminishing property.</a:t>
            </a:r>
          </a:p>
          <a:p>
            <a:pPr algn="l" fontAlgn="base">
              <a:buFont typeface="Arial" panose="020B0604020202020204" pitchFamily="34" charset="0"/>
              <a:buChar char="•"/>
            </a:pPr>
            <a:r>
              <a:rPr lang="en-US" b="0" i="0" dirty="0">
                <a:solidFill>
                  <a:srgbClr val="303030"/>
                </a:solidFill>
                <a:effectLst/>
                <a:latin typeface="Arimo"/>
              </a:rPr>
              <a:t>It means the curve do not oscillate about any straight line more often than the defining polygon.</a:t>
            </a:r>
          </a:p>
          <a:p>
            <a:pPr marL="0" indent="0">
              <a:buNone/>
            </a:pPr>
            <a:endParaRPr lang="en-IN" dirty="0"/>
          </a:p>
        </p:txBody>
      </p:sp>
    </p:spTree>
    <p:extLst>
      <p:ext uri="{BB962C8B-B14F-4D97-AF65-F5344CB8AC3E}">
        <p14:creationId xmlns:p14="http://schemas.microsoft.com/office/powerpoint/2010/main" val="124050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0D11B-2E35-BF3D-CBA9-875A8C7003A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F188D55-6C8A-285F-1947-F7C5FB5798FE}"/>
              </a:ext>
            </a:extLst>
          </p:cNvPr>
          <p:cNvSpPr>
            <a:spLocks noGrp="1"/>
          </p:cNvSpPr>
          <p:nvPr>
            <p:ph idx="1"/>
          </p:nvPr>
        </p:nvSpPr>
        <p:spPr>
          <a:xfrm>
            <a:off x="838200" y="1825625"/>
            <a:ext cx="10515600" cy="4667250"/>
          </a:xfrm>
        </p:spPr>
        <p:txBody>
          <a:bodyPr>
            <a:normAutofit fontScale="85000" lnSpcReduction="20000"/>
          </a:bodyPr>
          <a:lstStyle/>
          <a:p>
            <a:r>
              <a:rPr lang="en-US" b="0" i="0" dirty="0">
                <a:solidFill>
                  <a:srgbClr val="303030"/>
                </a:solidFill>
                <a:effectLst/>
                <a:latin typeface="Arimo"/>
              </a:rPr>
              <a:t>A </a:t>
            </a:r>
            <a:r>
              <a:rPr lang="en-US" b="0" i="0" dirty="0" err="1">
                <a:solidFill>
                  <a:srgbClr val="303030"/>
                </a:solidFill>
                <a:effectLst/>
                <a:latin typeface="Arimo"/>
              </a:rPr>
              <a:t>bezier</a:t>
            </a:r>
            <a:r>
              <a:rPr lang="en-US" b="0" i="0" dirty="0">
                <a:solidFill>
                  <a:srgbClr val="303030"/>
                </a:solidFill>
                <a:effectLst/>
                <a:latin typeface="Arimo"/>
              </a:rPr>
              <a:t> curve is parametrically represented by-</a:t>
            </a:r>
          </a:p>
          <a:p>
            <a:r>
              <a:rPr lang="en-US" dirty="0">
                <a:solidFill>
                  <a:srgbClr val="303030"/>
                </a:solidFill>
                <a:latin typeface="Arimo"/>
              </a:rPr>
              <a:t>Equation:</a:t>
            </a:r>
          </a:p>
          <a:p>
            <a:endParaRPr lang="en-US" dirty="0">
              <a:solidFill>
                <a:srgbClr val="303030"/>
              </a:solidFill>
              <a:latin typeface="Arimo"/>
            </a:endParaRPr>
          </a:p>
          <a:p>
            <a:endParaRPr lang="en-US" dirty="0">
              <a:solidFill>
                <a:srgbClr val="303030"/>
              </a:solidFill>
              <a:latin typeface="Arimo"/>
            </a:endParaRPr>
          </a:p>
          <a:p>
            <a:pPr algn="l" fontAlgn="base"/>
            <a:endParaRPr lang="en-US" b="0" i="0" dirty="0">
              <a:solidFill>
                <a:srgbClr val="303030"/>
              </a:solidFill>
              <a:effectLst/>
              <a:latin typeface="Arimo"/>
            </a:endParaRPr>
          </a:p>
          <a:p>
            <a:pPr algn="l" fontAlgn="base"/>
            <a:endParaRPr lang="en-US" b="0" i="0" dirty="0">
              <a:solidFill>
                <a:srgbClr val="303030"/>
              </a:solidFill>
              <a:effectLst/>
              <a:latin typeface="Arimo"/>
            </a:endParaRPr>
          </a:p>
          <a:p>
            <a:pPr algn="l" fontAlgn="base"/>
            <a:r>
              <a:rPr lang="en-US" b="0" i="0" dirty="0">
                <a:solidFill>
                  <a:srgbClr val="303030"/>
                </a:solidFill>
                <a:effectLst/>
                <a:latin typeface="Arimo"/>
              </a:rPr>
              <a:t>Here,</a:t>
            </a:r>
          </a:p>
          <a:p>
            <a:pPr algn="l" fontAlgn="base">
              <a:buFont typeface="Arial" panose="020B0604020202020204" pitchFamily="34" charset="0"/>
              <a:buChar char="•"/>
            </a:pPr>
            <a:r>
              <a:rPr lang="en-US" b="0" i="0" dirty="0">
                <a:solidFill>
                  <a:srgbClr val="303030"/>
                </a:solidFill>
                <a:effectLst/>
                <a:latin typeface="Arimo"/>
              </a:rPr>
              <a:t>t is any parameter where 0 &lt;= t &lt;= 1</a:t>
            </a:r>
          </a:p>
          <a:p>
            <a:pPr algn="l" fontAlgn="base">
              <a:buFont typeface="Arial" panose="020B0604020202020204" pitchFamily="34" charset="0"/>
              <a:buChar char="•"/>
            </a:pPr>
            <a:r>
              <a:rPr lang="en-US" b="0" i="0" dirty="0">
                <a:solidFill>
                  <a:srgbClr val="303030"/>
                </a:solidFill>
                <a:effectLst/>
                <a:latin typeface="Arimo"/>
              </a:rPr>
              <a:t>P(t) = Any point lying on the </a:t>
            </a:r>
            <a:r>
              <a:rPr lang="en-US" b="0" i="0" dirty="0" err="1">
                <a:solidFill>
                  <a:srgbClr val="303030"/>
                </a:solidFill>
                <a:effectLst/>
                <a:latin typeface="Arimo"/>
              </a:rPr>
              <a:t>bezier</a:t>
            </a:r>
            <a:r>
              <a:rPr lang="en-US" b="0" i="0" dirty="0">
                <a:solidFill>
                  <a:srgbClr val="303030"/>
                </a:solidFill>
                <a:effectLst/>
                <a:latin typeface="Arimo"/>
              </a:rPr>
              <a:t> curve</a:t>
            </a:r>
          </a:p>
          <a:p>
            <a:pPr algn="l" fontAlgn="base">
              <a:buFont typeface="Arial" panose="020B0604020202020204" pitchFamily="34" charset="0"/>
              <a:buChar char="•"/>
            </a:pPr>
            <a:r>
              <a:rPr lang="en-US" b="0" i="0" dirty="0">
                <a:solidFill>
                  <a:srgbClr val="303030"/>
                </a:solidFill>
                <a:effectLst/>
                <a:latin typeface="Arimo"/>
              </a:rPr>
              <a:t>B</a:t>
            </a:r>
            <a:r>
              <a:rPr lang="en-US" b="0" i="0" baseline="-25000" dirty="0">
                <a:solidFill>
                  <a:srgbClr val="303030"/>
                </a:solidFill>
                <a:effectLst/>
                <a:latin typeface="Arimo"/>
              </a:rPr>
              <a:t>i</a:t>
            </a:r>
            <a:r>
              <a:rPr lang="en-US" b="0" i="0" dirty="0">
                <a:solidFill>
                  <a:srgbClr val="303030"/>
                </a:solidFill>
                <a:effectLst/>
                <a:latin typeface="Arimo"/>
              </a:rPr>
              <a:t> = </a:t>
            </a:r>
            <a:r>
              <a:rPr lang="en-US" b="0" i="0" dirty="0" err="1">
                <a:solidFill>
                  <a:srgbClr val="303030"/>
                </a:solidFill>
                <a:effectLst/>
                <a:latin typeface="Arimo"/>
              </a:rPr>
              <a:t>i</a:t>
            </a:r>
            <a:r>
              <a:rPr lang="en-US" b="0" i="0" baseline="30000" dirty="0" err="1">
                <a:solidFill>
                  <a:srgbClr val="303030"/>
                </a:solidFill>
                <a:effectLst/>
                <a:latin typeface="Arimo"/>
              </a:rPr>
              <a:t>th</a:t>
            </a:r>
            <a:r>
              <a:rPr lang="en-US" b="0" i="0" dirty="0">
                <a:solidFill>
                  <a:srgbClr val="303030"/>
                </a:solidFill>
                <a:effectLst/>
                <a:latin typeface="Arimo"/>
              </a:rPr>
              <a:t> control point of the </a:t>
            </a:r>
            <a:r>
              <a:rPr lang="en-US" b="0" i="0" dirty="0" err="1">
                <a:solidFill>
                  <a:srgbClr val="303030"/>
                </a:solidFill>
                <a:effectLst/>
                <a:latin typeface="Arimo"/>
              </a:rPr>
              <a:t>bezier</a:t>
            </a:r>
            <a:r>
              <a:rPr lang="en-US" b="0" i="0" dirty="0">
                <a:solidFill>
                  <a:srgbClr val="303030"/>
                </a:solidFill>
                <a:effectLst/>
                <a:latin typeface="Arimo"/>
              </a:rPr>
              <a:t> curve</a:t>
            </a:r>
          </a:p>
          <a:p>
            <a:pPr algn="l" fontAlgn="base">
              <a:buFont typeface="Arial" panose="020B0604020202020204" pitchFamily="34" charset="0"/>
              <a:buChar char="•"/>
            </a:pPr>
            <a:r>
              <a:rPr lang="en-US" b="0" i="0" dirty="0">
                <a:solidFill>
                  <a:srgbClr val="303030"/>
                </a:solidFill>
                <a:effectLst/>
                <a:latin typeface="Arimo"/>
              </a:rPr>
              <a:t>n = degree of the curve</a:t>
            </a:r>
          </a:p>
          <a:p>
            <a:pPr algn="l" fontAlgn="base">
              <a:buFont typeface="Arial" panose="020B0604020202020204" pitchFamily="34" charset="0"/>
              <a:buChar char="•"/>
            </a:pPr>
            <a:r>
              <a:rPr lang="en-US" b="0" i="0" dirty="0" err="1">
                <a:solidFill>
                  <a:srgbClr val="303030"/>
                </a:solidFill>
                <a:effectLst/>
                <a:latin typeface="Arimo"/>
              </a:rPr>
              <a:t>J</a:t>
            </a:r>
            <a:r>
              <a:rPr lang="en-US" b="0" i="0" baseline="-25000" dirty="0" err="1">
                <a:solidFill>
                  <a:srgbClr val="303030"/>
                </a:solidFill>
                <a:effectLst/>
                <a:latin typeface="Arimo"/>
              </a:rPr>
              <a:t>n,i</a:t>
            </a:r>
            <a:r>
              <a:rPr lang="en-US" b="0" i="0" dirty="0">
                <a:solidFill>
                  <a:srgbClr val="303030"/>
                </a:solidFill>
                <a:effectLst/>
                <a:latin typeface="Arimo"/>
              </a:rPr>
              <a:t>(t) = Blending function = C(</a:t>
            </a:r>
            <a:r>
              <a:rPr lang="en-US" b="0" i="0" dirty="0" err="1">
                <a:solidFill>
                  <a:srgbClr val="303030"/>
                </a:solidFill>
                <a:effectLst/>
                <a:latin typeface="Arimo"/>
              </a:rPr>
              <a:t>n,i</a:t>
            </a:r>
            <a:r>
              <a:rPr lang="en-US" b="0" i="0" dirty="0">
                <a:solidFill>
                  <a:srgbClr val="303030"/>
                </a:solidFill>
                <a:effectLst/>
                <a:latin typeface="Arimo"/>
              </a:rPr>
              <a:t>)</a:t>
            </a:r>
            <a:r>
              <a:rPr lang="en-US" b="0" i="0" dirty="0" err="1">
                <a:solidFill>
                  <a:srgbClr val="303030"/>
                </a:solidFill>
                <a:effectLst/>
                <a:latin typeface="Arimo"/>
              </a:rPr>
              <a:t>t</a:t>
            </a:r>
            <a:r>
              <a:rPr lang="en-US" b="0" i="0" baseline="30000" dirty="0" err="1">
                <a:solidFill>
                  <a:srgbClr val="303030"/>
                </a:solidFill>
                <a:effectLst/>
                <a:latin typeface="Arimo"/>
              </a:rPr>
              <a:t>i</a:t>
            </a:r>
            <a:r>
              <a:rPr lang="en-US" b="0" i="0" dirty="0">
                <a:solidFill>
                  <a:srgbClr val="303030"/>
                </a:solidFill>
                <a:effectLst/>
                <a:latin typeface="Arimo"/>
              </a:rPr>
              <a:t>(1-t)</a:t>
            </a:r>
            <a:r>
              <a:rPr lang="en-US" b="0" i="0" baseline="30000" dirty="0">
                <a:solidFill>
                  <a:srgbClr val="303030"/>
                </a:solidFill>
                <a:effectLst/>
                <a:latin typeface="Arimo"/>
              </a:rPr>
              <a:t>n-</a:t>
            </a:r>
            <a:r>
              <a:rPr lang="en-US" b="0" i="0" baseline="30000" dirty="0" err="1">
                <a:solidFill>
                  <a:srgbClr val="303030"/>
                </a:solidFill>
                <a:effectLst/>
                <a:latin typeface="Arimo"/>
              </a:rPr>
              <a:t>i</a:t>
            </a:r>
            <a:r>
              <a:rPr lang="en-US" b="0" i="0" dirty="0">
                <a:solidFill>
                  <a:srgbClr val="303030"/>
                </a:solidFill>
                <a:effectLst/>
                <a:latin typeface="Arimo"/>
              </a:rPr>
              <a:t> where C(</a:t>
            </a:r>
            <a:r>
              <a:rPr lang="en-US" b="0" i="0" dirty="0" err="1">
                <a:solidFill>
                  <a:srgbClr val="303030"/>
                </a:solidFill>
                <a:effectLst/>
                <a:latin typeface="Arimo"/>
              </a:rPr>
              <a:t>n,i</a:t>
            </a:r>
            <a:r>
              <a:rPr lang="en-US" b="0" i="0" dirty="0">
                <a:solidFill>
                  <a:srgbClr val="303030"/>
                </a:solidFill>
                <a:effectLst/>
                <a:latin typeface="Arimo"/>
              </a:rPr>
              <a:t>) = n! / </a:t>
            </a:r>
            <a:r>
              <a:rPr lang="en-US" b="0" i="0" dirty="0" err="1">
                <a:solidFill>
                  <a:srgbClr val="303030"/>
                </a:solidFill>
                <a:effectLst/>
                <a:latin typeface="Arimo"/>
              </a:rPr>
              <a:t>i</a:t>
            </a:r>
            <a:r>
              <a:rPr lang="en-US" b="0" i="0" dirty="0">
                <a:solidFill>
                  <a:srgbClr val="303030"/>
                </a:solidFill>
                <a:effectLst/>
                <a:latin typeface="Arimo"/>
              </a:rPr>
              <a:t>!(n-</a:t>
            </a:r>
            <a:r>
              <a:rPr lang="en-US" b="0" i="0" dirty="0" err="1">
                <a:solidFill>
                  <a:srgbClr val="303030"/>
                </a:solidFill>
                <a:effectLst/>
                <a:latin typeface="Arimo"/>
              </a:rPr>
              <a:t>i</a:t>
            </a:r>
            <a:r>
              <a:rPr lang="en-US" b="0" i="0" dirty="0">
                <a:solidFill>
                  <a:srgbClr val="303030"/>
                </a:solidFill>
                <a:effectLst/>
                <a:latin typeface="Arimo"/>
              </a:rPr>
              <a:t>)!</a:t>
            </a:r>
          </a:p>
          <a:p>
            <a:endParaRPr lang="en-IN" dirty="0"/>
          </a:p>
        </p:txBody>
      </p:sp>
      <p:pic>
        <p:nvPicPr>
          <p:cNvPr id="5" name="Picture 4">
            <a:extLst>
              <a:ext uri="{FF2B5EF4-FFF2-40B4-BE49-F238E27FC236}">
                <a16:creationId xmlns:a16="http://schemas.microsoft.com/office/drawing/2014/main" id="{B91F4551-4642-7B7C-03FF-C0F92CDA1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037" y="2609850"/>
            <a:ext cx="2447925" cy="1638300"/>
          </a:xfrm>
          <a:prstGeom prst="rect">
            <a:avLst/>
          </a:prstGeom>
        </p:spPr>
      </p:pic>
    </p:spTree>
    <p:extLst>
      <p:ext uri="{BB962C8B-B14F-4D97-AF65-F5344CB8AC3E}">
        <p14:creationId xmlns:p14="http://schemas.microsoft.com/office/powerpoint/2010/main" val="1580816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2B03-6A3D-F39E-48AA-E75F1321E6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8FCD29-6F66-2B5E-2EAB-373D9EC42CA3}"/>
              </a:ext>
            </a:extLst>
          </p:cNvPr>
          <p:cNvSpPr>
            <a:spLocks noGrp="1"/>
          </p:cNvSpPr>
          <p:nvPr>
            <p:ph idx="1"/>
          </p:nvPr>
        </p:nvSpPr>
        <p:spPr/>
        <p:txBody>
          <a:bodyPr/>
          <a:lstStyle/>
          <a:p>
            <a:pPr algn="l" fontAlgn="base"/>
            <a:r>
              <a:rPr lang="en-US" b="1" i="0" u="sng" dirty="0">
                <a:solidFill>
                  <a:srgbClr val="303030"/>
                </a:solidFill>
                <a:effectLst/>
                <a:latin typeface="roboto condensed" panose="02000000000000000000" pitchFamily="2" charset="0"/>
              </a:rPr>
              <a:t>Cubic Bezier Curve-</a:t>
            </a: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Cubic </a:t>
            </a:r>
            <a:r>
              <a:rPr lang="en-US" b="0" i="0" dirty="0" err="1">
                <a:solidFill>
                  <a:srgbClr val="303030"/>
                </a:solidFill>
                <a:effectLst/>
                <a:latin typeface="Arimo"/>
              </a:rPr>
              <a:t>bezier</a:t>
            </a:r>
            <a:r>
              <a:rPr lang="en-US" b="0" i="0" dirty="0">
                <a:solidFill>
                  <a:srgbClr val="303030"/>
                </a:solidFill>
                <a:effectLst/>
                <a:latin typeface="Arimo"/>
              </a:rPr>
              <a:t> curve is a </a:t>
            </a:r>
            <a:r>
              <a:rPr lang="en-US" b="0" i="0" dirty="0" err="1">
                <a:solidFill>
                  <a:srgbClr val="303030"/>
                </a:solidFill>
                <a:effectLst/>
                <a:latin typeface="Arimo"/>
              </a:rPr>
              <a:t>bezier</a:t>
            </a:r>
            <a:r>
              <a:rPr lang="en-US" b="0" i="0" dirty="0">
                <a:solidFill>
                  <a:srgbClr val="303030"/>
                </a:solidFill>
                <a:effectLst/>
                <a:latin typeface="Arimo"/>
              </a:rPr>
              <a:t> curve with degree 3.</a:t>
            </a:r>
          </a:p>
          <a:p>
            <a:pPr algn="l" fontAlgn="base">
              <a:buFont typeface="Arial" panose="020B0604020202020204" pitchFamily="34" charset="0"/>
              <a:buChar char="•"/>
            </a:pPr>
            <a:r>
              <a:rPr lang="en-US" b="0" i="0" dirty="0">
                <a:solidFill>
                  <a:srgbClr val="303030"/>
                </a:solidFill>
                <a:effectLst/>
                <a:latin typeface="Arimo"/>
              </a:rPr>
              <a:t>The total number of control points in a cubic </a:t>
            </a:r>
            <a:r>
              <a:rPr lang="en-US" b="0" i="0" dirty="0" err="1">
                <a:solidFill>
                  <a:srgbClr val="303030"/>
                </a:solidFill>
                <a:effectLst/>
                <a:latin typeface="Arimo"/>
              </a:rPr>
              <a:t>bezier</a:t>
            </a:r>
            <a:r>
              <a:rPr lang="en-US" b="0" i="0" dirty="0">
                <a:solidFill>
                  <a:srgbClr val="303030"/>
                </a:solidFill>
                <a:effectLst/>
                <a:latin typeface="Arimo"/>
              </a:rPr>
              <a:t> curve is 4.</a:t>
            </a:r>
          </a:p>
          <a:p>
            <a:endParaRPr lang="en-IN" dirty="0"/>
          </a:p>
        </p:txBody>
      </p:sp>
      <p:pic>
        <p:nvPicPr>
          <p:cNvPr id="5" name="Picture 4">
            <a:extLst>
              <a:ext uri="{FF2B5EF4-FFF2-40B4-BE49-F238E27FC236}">
                <a16:creationId xmlns:a16="http://schemas.microsoft.com/office/drawing/2014/main" id="{3BD5CA73-A2DB-C81E-CB1C-C9BB7D3ED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491" y="3054350"/>
            <a:ext cx="6677025" cy="3438525"/>
          </a:xfrm>
          <a:prstGeom prst="rect">
            <a:avLst/>
          </a:prstGeom>
        </p:spPr>
      </p:pic>
    </p:spTree>
    <p:extLst>
      <p:ext uri="{BB962C8B-B14F-4D97-AF65-F5344CB8AC3E}">
        <p14:creationId xmlns:p14="http://schemas.microsoft.com/office/powerpoint/2010/main" val="425154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98CF-C8E5-5C12-1F4E-B0EA244CAD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54ADA4-A936-CDD8-E9D7-FF9318F739FB}"/>
              </a:ext>
            </a:extLst>
          </p:cNvPr>
          <p:cNvSpPr>
            <a:spLocks noGrp="1"/>
          </p:cNvSpPr>
          <p:nvPr>
            <p:ph idx="1"/>
          </p:nvPr>
        </p:nvSpPr>
        <p:spPr/>
        <p:txBody>
          <a:bodyPr/>
          <a:lstStyle/>
          <a:p>
            <a:pPr algn="l" fontAlgn="base"/>
            <a:r>
              <a:rPr lang="en-US" b="0" i="0" dirty="0">
                <a:solidFill>
                  <a:srgbClr val="303030"/>
                </a:solidFill>
                <a:effectLst/>
                <a:latin typeface="Arimo"/>
              </a:rPr>
              <a:t>Here,</a:t>
            </a:r>
          </a:p>
          <a:p>
            <a:pPr algn="l" fontAlgn="base">
              <a:buFont typeface="Arial" panose="020B0604020202020204" pitchFamily="34" charset="0"/>
              <a:buChar char="•"/>
            </a:pPr>
            <a:r>
              <a:rPr lang="en-US" b="0" i="0" dirty="0">
                <a:solidFill>
                  <a:srgbClr val="303030"/>
                </a:solidFill>
                <a:effectLst/>
                <a:latin typeface="Arimo"/>
              </a:rPr>
              <a:t>This curve is defined by 4 control points b</a:t>
            </a:r>
            <a:r>
              <a:rPr lang="en-US" b="0" i="0" baseline="-25000" dirty="0">
                <a:solidFill>
                  <a:srgbClr val="303030"/>
                </a:solidFill>
                <a:effectLst/>
                <a:latin typeface="Arimo"/>
              </a:rPr>
              <a:t>0</a:t>
            </a:r>
            <a:r>
              <a:rPr lang="en-US" b="0" i="0" dirty="0">
                <a:solidFill>
                  <a:srgbClr val="303030"/>
                </a:solidFill>
                <a:effectLst/>
                <a:latin typeface="Arimo"/>
              </a:rPr>
              <a:t>, b</a:t>
            </a:r>
            <a:r>
              <a:rPr lang="en-US" b="0" i="0" baseline="-25000" dirty="0">
                <a:solidFill>
                  <a:srgbClr val="303030"/>
                </a:solidFill>
                <a:effectLst/>
                <a:latin typeface="Arimo"/>
              </a:rPr>
              <a:t>1</a:t>
            </a:r>
            <a:r>
              <a:rPr lang="en-US" b="0" i="0" dirty="0">
                <a:solidFill>
                  <a:srgbClr val="303030"/>
                </a:solidFill>
                <a:effectLst/>
                <a:latin typeface="Arimo"/>
              </a:rPr>
              <a:t>, b</a:t>
            </a:r>
            <a:r>
              <a:rPr lang="en-US" b="0" i="0" baseline="-25000" dirty="0">
                <a:solidFill>
                  <a:srgbClr val="303030"/>
                </a:solidFill>
                <a:effectLst/>
                <a:latin typeface="Arimo"/>
              </a:rPr>
              <a:t>2</a:t>
            </a:r>
            <a:r>
              <a:rPr lang="en-US" b="0" i="0" dirty="0">
                <a:solidFill>
                  <a:srgbClr val="303030"/>
                </a:solidFill>
                <a:effectLst/>
                <a:latin typeface="Arimo"/>
              </a:rPr>
              <a:t> and b</a:t>
            </a:r>
            <a:r>
              <a:rPr lang="en-US" b="0" i="0" baseline="-25000" dirty="0">
                <a:solidFill>
                  <a:srgbClr val="303030"/>
                </a:solidFill>
                <a:effectLst/>
                <a:latin typeface="Arimo"/>
              </a:rPr>
              <a:t>3</a:t>
            </a:r>
            <a:r>
              <a:rPr lang="en-US" b="0" i="0" dirty="0">
                <a:solidFill>
                  <a:srgbClr val="303030"/>
                </a:solidFill>
                <a:effectLst/>
                <a:latin typeface="Arimo"/>
              </a:rPr>
              <a:t>.</a:t>
            </a:r>
          </a:p>
          <a:p>
            <a:pPr algn="l" fontAlgn="base">
              <a:buFont typeface="Arial" panose="020B0604020202020204" pitchFamily="34" charset="0"/>
              <a:buChar char="•"/>
            </a:pPr>
            <a:r>
              <a:rPr lang="en-US" b="0" i="0" dirty="0">
                <a:solidFill>
                  <a:srgbClr val="303030"/>
                </a:solidFill>
                <a:effectLst/>
                <a:latin typeface="Arimo"/>
              </a:rPr>
              <a:t>The degree of this curve is 3.</a:t>
            </a:r>
          </a:p>
          <a:p>
            <a:pPr algn="l" fontAlgn="base">
              <a:buFont typeface="Arial" panose="020B0604020202020204" pitchFamily="34" charset="0"/>
              <a:buChar char="•"/>
            </a:pPr>
            <a:r>
              <a:rPr lang="en-US" b="0" i="0" dirty="0">
                <a:solidFill>
                  <a:srgbClr val="303030"/>
                </a:solidFill>
                <a:effectLst/>
                <a:latin typeface="Arimo"/>
              </a:rPr>
              <a:t>So, it is a cubic </a:t>
            </a:r>
            <a:r>
              <a:rPr lang="en-US" b="0" i="0" dirty="0" err="1">
                <a:solidFill>
                  <a:srgbClr val="303030"/>
                </a:solidFill>
                <a:effectLst/>
                <a:latin typeface="Arimo"/>
              </a:rPr>
              <a:t>bezier</a:t>
            </a:r>
            <a:r>
              <a:rPr lang="en-US" b="0" i="0" dirty="0">
                <a:solidFill>
                  <a:srgbClr val="303030"/>
                </a:solidFill>
                <a:effectLst/>
                <a:latin typeface="Arimo"/>
              </a:rPr>
              <a:t> curve.</a:t>
            </a:r>
          </a:p>
          <a:p>
            <a:pPr algn="l" fontAlgn="base">
              <a:buFont typeface="Arial" panose="020B0604020202020204" pitchFamily="34" charset="0"/>
              <a:buChar char="•"/>
            </a:pPr>
            <a:endParaRPr lang="en-US" b="0" i="0" dirty="0">
              <a:solidFill>
                <a:srgbClr val="303030"/>
              </a:solidFill>
              <a:effectLst/>
              <a:latin typeface="Arimo"/>
            </a:endParaRPr>
          </a:p>
          <a:p>
            <a:pPr algn="l" fontAlgn="base">
              <a:buFont typeface="Arial" panose="020B0604020202020204" pitchFamily="34" charset="0"/>
              <a:buChar char="•"/>
            </a:pPr>
            <a:endParaRPr lang="en-US" b="0" i="0" dirty="0">
              <a:solidFill>
                <a:srgbClr val="303030"/>
              </a:solidFill>
              <a:effectLst/>
              <a:latin typeface="Arimo"/>
            </a:endParaRPr>
          </a:p>
          <a:p>
            <a:pPr algn="l" fontAlgn="base">
              <a:buFont typeface="Arial" panose="020B0604020202020204" pitchFamily="34" charset="0"/>
              <a:buChar char="•"/>
            </a:pPr>
            <a:r>
              <a:rPr lang="en-US" b="0" i="0" dirty="0">
                <a:solidFill>
                  <a:srgbClr val="303030"/>
                </a:solidFill>
                <a:effectLst/>
                <a:latin typeface="Arimo"/>
              </a:rPr>
              <a:t>By this using the equation and Substituting n = 3 for a cubic </a:t>
            </a:r>
            <a:r>
              <a:rPr lang="en-US" b="0" i="0" dirty="0" err="1">
                <a:solidFill>
                  <a:srgbClr val="303030"/>
                </a:solidFill>
                <a:effectLst/>
                <a:latin typeface="Arimo"/>
              </a:rPr>
              <a:t>bezier</a:t>
            </a:r>
            <a:r>
              <a:rPr lang="en-US" b="0" i="0" dirty="0">
                <a:solidFill>
                  <a:srgbClr val="303030"/>
                </a:solidFill>
                <a:effectLst/>
                <a:latin typeface="Arimo"/>
              </a:rPr>
              <a:t> curve, we get-</a:t>
            </a:r>
          </a:p>
          <a:p>
            <a:endParaRPr lang="en-IN" dirty="0"/>
          </a:p>
        </p:txBody>
      </p:sp>
      <p:pic>
        <p:nvPicPr>
          <p:cNvPr id="5" name="Picture 4">
            <a:extLst>
              <a:ext uri="{FF2B5EF4-FFF2-40B4-BE49-F238E27FC236}">
                <a16:creationId xmlns:a16="http://schemas.microsoft.com/office/drawing/2014/main" id="{AD0B9C44-C0A6-306B-71B3-26EA83177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369" y="2917859"/>
            <a:ext cx="2447925" cy="1638300"/>
          </a:xfrm>
          <a:prstGeom prst="rect">
            <a:avLst/>
          </a:prstGeom>
        </p:spPr>
      </p:pic>
    </p:spTree>
    <p:extLst>
      <p:ext uri="{BB962C8B-B14F-4D97-AF65-F5344CB8AC3E}">
        <p14:creationId xmlns:p14="http://schemas.microsoft.com/office/powerpoint/2010/main" val="1273239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DD06-52F3-55BF-759A-705FA0CD49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807CA2-668E-B254-D58B-080D7774969E}"/>
              </a:ext>
            </a:extLst>
          </p:cNvPr>
          <p:cNvSpPr>
            <a:spLocks noGrp="1"/>
          </p:cNvSpPr>
          <p:nvPr>
            <p:ph idx="1"/>
          </p:nvPr>
        </p:nvSpPr>
        <p:spPr/>
        <p:txBody>
          <a:bodyPr/>
          <a:lstStyle/>
          <a:p>
            <a:r>
              <a:rPr lang="en-US" dirty="0"/>
              <a:t>We get,</a:t>
            </a:r>
          </a:p>
          <a:p>
            <a:endParaRPr lang="en-US" dirty="0"/>
          </a:p>
          <a:p>
            <a:endParaRPr lang="en-US" dirty="0"/>
          </a:p>
          <a:p>
            <a:pPr algn="l" fontAlgn="base"/>
            <a:r>
              <a:rPr lang="en-US" b="0" i="0" dirty="0">
                <a:solidFill>
                  <a:srgbClr val="303030"/>
                </a:solidFill>
                <a:effectLst/>
                <a:latin typeface="Arimo"/>
              </a:rPr>
              <a:t>Expanding the above equation, we get-</a:t>
            </a:r>
          </a:p>
          <a:p>
            <a:pPr algn="l" fontAlgn="base"/>
            <a:r>
              <a:rPr lang="en-US" b="0" i="0" dirty="0">
                <a:solidFill>
                  <a:srgbClr val="303030"/>
                </a:solidFill>
                <a:effectLst/>
                <a:latin typeface="Arimo"/>
              </a:rPr>
              <a:t>P (t) = B</a:t>
            </a:r>
            <a:r>
              <a:rPr lang="en-US" b="0" i="0" baseline="-25000" dirty="0">
                <a:solidFill>
                  <a:srgbClr val="303030"/>
                </a:solidFill>
                <a:effectLst/>
                <a:latin typeface="Arimo"/>
              </a:rPr>
              <a:t>0</a:t>
            </a:r>
            <a:r>
              <a:rPr lang="en-US" b="0" i="0" dirty="0">
                <a:solidFill>
                  <a:srgbClr val="303030"/>
                </a:solidFill>
                <a:effectLst/>
                <a:latin typeface="Arimo"/>
              </a:rPr>
              <a:t>J</a:t>
            </a:r>
            <a:r>
              <a:rPr lang="en-US" b="0" i="0" baseline="-25000" dirty="0">
                <a:solidFill>
                  <a:srgbClr val="303030"/>
                </a:solidFill>
                <a:effectLst/>
                <a:latin typeface="Arimo"/>
              </a:rPr>
              <a:t>3,0</a:t>
            </a:r>
            <a:r>
              <a:rPr lang="en-US" b="0" i="0" dirty="0">
                <a:solidFill>
                  <a:srgbClr val="303030"/>
                </a:solidFill>
                <a:effectLst/>
                <a:latin typeface="Arimo"/>
              </a:rPr>
              <a:t>(t) + B</a:t>
            </a:r>
            <a:r>
              <a:rPr lang="en-US" b="0" i="0" baseline="-25000" dirty="0">
                <a:solidFill>
                  <a:srgbClr val="303030"/>
                </a:solidFill>
                <a:effectLst/>
                <a:latin typeface="Arimo"/>
              </a:rPr>
              <a:t>1</a:t>
            </a:r>
            <a:r>
              <a:rPr lang="en-US" b="0" i="0" dirty="0">
                <a:solidFill>
                  <a:srgbClr val="303030"/>
                </a:solidFill>
                <a:effectLst/>
                <a:latin typeface="Arimo"/>
              </a:rPr>
              <a:t>J</a:t>
            </a:r>
            <a:r>
              <a:rPr lang="en-US" b="0" i="0" baseline="-25000" dirty="0">
                <a:solidFill>
                  <a:srgbClr val="303030"/>
                </a:solidFill>
                <a:effectLst/>
                <a:latin typeface="Arimo"/>
              </a:rPr>
              <a:t>3,1</a:t>
            </a:r>
            <a:r>
              <a:rPr lang="en-US" b="0" i="0" dirty="0">
                <a:solidFill>
                  <a:srgbClr val="303030"/>
                </a:solidFill>
                <a:effectLst/>
                <a:latin typeface="Arimo"/>
              </a:rPr>
              <a:t>(t) + B</a:t>
            </a:r>
            <a:r>
              <a:rPr lang="en-US" b="0" i="0" baseline="-25000" dirty="0">
                <a:solidFill>
                  <a:srgbClr val="303030"/>
                </a:solidFill>
                <a:effectLst/>
                <a:latin typeface="Arimo"/>
              </a:rPr>
              <a:t>2</a:t>
            </a:r>
            <a:r>
              <a:rPr lang="en-US" b="0" i="0" dirty="0">
                <a:solidFill>
                  <a:srgbClr val="303030"/>
                </a:solidFill>
                <a:effectLst/>
                <a:latin typeface="Arimo"/>
              </a:rPr>
              <a:t>J</a:t>
            </a:r>
            <a:r>
              <a:rPr lang="en-US" b="0" i="0" baseline="-25000" dirty="0">
                <a:solidFill>
                  <a:srgbClr val="303030"/>
                </a:solidFill>
                <a:effectLst/>
                <a:latin typeface="Arimo"/>
              </a:rPr>
              <a:t>3,2</a:t>
            </a:r>
            <a:r>
              <a:rPr lang="en-US" b="0" i="0" dirty="0">
                <a:solidFill>
                  <a:srgbClr val="303030"/>
                </a:solidFill>
                <a:effectLst/>
                <a:latin typeface="Arimo"/>
              </a:rPr>
              <a:t>(t) + B</a:t>
            </a:r>
            <a:r>
              <a:rPr lang="en-US" b="0" i="0" baseline="-25000" dirty="0">
                <a:solidFill>
                  <a:srgbClr val="303030"/>
                </a:solidFill>
                <a:effectLst/>
                <a:latin typeface="Arimo"/>
              </a:rPr>
              <a:t>3</a:t>
            </a:r>
            <a:r>
              <a:rPr lang="en-US" b="0" i="0" dirty="0">
                <a:solidFill>
                  <a:srgbClr val="303030"/>
                </a:solidFill>
                <a:effectLst/>
                <a:latin typeface="Arimo"/>
              </a:rPr>
              <a:t>J</a:t>
            </a:r>
            <a:r>
              <a:rPr lang="en-US" b="0" i="0" baseline="-25000" dirty="0">
                <a:solidFill>
                  <a:srgbClr val="303030"/>
                </a:solidFill>
                <a:effectLst/>
                <a:latin typeface="Arimo"/>
              </a:rPr>
              <a:t>3,3</a:t>
            </a:r>
            <a:r>
              <a:rPr lang="en-US" b="0" i="0" dirty="0">
                <a:solidFill>
                  <a:srgbClr val="303030"/>
                </a:solidFill>
                <a:effectLst/>
                <a:latin typeface="Arimo"/>
              </a:rPr>
              <a:t>(t) ………..(1)</a:t>
            </a:r>
          </a:p>
          <a:p>
            <a:endParaRPr lang="en-US" dirty="0"/>
          </a:p>
          <a:p>
            <a:pPr marL="0" indent="0">
              <a:buNone/>
            </a:pPr>
            <a:r>
              <a:rPr lang="en-US" dirty="0"/>
              <a:t> </a:t>
            </a:r>
          </a:p>
          <a:p>
            <a:endParaRPr lang="en-IN" dirty="0"/>
          </a:p>
        </p:txBody>
      </p:sp>
      <p:pic>
        <p:nvPicPr>
          <p:cNvPr id="5" name="Picture 4">
            <a:extLst>
              <a:ext uri="{FF2B5EF4-FFF2-40B4-BE49-F238E27FC236}">
                <a16:creationId xmlns:a16="http://schemas.microsoft.com/office/drawing/2014/main" id="{C8CCC82C-1C0D-69B0-1F3D-4EAAB9D22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470" y="2287403"/>
            <a:ext cx="2353778" cy="828181"/>
          </a:xfrm>
          <a:prstGeom prst="rect">
            <a:avLst/>
          </a:prstGeom>
        </p:spPr>
      </p:pic>
    </p:spTree>
    <p:extLst>
      <p:ext uri="{BB962C8B-B14F-4D97-AF65-F5344CB8AC3E}">
        <p14:creationId xmlns:p14="http://schemas.microsoft.com/office/powerpoint/2010/main" val="273299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3A9F-C42D-2E5E-7282-4E5CE10159F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70A8FEF-2886-B02F-5D80-930FD1230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0653" y="739967"/>
            <a:ext cx="4141452" cy="6134642"/>
          </a:xfrm>
        </p:spPr>
      </p:pic>
    </p:spTree>
    <p:extLst>
      <p:ext uri="{BB962C8B-B14F-4D97-AF65-F5344CB8AC3E}">
        <p14:creationId xmlns:p14="http://schemas.microsoft.com/office/powerpoint/2010/main" val="386164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D557-A0E1-A39C-DF5C-EFD3701E42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FA18F9-D6F5-400F-F94D-EAE7180BF1F4}"/>
              </a:ext>
            </a:extLst>
          </p:cNvPr>
          <p:cNvSpPr>
            <a:spLocks noGrp="1"/>
          </p:cNvSpPr>
          <p:nvPr>
            <p:ph idx="1"/>
          </p:nvPr>
        </p:nvSpPr>
        <p:spPr/>
        <p:txBody>
          <a:bodyPr/>
          <a:lstStyle/>
          <a:p>
            <a:pPr algn="l" fontAlgn="base"/>
            <a:r>
              <a:rPr lang="en-US" b="0" i="0" dirty="0">
                <a:solidFill>
                  <a:srgbClr val="303030"/>
                </a:solidFill>
                <a:effectLst/>
                <a:latin typeface="Arimo"/>
              </a:rPr>
              <a:t>Using (2), (3), (4) and (5) in (1), we get-</a:t>
            </a:r>
          </a:p>
          <a:p>
            <a:pPr algn="l" fontAlgn="base"/>
            <a:r>
              <a:rPr lang="en-US" b="0" i="0" dirty="0">
                <a:solidFill>
                  <a:srgbClr val="303030"/>
                </a:solidFill>
                <a:effectLst/>
                <a:latin typeface="Arimo"/>
              </a:rPr>
              <a:t> </a:t>
            </a:r>
          </a:p>
          <a:p>
            <a:pPr algn="ctr" fontAlgn="base"/>
            <a:r>
              <a:rPr lang="en-US" b="1" i="0" dirty="0">
                <a:solidFill>
                  <a:srgbClr val="783717"/>
                </a:solidFill>
                <a:effectLst/>
                <a:latin typeface="Arimo"/>
              </a:rPr>
              <a:t>P(t) = B</a:t>
            </a:r>
            <a:r>
              <a:rPr lang="en-US" b="1" i="0" baseline="-25000" dirty="0">
                <a:solidFill>
                  <a:srgbClr val="783717"/>
                </a:solidFill>
                <a:effectLst/>
                <a:latin typeface="Arimo"/>
              </a:rPr>
              <a:t>0</a:t>
            </a:r>
            <a:r>
              <a:rPr lang="en-US" b="1" i="0" dirty="0">
                <a:solidFill>
                  <a:srgbClr val="783717"/>
                </a:solidFill>
                <a:effectLst/>
                <a:latin typeface="Arimo"/>
              </a:rPr>
              <a:t>(1-t)</a:t>
            </a:r>
            <a:r>
              <a:rPr lang="en-US" b="1" i="0" baseline="30000" dirty="0">
                <a:solidFill>
                  <a:srgbClr val="783717"/>
                </a:solidFill>
                <a:effectLst/>
                <a:latin typeface="Arimo"/>
              </a:rPr>
              <a:t>3</a:t>
            </a:r>
            <a:r>
              <a:rPr lang="en-US" b="1" i="0" dirty="0">
                <a:solidFill>
                  <a:srgbClr val="783717"/>
                </a:solidFill>
                <a:effectLst/>
                <a:latin typeface="Arimo"/>
              </a:rPr>
              <a:t> + B</a:t>
            </a:r>
            <a:r>
              <a:rPr lang="en-US" b="1" i="0" baseline="-25000" dirty="0">
                <a:solidFill>
                  <a:srgbClr val="783717"/>
                </a:solidFill>
                <a:effectLst/>
                <a:latin typeface="Arimo"/>
              </a:rPr>
              <a:t>1</a:t>
            </a:r>
            <a:r>
              <a:rPr lang="en-US" b="1" i="0" dirty="0">
                <a:solidFill>
                  <a:srgbClr val="783717"/>
                </a:solidFill>
                <a:effectLst/>
                <a:latin typeface="Arimo"/>
              </a:rPr>
              <a:t>3t(1-t)</a:t>
            </a:r>
            <a:r>
              <a:rPr lang="en-US" b="1" i="0" baseline="30000" dirty="0">
                <a:solidFill>
                  <a:srgbClr val="783717"/>
                </a:solidFill>
                <a:effectLst/>
                <a:latin typeface="Arimo"/>
              </a:rPr>
              <a:t>2</a:t>
            </a:r>
            <a:r>
              <a:rPr lang="en-US" b="1" i="0" dirty="0">
                <a:solidFill>
                  <a:srgbClr val="783717"/>
                </a:solidFill>
                <a:effectLst/>
                <a:latin typeface="Arimo"/>
              </a:rPr>
              <a:t> + B</a:t>
            </a:r>
            <a:r>
              <a:rPr lang="en-US" b="1" i="0" baseline="-25000" dirty="0">
                <a:solidFill>
                  <a:srgbClr val="783717"/>
                </a:solidFill>
                <a:effectLst/>
                <a:latin typeface="Arimo"/>
              </a:rPr>
              <a:t>2</a:t>
            </a:r>
            <a:r>
              <a:rPr lang="en-US" b="1" i="0" dirty="0">
                <a:solidFill>
                  <a:srgbClr val="783717"/>
                </a:solidFill>
                <a:effectLst/>
                <a:latin typeface="Arimo"/>
              </a:rPr>
              <a:t>3t</a:t>
            </a:r>
            <a:r>
              <a:rPr lang="en-US" b="1" i="0" baseline="30000" dirty="0">
                <a:solidFill>
                  <a:srgbClr val="783717"/>
                </a:solidFill>
                <a:effectLst/>
                <a:latin typeface="Arimo"/>
              </a:rPr>
              <a:t>2</a:t>
            </a:r>
            <a:r>
              <a:rPr lang="en-US" b="1" i="0" dirty="0">
                <a:solidFill>
                  <a:srgbClr val="783717"/>
                </a:solidFill>
                <a:effectLst/>
                <a:latin typeface="Arimo"/>
              </a:rPr>
              <a:t>(1-t) + B</a:t>
            </a:r>
            <a:r>
              <a:rPr lang="en-US" b="1" i="0" baseline="-25000" dirty="0">
                <a:solidFill>
                  <a:srgbClr val="783717"/>
                </a:solidFill>
                <a:effectLst/>
                <a:latin typeface="Arimo"/>
              </a:rPr>
              <a:t>3</a:t>
            </a:r>
            <a:r>
              <a:rPr lang="en-US" b="1" i="0" dirty="0">
                <a:solidFill>
                  <a:srgbClr val="783717"/>
                </a:solidFill>
                <a:effectLst/>
                <a:latin typeface="Arimo"/>
              </a:rPr>
              <a:t>t</a:t>
            </a:r>
            <a:r>
              <a:rPr lang="en-US" b="1" i="0" baseline="30000" dirty="0">
                <a:solidFill>
                  <a:srgbClr val="783717"/>
                </a:solidFill>
                <a:effectLst/>
                <a:latin typeface="Arimo"/>
              </a:rPr>
              <a:t>3</a:t>
            </a:r>
            <a:endParaRPr lang="en-US" b="0" i="0" dirty="0">
              <a:solidFill>
                <a:srgbClr val="303030"/>
              </a:solidFill>
              <a:effectLst/>
              <a:latin typeface="Arimo"/>
            </a:endParaRPr>
          </a:p>
          <a:p>
            <a:pPr algn="l" fontAlgn="base"/>
            <a:r>
              <a:rPr lang="en-US" b="0" i="0" dirty="0">
                <a:solidFill>
                  <a:srgbClr val="303030"/>
                </a:solidFill>
                <a:effectLst/>
                <a:latin typeface="Arimo"/>
              </a:rPr>
              <a:t> </a:t>
            </a:r>
          </a:p>
          <a:p>
            <a:pPr algn="l" fontAlgn="base"/>
            <a:r>
              <a:rPr lang="en-US" b="0" i="0" dirty="0">
                <a:solidFill>
                  <a:srgbClr val="303030"/>
                </a:solidFill>
                <a:effectLst/>
                <a:latin typeface="Arimo"/>
              </a:rPr>
              <a:t>This is the required parametric equation for a cubic </a:t>
            </a:r>
            <a:r>
              <a:rPr lang="en-US" b="0" i="0" dirty="0" err="1">
                <a:solidFill>
                  <a:srgbClr val="303030"/>
                </a:solidFill>
                <a:effectLst/>
                <a:latin typeface="Arimo"/>
              </a:rPr>
              <a:t>bezier</a:t>
            </a:r>
            <a:r>
              <a:rPr lang="en-US" b="0" i="0" dirty="0">
                <a:solidFill>
                  <a:srgbClr val="303030"/>
                </a:solidFill>
                <a:effectLst/>
                <a:latin typeface="Arimo"/>
              </a:rPr>
              <a:t> curve.</a:t>
            </a:r>
          </a:p>
          <a:p>
            <a:endParaRPr lang="en-IN" dirty="0"/>
          </a:p>
        </p:txBody>
      </p:sp>
    </p:spTree>
    <p:extLst>
      <p:ext uri="{BB962C8B-B14F-4D97-AF65-F5344CB8AC3E}">
        <p14:creationId xmlns:p14="http://schemas.microsoft.com/office/powerpoint/2010/main" val="314503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5B855-C6CB-60D8-5A9C-07C253D76F5C}"/>
              </a:ext>
            </a:extLst>
          </p:cNvPr>
          <p:cNvSpPr>
            <a:spLocks noGrp="1"/>
          </p:cNvSpPr>
          <p:nvPr>
            <p:ph type="title"/>
          </p:nvPr>
        </p:nvSpPr>
        <p:spPr/>
        <p:txBody>
          <a:bodyPr/>
          <a:lstStyle/>
          <a:p>
            <a:r>
              <a:rPr lang="en-IN" i="0" dirty="0">
                <a:solidFill>
                  <a:srgbClr val="303030"/>
                </a:solidFill>
                <a:effectLst/>
                <a:latin typeface="roboto condensed" panose="02000000000000000000" pitchFamily="2" charset="0"/>
              </a:rPr>
              <a:t>Applications of Bezier Curves-</a:t>
            </a:r>
            <a:endParaRPr lang="en-IN" dirty="0"/>
          </a:p>
        </p:txBody>
      </p:sp>
      <p:sp>
        <p:nvSpPr>
          <p:cNvPr id="3" name="Content Placeholder 2">
            <a:extLst>
              <a:ext uri="{FF2B5EF4-FFF2-40B4-BE49-F238E27FC236}">
                <a16:creationId xmlns:a16="http://schemas.microsoft.com/office/drawing/2014/main" id="{D7BEE2B8-2994-3C1D-4E11-F5A21BD8FF6E}"/>
              </a:ext>
            </a:extLst>
          </p:cNvPr>
          <p:cNvSpPr>
            <a:spLocks noGrp="1"/>
          </p:cNvSpPr>
          <p:nvPr>
            <p:ph idx="1"/>
          </p:nvPr>
        </p:nvSpPr>
        <p:spPr/>
        <p:txBody>
          <a:bodyPr/>
          <a:lstStyle/>
          <a:p>
            <a:r>
              <a:rPr lang="en-US" dirty="0"/>
              <a:t>Computer graphics</a:t>
            </a:r>
          </a:p>
          <a:p>
            <a:r>
              <a:rPr lang="en-US" dirty="0"/>
              <a:t>Animation</a:t>
            </a:r>
          </a:p>
          <a:p>
            <a:r>
              <a:rPr lang="en-US" dirty="0"/>
              <a:t>Fonts</a:t>
            </a:r>
            <a:endParaRPr lang="en-IN" dirty="0"/>
          </a:p>
        </p:txBody>
      </p:sp>
    </p:spTree>
    <p:extLst>
      <p:ext uri="{BB962C8B-B14F-4D97-AF65-F5344CB8AC3E}">
        <p14:creationId xmlns:p14="http://schemas.microsoft.com/office/powerpoint/2010/main" val="3167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Fundamentals of curve generation</a:t>
            </a:r>
          </a:p>
        </p:txBody>
      </p:sp>
      <p:sp>
        <p:nvSpPr>
          <p:cNvPr id="3" name="Content Placeholder 2"/>
          <p:cNvSpPr>
            <a:spLocks noGrp="1"/>
          </p:cNvSpPr>
          <p:nvPr>
            <p:ph idx="1"/>
          </p:nvPr>
        </p:nvSpPr>
        <p:spPr/>
        <p:txBody>
          <a:bodyPr/>
          <a:lstStyle/>
          <a:p>
            <a:r>
              <a:rPr lang="en-US" b="0" i="0" dirty="0">
                <a:solidFill>
                  <a:srgbClr val="444444"/>
                </a:solidFill>
                <a:effectLst/>
                <a:latin typeface="Open Sans" panose="020B0606030504020204" pitchFamily="34" charset="0"/>
              </a:rPr>
              <a:t>Introduction:</a:t>
            </a:r>
          </a:p>
          <a:p>
            <a:pPr algn="just"/>
            <a:r>
              <a:rPr lang="en-US" b="0" i="0" dirty="0">
                <a:solidFill>
                  <a:srgbClr val="444444"/>
                </a:solidFill>
                <a:effectLst/>
                <a:latin typeface="Open Sans" panose="020B0606030504020204" pitchFamily="34" charset="0"/>
              </a:rPr>
              <a:t>Objects in the real world may not always be made up of regular geometric </a:t>
            </a:r>
            <a:r>
              <a:rPr lang="en-US" b="0" i="0" dirty="0" err="1">
                <a:solidFill>
                  <a:srgbClr val="444444"/>
                </a:solidFill>
                <a:effectLst/>
                <a:latin typeface="Open Sans" panose="020B0606030504020204" pitchFamily="34" charset="0"/>
              </a:rPr>
              <a:t>shapes.Surfaces</a:t>
            </a:r>
            <a:r>
              <a:rPr lang="en-US" b="0" i="0" dirty="0">
                <a:solidFill>
                  <a:srgbClr val="444444"/>
                </a:solidFill>
                <a:effectLst/>
                <a:latin typeface="Open Sans" panose="020B0606030504020204" pitchFamily="34" charset="0"/>
              </a:rPr>
              <a:t> are made up of curved surfaces &amp; curved edges.</a:t>
            </a:r>
          </a:p>
          <a:p>
            <a:pPr algn="just"/>
            <a:r>
              <a:rPr lang="en-US" b="0" i="0" dirty="0">
                <a:solidFill>
                  <a:srgbClr val="444444"/>
                </a:solidFill>
                <a:effectLst/>
                <a:latin typeface="Open Sans" panose="020B0606030504020204" pitchFamily="34" charset="0"/>
              </a:rPr>
              <a:t>Curves are quite complicated to represent them in exact mathematical </a:t>
            </a:r>
            <a:r>
              <a:rPr lang="en-US" b="0" i="0" dirty="0" err="1">
                <a:solidFill>
                  <a:srgbClr val="444444"/>
                </a:solidFill>
                <a:effectLst/>
                <a:latin typeface="Open Sans" panose="020B0606030504020204" pitchFamily="34" charset="0"/>
              </a:rPr>
              <a:t>equations.Curves</a:t>
            </a:r>
            <a:r>
              <a:rPr lang="en-US" b="0" i="0" dirty="0">
                <a:solidFill>
                  <a:srgbClr val="444444"/>
                </a:solidFill>
                <a:effectLst/>
                <a:latin typeface="Open Sans" panose="020B0606030504020204" pitchFamily="34" charset="0"/>
              </a:rPr>
              <a:t> are classified into two categories- namable, </a:t>
            </a:r>
            <a:r>
              <a:rPr lang="en-US" b="0" i="0" dirty="0" err="1">
                <a:solidFill>
                  <a:srgbClr val="444444"/>
                </a:solidFill>
                <a:effectLst/>
                <a:latin typeface="Open Sans" panose="020B0606030504020204" pitchFamily="34" charset="0"/>
              </a:rPr>
              <a:t>unnamable.Namable</a:t>
            </a:r>
            <a:r>
              <a:rPr lang="en-US" b="0" i="0" dirty="0">
                <a:solidFill>
                  <a:srgbClr val="444444"/>
                </a:solidFill>
                <a:effectLst/>
                <a:latin typeface="Open Sans" panose="020B0606030504020204" pitchFamily="34" charset="0"/>
              </a:rPr>
              <a:t> curves known as true-curve generation approach(planes, spheres, parabolas, circles, straight lines)</a:t>
            </a:r>
            <a:endParaRPr lang="en-US" dirty="0"/>
          </a:p>
        </p:txBody>
      </p:sp>
    </p:spTree>
    <p:extLst>
      <p:ext uri="{BB962C8B-B14F-4D97-AF65-F5344CB8AC3E}">
        <p14:creationId xmlns:p14="http://schemas.microsoft.com/office/powerpoint/2010/main" val="2683219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B1C1-D4BB-A2A4-E90D-43BA8128B10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23FE790-7A93-2E7E-5FFF-8D6734BB3A4F}"/>
              </a:ext>
            </a:extLst>
          </p:cNvPr>
          <p:cNvSpPr>
            <a:spLocks noGrp="1"/>
          </p:cNvSpPr>
          <p:nvPr>
            <p:ph idx="1"/>
          </p:nvPr>
        </p:nvSpPr>
        <p:spPr/>
        <p:txBody>
          <a:bodyPr>
            <a:normAutofit fontScale="85000" lnSpcReduction="20000"/>
          </a:bodyPr>
          <a:lstStyle/>
          <a:p>
            <a:pPr algn="just"/>
            <a:r>
              <a:rPr lang="en-US" b="0" i="0" dirty="0">
                <a:solidFill>
                  <a:srgbClr val="444444"/>
                </a:solidFill>
                <a:effectLst/>
                <a:latin typeface="Open Sans" panose="020B0606030504020204" pitchFamily="34" charset="0"/>
              </a:rPr>
              <a:t> </a:t>
            </a:r>
            <a:br>
              <a:rPr lang="en-US" dirty="0"/>
            </a:br>
            <a:r>
              <a:rPr lang="en-US" i="0" dirty="0">
                <a:solidFill>
                  <a:srgbClr val="444444"/>
                </a:solidFill>
                <a:effectLst/>
                <a:latin typeface="Open Sans" panose="020B0606030504020204" pitchFamily="34" charset="0"/>
              </a:rPr>
              <a:t>B-spline curves:</a:t>
            </a:r>
          </a:p>
          <a:p>
            <a:pPr algn="just"/>
            <a:r>
              <a:rPr lang="en-US" b="0" i="0" dirty="0">
                <a:solidFill>
                  <a:srgbClr val="444444"/>
                </a:solidFill>
                <a:effectLst/>
                <a:latin typeface="Open Sans" panose="020B0606030504020204" pitchFamily="34" charset="0"/>
              </a:rPr>
              <a:t>A spline curve is a sequence of curve segments that are connected together to form a single continuous </a:t>
            </a:r>
            <a:r>
              <a:rPr lang="en-US" b="0" i="0" dirty="0" err="1">
                <a:solidFill>
                  <a:srgbClr val="444444"/>
                </a:solidFill>
                <a:effectLst/>
                <a:latin typeface="Open Sans" panose="020B0606030504020204" pitchFamily="34" charset="0"/>
              </a:rPr>
              <a:t>curve.It</a:t>
            </a:r>
            <a:r>
              <a:rPr lang="en-US" b="0" i="0" dirty="0">
                <a:solidFill>
                  <a:srgbClr val="444444"/>
                </a:solidFill>
                <a:effectLst/>
                <a:latin typeface="Open Sans" panose="020B0606030504020204" pitchFamily="34" charset="0"/>
              </a:rPr>
              <a:t> refers to a spline curve parameterized by spline functions that are expressed as linear combinations of splines.</a:t>
            </a:r>
          </a:p>
          <a:p>
            <a:pPr algn="just"/>
            <a:r>
              <a:rPr lang="en-US" b="0" i="0" dirty="0">
                <a:solidFill>
                  <a:srgbClr val="444444"/>
                </a:solidFill>
                <a:effectLst/>
                <a:latin typeface="Open Sans" panose="020B0606030504020204" pitchFamily="34" charset="0"/>
              </a:rPr>
              <a:t>A B-spline is simply a generalization of a </a:t>
            </a:r>
            <a:r>
              <a:rPr lang="en-US" b="0" i="0" dirty="0" err="1">
                <a:solidFill>
                  <a:srgbClr val="444444"/>
                </a:solidFill>
                <a:effectLst/>
                <a:latin typeface="Open Sans" panose="020B0606030504020204" pitchFamily="34" charset="0"/>
              </a:rPr>
              <a:t>bezier</a:t>
            </a:r>
            <a:r>
              <a:rPr lang="en-US" b="0" i="0" dirty="0">
                <a:solidFill>
                  <a:srgbClr val="444444"/>
                </a:solidFill>
                <a:effectLst/>
                <a:latin typeface="Open Sans" panose="020B0606030504020204" pitchFamily="34" charset="0"/>
              </a:rPr>
              <a:t> curve.</a:t>
            </a:r>
          </a:p>
          <a:p>
            <a:pPr algn="just"/>
            <a:r>
              <a:rPr lang="en-US" b="0" i="0" dirty="0">
                <a:solidFill>
                  <a:srgbClr val="444444"/>
                </a:solidFill>
                <a:effectLst/>
                <a:latin typeface="Open Sans" panose="020B0606030504020204" pitchFamily="34" charset="0"/>
              </a:rPr>
              <a:t>fractal curves:</a:t>
            </a:r>
          </a:p>
          <a:p>
            <a:pPr algn="just"/>
            <a:r>
              <a:rPr lang="en-US" b="0" i="0" dirty="0">
                <a:solidFill>
                  <a:srgbClr val="444444"/>
                </a:solidFill>
                <a:effectLst/>
                <a:latin typeface="Open Sans" panose="020B0606030504020204" pitchFamily="34" charset="0"/>
              </a:rPr>
              <a:t>A fractal is defined as a rough or fragmented geometric shape that can be split into parts, each of which is approx. a reduced-size reproduction of the complete shape, based on the property known as self similarity.</a:t>
            </a:r>
          </a:p>
          <a:p>
            <a:pPr algn="just"/>
            <a:r>
              <a:rPr lang="en-US" b="0" i="0" dirty="0">
                <a:solidFill>
                  <a:srgbClr val="444444"/>
                </a:solidFill>
                <a:effectLst/>
                <a:latin typeface="Open Sans" panose="020B0606030504020204" pitchFamily="34" charset="0"/>
              </a:rPr>
              <a:t>Many natural objects that approximate fractals to a degree, include clouds, mountains, coastlines.</a:t>
            </a:r>
            <a:endParaRPr lang="en-IN" dirty="0"/>
          </a:p>
        </p:txBody>
      </p:sp>
    </p:spTree>
    <p:extLst>
      <p:ext uri="{BB962C8B-B14F-4D97-AF65-F5344CB8AC3E}">
        <p14:creationId xmlns:p14="http://schemas.microsoft.com/office/powerpoint/2010/main" val="708677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4571E-5E12-56AE-44A2-6F577BB59B76}"/>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D705CB1-E59A-9605-7DF6-B9B25C682C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9598" y="1825625"/>
            <a:ext cx="6277539" cy="4351338"/>
          </a:xfrm>
        </p:spPr>
      </p:pic>
    </p:spTree>
    <p:extLst>
      <p:ext uri="{BB962C8B-B14F-4D97-AF65-F5344CB8AC3E}">
        <p14:creationId xmlns:p14="http://schemas.microsoft.com/office/powerpoint/2010/main" val="5237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78AC-673B-3EE7-D423-399ECA09E79C}"/>
              </a:ext>
            </a:extLst>
          </p:cNvPr>
          <p:cNvSpPr>
            <a:spLocks noGrp="1"/>
          </p:cNvSpPr>
          <p:nvPr>
            <p:ph type="title"/>
          </p:nvPr>
        </p:nvSpPr>
        <p:spPr/>
        <p:txBody>
          <a:bodyPr/>
          <a:lstStyle/>
          <a:p>
            <a:r>
              <a:rPr lang="en-US" dirty="0"/>
              <a:t>Color models</a:t>
            </a:r>
            <a:endParaRPr lang="en-IN" dirty="0"/>
          </a:p>
        </p:txBody>
      </p:sp>
      <p:sp>
        <p:nvSpPr>
          <p:cNvPr id="3" name="Content Placeholder 2">
            <a:extLst>
              <a:ext uri="{FF2B5EF4-FFF2-40B4-BE49-F238E27FC236}">
                <a16:creationId xmlns:a16="http://schemas.microsoft.com/office/drawing/2014/main" id="{099B96DB-E6D5-1A86-DE16-FB114E084F8A}"/>
              </a:ext>
            </a:extLst>
          </p:cNvPr>
          <p:cNvSpPr>
            <a:spLocks noGrp="1"/>
          </p:cNvSpPr>
          <p:nvPr>
            <p:ph idx="1"/>
          </p:nvPr>
        </p:nvSpPr>
        <p:spPr/>
        <p:txBody>
          <a:bodyPr>
            <a:normAutofit lnSpcReduction="10000"/>
          </a:bodyPr>
          <a:lstStyle/>
          <a:p>
            <a:pPr algn="just"/>
            <a:r>
              <a:rPr lang="en-IN" sz="3600" dirty="0"/>
              <a:t>The RGB </a:t>
            </a:r>
            <a:r>
              <a:rPr lang="en-IN" sz="3600" dirty="0" err="1"/>
              <a:t>Color</a:t>
            </a:r>
            <a:r>
              <a:rPr lang="en-IN" sz="3600" dirty="0"/>
              <a:t> Model:</a:t>
            </a:r>
          </a:p>
          <a:p>
            <a:pPr algn="just"/>
            <a:r>
              <a:rPr lang="en-US" dirty="0"/>
              <a:t>According to the tristimulus theory of vision, our eyes perceive color through the stimulation of three visual pigments in the cones of the retina. By comparing intensities in a light source, we perceive the color of the light. </a:t>
            </a:r>
          </a:p>
          <a:p>
            <a:pPr algn="just"/>
            <a:r>
              <a:rPr lang="en-US" dirty="0"/>
              <a:t>This theory of vision is the basis for displaying color output on a video monitor using the three primaries red, green, and blue, which is referred to as the RGB color model.</a:t>
            </a:r>
          </a:p>
          <a:p>
            <a:pPr algn="just"/>
            <a:r>
              <a:rPr lang="en-US" dirty="0"/>
              <a:t>We can represent this model using the unit cube defined on R, G, and B axes.</a:t>
            </a:r>
            <a:endParaRPr lang="en-IN" dirty="0"/>
          </a:p>
        </p:txBody>
      </p:sp>
    </p:spTree>
    <p:extLst>
      <p:ext uri="{BB962C8B-B14F-4D97-AF65-F5344CB8AC3E}">
        <p14:creationId xmlns:p14="http://schemas.microsoft.com/office/powerpoint/2010/main" val="583879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4EDD-8487-0C7E-5B68-AD3091879A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D2A79E9-55F7-04D5-6D58-34F86331EB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8922" y="747324"/>
            <a:ext cx="6452080" cy="5745551"/>
          </a:xfrm>
        </p:spPr>
      </p:pic>
    </p:spTree>
    <p:extLst>
      <p:ext uri="{BB962C8B-B14F-4D97-AF65-F5344CB8AC3E}">
        <p14:creationId xmlns:p14="http://schemas.microsoft.com/office/powerpoint/2010/main" val="1834074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4C210-7C27-98CE-6F72-58ABD0F349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4E1FA8C-D1DF-DCF0-1D31-19E87B35F550}"/>
              </a:ext>
            </a:extLst>
          </p:cNvPr>
          <p:cNvSpPr>
            <a:spLocks noGrp="1"/>
          </p:cNvSpPr>
          <p:nvPr>
            <p:ph idx="1"/>
          </p:nvPr>
        </p:nvSpPr>
        <p:spPr/>
        <p:txBody>
          <a:bodyPr/>
          <a:lstStyle/>
          <a:p>
            <a:pPr algn="just"/>
            <a:r>
              <a:rPr lang="en-US" dirty="0"/>
              <a:t>The origin represents black and the diagonally opposite vertex, with coordinates (1, 1, 1), is white. Vertices of the cube on the axes represent the primary colors, and the remaining vertices are the complementary color points for each of the primary colors. </a:t>
            </a:r>
          </a:p>
          <a:p>
            <a:pPr algn="just"/>
            <a:r>
              <a:rPr lang="en-US" dirty="0"/>
              <a:t>As with the XYZ color system, the RGB color scheme is an additive model. Each color point within the unit cube can be represented as a weighted vector sum of the primary colors, using unit vectors R, G, and B:</a:t>
            </a:r>
          </a:p>
          <a:p>
            <a:pPr marL="0" indent="0" algn="just">
              <a:buNone/>
            </a:pPr>
            <a:r>
              <a:rPr lang="pt-BR" dirty="0"/>
              <a:t>                                  C(λ) = (R, G, B) = R R + G G + B B</a:t>
            </a:r>
            <a:endParaRPr lang="en-IN" dirty="0"/>
          </a:p>
        </p:txBody>
      </p:sp>
    </p:spTree>
    <p:extLst>
      <p:ext uri="{BB962C8B-B14F-4D97-AF65-F5344CB8AC3E}">
        <p14:creationId xmlns:p14="http://schemas.microsoft.com/office/powerpoint/2010/main" val="73894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65C97-14D2-5D28-A11D-DDCEDCFBF9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B1D7AE6-D11E-2E38-FC50-C448E1EBD897}"/>
              </a:ext>
            </a:extLst>
          </p:cNvPr>
          <p:cNvSpPr>
            <a:spLocks noGrp="1"/>
          </p:cNvSpPr>
          <p:nvPr>
            <p:ph idx="1"/>
          </p:nvPr>
        </p:nvSpPr>
        <p:spPr/>
        <p:txBody>
          <a:bodyPr/>
          <a:lstStyle/>
          <a:p>
            <a:pPr algn="just"/>
            <a:r>
              <a:rPr lang="en-US" dirty="0"/>
              <a:t>where parameters R, G, and B are assigned values in the range from 0 to 1.0. For example, the magenta vertex is obtained by adding maximum red and blue values to produce the triple (1, 0, 1), and white at (1, 1, 1) is the sum of the maximum values for red, green, and blue. </a:t>
            </a:r>
          </a:p>
          <a:p>
            <a:pPr algn="just"/>
            <a:r>
              <a:rPr lang="en-US" dirty="0"/>
              <a:t>Shades of gray are represented along the main diagonal of the cube from the origin (black) to the white vertex. Points along this diagonal have equal contributions from each primary color, and a gray shade halfway between black and white is represented as (0.5, 0.5, 0.5).</a:t>
            </a:r>
            <a:endParaRPr lang="en-IN" dirty="0"/>
          </a:p>
        </p:txBody>
      </p:sp>
    </p:spTree>
    <p:extLst>
      <p:ext uri="{BB962C8B-B14F-4D97-AF65-F5344CB8AC3E}">
        <p14:creationId xmlns:p14="http://schemas.microsoft.com/office/powerpoint/2010/main" val="4270659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4F6E-B158-5ED1-CF85-89CF5B65A4EA}"/>
              </a:ext>
            </a:extLst>
          </p:cNvPr>
          <p:cNvSpPr>
            <a:spLocks noGrp="1"/>
          </p:cNvSpPr>
          <p:nvPr>
            <p:ph type="title"/>
          </p:nvPr>
        </p:nvSpPr>
        <p:spPr/>
        <p:txBody>
          <a:bodyPr/>
          <a:lstStyle/>
          <a:p>
            <a:r>
              <a:rPr lang="en-US" dirty="0"/>
              <a:t>The CMY and CMYK Color Models</a:t>
            </a:r>
            <a:endParaRPr lang="en-IN" dirty="0"/>
          </a:p>
        </p:txBody>
      </p:sp>
      <p:sp>
        <p:nvSpPr>
          <p:cNvPr id="3" name="Content Placeholder 2">
            <a:extLst>
              <a:ext uri="{FF2B5EF4-FFF2-40B4-BE49-F238E27FC236}">
                <a16:creationId xmlns:a16="http://schemas.microsoft.com/office/drawing/2014/main" id="{476874DF-1BBD-5E24-91BE-6130CE1618C1}"/>
              </a:ext>
            </a:extLst>
          </p:cNvPr>
          <p:cNvSpPr>
            <a:spLocks noGrp="1"/>
          </p:cNvSpPr>
          <p:nvPr>
            <p:ph idx="1"/>
          </p:nvPr>
        </p:nvSpPr>
        <p:spPr/>
        <p:txBody>
          <a:bodyPr>
            <a:normAutofit fontScale="92500" lnSpcReduction="20000"/>
          </a:bodyPr>
          <a:lstStyle/>
          <a:p>
            <a:pPr algn="just"/>
            <a:r>
              <a:rPr lang="en-US" dirty="0"/>
              <a:t>A video monitor displays color patterns by combining light that is emitted from the screen phosphors, which is an additive process. However, hard-copy devices, such as printers and plotters, produce a color picture by coating a paper with color pigments. We see the color patterns on the paper by reflected light, which is a subtractive process.</a:t>
            </a:r>
          </a:p>
          <a:p>
            <a:pPr marL="0" indent="0" algn="just">
              <a:buNone/>
            </a:pPr>
            <a:r>
              <a:rPr lang="en-US" dirty="0"/>
              <a:t>    The CMY Parameters:</a:t>
            </a:r>
          </a:p>
          <a:p>
            <a:pPr algn="just"/>
            <a:r>
              <a:rPr lang="en-US" dirty="0"/>
              <a:t> A subtractive color model can be formed with the three primary colors cyan, magenta, and yellow. As we have noted, cyan can be described as a combination of green and blue. Therefore, when white light is reflected from </a:t>
            </a:r>
            <a:r>
              <a:rPr lang="en-US" dirty="0" err="1"/>
              <a:t>cyancolored</a:t>
            </a:r>
            <a:r>
              <a:rPr lang="en-US" dirty="0"/>
              <a:t> ink, the reflected light contains only the green and blue components, and the red component is absorbed, or subtracted, by the ink. Similarly, magenta ink subtracts the green component from incident light, and yellow subtracts the blue component. A unit cube representation for the CMY model is illustrated in Figure.</a:t>
            </a:r>
            <a:endParaRPr lang="en-IN" dirty="0"/>
          </a:p>
        </p:txBody>
      </p:sp>
    </p:spTree>
    <p:extLst>
      <p:ext uri="{BB962C8B-B14F-4D97-AF65-F5344CB8AC3E}">
        <p14:creationId xmlns:p14="http://schemas.microsoft.com/office/powerpoint/2010/main" val="578427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5EBF-BDC9-A36C-0A5F-19F9E04197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3FCFBC-FE50-6EF3-333F-F98588E988AD}"/>
              </a:ext>
            </a:extLst>
          </p:cNvPr>
          <p:cNvSpPr>
            <a:spLocks noGrp="1"/>
          </p:cNvSpPr>
          <p:nvPr>
            <p:ph idx="1"/>
          </p:nvPr>
        </p:nvSpPr>
        <p:spPr/>
        <p:txBody>
          <a:bodyPr/>
          <a:lstStyle/>
          <a:p>
            <a:pPr algn="just"/>
            <a:r>
              <a:rPr lang="en-US" dirty="0"/>
              <a:t>In the CMY model, the spatial position (1, 1, 1) represents black, because all components of the incident light are subtracted. The origin represents white light. Equal amounts of each of the primary colors produce shades of gray along the main diagonal of the cube. A combination of cyan and magenta ink produces blue light, because the red and green components of the incident light are absorbed. Similarly, a combination of cyan and yellow ink produces green light, and a combination of magenta and yellow ink yields red light.</a:t>
            </a:r>
            <a:endParaRPr lang="en-IN" dirty="0"/>
          </a:p>
        </p:txBody>
      </p:sp>
    </p:spTree>
    <p:extLst>
      <p:ext uri="{BB962C8B-B14F-4D97-AF65-F5344CB8AC3E}">
        <p14:creationId xmlns:p14="http://schemas.microsoft.com/office/powerpoint/2010/main" val="161044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C7BE-ADEB-CB0A-0F8E-B4E654F2632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7F831AC-49E7-7829-9000-6B5E4C089D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4050" y="799730"/>
            <a:ext cx="5005550" cy="5258540"/>
          </a:xfrm>
        </p:spPr>
      </p:pic>
    </p:spTree>
    <p:extLst>
      <p:ext uri="{BB962C8B-B14F-4D97-AF65-F5344CB8AC3E}">
        <p14:creationId xmlns:p14="http://schemas.microsoft.com/office/powerpoint/2010/main" val="87131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E1CD6-57D9-DFE8-DAD7-0CA5F22D5C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EE8C08-C961-41BE-75ED-92356F89C9B0}"/>
              </a:ext>
            </a:extLst>
          </p:cNvPr>
          <p:cNvSpPr>
            <a:spLocks noGrp="1"/>
          </p:cNvSpPr>
          <p:nvPr>
            <p:ph idx="1"/>
          </p:nvPr>
        </p:nvSpPr>
        <p:spPr>
          <a:xfrm>
            <a:off x="838200" y="1825625"/>
            <a:ext cx="10515600" cy="4902434"/>
          </a:xfrm>
        </p:spPr>
        <p:txBody>
          <a:bodyPr>
            <a:normAutofit/>
          </a:bodyPr>
          <a:lstStyle/>
          <a:p>
            <a:r>
              <a:rPr lang="en-US" sz="2400" dirty="0"/>
              <a:t>Transformations Between CMY and RGB Color Spaces :</a:t>
            </a:r>
          </a:p>
          <a:p>
            <a:r>
              <a:rPr lang="en-US" sz="2400" dirty="0"/>
              <a:t>We can express the conversion from an RGB representation to a CMY representation using the following matrix transformation.</a:t>
            </a:r>
          </a:p>
          <a:p>
            <a:endParaRPr lang="en-US" sz="2400" dirty="0"/>
          </a:p>
          <a:p>
            <a:endParaRPr lang="en-US" sz="2400" dirty="0"/>
          </a:p>
          <a:p>
            <a:r>
              <a:rPr lang="en-US" sz="2400" dirty="0"/>
              <a:t>where the white point in RGB space is represented as the unit column vector. And we convert from a CMY color representation to an RGB representation using the matrix transformation. In this transformation, the unit column vector represents the black point in the CMY color space.</a:t>
            </a:r>
          </a:p>
          <a:p>
            <a:endParaRPr lang="en-US" sz="2400" dirty="0"/>
          </a:p>
          <a:p>
            <a:endParaRPr lang="en-US" sz="2400" dirty="0"/>
          </a:p>
          <a:p>
            <a:endParaRPr lang="en-IN" sz="2400" dirty="0"/>
          </a:p>
        </p:txBody>
      </p:sp>
      <p:pic>
        <p:nvPicPr>
          <p:cNvPr id="7" name="Picture 6">
            <a:extLst>
              <a:ext uri="{FF2B5EF4-FFF2-40B4-BE49-F238E27FC236}">
                <a16:creationId xmlns:a16="http://schemas.microsoft.com/office/drawing/2014/main" id="{D9904A4E-6EC7-AEEA-8E34-2BA5FCA00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608" y="2976729"/>
            <a:ext cx="3118599" cy="1079101"/>
          </a:xfrm>
          <a:prstGeom prst="rect">
            <a:avLst/>
          </a:prstGeom>
        </p:spPr>
      </p:pic>
      <p:pic>
        <p:nvPicPr>
          <p:cNvPr id="9" name="Picture 8">
            <a:extLst>
              <a:ext uri="{FF2B5EF4-FFF2-40B4-BE49-F238E27FC236}">
                <a16:creationId xmlns:a16="http://schemas.microsoft.com/office/drawing/2014/main" id="{5E36B6D8-2102-46D1-099C-16214E27F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8484" y="5309318"/>
            <a:ext cx="2072080" cy="959687"/>
          </a:xfrm>
          <a:prstGeom prst="rect">
            <a:avLst/>
          </a:prstGeom>
        </p:spPr>
      </p:pic>
    </p:spTree>
    <p:extLst>
      <p:ext uri="{BB962C8B-B14F-4D97-AF65-F5344CB8AC3E}">
        <p14:creationId xmlns:p14="http://schemas.microsoft.com/office/powerpoint/2010/main" val="282871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063E-4CCB-BF8F-3521-033A8552F66C}"/>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Types of Curves</a:t>
            </a:r>
            <a:endParaRPr lang="en-IN" dirty="0"/>
          </a:p>
        </p:txBody>
      </p:sp>
      <p:sp>
        <p:nvSpPr>
          <p:cNvPr id="3" name="Content Placeholder 2">
            <a:extLst>
              <a:ext uri="{FF2B5EF4-FFF2-40B4-BE49-F238E27FC236}">
                <a16:creationId xmlns:a16="http://schemas.microsoft.com/office/drawing/2014/main" id="{7AAFEA35-23D0-67E9-030D-56826AA77C66}"/>
              </a:ext>
            </a:extLst>
          </p:cNvPr>
          <p:cNvSpPr>
            <a:spLocks noGrp="1"/>
          </p:cNvSpPr>
          <p:nvPr>
            <p:ph idx="1"/>
          </p:nvPr>
        </p:nvSpPr>
        <p:spPr/>
        <p:txBody>
          <a:bodyPr>
            <a:normAutofit fontScale="92500" lnSpcReduction="20000"/>
          </a:bodyPr>
          <a:lstStyle/>
          <a:p>
            <a:pPr algn="l"/>
            <a:r>
              <a:rPr lang="en-US" b="0" i="0" dirty="0">
                <a:effectLst/>
                <a:latin typeface="Heebo" pitchFamily="2" charset="-79"/>
                <a:cs typeface="Heebo" pitchFamily="2" charset="-79"/>
              </a:rPr>
              <a:t>Implicit Curves</a:t>
            </a:r>
          </a:p>
          <a:p>
            <a:pPr algn="just"/>
            <a:r>
              <a:rPr lang="en-US" b="0" i="0" dirty="0">
                <a:solidFill>
                  <a:srgbClr val="000000"/>
                </a:solidFill>
                <a:effectLst/>
                <a:latin typeface="Nunito" pitchFamily="2" charset="0"/>
              </a:rPr>
              <a:t>Implicit curve representations define the set of points on a curve by employing a procedure that can test to see if a point in on the curve. Usually, an implicit curve is defined by an implicit function of the form −</a:t>
            </a:r>
          </a:p>
          <a:p>
            <a:pPr marL="0" indent="0" algn="just">
              <a:buNone/>
            </a:pPr>
            <a:r>
              <a:rPr lang="en-US" dirty="0">
                <a:solidFill>
                  <a:srgbClr val="000000"/>
                </a:solidFill>
                <a:latin typeface="Nunito" pitchFamily="2" charset="0"/>
              </a:rPr>
              <a:t>                                         F(</a:t>
            </a:r>
            <a:r>
              <a:rPr lang="en-US" dirty="0" err="1">
                <a:solidFill>
                  <a:srgbClr val="000000"/>
                </a:solidFill>
                <a:latin typeface="Nunito" pitchFamily="2" charset="0"/>
              </a:rPr>
              <a:t>x,y</a:t>
            </a:r>
            <a:r>
              <a:rPr lang="en-US" dirty="0">
                <a:solidFill>
                  <a:srgbClr val="000000"/>
                </a:solidFill>
                <a:latin typeface="Nunito" pitchFamily="2" charset="0"/>
              </a:rPr>
              <a:t>)=0</a:t>
            </a:r>
            <a:endParaRPr lang="en-US" b="0" i="0" dirty="0">
              <a:solidFill>
                <a:srgbClr val="000000"/>
              </a:solidFill>
              <a:effectLst/>
              <a:latin typeface="Nunito" pitchFamily="2" charset="0"/>
            </a:endParaRPr>
          </a:p>
          <a:p>
            <a:r>
              <a:rPr lang="en-IN" b="0" i="0" dirty="0">
                <a:effectLst/>
                <a:latin typeface="Heebo" pitchFamily="2" charset="-79"/>
                <a:cs typeface="Heebo" pitchFamily="2" charset="-79"/>
              </a:rPr>
              <a:t>Explicit Curves</a:t>
            </a:r>
          </a:p>
          <a:p>
            <a:r>
              <a:rPr lang="en-US" b="0" i="0" dirty="0">
                <a:solidFill>
                  <a:srgbClr val="000000"/>
                </a:solidFill>
                <a:effectLst/>
                <a:latin typeface="Nunito" pitchFamily="2" charset="0"/>
              </a:rPr>
              <a:t>can be plotted as a curve. Such a function is the explicit representation of the curve. The explicit representation is not general, since it cannot represent vertical lines and is also single-valued. For each value of x, only a single value of y is normally computed by the function.</a:t>
            </a:r>
          </a:p>
          <a:p>
            <a:r>
              <a:rPr lang="en-US" dirty="0">
                <a:solidFill>
                  <a:srgbClr val="000000"/>
                </a:solidFill>
                <a:latin typeface="Nunito" pitchFamily="2" charset="0"/>
                <a:cs typeface="Heebo" pitchFamily="2" charset="-79"/>
              </a:rPr>
              <a:t>                                        y=f(x)</a:t>
            </a:r>
            <a:endParaRPr lang="en-IN" b="0" i="0" dirty="0">
              <a:effectLst/>
              <a:latin typeface="Heebo" pitchFamily="2" charset="-79"/>
              <a:cs typeface="Heebo" pitchFamily="2" charset="-79"/>
            </a:endParaRPr>
          </a:p>
          <a:p>
            <a:endParaRPr lang="en-IN" dirty="0"/>
          </a:p>
        </p:txBody>
      </p:sp>
    </p:spTree>
    <p:extLst>
      <p:ext uri="{BB962C8B-B14F-4D97-AF65-F5344CB8AC3E}">
        <p14:creationId xmlns:p14="http://schemas.microsoft.com/office/powerpoint/2010/main" val="101075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57DF-9747-65D0-E0FB-DCB485D8E963}"/>
              </a:ext>
            </a:extLst>
          </p:cNvPr>
          <p:cNvSpPr>
            <a:spLocks noGrp="1"/>
          </p:cNvSpPr>
          <p:nvPr>
            <p:ph type="title"/>
          </p:nvPr>
        </p:nvSpPr>
        <p:spPr/>
        <p:txBody>
          <a:bodyPr/>
          <a:lstStyle/>
          <a:p>
            <a:r>
              <a:rPr lang="en-IN" dirty="0" err="1"/>
              <a:t>Color</a:t>
            </a:r>
            <a:r>
              <a:rPr lang="en-IN" dirty="0"/>
              <a:t> Selection and Applications</a:t>
            </a:r>
          </a:p>
        </p:txBody>
      </p:sp>
      <p:sp>
        <p:nvSpPr>
          <p:cNvPr id="3" name="Content Placeholder 2">
            <a:extLst>
              <a:ext uri="{FF2B5EF4-FFF2-40B4-BE49-F238E27FC236}">
                <a16:creationId xmlns:a16="http://schemas.microsoft.com/office/drawing/2014/main" id="{8D21098D-B075-28E0-8E1E-5A2A1765B256}"/>
              </a:ext>
            </a:extLst>
          </p:cNvPr>
          <p:cNvSpPr>
            <a:spLocks noGrp="1"/>
          </p:cNvSpPr>
          <p:nvPr>
            <p:ph idx="1"/>
          </p:nvPr>
        </p:nvSpPr>
        <p:spPr/>
        <p:txBody>
          <a:bodyPr>
            <a:normAutofit fontScale="92500" lnSpcReduction="10000"/>
          </a:bodyPr>
          <a:lstStyle/>
          <a:p>
            <a:pPr algn="just"/>
            <a:r>
              <a:rPr lang="en-US" dirty="0"/>
              <a:t>A graphics package can provide color capabilities in a way that aids us in making color selections. For example, an interface can contain sliders and color wheels instead of requiring that all color specifications be provided as numerical values for the RGB components. In addition, some aids can be provided for choosing harmonious color combinations and for basic color selection guidelines.</a:t>
            </a:r>
          </a:p>
          <a:p>
            <a:pPr algn="just"/>
            <a:r>
              <a:rPr lang="en-US" dirty="0"/>
              <a:t>One method for obtaining a set of coordinating colors is to generate the color combinations from a small subspace of a color model. </a:t>
            </a:r>
          </a:p>
          <a:p>
            <a:pPr algn="just"/>
            <a:r>
              <a:rPr lang="en-US" dirty="0"/>
              <a:t>As a general rule, the use of a smaller number of colors produces a better looking display than one with a large number of colors. Also, tints and shades tend to blend better than the pure hues. For a background, gray or the complement of one of the foreground colors is usually best.</a:t>
            </a:r>
            <a:endParaRPr lang="en-IN" dirty="0"/>
          </a:p>
        </p:txBody>
      </p:sp>
    </p:spTree>
    <p:extLst>
      <p:ext uri="{BB962C8B-B14F-4D97-AF65-F5344CB8AC3E}">
        <p14:creationId xmlns:p14="http://schemas.microsoft.com/office/powerpoint/2010/main" val="3830243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398A-CF26-C1E8-0056-4D8D4C117D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E7C963-E67D-38F4-4291-B5E5BF79E41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4724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FDF17-5F96-BFC5-10D0-0730F0A1D7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BF9E494-741F-AC71-60B8-E44CB5F2BA57}"/>
              </a:ext>
            </a:extLst>
          </p:cNvPr>
          <p:cNvSpPr>
            <a:spLocks noGrp="1"/>
          </p:cNvSpPr>
          <p:nvPr>
            <p:ph idx="1"/>
          </p:nvPr>
        </p:nvSpPr>
        <p:spPr/>
        <p:txBody>
          <a:bodyPr/>
          <a:lstStyle/>
          <a:p>
            <a:pPr algn="l"/>
            <a:r>
              <a:rPr lang="en-US" b="0" i="0" dirty="0">
                <a:effectLst/>
                <a:latin typeface="Heebo" pitchFamily="2" charset="-79"/>
                <a:cs typeface="Heebo" pitchFamily="2" charset="-79"/>
              </a:rPr>
              <a:t>Parametric Curves</a:t>
            </a:r>
          </a:p>
          <a:p>
            <a:pPr algn="just"/>
            <a:r>
              <a:rPr lang="en-US" b="0" i="0" dirty="0">
                <a:solidFill>
                  <a:srgbClr val="000000"/>
                </a:solidFill>
                <a:effectLst/>
                <a:latin typeface="Nunito" pitchFamily="2" charset="0"/>
              </a:rPr>
              <a:t>Curves having parametric form are called parametric curves. The explicit and implicit curve representations can be used only when the function is known. In practice the parametric curves are used. A two-dimensional parametric curve has the following form −</a:t>
            </a:r>
          </a:p>
          <a:p>
            <a:pPr marL="0" indent="0" algn="just">
              <a:buNone/>
            </a:pPr>
            <a:r>
              <a:rPr lang="en-US" dirty="0">
                <a:solidFill>
                  <a:srgbClr val="000000"/>
                </a:solidFill>
                <a:latin typeface="Nunito" pitchFamily="2" charset="0"/>
              </a:rPr>
              <a:t>                                   P(t)=f(t),g(t)</a:t>
            </a:r>
            <a:endParaRPr lang="en-US" b="0" i="0" dirty="0">
              <a:solidFill>
                <a:srgbClr val="000000"/>
              </a:solidFill>
              <a:effectLst/>
              <a:latin typeface="Nunito" pitchFamily="2" charset="0"/>
            </a:endParaRPr>
          </a:p>
          <a:p>
            <a:endParaRPr lang="en-IN" dirty="0"/>
          </a:p>
        </p:txBody>
      </p:sp>
    </p:spTree>
    <p:extLst>
      <p:ext uri="{BB962C8B-B14F-4D97-AF65-F5344CB8AC3E}">
        <p14:creationId xmlns:p14="http://schemas.microsoft.com/office/powerpoint/2010/main" val="305531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444444"/>
                </a:solidFill>
                <a:effectLst/>
                <a:latin typeface="Open Sans" panose="020B0606030504020204" pitchFamily="34" charset="0"/>
              </a:rPr>
              <a:t>Curve continuity</a:t>
            </a:r>
            <a:endParaRPr lang="en-US" dirty="0"/>
          </a:p>
        </p:txBody>
      </p:sp>
      <p:sp>
        <p:nvSpPr>
          <p:cNvPr id="3" name="Content Placeholder 2"/>
          <p:cNvSpPr>
            <a:spLocks noGrp="1"/>
          </p:cNvSpPr>
          <p:nvPr>
            <p:ph idx="1"/>
          </p:nvPr>
        </p:nvSpPr>
        <p:spPr/>
        <p:txBody>
          <a:bodyPr/>
          <a:lstStyle/>
          <a:p>
            <a:pPr algn="just"/>
            <a:r>
              <a:rPr lang="en-US" b="0" i="0" dirty="0">
                <a:solidFill>
                  <a:srgbClr val="444444"/>
                </a:solidFill>
                <a:effectLst/>
                <a:latin typeface="Open Sans" panose="020B0606030504020204" pitchFamily="34" charset="0"/>
              </a:rPr>
              <a:t>To guarantee a smooth transition from one section of the piecewise curve to the next, we can enforce continuity conditions at the link points. There are two types of curve continuities: geometric &amp; parametric.</a:t>
            </a:r>
          </a:p>
          <a:p>
            <a:pPr algn="just"/>
            <a:r>
              <a:rPr lang="en-US" b="0" i="0" dirty="0">
                <a:solidFill>
                  <a:srgbClr val="444444"/>
                </a:solidFill>
                <a:effectLst/>
                <a:latin typeface="Open Sans" panose="020B0606030504020204" pitchFamily="34" charset="0"/>
              </a:rPr>
              <a:t>In geometric continuity, requires parametric derivatives of two curve sections to be proportional to each other at their common boundary instead of equal to each </a:t>
            </a:r>
            <a:r>
              <a:rPr lang="en-US" b="0" i="0" dirty="0" err="1">
                <a:solidFill>
                  <a:srgbClr val="444444"/>
                </a:solidFill>
                <a:effectLst/>
                <a:latin typeface="Open Sans" panose="020B0606030504020204" pitchFamily="34" charset="0"/>
              </a:rPr>
              <a:t>other.Parametric</a:t>
            </a:r>
            <a:r>
              <a:rPr lang="en-US" b="0" i="0" dirty="0">
                <a:solidFill>
                  <a:srgbClr val="444444"/>
                </a:solidFill>
                <a:effectLst/>
                <a:latin typeface="Open Sans" panose="020B0606030504020204" pitchFamily="34" charset="0"/>
              </a:rPr>
              <a:t> continuity is obtained by matching the parametric derivatives of the adjoining two curve segments at their common boundary.</a:t>
            </a:r>
            <a:endParaRPr lang="en-US" dirty="0"/>
          </a:p>
        </p:txBody>
      </p:sp>
    </p:spTree>
    <p:extLst>
      <p:ext uri="{BB962C8B-B14F-4D97-AF65-F5344CB8AC3E}">
        <p14:creationId xmlns:p14="http://schemas.microsoft.com/office/powerpoint/2010/main" val="203785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solidFill>
                  <a:srgbClr val="444444"/>
                </a:solidFill>
                <a:effectLst/>
                <a:latin typeface="Open Sans" panose="020B0606030504020204" pitchFamily="34" charset="0"/>
              </a:rPr>
              <a:t>Conic curve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b="0" i="0" dirty="0">
                <a:solidFill>
                  <a:srgbClr val="444444"/>
                </a:solidFill>
                <a:effectLst/>
                <a:latin typeface="Open Sans" panose="020B0606030504020204" pitchFamily="34" charset="0"/>
              </a:rPr>
              <a:t>Curves are one of the most important primitive shapes to create high resolution graphics. While using many small polylines allows to create graphic that appears smooth at fixed resolution and they do not preserve smoothness when scaled.</a:t>
            </a:r>
          </a:p>
          <a:p>
            <a:pPr algn="just"/>
            <a:r>
              <a:rPr lang="en-US" b="0" i="0" dirty="0">
                <a:solidFill>
                  <a:srgbClr val="444444"/>
                </a:solidFill>
                <a:effectLst/>
                <a:latin typeface="Open Sans" panose="020B0606030504020204" pitchFamily="34" charset="0"/>
              </a:rPr>
              <a:t>Curves can be stored much easier, can be scaled to any resolution without loosing smoothness and provide much easier way to specify real world objects. A conic section or just conic is a plane curve that can be formed by intersecting a cone with a plane that does not go through the vertex of the cone.</a:t>
            </a:r>
          </a:p>
          <a:p>
            <a:pPr algn="just"/>
            <a:r>
              <a:rPr lang="en-US" b="0" i="0" dirty="0">
                <a:solidFill>
                  <a:srgbClr val="444444"/>
                </a:solidFill>
                <a:effectLst/>
                <a:latin typeface="Open Sans" panose="020B0606030504020204" pitchFamily="34" charset="0"/>
              </a:rPr>
              <a:t>Five types of conics are: Circle, Hyperbola, Parabola, Rectangular Hyperbola and Ellipse.</a:t>
            </a:r>
          </a:p>
          <a:p>
            <a:pPr algn="just"/>
            <a:r>
              <a:rPr lang="en-US" b="0" i="0" dirty="0">
                <a:solidFill>
                  <a:srgbClr val="444444"/>
                </a:solidFill>
                <a:effectLst/>
                <a:latin typeface="Open Sans" panose="020B0606030504020204" pitchFamily="34" charset="0"/>
              </a:rPr>
              <a:t>A circle and an ellipse are created when a cone and plane are intersected as a closed curve.</a:t>
            </a:r>
            <a:endParaRPr lang="en-US" dirty="0"/>
          </a:p>
        </p:txBody>
      </p:sp>
    </p:spTree>
    <p:extLst>
      <p:ext uri="{BB962C8B-B14F-4D97-AF65-F5344CB8AC3E}">
        <p14:creationId xmlns:p14="http://schemas.microsoft.com/office/powerpoint/2010/main" val="202787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2C29-6C92-1F0A-67D6-17C6BAB51F0A}"/>
              </a:ext>
            </a:extLst>
          </p:cNvPr>
          <p:cNvSpPr>
            <a:spLocks noGrp="1"/>
          </p:cNvSpPr>
          <p:nvPr>
            <p:ph type="title"/>
          </p:nvPr>
        </p:nvSpPr>
        <p:spPr/>
        <p:txBody>
          <a:bodyPr/>
          <a:lstStyle/>
          <a:p>
            <a:r>
              <a:rPr lang="en-US" i="0" dirty="0">
                <a:solidFill>
                  <a:srgbClr val="444444"/>
                </a:solidFill>
                <a:effectLst/>
                <a:latin typeface="Open Sans" panose="020B0606030504020204" pitchFamily="34" charset="0"/>
              </a:rPr>
              <a:t>Spline curve representation</a:t>
            </a:r>
            <a:endParaRPr lang="en-IN" dirty="0"/>
          </a:p>
        </p:txBody>
      </p:sp>
      <p:sp>
        <p:nvSpPr>
          <p:cNvPr id="3" name="Content Placeholder 2">
            <a:extLst>
              <a:ext uri="{FF2B5EF4-FFF2-40B4-BE49-F238E27FC236}">
                <a16:creationId xmlns:a16="http://schemas.microsoft.com/office/drawing/2014/main" id="{686D0C13-6645-A4E9-5C34-73A06AD4B2E1}"/>
              </a:ext>
            </a:extLst>
          </p:cNvPr>
          <p:cNvSpPr>
            <a:spLocks noGrp="1"/>
          </p:cNvSpPr>
          <p:nvPr>
            <p:ph idx="1"/>
          </p:nvPr>
        </p:nvSpPr>
        <p:spPr/>
        <p:txBody>
          <a:bodyPr/>
          <a:lstStyle/>
          <a:p>
            <a:pPr marL="0" indent="0" algn="just">
              <a:buNone/>
            </a:pPr>
            <a:br>
              <a:rPr lang="en-US" dirty="0"/>
            </a:br>
            <a:r>
              <a:rPr lang="en-US" b="0" i="0" dirty="0">
                <a:solidFill>
                  <a:srgbClr val="444444"/>
                </a:solidFill>
                <a:effectLst/>
                <a:latin typeface="Open Sans" panose="020B0606030504020204" pitchFamily="34" charset="0"/>
              </a:rPr>
              <a:t>A spline is used to refer to a wide class of functions that are used in applications requiring data interpolation &amp; smoothing.</a:t>
            </a:r>
          </a:p>
          <a:p>
            <a:pPr marL="0" indent="0" algn="just">
              <a:buNone/>
            </a:pPr>
            <a:r>
              <a:rPr lang="en-US" b="0" i="0" dirty="0">
                <a:solidFill>
                  <a:srgbClr val="444444"/>
                </a:solidFill>
                <a:effectLst/>
                <a:latin typeface="Open Sans" panose="020B0606030504020204" pitchFamily="34" charset="0"/>
              </a:rPr>
              <a:t>These type of curves in the field of computer science because of the simplicity of their construction, accuracy of evaluation &amp; their capacity to approximate complex shapes through curve fitting &amp; interactive curve design.</a:t>
            </a:r>
          </a:p>
          <a:p>
            <a:pPr marL="0" indent="0" algn="just">
              <a:buNone/>
            </a:pPr>
            <a:r>
              <a:rPr lang="en-US" b="0" i="0" dirty="0">
                <a:solidFill>
                  <a:srgbClr val="444444"/>
                </a:solidFill>
                <a:effectLst/>
                <a:latin typeface="Open Sans" panose="020B0606030504020204" pitchFamily="34" charset="0"/>
              </a:rPr>
              <a:t>It produces smooth curves through a designated set of points using piecewise cubic polynomial functions. Two categories comes under this,</a:t>
            </a:r>
            <a:endParaRPr lang="en-IN" dirty="0"/>
          </a:p>
        </p:txBody>
      </p:sp>
    </p:spTree>
    <p:extLst>
      <p:ext uri="{BB962C8B-B14F-4D97-AF65-F5344CB8AC3E}">
        <p14:creationId xmlns:p14="http://schemas.microsoft.com/office/powerpoint/2010/main" val="3070124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6C76-F8EC-D9CC-EE13-485A9AD4F4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F91D74-AAC7-5EE6-284A-EFFBA8A1B2DD}"/>
              </a:ext>
            </a:extLst>
          </p:cNvPr>
          <p:cNvSpPr>
            <a:spLocks noGrp="1"/>
          </p:cNvSpPr>
          <p:nvPr>
            <p:ph idx="1"/>
          </p:nvPr>
        </p:nvSpPr>
        <p:spPr/>
        <p:txBody>
          <a:bodyPr/>
          <a:lstStyle/>
          <a:p>
            <a:r>
              <a:rPr lang="en-US" i="0" dirty="0">
                <a:solidFill>
                  <a:srgbClr val="444444"/>
                </a:solidFill>
                <a:effectLst/>
                <a:latin typeface="Open Sans" panose="020B0606030504020204" pitchFamily="34" charset="0"/>
              </a:rPr>
              <a:t> Interpolation - the curve passes through </a:t>
            </a:r>
          </a:p>
          <a:p>
            <a:pPr marL="0" indent="0">
              <a:buNone/>
            </a:pPr>
            <a:r>
              <a:rPr lang="en-US" dirty="0">
                <a:solidFill>
                  <a:srgbClr val="444444"/>
                </a:solidFill>
                <a:latin typeface="Open Sans" panose="020B0606030504020204" pitchFamily="34" charset="0"/>
              </a:rPr>
              <a:t>    </a:t>
            </a:r>
            <a:r>
              <a:rPr lang="en-US" i="0" dirty="0">
                <a:solidFill>
                  <a:srgbClr val="444444"/>
                </a:solidFill>
                <a:effectLst/>
                <a:latin typeface="Open Sans" panose="020B0606030504020204" pitchFamily="34" charset="0"/>
              </a:rPr>
              <a:t>all of the control points.</a:t>
            </a:r>
          </a:p>
          <a:p>
            <a:pPr marL="0" indent="0">
              <a:buNone/>
            </a:pPr>
            <a:endParaRPr lang="en-US" dirty="0">
              <a:solidFill>
                <a:srgbClr val="444444"/>
              </a:solidFill>
              <a:latin typeface="Open Sans" panose="020B0606030504020204" pitchFamily="34" charset="0"/>
            </a:endParaRPr>
          </a:p>
          <a:p>
            <a:pPr marL="0" indent="0">
              <a:buNone/>
            </a:pPr>
            <a:endParaRPr lang="en-US" i="0" dirty="0">
              <a:solidFill>
                <a:srgbClr val="444444"/>
              </a:solidFill>
              <a:effectLst/>
              <a:latin typeface="Open Sans" panose="020B0606030504020204" pitchFamily="34" charset="0"/>
            </a:endParaRPr>
          </a:p>
          <a:p>
            <a:pPr marL="0" indent="0">
              <a:buNone/>
            </a:pPr>
            <a:endParaRPr lang="en-US" i="0" dirty="0">
              <a:solidFill>
                <a:srgbClr val="444444"/>
              </a:solidFill>
              <a:effectLst/>
              <a:latin typeface="Open Sans" panose="020B0606030504020204" pitchFamily="34" charset="0"/>
            </a:endParaRPr>
          </a:p>
          <a:p>
            <a:pPr marL="0" indent="0">
              <a:buNone/>
            </a:pPr>
            <a:r>
              <a:rPr lang="en-US" b="0" i="0" dirty="0">
                <a:solidFill>
                  <a:srgbClr val="444444"/>
                </a:solidFill>
                <a:effectLst/>
                <a:latin typeface="Open Sans" panose="020B0606030504020204" pitchFamily="34" charset="0"/>
              </a:rPr>
              <a:t>Approximation - the curve does not pass through all of the control points</a:t>
            </a:r>
            <a:endParaRPr lang="en-US" i="0" dirty="0">
              <a:solidFill>
                <a:srgbClr val="444444"/>
              </a:solidFill>
              <a:effectLst/>
              <a:latin typeface="Open Sans" panose="020B0606030504020204" pitchFamily="34" charset="0"/>
            </a:endParaRPr>
          </a:p>
          <a:p>
            <a:endParaRPr lang="en-IN" dirty="0"/>
          </a:p>
        </p:txBody>
      </p:sp>
      <p:pic>
        <p:nvPicPr>
          <p:cNvPr id="5" name="Picture 4">
            <a:extLst>
              <a:ext uri="{FF2B5EF4-FFF2-40B4-BE49-F238E27FC236}">
                <a16:creationId xmlns:a16="http://schemas.microsoft.com/office/drawing/2014/main" id="{6F128A03-29BB-1F69-4ED6-EA637B826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1498" y="1825625"/>
            <a:ext cx="1133475" cy="2486025"/>
          </a:xfrm>
          <a:prstGeom prst="rect">
            <a:avLst/>
          </a:prstGeom>
        </p:spPr>
      </p:pic>
      <p:pic>
        <p:nvPicPr>
          <p:cNvPr id="7" name="Picture 6">
            <a:extLst>
              <a:ext uri="{FF2B5EF4-FFF2-40B4-BE49-F238E27FC236}">
                <a16:creationId xmlns:a16="http://schemas.microsoft.com/office/drawing/2014/main" id="{1D862E18-9F68-6405-2A78-E220F2A44E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934" y="5218747"/>
            <a:ext cx="2705100" cy="809625"/>
          </a:xfrm>
          <a:prstGeom prst="rect">
            <a:avLst/>
          </a:prstGeom>
        </p:spPr>
      </p:pic>
    </p:spTree>
    <p:extLst>
      <p:ext uri="{BB962C8B-B14F-4D97-AF65-F5344CB8AC3E}">
        <p14:creationId xmlns:p14="http://schemas.microsoft.com/office/powerpoint/2010/main" val="196599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84E3-FFBC-48F1-5983-FD7526F350FE}"/>
              </a:ext>
            </a:extLst>
          </p:cNvPr>
          <p:cNvSpPr>
            <a:spLocks noGrp="1"/>
          </p:cNvSpPr>
          <p:nvPr>
            <p:ph type="title"/>
          </p:nvPr>
        </p:nvSpPr>
        <p:spPr/>
        <p:txBody>
          <a:bodyPr/>
          <a:lstStyle/>
          <a:p>
            <a:r>
              <a:rPr lang="en-US" b="0" i="0" dirty="0">
                <a:solidFill>
                  <a:srgbClr val="444444"/>
                </a:solidFill>
                <a:effectLst/>
                <a:latin typeface="Open Sans" panose="020B0606030504020204" pitchFamily="34" charset="0"/>
              </a:rPr>
              <a:t>Bezier curve</a:t>
            </a:r>
            <a:endParaRPr lang="en-IN" dirty="0"/>
          </a:p>
        </p:txBody>
      </p:sp>
      <p:sp>
        <p:nvSpPr>
          <p:cNvPr id="3" name="Content Placeholder 2">
            <a:extLst>
              <a:ext uri="{FF2B5EF4-FFF2-40B4-BE49-F238E27FC236}">
                <a16:creationId xmlns:a16="http://schemas.microsoft.com/office/drawing/2014/main" id="{41279620-3A4E-4A64-C54D-AE81AC83BCA9}"/>
              </a:ext>
            </a:extLst>
          </p:cNvPr>
          <p:cNvSpPr>
            <a:spLocks noGrp="1"/>
          </p:cNvSpPr>
          <p:nvPr>
            <p:ph idx="1"/>
          </p:nvPr>
        </p:nvSpPr>
        <p:spPr/>
        <p:txBody>
          <a:bodyPr/>
          <a:lstStyle/>
          <a:p>
            <a:pPr algn="just"/>
            <a:r>
              <a:rPr lang="en-US" b="0" i="0" dirty="0">
                <a:solidFill>
                  <a:srgbClr val="444444"/>
                </a:solidFill>
                <a:effectLst/>
                <a:latin typeface="Open Sans" panose="020B0606030504020204" pitchFamily="34" charset="0"/>
              </a:rPr>
              <a:t>Bezier curves must have precisely n control points, where n+1 is the degree of the Bezier polynomial.</a:t>
            </a:r>
          </a:p>
          <a:p>
            <a:pPr algn="just"/>
            <a:r>
              <a:rPr lang="en-US" b="0" i="0" dirty="0">
                <a:solidFill>
                  <a:srgbClr val="444444"/>
                </a:solidFill>
                <a:effectLst/>
                <a:latin typeface="Open Sans" panose="020B0606030504020204" pitchFamily="34" charset="0"/>
              </a:rPr>
              <a:t>By connecting </a:t>
            </a:r>
            <a:r>
              <a:rPr lang="en-US" b="0" i="0" dirty="0" err="1">
                <a:solidFill>
                  <a:srgbClr val="444444"/>
                </a:solidFill>
                <a:effectLst/>
                <a:latin typeface="Open Sans" panose="020B0606030504020204" pitchFamily="34" charset="0"/>
              </a:rPr>
              <a:t>bezier</a:t>
            </a:r>
            <a:r>
              <a:rPr lang="en-US" b="0" i="0" dirty="0">
                <a:solidFill>
                  <a:srgbClr val="444444"/>
                </a:solidFill>
                <a:effectLst/>
                <a:latin typeface="Open Sans" panose="020B0606030504020204" pitchFamily="34" charset="0"/>
              </a:rPr>
              <a:t> curves we can create long </a:t>
            </a:r>
            <a:r>
              <a:rPr lang="en-US" b="0" i="0" dirty="0" err="1">
                <a:solidFill>
                  <a:srgbClr val="444444"/>
                </a:solidFill>
                <a:effectLst/>
                <a:latin typeface="Open Sans" panose="020B0606030504020204" pitchFamily="34" charset="0"/>
              </a:rPr>
              <a:t>curves.This</a:t>
            </a:r>
            <a:r>
              <a:rPr lang="en-US" b="0" i="0" dirty="0">
                <a:solidFill>
                  <a:srgbClr val="444444"/>
                </a:solidFill>
                <a:effectLst/>
                <a:latin typeface="Open Sans" panose="020B0606030504020204" pitchFamily="34" charset="0"/>
              </a:rPr>
              <a:t> is done by connecting last control point of one curve the same as first control point of next curve.</a:t>
            </a:r>
          </a:p>
          <a:p>
            <a:pPr algn="just"/>
            <a:r>
              <a:rPr lang="en-US" b="0" i="0" dirty="0">
                <a:solidFill>
                  <a:srgbClr val="444444"/>
                </a:solidFill>
                <a:effectLst/>
                <a:latin typeface="Open Sans" panose="020B0606030504020204" pitchFamily="34" charset="0"/>
              </a:rPr>
              <a:t>This type of curve always lie within the convex hull of the control points &amp; always have the sum of the basis functions add to 1.</a:t>
            </a:r>
          </a:p>
          <a:p>
            <a:pPr algn="just"/>
            <a:r>
              <a:rPr lang="en-US" b="0" i="0" dirty="0">
                <a:solidFill>
                  <a:srgbClr val="444444"/>
                </a:solidFill>
                <a:effectLst/>
                <a:latin typeface="Open Sans" panose="020B0606030504020204" pitchFamily="34" charset="0"/>
              </a:rPr>
              <a:t>A convex hull of set of points is the smallest convex polygon that contains one of the points.</a:t>
            </a:r>
            <a:endParaRPr lang="en-IN" dirty="0"/>
          </a:p>
        </p:txBody>
      </p:sp>
    </p:spTree>
    <p:extLst>
      <p:ext uri="{BB962C8B-B14F-4D97-AF65-F5344CB8AC3E}">
        <p14:creationId xmlns:p14="http://schemas.microsoft.com/office/powerpoint/2010/main" val="668368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2088</Words>
  <Application>Microsoft Office PowerPoint</Application>
  <PresentationFormat>Widescreen</PresentationFormat>
  <Paragraphs>119</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Arimo</vt:lpstr>
      <vt:lpstr>Calibri</vt:lpstr>
      <vt:lpstr>Calibri Light</vt:lpstr>
      <vt:lpstr>Heebo</vt:lpstr>
      <vt:lpstr>Nunito</vt:lpstr>
      <vt:lpstr>Open Sans</vt:lpstr>
      <vt:lpstr>Roboto Condensed</vt:lpstr>
      <vt:lpstr>Office Theme</vt:lpstr>
      <vt:lpstr>Advanced Topics</vt:lpstr>
      <vt:lpstr>Fundamentals of curve generation</vt:lpstr>
      <vt:lpstr>Types of Curves</vt:lpstr>
      <vt:lpstr>PowerPoint Presentation</vt:lpstr>
      <vt:lpstr>Curve continuity</vt:lpstr>
      <vt:lpstr>Conic curve</vt:lpstr>
      <vt:lpstr>Spline curve representation</vt:lpstr>
      <vt:lpstr>PowerPoint Presentation</vt:lpstr>
      <vt:lpstr>Bezier curve</vt:lpstr>
      <vt:lpstr>PowerPoint Presentation</vt:lpstr>
      <vt:lpstr>Bezier Curve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Bezier Curves-</vt:lpstr>
      <vt:lpstr>PowerPoint Presentation</vt:lpstr>
      <vt:lpstr>PowerPoint Presentation</vt:lpstr>
      <vt:lpstr>Color models</vt:lpstr>
      <vt:lpstr>PowerPoint Presentation</vt:lpstr>
      <vt:lpstr>PowerPoint Presentation</vt:lpstr>
      <vt:lpstr>PowerPoint Presentation</vt:lpstr>
      <vt:lpstr>The CMY and CMYK Color Models</vt:lpstr>
      <vt:lpstr>PowerPoint Presentation</vt:lpstr>
      <vt:lpstr>PowerPoint Presentation</vt:lpstr>
      <vt:lpstr>PowerPoint Presentation</vt:lpstr>
      <vt:lpstr>Color Selection and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Topics</dc:title>
  <dc:creator>Chitrang</dc:creator>
  <cp:lastModifiedBy>Dilay Parmar</cp:lastModifiedBy>
  <cp:revision>38</cp:revision>
  <dcterms:created xsi:type="dcterms:W3CDTF">2022-12-05T01:18:13Z</dcterms:created>
  <dcterms:modified xsi:type="dcterms:W3CDTF">2022-12-10T11:49:16Z</dcterms:modified>
</cp:coreProperties>
</file>