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7099300" cy="10234613"/>
  <p:embeddedFontLst>
    <p:embeddedFont>
      <p:font typeface="Tahoma" pitchFamily="34" charset="0"/>
      <p:regular r:id="rId31"/>
      <p:bold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D7A878AC-0C53-45FA-A424-EF68AC8CD61E}">
  <a:tblStyle styleId="{D7A878AC-0C53-45FA-A424-EF68AC8CD6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-1344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47a66a256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47a66a256_0_93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3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5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8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0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5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26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7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47a66a256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47a66a256_0_75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300" cy="46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:notes"/>
          <p:cNvSpPr txBox="1">
            <a:spLocks noGrp="1"/>
          </p:cNvSpPr>
          <p:nvPr>
            <p:ph type="body" idx="1"/>
          </p:nvPr>
        </p:nvSpPr>
        <p:spPr>
          <a:xfrm>
            <a:off x="709925" y="4861425"/>
            <a:ext cx="5679425" cy="4605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3450" y="767575"/>
            <a:ext cx="4733100" cy="3837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75" name="Google Shape;75;p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2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52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9pPr>
          </a:lstStyle>
          <a:p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>
            <a:spLocks noGrp="1"/>
          </p:cNvSpPr>
          <p:nvPr>
            <p:ph type="title"/>
          </p:nvPr>
        </p:nvSpPr>
        <p:spPr>
          <a:xfrm rot="5400000">
            <a:off x="4752975" y="2162175"/>
            <a:ext cx="5715000" cy="200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1"/>
          </p:nvPr>
        </p:nvSpPr>
        <p:spPr>
          <a:xfrm rot="5400000">
            <a:off x="676275" y="238125"/>
            <a:ext cx="5715000" cy="5848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body" idx="1"/>
          </p:nvPr>
        </p:nvSpPr>
        <p:spPr>
          <a:xfrm rot="5400000">
            <a:off x="2667000" y="762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54330" algn="l">
              <a:spcBef>
                <a:spcPts val="360"/>
              </a:spcBef>
              <a:spcAft>
                <a:spcPts val="0"/>
              </a:spcAft>
              <a:buSzPts val="1980"/>
              <a:buChar char="•"/>
              <a:defRPr/>
            </a:lvl1pPr>
            <a:lvl2pPr marL="914400" lvl="1" indent="-29718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98" name="Google Shape;98;p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52119" algn="l">
              <a:spcBef>
                <a:spcPts val="640"/>
              </a:spcBef>
              <a:spcAft>
                <a:spcPts val="0"/>
              </a:spcAft>
              <a:buSzPts val="3520"/>
              <a:buChar char="•"/>
              <a:defRPr sz="3200"/>
            </a:lvl1pPr>
            <a:lvl2pPr marL="914400" lvl="1" indent="-33528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2pPr>
            <a:lvl3pPr marL="1371600" lvl="2" indent="-373380" algn="l">
              <a:spcBef>
                <a:spcPts val="480"/>
              </a:spcBef>
              <a:spcAft>
                <a:spcPts val="0"/>
              </a:spcAft>
              <a:buSzPts val="2280"/>
              <a:buChar char="⬥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4pPr>
            <a:lvl5pPr marL="2286000" lvl="4" indent="-30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5pPr>
            <a:lvl6pPr marL="2743200" lvl="5" indent="-30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6pPr>
            <a:lvl7pPr marL="3200400" lvl="6" indent="-30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7pPr>
            <a:lvl8pPr marL="3657600" lvl="7" indent="-30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8pPr>
            <a:lvl9pPr marL="4114800" lvl="8" indent="-30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54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9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540"/>
              <a:buNone/>
              <a:defRPr sz="900"/>
            </a:lvl9pPr>
          </a:lstStyle>
          <a:p>
            <a:endParaRPr/>
          </a:p>
        </p:txBody>
      </p:sp>
      <p:sp>
        <p:nvSpPr>
          <p:cNvPr id="105" name="Google Shape;105;p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6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624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marL="2286000" lvl="4" indent="-28956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marL="2743200" lvl="5" indent="-28956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marL="3200400" lvl="6" indent="-28956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marL="3657600" lvl="7" indent="-289559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marL="4114800" lvl="8" indent="-289559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6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71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96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6240" algn="l">
              <a:spcBef>
                <a:spcPts val="480"/>
              </a:spcBef>
              <a:spcAft>
                <a:spcPts val="0"/>
              </a:spcAft>
              <a:buSzPts val="2640"/>
              <a:buChar char="•"/>
              <a:defRPr sz="2400"/>
            </a:lvl1pPr>
            <a:lvl2pPr marL="914400" lvl="1" indent="-304800" algn="l">
              <a:spcBef>
                <a:spcPts val="400"/>
              </a:spcBef>
              <a:spcAft>
                <a:spcPts val="0"/>
              </a:spcAft>
              <a:buSzPts val="1200"/>
              <a:buChar char="■"/>
              <a:defRPr sz="2000"/>
            </a:lvl2pPr>
            <a:lvl3pPr marL="1371600" lvl="2" indent="-337185" algn="l">
              <a:spcBef>
                <a:spcPts val="360"/>
              </a:spcBef>
              <a:spcAft>
                <a:spcPts val="0"/>
              </a:spcAft>
              <a:buSzPts val="1710"/>
              <a:buChar char="⬥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■"/>
              <a:defRPr sz="1600"/>
            </a:lvl4pPr>
            <a:lvl5pPr marL="2286000" lvl="4" indent="-28956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5pPr>
            <a:lvl6pPr marL="2743200" lvl="5" indent="-28956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6pPr>
            <a:lvl7pPr marL="3200400" lvl="6" indent="-289560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7pPr>
            <a:lvl8pPr marL="3657600" lvl="7" indent="-289559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8pPr>
            <a:lvl9pPr marL="4114800" lvl="8" indent="-289559" algn="l">
              <a:spcBef>
                <a:spcPts val="320"/>
              </a:spcBef>
              <a:spcAft>
                <a:spcPts val="0"/>
              </a:spcAft>
              <a:buSzPts val="960"/>
              <a:buChar char="■"/>
              <a:defRPr sz="1600"/>
            </a:lvl9pPr>
          </a:lstStyle>
          <a:p>
            <a:endParaRPr/>
          </a:p>
        </p:txBody>
      </p:sp>
      <p:sp>
        <p:nvSpPr>
          <p:cNvPr id="119" name="Google Shape;119;p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418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2"/>
          </p:nvPr>
        </p:nvSpPr>
        <p:spPr>
          <a:xfrm>
            <a:off x="4800600" y="19050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24180" algn="l">
              <a:spcBef>
                <a:spcPts val="560"/>
              </a:spcBef>
              <a:spcAft>
                <a:spcPts val="0"/>
              </a:spcAft>
              <a:buSzPts val="3080"/>
              <a:buChar char="•"/>
              <a:defRPr sz="2800"/>
            </a:lvl1pPr>
            <a:lvl2pPr marL="914400" lvl="1" indent="-32004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2pPr>
            <a:lvl3pPr marL="1371600" lvl="2" indent="-349250" algn="l">
              <a:spcBef>
                <a:spcPts val="400"/>
              </a:spcBef>
              <a:spcAft>
                <a:spcPts val="0"/>
              </a:spcAft>
              <a:buSzPts val="1900"/>
              <a:buChar char="⬥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4pPr>
            <a:lvl5pPr marL="2286000" lvl="4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5pPr>
            <a:lvl6pPr marL="2743200" lvl="5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6pPr>
            <a:lvl7pPr marL="3200400" lvl="6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7pPr>
            <a:lvl8pPr marL="3657600" lvl="7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8pPr>
            <a:lvl9pPr marL="4114800" lvl="8" indent="-297179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1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8" name="Google Shape;8;p1"/>
              <p:cNvGrpSpPr/>
              <p:nvPr/>
            </p:nvGrpSpPr>
            <p:grpSpPr>
              <a:xfrm>
                <a:off x="0" y="192"/>
                <a:ext cx="5760" cy="4032"/>
                <a:chOff x="0" y="192"/>
                <a:chExt cx="5760" cy="4032"/>
              </a:xfrm>
            </p:grpSpPr>
            <p:cxnSp>
              <p:nvCxnSpPr>
                <p:cNvPr id="9" name="Google Shape;9;p1"/>
                <p:cNvCxnSpPr/>
                <p:nvPr/>
              </p:nvCxnSpPr>
              <p:spPr>
                <a:xfrm>
                  <a:off x="0" y="19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0" name="Google Shape;10;p1"/>
                <p:cNvCxnSpPr/>
                <p:nvPr/>
              </p:nvCxnSpPr>
              <p:spPr>
                <a:xfrm>
                  <a:off x="0" y="38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1" name="Google Shape;11;p1"/>
                <p:cNvCxnSpPr/>
                <p:nvPr/>
              </p:nvCxnSpPr>
              <p:spPr>
                <a:xfrm>
                  <a:off x="0" y="57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2" name="Google Shape;12;p1"/>
                <p:cNvCxnSpPr/>
                <p:nvPr/>
              </p:nvCxnSpPr>
              <p:spPr>
                <a:xfrm>
                  <a:off x="0" y="76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3" name="Google Shape;13;p1"/>
                <p:cNvCxnSpPr/>
                <p:nvPr/>
              </p:nvCxnSpPr>
              <p:spPr>
                <a:xfrm>
                  <a:off x="0" y="96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4" name="Google Shape;14;p1"/>
                <p:cNvCxnSpPr/>
                <p:nvPr/>
              </p:nvCxnSpPr>
              <p:spPr>
                <a:xfrm>
                  <a:off x="0" y="115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5" name="Google Shape;15;p1"/>
                <p:cNvCxnSpPr/>
                <p:nvPr/>
              </p:nvCxnSpPr>
              <p:spPr>
                <a:xfrm>
                  <a:off x="0" y="134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6" name="Google Shape;16;p1"/>
                <p:cNvCxnSpPr/>
                <p:nvPr/>
              </p:nvCxnSpPr>
              <p:spPr>
                <a:xfrm>
                  <a:off x="0" y="153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7" name="Google Shape;17;p1"/>
                <p:cNvCxnSpPr/>
                <p:nvPr/>
              </p:nvCxnSpPr>
              <p:spPr>
                <a:xfrm>
                  <a:off x="0" y="172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1"/>
                <p:cNvCxnSpPr/>
                <p:nvPr/>
              </p:nvCxnSpPr>
              <p:spPr>
                <a:xfrm>
                  <a:off x="0" y="192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19" name="Google Shape;19;p1"/>
                <p:cNvCxnSpPr/>
                <p:nvPr/>
              </p:nvCxnSpPr>
              <p:spPr>
                <a:xfrm>
                  <a:off x="0" y="211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0" name="Google Shape;20;p1"/>
                <p:cNvCxnSpPr/>
                <p:nvPr/>
              </p:nvCxnSpPr>
              <p:spPr>
                <a:xfrm>
                  <a:off x="0" y="230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1" name="Google Shape;21;p1"/>
                <p:cNvCxnSpPr/>
                <p:nvPr/>
              </p:nvCxnSpPr>
              <p:spPr>
                <a:xfrm>
                  <a:off x="0" y="249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2" name="Google Shape;22;p1"/>
                <p:cNvCxnSpPr/>
                <p:nvPr/>
              </p:nvCxnSpPr>
              <p:spPr>
                <a:xfrm>
                  <a:off x="0" y="268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1"/>
                <p:cNvCxnSpPr/>
                <p:nvPr/>
              </p:nvCxnSpPr>
              <p:spPr>
                <a:xfrm>
                  <a:off x="0" y="288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1"/>
                <p:cNvCxnSpPr/>
                <p:nvPr/>
              </p:nvCxnSpPr>
              <p:spPr>
                <a:xfrm>
                  <a:off x="0" y="307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1"/>
                <p:cNvCxnSpPr/>
                <p:nvPr/>
              </p:nvCxnSpPr>
              <p:spPr>
                <a:xfrm>
                  <a:off x="0" y="326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1"/>
                <p:cNvCxnSpPr/>
                <p:nvPr/>
              </p:nvCxnSpPr>
              <p:spPr>
                <a:xfrm>
                  <a:off x="0" y="3456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1"/>
                <p:cNvCxnSpPr/>
                <p:nvPr/>
              </p:nvCxnSpPr>
              <p:spPr>
                <a:xfrm>
                  <a:off x="0" y="3648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1"/>
                <p:cNvCxnSpPr/>
                <p:nvPr/>
              </p:nvCxnSpPr>
              <p:spPr>
                <a:xfrm>
                  <a:off x="0" y="3840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1"/>
                <p:cNvCxnSpPr/>
                <p:nvPr/>
              </p:nvCxnSpPr>
              <p:spPr>
                <a:xfrm>
                  <a:off x="0" y="4032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0" name="Google Shape;30;p1"/>
                <p:cNvCxnSpPr/>
                <p:nvPr/>
              </p:nvCxnSpPr>
              <p:spPr>
                <a:xfrm>
                  <a:off x="0" y="4224"/>
                  <a:ext cx="576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1" name="Google Shape;31;p1"/>
              <p:cNvGrpSpPr/>
              <p:nvPr/>
            </p:nvGrpSpPr>
            <p:grpSpPr>
              <a:xfrm>
                <a:off x="192" y="0"/>
                <a:ext cx="5376" cy="4320"/>
                <a:chOff x="192" y="0"/>
                <a:chExt cx="5376" cy="4320"/>
              </a:xfrm>
            </p:grpSpPr>
            <p:cxnSp>
              <p:nvCxnSpPr>
                <p:cNvPr id="32" name="Google Shape;32;p1"/>
                <p:cNvCxnSpPr/>
                <p:nvPr/>
              </p:nvCxnSpPr>
              <p:spPr>
                <a:xfrm>
                  <a:off x="1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1"/>
                <p:cNvCxnSpPr/>
                <p:nvPr/>
              </p:nvCxnSpPr>
              <p:spPr>
                <a:xfrm>
                  <a:off x="3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1"/>
                <p:cNvCxnSpPr/>
                <p:nvPr/>
              </p:nvCxnSpPr>
              <p:spPr>
                <a:xfrm>
                  <a:off x="5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1"/>
                <p:cNvCxnSpPr/>
                <p:nvPr/>
              </p:nvCxnSpPr>
              <p:spPr>
                <a:xfrm>
                  <a:off x="7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1"/>
                <p:cNvCxnSpPr/>
                <p:nvPr/>
              </p:nvCxnSpPr>
              <p:spPr>
                <a:xfrm>
                  <a:off x="96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1"/>
                <p:cNvCxnSpPr/>
                <p:nvPr/>
              </p:nvCxnSpPr>
              <p:spPr>
                <a:xfrm>
                  <a:off x="115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1"/>
                <p:cNvCxnSpPr/>
                <p:nvPr/>
              </p:nvCxnSpPr>
              <p:spPr>
                <a:xfrm>
                  <a:off x="134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1"/>
                <p:cNvCxnSpPr/>
                <p:nvPr/>
              </p:nvCxnSpPr>
              <p:spPr>
                <a:xfrm>
                  <a:off x="153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1"/>
                <p:cNvCxnSpPr/>
                <p:nvPr/>
              </p:nvCxnSpPr>
              <p:spPr>
                <a:xfrm>
                  <a:off x="172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1"/>
                <p:cNvCxnSpPr/>
                <p:nvPr/>
              </p:nvCxnSpPr>
              <p:spPr>
                <a:xfrm>
                  <a:off x="192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1"/>
                <p:cNvCxnSpPr/>
                <p:nvPr/>
              </p:nvCxnSpPr>
              <p:spPr>
                <a:xfrm>
                  <a:off x="211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3" name="Google Shape;43;p1"/>
                <p:cNvCxnSpPr/>
                <p:nvPr/>
              </p:nvCxnSpPr>
              <p:spPr>
                <a:xfrm>
                  <a:off x="230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4" name="Google Shape;44;p1"/>
                <p:cNvCxnSpPr/>
                <p:nvPr/>
              </p:nvCxnSpPr>
              <p:spPr>
                <a:xfrm>
                  <a:off x="249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5" name="Google Shape;45;p1"/>
                <p:cNvCxnSpPr/>
                <p:nvPr/>
              </p:nvCxnSpPr>
              <p:spPr>
                <a:xfrm>
                  <a:off x="268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6" name="Google Shape;46;p1"/>
                <p:cNvCxnSpPr/>
                <p:nvPr/>
              </p:nvCxnSpPr>
              <p:spPr>
                <a:xfrm>
                  <a:off x="288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7" name="Google Shape;47;p1"/>
                <p:cNvCxnSpPr/>
                <p:nvPr/>
              </p:nvCxnSpPr>
              <p:spPr>
                <a:xfrm>
                  <a:off x="307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8" name="Google Shape;48;p1"/>
                <p:cNvCxnSpPr/>
                <p:nvPr/>
              </p:nvCxnSpPr>
              <p:spPr>
                <a:xfrm>
                  <a:off x="326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49;p1"/>
                <p:cNvCxnSpPr/>
                <p:nvPr/>
              </p:nvCxnSpPr>
              <p:spPr>
                <a:xfrm>
                  <a:off x="345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0" name="Google Shape;50;p1"/>
                <p:cNvCxnSpPr/>
                <p:nvPr/>
              </p:nvCxnSpPr>
              <p:spPr>
                <a:xfrm>
                  <a:off x="364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1" name="Google Shape;51;p1"/>
                <p:cNvCxnSpPr/>
                <p:nvPr/>
              </p:nvCxnSpPr>
              <p:spPr>
                <a:xfrm>
                  <a:off x="384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2" name="Google Shape;52;p1"/>
                <p:cNvCxnSpPr/>
                <p:nvPr/>
              </p:nvCxnSpPr>
              <p:spPr>
                <a:xfrm>
                  <a:off x="403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3" name="Google Shape;53;p1"/>
                <p:cNvCxnSpPr/>
                <p:nvPr/>
              </p:nvCxnSpPr>
              <p:spPr>
                <a:xfrm>
                  <a:off x="422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4" name="Google Shape;54;p1"/>
                <p:cNvCxnSpPr/>
                <p:nvPr/>
              </p:nvCxnSpPr>
              <p:spPr>
                <a:xfrm>
                  <a:off x="441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1"/>
                <p:cNvCxnSpPr/>
                <p:nvPr/>
              </p:nvCxnSpPr>
              <p:spPr>
                <a:xfrm>
                  <a:off x="460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1"/>
                <p:cNvCxnSpPr/>
                <p:nvPr/>
              </p:nvCxnSpPr>
              <p:spPr>
                <a:xfrm>
                  <a:off x="4800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1"/>
                <p:cNvCxnSpPr/>
                <p:nvPr/>
              </p:nvCxnSpPr>
              <p:spPr>
                <a:xfrm>
                  <a:off x="4992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1"/>
                <p:cNvCxnSpPr/>
                <p:nvPr/>
              </p:nvCxnSpPr>
              <p:spPr>
                <a:xfrm>
                  <a:off x="5184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1"/>
                <p:cNvCxnSpPr/>
                <p:nvPr/>
              </p:nvCxnSpPr>
              <p:spPr>
                <a:xfrm>
                  <a:off x="5376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1"/>
                <p:cNvCxnSpPr/>
                <p:nvPr/>
              </p:nvCxnSpPr>
              <p:spPr>
                <a:xfrm>
                  <a:off x="5568" y="0"/>
                  <a:ext cx="0" cy="432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folHlink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</p:spPr>
            </p:cxnSp>
          </p:grpSp>
        </p:grpSp>
        <p:sp>
          <p:nvSpPr>
            <p:cNvPr id="61" name="Google Shape;61;p1" descr="60%"/>
            <p:cNvSpPr txBox="1"/>
            <p:nvPr/>
          </p:nvSpPr>
          <p:spPr>
            <a:xfrm>
              <a:off x="2112" y="0"/>
              <a:ext cx="3648" cy="96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cxnSp>
          <p:nvCxnSpPr>
            <p:cNvPr id="62" name="Google Shape;62;p1"/>
            <p:cNvCxnSpPr/>
            <p:nvPr/>
          </p:nvCxnSpPr>
          <p:spPr>
            <a:xfrm>
              <a:off x="5568" y="0"/>
              <a:ext cx="0" cy="1488"/>
            </a:xfrm>
            <a:prstGeom prst="straightConnector1">
              <a:avLst/>
            </a:prstGeom>
            <a:noFill/>
            <a:ln w="9525" cap="flat" cmpd="sng">
              <a:solidFill>
                <a:schemeClr val="hlink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grpSp>
          <p:nvGrpSpPr>
            <p:cNvPr id="63" name="Google Shape;63;p1"/>
            <p:cNvGrpSpPr/>
            <p:nvPr/>
          </p:nvGrpSpPr>
          <p:grpSpPr>
            <a:xfrm>
              <a:off x="261" y="892"/>
              <a:ext cx="1124" cy="1464"/>
              <a:chOff x="96" y="916"/>
              <a:chExt cx="2208" cy="2876"/>
            </a:xfrm>
          </p:grpSpPr>
          <p:cxnSp>
            <p:nvCxnSpPr>
              <p:cNvPr id="64" name="Google Shape;64;p1"/>
              <p:cNvCxnSpPr/>
              <p:nvPr/>
            </p:nvCxnSpPr>
            <p:spPr>
              <a:xfrm rot="10800000">
                <a:off x="96" y="1038"/>
                <a:ext cx="220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1"/>
              <p:cNvCxnSpPr/>
              <p:nvPr/>
            </p:nvCxnSpPr>
            <p:spPr>
              <a:xfrm>
                <a:off x="336" y="920"/>
                <a:ext cx="0" cy="28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hlink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66" name="Google Shape;66;p1"/>
              <p:cNvSpPr/>
              <p:nvPr/>
            </p:nvSpPr>
            <p:spPr>
              <a:xfrm flipH="1">
                <a:off x="218" y="916"/>
                <a:ext cx="238" cy="240"/>
              </a:xfrm>
              <a:custGeom>
                <a:avLst/>
                <a:gdLst/>
                <a:ahLst/>
                <a:cxnLst/>
                <a:rect l="l" t="t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hlink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67" name="Google Shape;67;p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Google Shape;68;p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52119" algn="l" rtl="0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  <a:defRPr sz="32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33528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373380" algn="l" rtl="0"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⬥"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657600" marR="0" lvl="7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4114800" marR="0" lvl="8" indent="-3048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Google Shape;69;p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Google Shape;70;p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1" name="Google Shape;71;p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ahoma"/>
              <a:buNone/>
              <a:defRPr sz="1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Strong Association Rule</a:t>
            </a:r>
            <a:endParaRPr/>
          </a:p>
        </p:txBody>
      </p:sp>
      <p:sp>
        <p:nvSpPr>
          <p:cNvPr id="140" name="Google Shape;140;p12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 association rule is strong if it satisfies both a minimum support threshold (</a:t>
            </a:r>
            <a:r>
              <a:rPr lang="en-US" sz="3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min_sup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and a minimum confidence threshold (</a:t>
            </a:r>
            <a:r>
              <a:rPr lang="en-US" sz="3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min_conf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</a:t>
            </a:r>
            <a:endParaRPr/>
          </a:p>
          <a:p>
            <a:pPr marL="342900" lvl="0" indent="-119379" algn="l" rtl="0">
              <a:spcBef>
                <a:spcPts val="640"/>
              </a:spcBef>
              <a:spcAft>
                <a:spcPts val="0"/>
              </a:spcAft>
              <a:buSzPts val="3520"/>
              <a:buNone/>
            </a:pP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Lift</a:t>
            </a:r>
            <a:endParaRPr/>
          </a:p>
        </p:txBody>
      </p:sp>
      <p:sp>
        <p:nvSpPr>
          <p:cNvPr id="225" name="Google Shape;225;p21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752600"/>
            <a:ext cx="777240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Lift(A,B) = P(A</a:t>
            </a:r>
            <a:r>
              <a:rPr lang="en-US" sz="20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B) / P(A)P(B)</a:t>
            </a:r>
            <a:endParaRPr/>
          </a:p>
          <a:p>
            <a:pPr marL="742950" lvl="1" indent="-224790" algn="l" rtl="0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SzPts val="960"/>
              <a:buNone/>
            </a:pPr>
            <a:endParaRPr sz="16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value = 1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28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A and B are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independent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there is no correlation between them</a:t>
            </a:r>
            <a:endParaRPr/>
          </a:p>
          <a:p>
            <a:pPr marL="742950" lvl="1" indent="-217169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</a:pPr>
            <a:endParaRPr sz="1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value &gt; 1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28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Then A and B are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positively correlated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28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occurrence of one implies the occurrence of the other</a:t>
            </a:r>
            <a:endParaRPr/>
          </a:p>
          <a:p>
            <a:pPr marL="1143000" lvl="2" indent="-83819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the value &lt; 1</a:t>
            </a:r>
            <a:endParaRPr/>
          </a:p>
          <a:p>
            <a:pPr marL="1143000" lvl="2" indent="-22860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28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occurrence of A is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negatively correlated 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with the occurrence of B</a:t>
            </a:r>
            <a:endParaRPr/>
          </a:p>
          <a:p>
            <a:pPr marL="342900" lvl="0" indent="-175260" algn="l" rtl="0">
              <a:spcBef>
                <a:spcPts val="480"/>
              </a:spcBef>
              <a:spcAft>
                <a:spcPts val="0"/>
              </a:spcAft>
              <a:buSzPts val="2640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Lift</a:t>
            </a:r>
            <a:endParaRPr/>
          </a:p>
        </p:txBody>
      </p:sp>
      <p:sp>
        <p:nvSpPr>
          <p:cNvPr id="231" name="Google Shape;231;p22"/>
          <p:cNvSpPr txBox="1">
            <a:spLocks noGrp="1"/>
          </p:cNvSpPr>
          <p:nvPr>
            <p:ph type="body" idx="1"/>
          </p:nvPr>
        </p:nvSpPr>
        <p:spPr>
          <a:xfrm>
            <a:off x="685800" y="1681000"/>
            <a:ext cx="8323118" cy="4213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 err="1"/>
              <a:t>w.r.t</a:t>
            </a:r>
            <a:r>
              <a:rPr lang="en-US" sz="2400" dirty="0"/>
              <a:t>. Association Rules,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If </a:t>
            </a:r>
            <a:r>
              <a:rPr lang="en-US" sz="2400" dirty="0" smtClean="0">
                <a:solidFill>
                  <a:srgbClr val="C00000"/>
                </a:solidFill>
              </a:rPr>
              <a:t>the lift </a:t>
            </a:r>
            <a:r>
              <a:rPr lang="en-US" sz="2400" dirty="0">
                <a:solidFill>
                  <a:srgbClr val="C00000"/>
                </a:solidFill>
              </a:rPr>
              <a:t>is 1</a:t>
            </a:r>
            <a:r>
              <a:rPr lang="en-US" sz="2400" dirty="0"/>
              <a:t>, imply that the probability of occurrence of the </a:t>
            </a:r>
            <a:r>
              <a:rPr lang="en-US" sz="2400" dirty="0">
                <a:solidFill>
                  <a:srgbClr val="C00000"/>
                </a:solidFill>
              </a:rPr>
              <a:t>antecedent and that of the consequent are independent </a:t>
            </a:r>
            <a:r>
              <a:rPr lang="en-US" sz="2400" dirty="0"/>
              <a:t>of each other. When two events are independent of each other, </a:t>
            </a:r>
            <a:r>
              <a:rPr lang="en-US" sz="2400" dirty="0">
                <a:solidFill>
                  <a:srgbClr val="C00000"/>
                </a:solidFill>
              </a:rPr>
              <a:t>no rule can be drawn </a:t>
            </a:r>
            <a:r>
              <a:rPr lang="en-US" sz="2400" dirty="0"/>
              <a:t>involving those two events.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If the lift is &gt; 1</a:t>
            </a:r>
            <a:r>
              <a:rPr lang="en-US" sz="2400" dirty="0"/>
              <a:t>, then it will inform the degree to which those </a:t>
            </a:r>
            <a:r>
              <a:rPr lang="en-US" sz="2400" dirty="0">
                <a:solidFill>
                  <a:srgbClr val="C00000"/>
                </a:solidFill>
              </a:rPr>
              <a:t>two occurrences are dependent on one another</a:t>
            </a:r>
            <a:r>
              <a:rPr lang="en-US" sz="2400" dirty="0"/>
              <a:t>, and makes those rules potentially useful for predicting the consequent in future data sets.</a:t>
            </a: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C00000"/>
                </a:solidFill>
              </a:rPr>
              <a:t>The value of lift is that it considers both the confidence of the rule and the overall data set</a:t>
            </a:r>
            <a:r>
              <a:rPr lang="en-US" sz="2400" dirty="0"/>
              <a:t>.</a:t>
            </a:r>
            <a:endParaRPr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Lift</a:t>
            </a:r>
            <a:endParaRPr/>
          </a:p>
        </p:txBody>
      </p:sp>
      <p:sp>
        <p:nvSpPr>
          <p:cNvPr id="237" name="Google Shape;237;p2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2971800"/>
            <a:ext cx="7772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lift({game},{video})=??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= 0.40/(0.60 * 0.75)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= 0.89  &lt; 1 </a:t>
            </a: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–vely correlated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So buying a computer game actually </a:t>
            </a:r>
            <a:r>
              <a:rPr lang="en-US" sz="2400" b="0" i="1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reduces</a:t>
            </a: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 the chance of buying a video!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64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useful rule must have lift &gt; 1</a:t>
            </a:r>
            <a:endParaRPr/>
          </a:p>
        </p:txBody>
      </p:sp>
      <p:pic>
        <p:nvPicPr>
          <p:cNvPr id="238" name="Google Shape;23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8200" y="1600200"/>
            <a:ext cx="41275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3"/>
          <p:cNvSpPr txBox="1"/>
          <p:nvPr/>
        </p:nvSpPr>
        <p:spPr>
          <a:xfrm>
            <a:off x="4572000" y="0"/>
            <a:ext cx="4572000" cy="2751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10,000 transactions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6,000 transactions included computer games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7,500 transactions included videos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4,000 transactions included both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Cosine Measure</a:t>
            </a:r>
            <a:endParaRPr/>
          </a:p>
        </p:txBody>
      </p:sp>
      <p:sp>
        <p:nvSpPr>
          <p:cNvPr id="245" name="Google Shape;245;p2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Harmonized lift measure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formulae are similar except that the for cosine, the square root is taken on the product of the probabilities of A and B</a:t>
            </a:r>
            <a:endParaRPr/>
          </a:p>
          <a:p>
            <a:pPr marL="342900" marR="0" lvl="0" indent="-11937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119379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cosine({game},{video})=??</a:t>
            </a:r>
            <a:endParaRPr/>
          </a:p>
        </p:txBody>
      </p:sp>
      <p:pic>
        <p:nvPicPr>
          <p:cNvPr id="246" name="Google Shape;24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6000" y="3352800"/>
            <a:ext cx="4419600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Cosine vs. Lift</a:t>
            </a:r>
            <a:endParaRPr/>
          </a:p>
        </p:txBody>
      </p:sp>
      <p:pic>
        <p:nvPicPr>
          <p:cNvPr id="252" name="Google Shape;25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3962400"/>
            <a:ext cx="8050212" cy="1550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2057400"/>
            <a:ext cx="7013575" cy="1525587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/>
        </p:nvSpPr>
        <p:spPr>
          <a:xfrm>
            <a:off x="609600" y="5486400"/>
            <a:ext cx="8229600" cy="118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Cosine value is only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influenced by the supports of A, B and AUB,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NOT by the total number of transactions (N)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All_confidence</a:t>
            </a:r>
            <a:endParaRPr/>
          </a:p>
        </p:txBody>
      </p:sp>
      <p:sp>
        <p:nvSpPr>
          <p:cNvPr id="260" name="Google Shape;260;p2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685800" y="1600200"/>
            <a:ext cx="7848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Variation of the confidence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rules which can be generated from itemset 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X</a:t>
            </a: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 have at least a confidence of </a:t>
            </a:r>
            <a:r>
              <a:rPr lang="en-US"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all-confidence(X)</a:t>
            </a:r>
            <a:endParaRPr/>
          </a:p>
          <a:p>
            <a:pPr marL="342900" marR="0" lvl="0" indent="-147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4732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Denominator is the maximum count of transactions that contain any subset of</a:t>
            </a:r>
            <a:r>
              <a:rPr lang="en-US" sz="36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X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all_conf({game, video})=??</a:t>
            </a:r>
            <a:endParaRPr/>
          </a:p>
          <a:p>
            <a:pPr marL="342900" marR="0" lvl="0" indent="-14732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Noto Sans Symbols"/>
              <a:buNone/>
            </a:pPr>
            <a:endParaRPr sz="28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61" name="Google Shape;26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400" y="3276600"/>
            <a:ext cx="6589712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>
            <a:spLocks noGrp="1"/>
          </p:cNvSpPr>
          <p:nvPr>
            <p:ph type="title" idx="4294967295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/>
            </a:r>
            <a:b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All_confidence</a:t>
            </a:r>
            <a:endParaRPr/>
          </a:p>
        </p:txBody>
      </p:sp>
      <p:sp>
        <p:nvSpPr>
          <p:cNvPr id="267" name="Google Shape;267;p27" descr="Rectangle: Click to edit Master text styles &#10;Second level &#10;Third level &#10;Fourth level &#10;Fifth level"/>
          <p:cNvSpPr txBox="1">
            <a:spLocks noGrp="1"/>
          </p:cNvSpPr>
          <p:nvPr>
            <p:ph type="body" idx="4294967295"/>
          </p:nvPr>
        </p:nvSpPr>
        <p:spPr>
          <a:xfrm>
            <a:off x="685800" y="1600200"/>
            <a:ext cx="7848600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All-confidence possesses the downward-closed closure property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It is the smallest confidence of any rule for the set of items, X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is, all rules produced from this item set would have a confidence greater than or equal to its all-confidence value</a:t>
            </a:r>
            <a:endParaRPr/>
          </a:p>
          <a:p>
            <a:pPr marL="742950" marR="0" lvl="1" indent="-17906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marR="0" lvl="0" indent="-147320" algn="l" rtl="0"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3080"/>
              <a:buFont typeface="Noto Sans Symbols"/>
              <a:buNone/>
            </a:pPr>
            <a:endParaRPr sz="28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Misleading “Strong” Association Rule</a:t>
            </a:r>
            <a:endParaRPr/>
          </a:p>
        </p:txBody>
      </p:sp>
      <p:sp>
        <p:nvSpPr>
          <p:cNvPr id="273" name="Google Shape;273;p2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Under the normal situation,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60% of customers buy the game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75% of customers buy the video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it should have 60% * 75% = 45% of people buy both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That equals to 4,500 which is more than 4,000 (the actual value)</a:t>
            </a:r>
            <a:endParaRPr/>
          </a:p>
          <a:p>
            <a:pPr marL="342900" lvl="0" indent="-147320" algn="l" rtl="0">
              <a:spcBef>
                <a:spcPts val="560"/>
              </a:spcBef>
              <a:spcAft>
                <a:spcPts val="0"/>
              </a:spcAft>
              <a:buSzPts val="3080"/>
              <a:buNone/>
            </a:pP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χ</a:t>
            </a:r>
            <a:r>
              <a:rPr lang="en-US" sz="4400" b="0" i="0" u="none" baseline="30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Test</a:t>
            </a:r>
            <a:endParaRPr/>
          </a:p>
        </p:txBody>
      </p:sp>
      <p:sp>
        <p:nvSpPr>
          <p:cNvPr id="279" name="Google Shape;279;p2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Test whether </a:t>
            </a:r>
            <a:r>
              <a:rPr lang="en-US" sz="3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lang="en-US" sz="32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are </a:t>
            </a:r>
            <a:r>
              <a:rPr lang="en-US" sz="32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independent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3520"/>
              <a:buFont typeface="Noto Sans Symbols"/>
              <a:buChar char="•"/>
            </a:pPr>
            <a:r>
              <a:rPr lang="en-US" sz="32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If 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χ</a:t>
            </a:r>
            <a:r>
              <a:rPr lang="en-US" sz="32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 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0: A and B are independent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&gt;1  then </a:t>
            </a:r>
            <a:endParaRPr/>
          </a:p>
          <a:p>
            <a:pPr marL="1143000" marR="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2280"/>
              <a:buFont typeface="Noto Sans Symbols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if observed value &lt; expected value</a:t>
            </a:r>
            <a:endParaRPr/>
          </a:p>
          <a:p>
            <a:pPr marL="16002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Negatively Correlated</a:t>
            </a:r>
            <a:endParaRPr/>
          </a:p>
          <a:p>
            <a:pPr marL="342900" marR="0" lvl="0" indent="-203200" algn="l" rtl="0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20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Pearson χ</a:t>
            </a:r>
            <a:r>
              <a:rPr lang="en-US" sz="4400" b="0" i="0" u="none" baseline="30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 Statistic</a:t>
            </a:r>
            <a:endParaRPr/>
          </a:p>
        </p:txBody>
      </p:sp>
      <p:sp>
        <p:nvSpPr>
          <p:cNvPr id="285" name="Google Shape;285;p3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Two attributes </a:t>
            </a:r>
            <a:r>
              <a:rPr lang="en-US" sz="2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lang="en-US" sz="2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has </a:t>
            </a:r>
            <a:r>
              <a:rPr lang="en-US" sz="2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possible values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has </a:t>
            </a:r>
            <a:r>
              <a:rPr lang="en-US" sz="2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possible values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Event </a:t>
            </a:r>
            <a:r>
              <a:rPr lang="en-US" sz="2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(A=a</a:t>
            </a:r>
            <a:r>
              <a:rPr lang="en-US" sz="2800" b="0" i="0" u="none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,B=b</a:t>
            </a:r>
            <a:r>
              <a:rPr lang="en-US" sz="2800" b="0" i="0" u="none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28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Observed frequency: 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o</a:t>
            </a:r>
            <a:r>
              <a:rPr lang="en-US" sz="2400" b="1" i="0" u="none" baseline="-25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ij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Expected frequency: </a:t>
            </a:r>
            <a:r>
              <a:rPr lang="en-US" sz="2400" b="1" i="0" u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 baseline="-25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ij</a:t>
            </a:r>
            <a:r>
              <a:rPr lang="en-US" sz="2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=count(A=a</a:t>
            </a:r>
            <a:r>
              <a:rPr lang="en-US" sz="2400" b="0" i="0" u="none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)*count(B=b</a:t>
            </a:r>
            <a:r>
              <a:rPr lang="en-US" sz="2400" b="0" i="0" u="none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2400" b="0" i="0" u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)/N</a:t>
            </a:r>
            <a:endParaRPr/>
          </a:p>
        </p:txBody>
      </p:sp>
      <p:pic>
        <p:nvPicPr>
          <p:cNvPr id="286" name="Google Shape;286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2200" y="5181600"/>
            <a:ext cx="3733800" cy="1338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Strong Association Rules Could Be Misleading …</a:t>
            </a:r>
            <a:endParaRPr/>
          </a:p>
        </p:txBody>
      </p:sp>
      <p:sp>
        <p:nvSpPr>
          <p:cNvPr id="146" name="Google Shape;146;p13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10,000 transactions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6,000 transactions included computer games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7,500 transactions included videos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4,000 transactions included both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buys (X , ”Game”) 🡺 buys (X , ”Video”)</a:t>
            </a: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Support?? Confidence??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1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Observed Frequencies (Contingency Table)</a:t>
            </a:r>
            <a:endParaRPr/>
          </a:p>
        </p:txBody>
      </p:sp>
      <p:cxnSp>
        <p:nvCxnSpPr>
          <p:cNvPr id="292" name="Google Shape;292;p31"/>
          <p:cNvCxnSpPr/>
          <p:nvPr/>
        </p:nvCxnSpPr>
        <p:spPr>
          <a:xfrm>
            <a:off x="762000" y="3881437"/>
            <a:ext cx="769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3" name="Google Shape;293;p31"/>
          <p:cNvSpPr txBox="1"/>
          <p:nvPr/>
        </p:nvSpPr>
        <p:spPr>
          <a:xfrm>
            <a:off x="3405187" y="3271837"/>
            <a:ext cx="935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game</a:t>
            </a:r>
            <a:endParaRPr/>
          </a:p>
        </p:txBody>
      </p:sp>
      <p:sp>
        <p:nvSpPr>
          <p:cNvPr id="294" name="Google Shape;294;p31"/>
          <p:cNvSpPr txBox="1"/>
          <p:nvPr/>
        </p:nvSpPr>
        <p:spPr>
          <a:xfrm>
            <a:off x="5105400" y="3271837"/>
            <a:ext cx="10398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!game</a:t>
            </a:r>
            <a:endParaRPr/>
          </a:p>
        </p:txBody>
      </p:sp>
      <p:sp>
        <p:nvSpPr>
          <p:cNvPr id="295" name="Google Shape;295;p31"/>
          <p:cNvSpPr txBox="1"/>
          <p:nvPr/>
        </p:nvSpPr>
        <p:spPr>
          <a:xfrm>
            <a:off x="6934200" y="3271837"/>
            <a:ext cx="901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</a:t>
            </a:r>
            <a:endParaRPr/>
          </a:p>
        </p:txBody>
      </p:sp>
      <p:cxnSp>
        <p:nvCxnSpPr>
          <p:cNvPr id="296" name="Google Shape;296;p31"/>
          <p:cNvCxnSpPr/>
          <p:nvPr/>
        </p:nvCxnSpPr>
        <p:spPr>
          <a:xfrm>
            <a:off x="2667000" y="3429000"/>
            <a:ext cx="0" cy="3429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297" name="Google Shape;297;p31"/>
          <p:cNvSpPr txBox="1"/>
          <p:nvPr/>
        </p:nvSpPr>
        <p:spPr>
          <a:xfrm>
            <a:off x="1474787" y="4110037"/>
            <a:ext cx="9064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video</a:t>
            </a:r>
            <a:endParaRPr/>
          </a:p>
        </p:txBody>
      </p:sp>
      <p:sp>
        <p:nvSpPr>
          <p:cNvPr id="298" name="Google Shape;298;p31"/>
          <p:cNvSpPr txBox="1"/>
          <p:nvPr/>
        </p:nvSpPr>
        <p:spPr>
          <a:xfrm>
            <a:off x="1371600" y="5100637"/>
            <a:ext cx="10096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!video</a:t>
            </a:r>
            <a:endParaRPr/>
          </a:p>
        </p:txBody>
      </p:sp>
      <p:sp>
        <p:nvSpPr>
          <p:cNvPr id="299" name="Google Shape;299;p31"/>
          <p:cNvSpPr txBox="1"/>
          <p:nvPr/>
        </p:nvSpPr>
        <p:spPr>
          <a:xfrm>
            <a:off x="1479550" y="6167437"/>
            <a:ext cx="901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</a:t>
            </a:r>
            <a:endParaRPr/>
          </a:p>
        </p:txBody>
      </p:sp>
      <p:sp>
        <p:nvSpPr>
          <p:cNvPr id="300" name="Google Shape;300;p31"/>
          <p:cNvSpPr txBox="1"/>
          <p:nvPr/>
        </p:nvSpPr>
        <p:spPr>
          <a:xfrm>
            <a:off x="3443287" y="4110037"/>
            <a:ext cx="8588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4000</a:t>
            </a:r>
            <a:endParaRPr/>
          </a:p>
        </p:txBody>
      </p:sp>
      <p:sp>
        <p:nvSpPr>
          <p:cNvPr id="301" name="Google Shape;301;p31"/>
          <p:cNvSpPr txBox="1"/>
          <p:nvPr/>
        </p:nvSpPr>
        <p:spPr>
          <a:xfrm>
            <a:off x="3633787" y="5100637"/>
            <a:ext cx="4778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endParaRPr/>
          </a:p>
        </p:txBody>
      </p:sp>
      <p:sp>
        <p:nvSpPr>
          <p:cNvPr id="302" name="Google Shape;302;p31"/>
          <p:cNvSpPr txBox="1"/>
          <p:nvPr/>
        </p:nvSpPr>
        <p:spPr>
          <a:xfrm>
            <a:off x="3389312" y="6167437"/>
            <a:ext cx="9667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6000</a:t>
            </a:r>
            <a:endParaRPr/>
          </a:p>
        </p:txBody>
      </p:sp>
      <p:sp>
        <p:nvSpPr>
          <p:cNvPr id="303" name="Google Shape;303;p31"/>
          <p:cNvSpPr txBox="1"/>
          <p:nvPr/>
        </p:nvSpPr>
        <p:spPr>
          <a:xfrm>
            <a:off x="5334000" y="6167437"/>
            <a:ext cx="533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endParaRPr/>
          </a:p>
        </p:txBody>
      </p:sp>
      <p:sp>
        <p:nvSpPr>
          <p:cNvPr id="304" name="Google Shape;304;p31"/>
          <p:cNvSpPr txBox="1"/>
          <p:nvPr/>
        </p:nvSpPr>
        <p:spPr>
          <a:xfrm>
            <a:off x="6858000" y="6167437"/>
            <a:ext cx="11620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10000</a:t>
            </a:r>
            <a:endParaRPr/>
          </a:p>
        </p:txBody>
      </p:sp>
      <p:sp>
        <p:nvSpPr>
          <p:cNvPr id="305" name="Google Shape;305;p31"/>
          <p:cNvSpPr txBox="1"/>
          <p:nvPr/>
        </p:nvSpPr>
        <p:spPr>
          <a:xfrm>
            <a:off x="5391150" y="5100637"/>
            <a:ext cx="4762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endParaRPr/>
          </a:p>
        </p:txBody>
      </p:sp>
      <p:sp>
        <p:nvSpPr>
          <p:cNvPr id="306" name="Google Shape;306;p31"/>
          <p:cNvSpPr txBox="1"/>
          <p:nvPr/>
        </p:nvSpPr>
        <p:spPr>
          <a:xfrm>
            <a:off x="5391150" y="4110037"/>
            <a:ext cx="4762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endParaRPr/>
          </a:p>
        </p:txBody>
      </p:sp>
      <p:sp>
        <p:nvSpPr>
          <p:cNvPr id="307" name="Google Shape;307;p31"/>
          <p:cNvSpPr txBox="1"/>
          <p:nvPr/>
        </p:nvSpPr>
        <p:spPr>
          <a:xfrm>
            <a:off x="6934200" y="4110037"/>
            <a:ext cx="9667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7500</a:t>
            </a:r>
            <a:endParaRPr/>
          </a:p>
        </p:txBody>
      </p:sp>
      <p:sp>
        <p:nvSpPr>
          <p:cNvPr id="308" name="Google Shape;308;p31"/>
          <p:cNvSpPr txBox="1"/>
          <p:nvPr/>
        </p:nvSpPr>
        <p:spPr>
          <a:xfrm>
            <a:off x="7162800" y="5100637"/>
            <a:ext cx="5334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endParaRPr/>
          </a:p>
        </p:txBody>
      </p:sp>
      <p:sp>
        <p:nvSpPr>
          <p:cNvPr id="309" name="Google Shape;309;p31"/>
          <p:cNvSpPr txBox="1"/>
          <p:nvPr/>
        </p:nvSpPr>
        <p:spPr>
          <a:xfrm>
            <a:off x="685800" y="1522412"/>
            <a:ext cx="80010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Example: 10,000 transactions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6,000 transactions included computer games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7,500 transactions included videos</a:t>
            </a:r>
            <a:endParaRPr/>
          </a:p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      4,000 transactions included both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>
            <a:spLocks noGrp="1"/>
          </p:cNvSpPr>
          <p:nvPr>
            <p:ph type="title" idx="4294967295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Observed Frequencies (Contingency Table)</a:t>
            </a:r>
            <a:endParaRPr/>
          </a:p>
        </p:txBody>
      </p:sp>
      <p:cxnSp>
        <p:nvCxnSpPr>
          <p:cNvPr id="315" name="Google Shape;315;p32"/>
          <p:cNvCxnSpPr/>
          <p:nvPr/>
        </p:nvCxnSpPr>
        <p:spPr>
          <a:xfrm>
            <a:off x="762000" y="2667000"/>
            <a:ext cx="769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16" name="Google Shape;316;p32"/>
          <p:cNvSpPr txBox="1"/>
          <p:nvPr/>
        </p:nvSpPr>
        <p:spPr>
          <a:xfrm>
            <a:off x="3405187" y="2057400"/>
            <a:ext cx="935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game</a:t>
            </a:r>
            <a:endParaRPr/>
          </a:p>
        </p:txBody>
      </p:sp>
      <p:sp>
        <p:nvSpPr>
          <p:cNvPr id="317" name="Google Shape;317;p32"/>
          <p:cNvSpPr txBox="1"/>
          <p:nvPr/>
        </p:nvSpPr>
        <p:spPr>
          <a:xfrm>
            <a:off x="5105400" y="2057400"/>
            <a:ext cx="10398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!game</a:t>
            </a:r>
            <a:endParaRPr/>
          </a:p>
        </p:txBody>
      </p:sp>
      <p:sp>
        <p:nvSpPr>
          <p:cNvPr id="318" name="Google Shape;318;p32"/>
          <p:cNvSpPr txBox="1"/>
          <p:nvPr/>
        </p:nvSpPr>
        <p:spPr>
          <a:xfrm>
            <a:off x="6934200" y="2057400"/>
            <a:ext cx="901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</a:t>
            </a:r>
            <a:endParaRPr/>
          </a:p>
        </p:txBody>
      </p:sp>
      <p:cxnSp>
        <p:nvCxnSpPr>
          <p:cNvPr id="319" name="Google Shape;319;p32"/>
          <p:cNvCxnSpPr/>
          <p:nvPr/>
        </p:nvCxnSpPr>
        <p:spPr>
          <a:xfrm>
            <a:off x="2667000" y="2057400"/>
            <a:ext cx="0" cy="388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20" name="Google Shape;320;p32"/>
          <p:cNvSpPr txBox="1"/>
          <p:nvPr/>
        </p:nvSpPr>
        <p:spPr>
          <a:xfrm>
            <a:off x="1474787" y="2895600"/>
            <a:ext cx="9064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video</a:t>
            </a:r>
            <a:endParaRPr/>
          </a:p>
        </p:txBody>
      </p:sp>
      <p:sp>
        <p:nvSpPr>
          <p:cNvPr id="321" name="Google Shape;321;p32"/>
          <p:cNvSpPr txBox="1"/>
          <p:nvPr/>
        </p:nvSpPr>
        <p:spPr>
          <a:xfrm>
            <a:off x="1371600" y="3886200"/>
            <a:ext cx="10096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!video</a:t>
            </a:r>
            <a:endParaRPr/>
          </a:p>
        </p:txBody>
      </p:sp>
      <p:sp>
        <p:nvSpPr>
          <p:cNvPr id="322" name="Google Shape;322;p32"/>
          <p:cNvSpPr txBox="1"/>
          <p:nvPr/>
        </p:nvSpPr>
        <p:spPr>
          <a:xfrm>
            <a:off x="1479550" y="4953000"/>
            <a:ext cx="901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</a:t>
            </a:r>
            <a:endParaRPr/>
          </a:p>
        </p:txBody>
      </p:sp>
      <p:sp>
        <p:nvSpPr>
          <p:cNvPr id="323" name="Google Shape;323;p32"/>
          <p:cNvSpPr txBox="1"/>
          <p:nvPr/>
        </p:nvSpPr>
        <p:spPr>
          <a:xfrm>
            <a:off x="3443287" y="2895600"/>
            <a:ext cx="8588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4000</a:t>
            </a:r>
            <a:endParaRPr/>
          </a:p>
        </p:txBody>
      </p:sp>
      <p:sp>
        <p:nvSpPr>
          <p:cNvPr id="324" name="Google Shape;324;p32"/>
          <p:cNvSpPr txBox="1"/>
          <p:nvPr/>
        </p:nvSpPr>
        <p:spPr>
          <a:xfrm>
            <a:off x="3429000" y="3886200"/>
            <a:ext cx="850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2000</a:t>
            </a:r>
            <a:endParaRPr/>
          </a:p>
        </p:txBody>
      </p:sp>
      <p:sp>
        <p:nvSpPr>
          <p:cNvPr id="325" name="Google Shape;325;p32"/>
          <p:cNvSpPr txBox="1"/>
          <p:nvPr/>
        </p:nvSpPr>
        <p:spPr>
          <a:xfrm>
            <a:off x="3389312" y="4953000"/>
            <a:ext cx="9667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6000</a:t>
            </a:r>
            <a:endParaRPr/>
          </a:p>
        </p:txBody>
      </p:sp>
      <p:sp>
        <p:nvSpPr>
          <p:cNvPr id="326" name="Google Shape;326;p32"/>
          <p:cNvSpPr txBox="1"/>
          <p:nvPr/>
        </p:nvSpPr>
        <p:spPr>
          <a:xfrm>
            <a:off x="5334000" y="5029200"/>
            <a:ext cx="958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4000</a:t>
            </a:r>
            <a:endParaRPr/>
          </a:p>
        </p:txBody>
      </p:sp>
      <p:sp>
        <p:nvSpPr>
          <p:cNvPr id="327" name="Google Shape;327;p32"/>
          <p:cNvSpPr txBox="1"/>
          <p:nvPr/>
        </p:nvSpPr>
        <p:spPr>
          <a:xfrm>
            <a:off x="6858000" y="4953000"/>
            <a:ext cx="11620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10000</a:t>
            </a:r>
            <a:endParaRPr/>
          </a:p>
        </p:txBody>
      </p:sp>
      <p:sp>
        <p:nvSpPr>
          <p:cNvPr id="328" name="Google Shape;328;p32"/>
          <p:cNvSpPr txBox="1"/>
          <p:nvPr/>
        </p:nvSpPr>
        <p:spPr>
          <a:xfrm>
            <a:off x="5562600" y="3886200"/>
            <a:ext cx="6842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500</a:t>
            </a:r>
            <a:endParaRPr/>
          </a:p>
        </p:txBody>
      </p:sp>
      <p:sp>
        <p:nvSpPr>
          <p:cNvPr id="329" name="Google Shape;329;p32"/>
          <p:cNvSpPr txBox="1"/>
          <p:nvPr/>
        </p:nvSpPr>
        <p:spPr>
          <a:xfrm>
            <a:off x="5391150" y="2895600"/>
            <a:ext cx="8509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3500</a:t>
            </a:r>
            <a:endParaRPr/>
          </a:p>
        </p:txBody>
      </p:sp>
      <p:sp>
        <p:nvSpPr>
          <p:cNvPr id="330" name="Google Shape;330;p32"/>
          <p:cNvSpPr txBox="1"/>
          <p:nvPr/>
        </p:nvSpPr>
        <p:spPr>
          <a:xfrm>
            <a:off x="6934200" y="2895600"/>
            <a:ext cx="9667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7500</a:t>
            </a:r>
            <a:endParaRPr/>
          </a:p>
        </p:txBody>
      </p:sp>
      <p:sp>
        <p:nvSpPr>
          <p:cNvPr id="331" name="Google Shape;331;p32"/>
          <p:cNvSpPr txBox="1"/>
          <p:nvPr/>
        </p:nvSpPr>
        <p:spPr>
          <a:xfrm>
            <a:off x="6934200" y="3886200"/>
            <a:ext cx="9588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2500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Expected Frequencies</a:t>
            </a:r>
            <a:endParaRPr/>
          </a:p>
        </p:txBody>
      </p:sp>
      <p:cxnSp>
        <p:nvCxnSpPr>
          <p:cNvPr id="337" name="Google Shape;337;p33"/>
          <p:cNvCxnSpPr/>
          <p:nvPr/>
        </p:nvCxnSpPr>
        <p:spPr>
          <a:xfrm>
            <a:off x="762000" y="2667000"/>
            <a:ext cx="769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38" name="Google Shape;338;p33"/>
          <p:cNvSpPr txBox="1"/>
          <p:nvPr/>
        </p:nvSpPr>
        <p:spPr>
          <a:xfrm>
            <a:off x="3405187" y="2057400"/>
            <a:ext cx="93503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game</a:t>
            </a:r>
            <a:endParaRPr/>
          </a:p>
        </p:txBody>
      </p:sp>
      <p:sp>
        <p:nvSpPr>
          <p:cNvPr id="339" name="Google Shape;339;p33"/>
          <p:cNvSpPr txBox="1"/>
          <p:nvPr/>
        </p:nvSpPr>
        <p:spPr>
          <a:xfrm>
            <a:off x="5183187" y="2057400"/>
            <a:ext cx="103981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!game</a:t>
            </a:r>
            <a:endParaRPr/>
          </a:p>
        </p:txBody>
      </p:sp>
      <p:sp>
        <p:nvSpPr>
          <p:cNvPr id="340" name="Google Shape;340;p33"/>
          <p:cNvSpPr txBox="1"/>
          <p:nvPr/>
        </p:nvSpPr>
        <p:spPr>
          <a:xfrm>
            <a:off x="7004050" y="2057400"/>
            <a:ext cx="901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</a:t>
            </a:r>
            <a:endParaRPr/>
          </a:p>
        </p:txBody>
      </p:sp>
      <p:cxnSp>
        <p:nvCxnSpPr>
          <p:cNvPr id="341" name="Google Shape;341;p33"/>
          <p:cNvCxnSpPr/>
          <p:nvPr/>
        </p:nvCxnSpPr>
        <p:spPr>
          <a:xfrm>
            <a:off x="2667000" y="2057400"/>
            <a:ext cx="0" cy="3886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342" name="Google Shape;342;p33"/>
          <p:cNvSpPr txBox="1"/>
          <p:nvPr/>
        </p:nvSpPr>
        <p:spPr>
          <a:xfrm>
            <a:off x="1474787" y="2895600"/>
            <a:ext cx="906462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video</a:t>
            </a:r>
            <a:endParaRPr/>
          </a:p>
        </p:txBody>
      </p:sp>
      <p:sp>
        <p:nvSpPr>
          <p:cNvPr id="343" name="Google Shape;343;p33"/>
          <p:cNvSpPr txBox="1"/>
          <p:nvPr/>
        </p:nvSpPr>
        <p:spPr>
          <a:xfrm>
            <a:off x="1371600" y="3886200"/>
            <a:ext cx="10096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!video</a:t>
            </a:r>
            <a:endParaRPr/>
          </a:p>
        </p:txBody>
      </p:sp>
      <p:sp>
        <p:nvSpPr>
          <p:cNvPr id="344" name="Google Shape;344;p33"/>
          <p:cNvSpPr txBox="1"/>
          <p:nvPr/>
        </p:nvSpPr>
        <p:spPr>
          <a:xfrm>
            <a:off x="1479550" y="4953000"/>
            <a:ext cx="9017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total</a:t>
            </a:r>
            <a:endParaRPr/>
          </a:p>
        </p:txBody>
      </p:sp>
      <p:sp>
        <p:nvSpPr>
          <p:cNvPr id="345" name="Google Shape;345;p33"/>
          <p:cNvSpPr txBox="1"/>
          <p:nvPr/>
        </p:nvSpPr>
        <p:spPr>
          <a:xfrm>
            <a:off x="3389312" y="4953000"/>
            <a:ext cx="9667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6000</a:t>
            </a:r>
            <a:endParaRPr/>
          </a:p>
        </p:txBody>
      </p:sp>
      <p:sp>
        <p:nvSpPr>
          <p:cNvPr id="346" name="Google Shape;346;p33"/>
          <p:cNvSpPr txBox="1"/>
          <p:nvPr/>
        </p:nvSpPr>
        <p:spPr>
          <a:xfrm>
            <a:off x="5219700" y="4953000"/>
            <a:ext cx="9667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4000</a:t>
            </a:r>
            <a:endParaRPr/>
          </a:p>
        </p:txBody>
      </p:sp>
      <p:sp>
        <p:nvSpPr>
          <p:cNvPr id="347" name="Google Shape;347;p33"/>
          <p:cNvSpPr txBox="1"/>
          <p:nvPr/>
        </p:nvSpPr>
        <p:spPr>
          <a:xfrm>
            <a:off x="6873875" y="4953000"/>
            <a:ext cx="11620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10000</a:t>
            </a:r>
            <a:endParaRPr/>
          </a:p>
        </p:txBody>
      </p:sp>
      <p:sp>
        <p:nvSpPr>
          <p:cNvPr id="348" name="Google Shape;348;p33"/>
          <p:cNvSpPr txBox="1"/>
          <p:nvPr/>
        </p:nvSpPr>
        <p:spPr>
          <a:xfrm>
            <a:off x="6972300" y="2895600"/>
            <a:ext cx="9667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7500</a:t>
            </a:r>
            <a:endParaRPr/>
          </a:p>
        </p:txBody>
      </p:sp>
      <p:sp>
        <p:nvSpPr>
          <p:cNvPr id="349" name="Google Shape;349;p33"/>
          <p:cNvSpPr txBox="1"/>
          <p:nvPr/>
        </p:nvSpPr>
        <p:spPr>
          <a:xfrm>
            <a:off x="6972300" y="3886200"/>
            <a:ext cx="9667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2500</a:t>
            </a:r>
            <a:endParaRPr/>
          </a:p>
        </p:txBody>
      </p:sp>
      <p:sp>
        <p:nvSpPr>
          <p:cNvPr id="350" name="Google Shape;350;p33"/>
          <p:cNvSpPr txBox="1"/>
          <p:nvPr/>
        </p:nvSpPr>
        <p:spPr>
          <a:xfrm>
            <a:off x="3581400" y="2895600"/>
            <a:ext cx="4762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endParaRPr/>
          </a:p>
        </p:txBody>
      </p:sp>
      <p:sp>
        <p:nvSpPr>
          <p:cNvPr id="351" name="Google Shape;351;p33"/>
          <p:cNvSpPr txBox="1"/>
          <p:nvPr/>
        </p:nvSpPr>
        <p:spPr>
          <a:xfrm>
            <a:off x="3581400" y="3886200"/>
            <a:ext cx="4762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endParaRPr/>
          </a:p>
        </p:txBody>
      </p:sp>
      <p:sp>
        <p:nvSpPr>
          <p:cNvPr id="352" name="Google Shape;352;p33"/>
          <p:cNvSpPr txBox="1"/>
          <p:nvPr/>
        </p:nvSpPr>
        <p:spPr>
          <a:xfrm>
            <a:off x="5391150" y="3886200"/>
            <a:ext cx="4762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endParaRPr/>
          </a:p>
        </p:txBody>
      </p:sp>
      <p:sp>
        <p:nvSpPr>
          <p:cNvPr id="353" name="Google Shape;353;p33"/>
          <p:cNvSpPr txBox="1"/>
          <p:nvPr/>
        </p:nvSpPr>
        <p:spPr>
          <a:xfrm>
            <a:off x="5391150" y="2895600"/>
            <a:ext cx="47625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??</a:t>
            </a: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1905000" y="5867400"/>
            <a:ext cx="6172200" cy="757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Expected frequency: </a:t>
            </a:r>
            <a:r>
              <a:rPr lang="en-US" sz="2400" b="1" i="0" u="none" strike="noStrike" cap="none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-US" sz="2400" b="1" i="0" u="none" strike="noStrike" cap="none" baseline="-250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ij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=count(A=a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)*count(B=b</a:t>
            </a:r>
            <a:r>
              <a:rPr lang="en-US" sz="2400" b="0" i="0" u="none" strike="noStrike" cap="none" baseline="-25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-US" sz="2400" b="0" i="0" u="none" strike="noStrike" cap="non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)/N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4"/>
          <p:cNvSpPr txBox="1">
            <a:spLocks noGrp="1"/>
          </p:cNvSpPr>
          <p:nvPr>
            <p:ph type="title" idx="4294967295"/>
          </p:nvPr>
        </p:nvSpPr>
        <p:spPr>
          <a:xfrm>
            <a:off x="609600" y="3048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Observed (Expected) Frequencies (Contingency Table)</a:t>
            </a:r>
            <a:endParaRPr/>
          </a:p>
        </p:txBody>
      </p:sp>
      <p:cxnSp>
        <p:nvCxnSpPr>
          <p:cNvPr id="360" name="Google Shape;360;p34"/>
          <p:cNvCxnSpPr/>
          <p:nvPr/>
        </p:nvCxnSpPr>
        <p:spPr>
          <a:xfrm>
            <a:off x="762000" y="2667000"/>
            <a:ext cx="769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61" name="Google Shape;361;p34"/>
          <p:cNvGrpSpPr/>
          <p:nvPr/>
        </p:nvGrpSpPr>
        <p:grpSpPr>
          <a:xfrm>
            <a:off x="1371600" y="2057400"/>
            <a:ext cx="6673850" cy="3886200"/>
            <a:chOff x="1371600" y="2057400"/>
            <a:chExt cx="6673850" cy="3886200"/>
          </a:xfrm>
        </p:grpSpPr>
        <p:sp>
          <p:nvSpPr>
            <p:cNvPr id="362" name="Google Shape;362;p34"/>
            <p:cNvSpPr txBox="1"/>
            <p:nvPr/>
          </p:nvSpPr>
          <p:spPr>
            <a:xfrm>
              <a:off x="3405188" y="2057400"/>
              <a:ext cx="935037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game</a:t>
              </a:r>
              <a:endParaRPr/>
            </a:p>
          </p:txBody>
        </p:sp>
        <p:sp>
          <p:nvSpPr>
            <p:cNvPr id="363" name="Google Shape;363;p34"/>
            <p:cNvSpPr txBox="1"/>
            <p:nvPr/>
          </p:nvSpPr>
          <p:spPr>
            <a:xfrm>
              <a:off x="5105400" y="2057400"/>
              <a:ext cx="1039813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!game</a:t>
              </a:r>
              <a:endParaRPr/>
            </a:p>
          </p:txBody>
        </p:sp>
        <p:sp>
          <p:nvSpPr>
            <p:cNvPr id="364" name="Google Shape;364;p34"/>
            <p:cNvSpPr txBox="1"/>
            <p:nvPr/>
          </p:nvSpPr>
          <p:spPr>
            <a:xfrm>
              <a:off x="6934200" y="2057400"/>
              <a:ext cx="901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total</a:t>
              </a:r>
              <a:endParaRPr/>
            </a:p>
          </p:txBody>
        </p:sp>
        <p:cxnSp>
          <p:nvCxnSpPr>
            <p:cNvPr id="365" name="Google Shape;365;p34"/>
            <p:cNvCxnSpPr/>
            <p:nvPr/>
          </p:nvCxnSpPr>
          <p:spPr>
            <a:xfrm>
              <a:off x="2667000" y="2057400"/>
              <a:ext cx="0" cy="388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66" name="Google Shape;366;p34"/>
            <p:cNvSpPr txBox="1"/>
            <p:nvPr/>
          </p:nvSpPr>
          <p:spPr>
            <a:xfrm>
              <a:off x="1474788" y="2895600"/>
              <a:ext cx="906462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video</a:t>
              </a:r>
              <a:endParaRPr/>
            </a:p>
          </p:txBody>
        </p:sp>
        <p:sp>
          <p:nvSpPr>
            <p:cNvPr id="367" name="Google Shape;367;p34"/>
            <p:cNvSpPr txBox="1"/>
            <p:nvPr/>
          </p:nvSpPr>
          <p:spPr>
            <a:xfrm>
              <a:off x="1371600" y="3886200"/>
              <a:ext cx="1009650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!video</a:t>
              </a:r>
              <a:endParaRPr/>
            </a:p>
          </p:txBody>
        </p:sp>
        <p:sp>
          <p:nvSpPr>
            <p:cNvPr id="368" name="Google Shape;368;p34"/>
            <p:cNvSpPr txBox="1"/>
            <p:nvPr/>
          </p:nvSpPr>
          <p:spPr>
            <a:xfrm>
              <a:off x="1479550" y="4953000"/>
              <a:ext cx="901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total</a:t>
              </a:r>
              <a:endParaRPr/>
            </a:p>
          </p:txBody>
        </p:sp>
        <p:sp>
          <p:nvSpPr>
            <p:cNvPr id="369" name="Google Shape;369;p34"/>
            <p:cNvSpPr txBox="1"/>
            <p:nvPr/>
          </p:nvSpPr>
          <p:spPr>
            <a:xfrm>
              <a:off x="2790825" y="2895600"/>
              <a:ext cx="850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4000</a:t>
              </a:r>
              <a:endParaRPr/>
            </a:p>
          </p:txBody>
        </p:sp>
        <p:sp>
          <p:nvSpPr>
            <p:cNvPr id="370" name="Google Shape;370;p34"/>
            <p:cNvSpPr txBox="1"/>
            <p:nvPr/>
          </p:nvSpPr>
          <p:spPr>
            <a:xfrm>
              <a:off x="3416300" y="3886200"/>
              <a:ext cx="850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2000</a:t>
              </a:r>
              <a:endParaRPr/>
            </a:p>
          </p:txBody>
        </p:sp>
        <p:sp>
          <p:nvSpPr>
            <p:cNvPr id="371" name="Google Shape;371;p34"/>
            <p:cNvSpPr txBox="1"/>
            <p:nvPr/>
          </p:nvSpPr>
          <p:spPr>
            <a:xfrm>
              <a:off x="3389313" y="4953000"/>
              <a:ext cx="966787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6000</a:t>
              </a:r>
              <a:endParaRPr/>
            </a:p>
          </p:txBody>
        </p:sp>
        <p:sp>
          <p:nvSpPr>
            <p:cNvPr id="372" name="Google Shape;372;p34"/>
            <p:cNvSpPr txBox="1"/>
            <p:nvPr/>
          </p:nvSpPr>
          <p:spPr>
            <a:xfrm>
              <a:off x="5334000" y="4953000"/>
              <a:ext cx="9588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4000</a:t>
              </a:r>
              <a:endParaRPr/>
            </a:p>
          </p:txBody>
        </p:sp>
        <p:sp>
          <p:nvSpPr>
            <p:cNvPr id="373" name="Google Shape;373;p34"/>
            <p:cNvSpPr txBox="1"/>
            <p:nvPr/>
          </p:nvSpPr>
          <p:spPr>
            <a:xfrm>
              <a:off x="6858000" y="4953000"/>
              <a:ext cx="1162050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10000</a:t>
              </a:r>
              <a:endParaRPr/>
            </a:p>
          </p:txBody>
        </p:sp>
        <p:sp>
          <p:nvSpPr>
            <p:cNvPr id="374" name="Google Shape;374;p34"/>
            <p:cNvSpPr txBox="1"/>
            <p:nvPr/>
          </p:nvSpPr>
          <p:spPr>
            <a:xfrm>
              <a:off x="5505450" y="3886200"/>
              <a:ext cx="6842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500</a:t>
              </a:r>
              <a:endParaRPr/>
            </a:p>
          </p:txBody>
        </p:sp>
        <p:sp>
          <p:nvSpPr>
            <p:cNvPr id="375" name="Google Shape;375;p34"/>
            <p:cNvSpPr txBox="1"/>
            <p:nvPr/>
          </p:nvSpPr>
          <p:spPr>
            <a:xfrm>
              <a:off x="5334000" y="2895600"/>
              <a:ext cx="850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3500</a:t>
              </a:r>
              <a:endParaRPr/>
            </a:p>
          </p:txBody>
        </p:sp>
        <p:sp>
          <p:nvSpPr>
            <p:cNvPr id="376" name="Google Shape;376;p34"/>
            <p:cNvSpPr txBox="1"/>
            <p:nvPr/>
          </p:nvSpPr>
          <p:spPr>
            <a:xfrm>
              <a:off x="3671888" y="2895600"/>
              <a:ext cx="10858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(4500)</a:t>
              </a:r>
              <a:endParaRPr/>
            </a:p>
          </p:txBody>
        </p:sp>
        <p:sp>
          <p:nvSpPr>
            <p:cNvPr id="377" name="Google Shape;377;p34"/>
            <p:cNvSpPr txBox="1"/>
            <p:nvPr/>
          </p:nvSpPr>
          <p:spPr>
            <a:xfrm>
              <a:off x="7086600" y="2895600"/>
              <a:ext cx="9588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7500</a:t>
              </a:r>
              <a:endParaRPr/>
            </a:p>
          </p:txBody>
        </p:sp>
        <p:sp>
          <p:nvSpPr>
            <p:cNvPr id="378" name="Google Shape;378;p34"/>
            <p:cNvSpPr txBox="1"/>
            <p:nvPr/>
          </p:nvSpPr>
          <p:spPr>
            <a:xfrm>
              <a:off x="7086600" y="3886200"/>
              <a:ext cx="9588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2500</a:t>
              </a:r>
              <a:endParaRPr/>
            </a:p>
          </p:txBody>
        </p:sp>
      </p:grpSp>
      <p:sp>
        <p:nvSpPr>
          <p:cNvPr id="379" name="Google Shape;379;p34"/>
          <p:cNvSpPr txBox="1"/>
          <p:nvPr/>
        </p:nvSpPr>
        <p:spPr>
          <a:xfrm>
            <a:off x="914400" y="5791200"/>
            <a:ext cx="7543800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Expected Frequency=(Count(game)*Count(video))/N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=(6000*7500)/10000=4500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"/>
          <p:cNvSpPr txBox="1">
            <a:spLocks noGrp="1"/>
          </p:cNvSpPr>
          <p:nvPr>
            <p:ph type="title" idx="4294967295"/>
          </p:nvPr>
        </p:nvSpPr>
        <p:spPr>
          <a:xfrm>
            <a:off x="609600" y="304800"/>
            <a:ext cx="8686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 strike="noStrike" cap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Observed (Expected) Frequencies (Contingency Table)</a:t>
            </a:r>
            <a:endParaRPr/>
          </a:p>
        </p:txBody>
      </p:sp>
      <p:cxnSp>
        <p:nvCxnSpPr>
          <p:cNvPr id="385" name="Google Shape;385;p35"/>
          <p:cNvCxnSpPr/>
          <p:nvPr/>
        </p:nvCxnSpPr>
        <p:spPr>
          <a:xfrm>
            <a:off x="762000" y="2667000"/>
            <a:ext cx="7696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grpSp>
        <p:nvGrpSpPr>
          <p:cNvPr id="386" name="Google Shape;386;p35"/>
          <p:cNvGrpSpPr/>
          <p:nvPr/>
        </p:nvGrpSpPr>
        <p:grpSpPr>
          <a:xfrm>
            <a:off x="1371600" y="2057400"/>
            <a:ext cx="6673850" cy="3886200"/>
            <a:chOff x="1371600" y="2057400"/>
            <a:chExt cx="6673850" cy="3886200"/>
          </a:xfrm>
        </p:grpSpPr>
        <p:sp>
          <p:nvSpPr>
            <p:cNvPr id="387" name="Google Shape;387;p35"/>
            <p:cNvSpPr txBox="1"/>
            <p:nvPr/>
          </p:nvSpPr>
          <p:spPr>
            <a:xfrm>
              <a:off x="3405188" y="2057400"/>
              <a:ext cx="935037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game</a:t>
              </a:r>
              <a:endParaRPr/>
            </a:p>
          </p:txBody>
        </p:sp>
        <p:sp>
          <p:nvSpPr>
            <p:cNvPr id="388" name="Google Shape;388;p35"/>
            <p:cNvSpPr txBox="1"/>
            <p:nvPr/>
          </p:nvSpPr>
          <p:spPr>
            <a:xfrm>
              <a:off x="5105400" y="2057400"/>
              <a:ext cx="1039813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!game</a:t>
              </a:r>
              <a:endParaRPr/>
            </a:p>
          </p:txBody>
        </p:sp>
        <p:sp>
          <p:nvSpPr>
            <p:cNvPr id="389" name="Google Shape;389;p35"/>
            <p:cNvSpPr txBox="1"/>
            <p:nvPr/>
          </p:nvSpPr>
          <p:spPr>
            <a:xfrm>
              <a:off x="6934200" y="2057400"/>
              <a:ext cx="901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total</a:t>
              </a:r>
              <a:endParaRPr/>
            </a:p>
          </p:txBody>
        </p:sp>
        <p:cxnSp>
          <p:nvCxnSpPr>
            <p:cNvPr id="390" name="Google Shape;390;p35"/>
            <p:cNvCxnSpPr/>
            <p:nvPr/>
          </p:nvCxnSpPr>
          <p:spPr>
            <a:xfrm>
              <a:off x="2667000" y="2057400"/>
              <a:ext cx="0" cy="3886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391" name="Google Shape;391;p35"/>
            <p:cNvSpPr txBox="1"/>
            <p:nvPr/>
          </p:nvSpPr>
          <p:spPr>
            <a:xfrm>
              <a:off x="1474788" y="2895600"/>
              <a:ext cx="906462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video</a:t>
              </a:r>
              <a:endParaRPr/>
            </a:p>
          </p:txBody>
        </p:sp>
        <p:sp>
          <p:nvSpPr>
            <p:cNvPr id="392" name="Google Shape;392;p35"/>
            <p:cNvSpPr txBox="1"/>
            <p:nvPr/>
          </p:nvSpPr>
          <p:spPr>
            <a:xfrm>
              <a:off x="1371600" y="3886200"/>
              <a:ext cx="1009650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!video</a:t>
              </a:r>
              <a:endParaRPr/>
            </a:p>
          </p:txBody>
        </p:sp>
        <p:sp>
          <p:nvSpPr>
            <p:cNvPr id="393" name="Google Shape;393;p35"/>
            <p:cNvSpPr txBox="1"/>
            <p:nvPr/>
          </p:nvSpPr>
          <p:spPr>
            <a:xfrm>
              <a:off x="1479550" y="4953000"/>
              <a:ext cx="9017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total</a:t>
              </a:r>
              <a:endParaRPr/>
            </a:p>
          </p:txBody>
        </p:sp>
        <p:sp>
          <p:nvSpPr>
            <p:cNvPr id="394" name="Google Shape;394;p35"/>
            <p:cNvSpPr txBox="1"/>
            <p:nvPr/>
          </p:nvSpPr>
          <p:spPr>
            <a:xfrm>
              <a:off x="2790825" y="2895600"/>
              <a:ext cx="850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4000</a:t>
              </a:r>
              <a:endParaRPr/>
            </a:p>
          </p:txBody>
        </p:sp>
        <p:sp>
          <p:nvSpPr>
            <p:cNvPr id="395" name="Google Shape;395;p35"/>
            <p:cNvSpPr txBox="1"/>
            <p:nvPr/>
          </p:nvSpPr>
          <p:spPr>
            <a:xfrm>
              <a:off x="2776538" y="3886200"/>
              <a:ext cx="850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2000</a:t>
              </a:r>
              <a:endParaRPr/>
            </a:p>
          </p:txBody>
        </p:sp>
        <p:sp>
          <p:nvSpPr>
            <p:cNvPr id="396" name="Google Shape;396;p35"/>
            <p:cNvSpPr txBox="1"/>
            <p:nvPr/>
          </p:nvSpPr>
          <p:spPr>
            <a:xfrm>
              <a:off x="3389313" y="4953000"/>
              <a:ext cx="966787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6000</a:t>
              </a:r>
              <a:endParaRPr/>
            </a:p>
          </p:txBody>
        </p:sp>
        <p:sp>
          <p:nvSpPr>
            <p:cNvPr id="397" name="Google Shape;397;p35"/>
            <p:cNvSpPr txBox="1"/>
            <p:nvPr/>
          </p:nvSpPr>
          <p:spPr>
            <a:xfrm>
              <a:off x="5334000" y="4953000"/>
              <a:ext cx="9588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4000</a:t>
              </a:r>
              <a:endParaRPr/>
            </a:p>
          </p:txBody>
        </p:sp>
        <p:sp>
          <p:nvSpPr>
            <p:cNvPr id="398" name="Google Shape;398;p35"/>
            <p:cNvSpPr txBox="1"/>
            <p:nvPr/>
          </p:nvSpPr>
          <p:spPr>
            <a:xfrm>
              <a:off x="6858000" y="4953000"/>
              <a:ext cx="1162050" cy="4619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10000</a:t>
              </a:r>
              <a:endParaRPr/>
            </a:p>
          </p:txBody>
        </p:sp>
        <p:sp>
          <p:nvSpPr>
            <p:cNvPr id="399" name="Google Shape;399;p35"/>
            <p:cNvSpPr txBox="1"/>
            <p:nvPr/>
          </p:nvSpPr>
          <p:spPr>
            <a:xfrm>
              <a:off x="4953000" y="3886200"/>
              <a:ext cx="684213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500</a:t>
              </a:r>
              <a:endParaRPr/>
            </a:p>
          </p:txBody>
        </p:sp>
        <p:sp>
          <p:nvSpPr>
            <p:cNvPr id="400" name="Google Shape;400;p35"/>
            <p:cNvSpPr txBox="1"/>
            <p:nvPr/>
          </p:nvSpPr>
          <p:spPr>
            <a:xfrm>
              <a:off x="4781550" y="2895600"/>
              <a:ext cx="8509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3500</a:t>
              </a:r>
              <a:endParaRPr/>
            </a:p>
          </p:txBody>
        </p:sp>
        <p:sp>
          <p:nvSpPr>
            <p:cNvPr id="401" name="Google Shape;401;p35"/>
            <p:cNvSpPr txBox="1"/>
            <p:nvPr/>
          </p:nvSpPr>
          <p:spPr>
            <a:xfrm>
              <a:off x="3671888" y="2895600"/>
              <a:ext cx="10858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(4500)</a:t>
              </a:r>
              <a:endParaRPr/>
            </a:p>
          </p:txBody>
        </p:sp>
        <p:sp>
          <p:nvSpPr>
            <p:cNvPr id="402" name="Google Shape;402;p35"/>
            <p:cNvSpPr txBox="1"/>
            <p:nvPr/>
          </p:nvSpPr>
          <p:spPr>
            <a:xfrm>
              <a:off x="3657600" y="3886200"/>
              <a:ext cx="10858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(1500)</a:t>
              </a:r>
              <a:endParaRPr/>
            </a:p>
          </p:txBody>
        </p:sp>
        <p:sp>
          <p:nvSpPr>
            <p:cNvPr id="403" name="Google Shape;403;p35"/>
            <p:cNvSpPr txBox="1"/>
            <p:nvPr/>
          </p:nvSpPr>
          <p:spPr>
            <a:xfrm>
              <a:off x="5638800" y="3886200"/>
              <a:ext cx="114300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(1000)</a:t>
              </a:r>
              <a:endParaRPr/>
            </a:p>
          </p:txBody>
        </p:sp>
        <p:sp>
          <p:nvSpPr>
            <p:cNvPr id="404" name="Google Shape;404;p35"/>
            <p:cNvSpPr txBox="1"/>
            <p:nvPr/>
          </p:nvSpPr>
          <p:spPr>
            <a:xfrm>
              <a:off x="5662613" y="2895600"/>
              <a:ext cx="1119187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400"/>
                <a:buFont typeface="Tahoma"/>
                <a:buNone/>
              </a:pPr>
              <a:r>
                <a:rPr lang="en-US" sz="2400" b="0" i="0" u="none">
                  <a:solidFill>
                    <a:schemeClr val="dk2"/>
                  </a:solidFill>
                  <a:latin typeface="Tahoma"/>
                  <a:ea typeface="Tahoma"/>
                  <a:cs typeface="Tahoma"/>
                  <a:sym typeface="Tahoma"/>
                </a:rPr>
                <a:t>(3000)</a:t>
              </a:r>
              <a:endParaRPr/>
            </a:p>
          </p:txBody>
        </p:sp>
        <p:sp>
          <p:nvSpPr>
            <p:cNvPr id="405" name="Google Shape;405;p35"/>
            <p:cNvSpPr txBox="1"/>
            <p:nvPr/>
          </p:nvSpPr>
          <p:spPr>
            <a:xfrm>
              <a:off x="7086600" y="2895600"/>
              <a:ext cx="9588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7500</a:t>
              </a:r>
              <a:endParaRPr/>
            </a:p>
          </p:txBody>
        </p:sp>
        <p:sp>
          <p:nvSpPr>
            <p:cNvPr id="406" name="Google Shape;406;p35"/>
            <p:cNvSpPr txBox="1"/>
            <p:nvPr/>
          </p:nvSpPr>
          <p:spPr>
            <a:xfrm>
              <a:off x="7086600" y="3886200"/>
              <a:ext cx="958850" cy="4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ahoma"/>
                <a:buNone/>
              </a:pPr>
              <a:r>
                <a:rPr lang="en-US" sz="2400" b="1" i="0" u="non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rPr>
                <a:t>2500</a:t>
              </a:r>
              <a:endParaRPr/>
            </a:p>
          </p:txBody>
        </p:sp>
      </p:grpSp>
      <p:sp>
        <p:nvSpPr>
          <p:cNvPr id="407" name="Google Shape;407;p35"/>
          <p:cNvSpPr txBox="1"/>
          <p:nvPr/>
        </p:nvSpPr>
        <p:spPr>
          <a:xfrm>
            <a:off x="914400" y="5791200"/>
            <a:ext cx="754380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Expected Frequency=(Count(!game)*Count(video))/N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=(4000*7500)/10000=3000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2" name="Google Shape;412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1800" y="1600200"/>
            <a:ext cx="2819400" cy="1011237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Interpretation of χ</a:t>
            </a:r>
            <a:r>
              <a:rPr lang="en-US" sz="4400" b="0" i="0" u="none" baseline="30000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  <p:pic>
        <p:nvPicPr>
          <p:cNvPr id="414" name="Google Shape;414;p3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3924300" y="5297487"/>
            <a:ext cx="1600200" cy="377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3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4400" y="2667000"/>
            <a:ext cx="7637462" cy="642937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36" descr="Rectangle: Click to edit Master text styles &#10;Second level &#10;Third level &#10;Fourth level &#10;Fifth level"/>
          <p:cNvSpPr txBox="1"/>
          <p:nvPr/>
        </p:nvSpPr>
        <p:spPr>
          <a:xfrm>
            <a:off x="838200" y="3657600"/>
            <a:ext cx="7772400" cy="28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χ</a:t>
            </a:r>
            <a:r>
              <a:rPr lang="en-US" sz="28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is greater than 1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the observed value of the slot (game, video) = 4000 which is less than the expected value 4500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Buying game and buying video are </a:t>
            </a:r>
            <a:r>
              <a:rPr lang="en-US" sz="2800" b="0" i="0" u="non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Negatively </a:t>
            </a: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correlated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Comparison</a:t>
            </a:r>
            <a:endParaRPr/>
          </a:p>
        </p:txBody>
      </p:sp>
      <p:sp>
        <p:nvSpPr>
          <p:cNvPr id="422" name="Google Shape;422;p37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3581400"/>
            <a:ext cx="79248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Let 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 be the original game (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and video (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data set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Added two more data sets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 has zero null-transactions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has 10,000 null-transactions (instead of only 500 as in 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gv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g’v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and 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gv’ 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remain the same in 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0, 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1, and 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 </a:t>
            </a:r>
            <a:endParaRPr/>
          </a:p>
        </p:txBody>
      </p:sp>
      <p:pic>
        <p:nvPicPr>
          <p:cNvPr id="423" name="Google Shape;42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600200"/>
            <a:ext cx="8134350" cy="1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Comparison</a:t>
            </a:r>
            <a:endParaRPr/>
          </a:p>
        </p:txBody>
      </p:sp>
      <p:sp>
        <p:nvSpPr>
          <p:cNvPr id="429" name="Google Shape;429;p38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358140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lift and χ</a:t>
            </a:r>
            <a:r>
              <a:rPr lang="en-US" sz="24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change from rather negative to rather positive correlations, whereas 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confidence 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lang="en-US" sz="24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cosine 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have the nice null-invariant property, and their values remain the same in all cases</a:t>
            </a:r>
            <a:endParaRPr/>
          </a:p>
          <a:p>
            <a:pPr marL="74295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Because lift and χ</a:t>
            </a:r>
            <a:r>
              <a:rPr lang="en-US" sz="20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strongly influenced by g’v’ (Null Transactions)</a:t>
            </a:r>
            <a:endParaRPr/>
          </a:p>
        </p:txBody>
      </p:sp>
      <p:pic>
        <p:nvPicPr>
          <p:cNvPr id="430" name="Google Shape;430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600200"/>
            <a:ext cx="8134350" cy="1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Comparison</a:t>
            </a:r>
            <a:endParaRPr/>
          </a:p>
        </p:txBody>
      </p:sp>
      <p:sp>
        <p:nvSpPr>
          <p:cNvPr id="436" name="Google Shape;436;p3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3581400"/>
            <a:ext cx="7772400" cy="29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200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Unfortunately, one cannot precisely assert that a set of items are positively or negatively correlated when the value of 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confidence 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cosine 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is around 0.5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Strictly based on whether the value is greater than 0.5, 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One can claim that </a:t>
            </a:r>
            <a:r>
              <a:rPr lang="en-US" sz="18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 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lang="en-US" sz="18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v 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are positively correlated in </a:t>
            </a:r>
            <a:r>
              <a:rPr lang="en-US" sz="18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080"/>
              <a:buChar char="•"/>
            </a:pP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But, they are negatively correlated by the lift and χ</a:t>
            </a:r>
            <a:r>
              <a:rPr lang="en-US" sz="18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lang="en-US" sz="1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analysis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2200"/>
              <a:buChar char="•"/>
            </a:pP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Therefore, a good strategy is to perform the 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 confidence  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or 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cosine  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analysis first, and when the result shows that they are </a:t>
            </a:r>
            <a:r>
              <a:rPr lang="en-US" sz="2000" b="0" i="1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weakly 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positively/negatively correlated, other analyses can be performed to assist in obtaining a more complete picture</a:t>
            </a:r>
            <a:endParaRPr/>
          </a:p>
        </p:txBody>
      </p:sp>
      <p:pic>
        <p:nvPicPr>
          <p:cNvPr id="437" name="Google Shape;43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600200"/>
            <a:ext cx="8134350" cy="18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4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Strong Association Rules Could Be Misleading …</a:t>
            </a:r>
            <a:endParaRPr/>
          </a:p>
        </p:txBody>
      </p:sp>
      <p:sp>
        <p:nvSpPr>
          <p:cNvPr id="152" name="Google Shape;152;p14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buys (X , ”Game”) 🡺 buys (X , ”Video”)</a:t>
            </a:r>
            <a:endParaRPr sz="28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Support (Game &amp; Video) =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4,000 / 10,000 =40%</a:t>
            </a: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Confidence (Game =&gt; Video) = 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	4,000 / 6,000 = 66%</a:t>
            </a:r>
            <a:endParaRPr/>
          </a:p>
          <a:p>
            <a:pPr marL="742950" lvl="1" indent="-19430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Suppose it pass our minimum support and confidence (30% , 60%, respectively)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5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… Strong Association Rules Could Be Misleading</a:t>
            </a:r>
            <a:endParaRPr/>
          </a:p>
        </p:txBody>
      </p:sp>
      <p:sp>
        <p:nvSpPr>
          <p:cNvPr id="158" name="Google Shape;158;p15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Does buying game really imply buying video as well??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Misleading…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Because, Purchasing videos is 75%</a:t>
            </a:r>
            <a:endParaRPr/>
          </a:p>
          <a:p>
            <a:pPr marL="1143000" lvl="2" indent="-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Which is quite greater than 66%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lang="en-US" sz="40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Misleading “Strong” Association Rule</a:t>
            </a:r>
            <a:endParaRPr/>
          </a:p>
        </p:txBody>
      </p:sp>
      <p:sp>
        <p:nvSpPr>
          <p:cNvPr id="164" name="Google Shape;164;p16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truth is : “Computer games and videos are </a:t>
            </a:r>
            <a:r>
              <a:rPr lang="en-US" sz="3200" b="0" i="0" u="sng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negatively</a:t>
            </a: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associated”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i.e. the purchase of one of these items actually decreases the likelihood of purchasing the other</a:t>
            </a:r>
            <a:endParaRPr/>
          </a:p>
          <a:p>
            <a:pPr marL="742950" lvl="1" indent="-2857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How to get this conclusion??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Correlation</a:t>
            </a:r>
            <a:endParaRPr/>
          </a:p>
        </p:txBody>
      </p:sp>
      <p:cxnSp>
        <p:nvCxnSpPr>
          <p:cNvPr id="170" name="Google Shape;170;p17"/>
          <p:cNvCxnSpPr/>
          <p:nvPr/>
        </p:nvCxnSpPr>
        <p:spPr>
          <a:xfrm>
            <a:off x="990600" y="5105400"/>
            <a:ext cx="32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1" name="Google Shape;171;p17"/>
          <p:cNvCxnSpPr/>
          <p:nvPr/>
        </p:nvCxnSpPr>
        <p:spPr>
          <a:xfrm>
            <a:off x="1143000" y="2667000"/>
            <a:ext cx="0" cy="266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2" name="Google Shape;172;p17"/>
          <p:cNvCxnSpPr/>
          <p:nvPr/>
        </p:nvCxnSpPr>
        <p:spPr>
          <a:xfrm>
            <a:off x="5181600" y="5105400"/>
            <a:ext cx="327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173" name="Google Shape;173;p17"/>
          <p:cNvCxnSpPr/>
          <p:nvPr/>
        </p:nvCxnSpPr>
        <p:spPr>
          <a:xfrm>
            <a:off x="5334000" y="2667000"/>
            <a:ext cx="0" cy="2667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174" name="Google Shape;174;p17"/>
          <p:cNvSpPr/>
          <p:nvPr/>
        </p:nvSpPr>
        <p:spPr>
          <a:xfrm>
            <a:off x="2209800" y="4495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1981200" y="4724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2438400" y="4267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2667000" y="4038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8" name="Google Shape;178;p17"/>
          <p:cNvSpPr/>
          <p:nvPr/>
        </p:nvSpPr>
        <p:spPr>
          <a:xfrm>
            <a:off x="2895600" y="3810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9" name="Google Shape;179;p17"/>
          <p:cNvSpPr/>
          <p:nvPr/>
        </p:nvSpPr>
        <p:spPr>
          <a:xfrm>
            <a:off x="3124200" y="35814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0" name="Google Shape;180;p17"/>
          <p:cNvSpPr/>
          <p:nvPr/>
        </p:nvSpPr>
        <p:spPr>
          <a:xfrm>
            <a:off x="3352800" y="3352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1" name="Google Shape;181;p17"/>
          <p:cNvSpPr/>
          <p:nvPr/>
        </p:nvSpPr>
        <p:spPr>
          <a:xfrm>
            <a:off x="2209800" y="38100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2" name="Google Shape;182;p17"/>
          <p:cNvSpPr/>
          <p:nvPr/>
        </p:nvSpPr>
        <p:spPr>
          <a:xfrm>
            <a:off x="1981200" y="40386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3" name="Google Shape;183;p17"/>
          <p:cNvSpPr/>
          <p:nvPr/>
        </p:nvSpPr>
        <p:spPr>
          <a:xfrm>
            <a:off x="2438400" y="35814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2667000" y="33528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17"/>
          <p:cNvSpPr/>
          <p:nvPr/>
        </p:nvSpPr>
        <p:spPr>
          <a:xfrm>
            <a:off x="2895600" y="31242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6" name="Google Shape;186;p17"/>
          <p:cNvSpPr/>
          <p:nvPr/>
        </p:nvSpPr>
        <p:spPr>
          <a:xfrm>
            <a:off x="3124200" y="28956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7" name="Google Shape;187;p17"/>
          <p:cNvSpPr/>
          <p:nvPr/>
        </p:nvSpPr>
        <p:spPr>
          <a:xfrm>
            <a:off x="3352800" y="26670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8" name="Google Shape;188;p17"/>
          <p:cNvSpPr/>
          <p:nvPr/>
        </p:nvSpPr>
        <p:spPr>
          <a:xfrm>
            <a:off x="6400800" y="4419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9" name="Google Shape;189;p17"/>
          <p:cNvSpPr/>
          <p:nvPr/>
        </p:nvSpPr>
        <p:spPr>
          <a:xfrm>
            <a:off x="6172200" y="4648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17"/>
          <p:cNvSpPr/>
          <p:nvPr/>
        </p:nvSpPr>
        <p:spPr>
          <a:xfrm>
            <a:off x="6629400" y="41910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1" name="Google Shape;191;p17"/>
          <p:cNvSpPr/>
          <p:nvPr/>
        </p:nvSpPr>
        <p:spPr>
          <a:xfrm>
            <a:off x="6858000" y="39624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2" name="Google Shape;192;p17"/>
          <p:cNvSpPr/>
          <p:nvPr/>
        </p:nvSpPr>
        <p:spPr>
          <a:xfrm>
            <a:off x="7086600" y="37338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3" name="Google Shape;193;p17"/>
          <p:cNvSpPr/>
          <p:nvPr/>
        </p:nvSpPr>
        <p:spPr>
          <a:xfrm>
            <a:off x="7315200" y="35052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17"/>
          <p:cNvSpPr/>
          <p:nvPr/>
        </p:nvSpPr>
        <p:spPr>
          <a:xfrm>
            <a:off x="7543800" y="3276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5" name="Google Shape;195;p17"/>
          <p:cNvSpPr/>
          <p:nvPr/>
        </p:nvSpPr>
        <p:spPr>
          <a:xfrm rot="-5400000">
            <a:off x="7391400" y="44958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6" name="Google Shape;196;p17"/>
          <p:cNvSpPr/>
          <p:nvPr/>
        </p:nvSpPr>
        <p:spPr>
          <a:xfrm rot="-5400000">
            <a:off x="6172200" y="31242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7" name="Google Shape;197;p17"/>
          <p:cNvSpPr/>
          <p:nvPr/>
        </p:nvSpPr>
        <p:spPr>
          <a:xfrm rot="-5400000">
            <a:off x="6899275" y="393065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17"/>
          <p:cNvSpPr/>
          <p:nvPr/>
        </p:nvSpPr>
        <p:spPr>
          <a:xfrm rot="-5400000">
            <a:off x="6400800" y="33528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9" name="Google Shape;199;p17"/>
          <p:cNvSpPr/>
          <p:nvPr/>
        </p:nvSpPr>
        <p:spPr>
          <a:xfrm rot="-5400000">
            <a:off x="6629400" y="36576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0" name="Google Shape;200;p17"/>
          <p:cNvSpPr/>
          <p:nvPr/>
        </p:nvSpPr>
        <p:spPr>
          <a:xfrm rot="-5400000">
            <a:off x="7620000" y="48006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1" name="Google Shape;201;p17"/>
          <p:cNvSpPr/>
          <p:nvPr/>
        </p:nvSpPr>
        <p:spPr>
          <a:xfrm rot="-5400000">
            <a:off x="7162800" y="4267200"/>
            <a:ext cx="76200" cy="76200"/>
          </a:xfrm>
          <a:prstGeom prst="ellipse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/>
              <a:t>Correlation</a:t>
            </a:r>
            <a:endParaRPr/>
          </a:p>
        </p:txBody>
      </p:sp>
      <p:sp>
        <p:nvSpPr>
          <p:cNvPr id="207" name="Google Shape;207;p18"/>
          <p:cNvSpPr txBox="1"/>
          <p:nvPr/>
        </p:nvSpPr>
        <p:spPr>
          <a:xfrm>
            <a:off x="609600" y="1832100"/>
            <a:ext cx="8768700" cy="42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10,000 transactions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6,000 transactions included computer games (G)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7,500 transactions included videos (V)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2857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80"/>
              <a:buFont typeface="Noto Sans Symbols"/>
              <a:buChar char="•"/>
            </a:pPr>
            <a:r>
              <a:rPr lang="en-US" sz="28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4,000 transactions included both (G,V)</a:t>
            </a:r>
            <a:endParaRPr sz="28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endParaRPr sz="26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</a:t>
            </a:r>
            <a:r>
              <a:rPr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P(S＾B) </a:t>
            </a: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 4</a:t>
            </a:r>
            <a:r>
              <a:rPr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000</a:t>
            </a: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/10000 = 0.4</a:t>
            </a:r>
            <a:r>
              <a:rPr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0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P(S) × P(B) = 0.60 × 0.7</a:t>
            </a:r>
            <a:r>
              <a:rPr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0.4</a:t>
            </a:r>
            <a:r>
              <a:rPr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5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</a:t>
            </a:r>
            <a:r>
              <a:rPr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P(S＾B)</a:t>
            </a: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= P(S) × P(B) =&gt; Statistical independence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</a:t>
            </a:r>
            <a:r>
              <a:rPr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P(S＾B)</a:t>
            </a: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&gt; P(S) × P(B) =&gt; Positively correlated</a:t>
            </a:r>
            <a:endParaRPr sz="16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P(S</a:t>
            </a:r>
            <a:r>
              <a:rPr lang="en-US" sz="26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＾</a:t>
            </a:r>
            <a:r>
              <a:rPr lang="en-US" sz="26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B) &lt; P(S) × P(B) =&gt; Negatively correlated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Correlation Measures for Association Rules</a:t>
            </a:r>
            <a:endParaRPr/>
          </a:p>
        </p:txBody>
      </p:sp>
      <p:sp>
        <p:nvSpPr>
          <p:cNvPr id="213" name="Google Shape;213;p19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Lift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Cosine</a:t>
            </a: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All_confidence</a:t>
            </a:r>
            <a:endParaRPr sz="32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520"/>
              <a:buChar char="•"/>
            </a:pPr>
            <a:r>
              <a:rPr lang="en-US" sz="32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χ</a:t>
            </a:r>
            <a:r>
              <a:rPr lang="en-US" sz="3200" b="0" i="0" u="none" baseline="30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lang="en-US" sz="4400" b="0" i="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Lift</a:t>
            </a:r>
            <a:endParaRPr/>
          </a:p>
        </p:txBody>
      </p:sp>
      <p:sp>
        <p:nvSpPr>
          <p:cNvPr id="219" name="Google Shape;219;p20" descr="Rectangle: Click to edit Master text styles &#10;Second level &#10;Third level &#10;Fourth level &#10;Fifth level"/>
          <p:cNvSpPr txBox="1">
            <a:spLocks noGrp="1"/>
          </p:cNvSpPr>
          <p:nvPr>
            <p:ph type="body" idx="1"/>
          </p:nvPr>
        </p:nvSpPr>
        <p:spPr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Simple correlation measure </a:t>
            </a:r>
            <a:endParaRPr/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Considers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occurrence of itemset A is independent of the occurrence of itemset B if P(A</a:t>
            </a:r>
            <a:r>
              <a:rPr lang="en-US" sz="20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B) = P(A)P(B)</a:t>
            </a:r>
            <a:endParaRPr/>
          </a:p>
          <a:p>
            <a:pPr marL="742950" lvl="1" indent="-285750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Otherwise, itemset A and B are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dependent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and </a:t>
            </a:r>
            <a:r>
              <a:rPr lang="en-US" sz="2400" b="1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correlated</a:t>
            </a:r>
            <a:r>
              <a:rPr lang="en-US" sz="24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as events </a:t>
            </a: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742950" lvl="1" indent="-369569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US" sz="2400"/>
              <a:t>i.e. both the antecedent and consequents of the rules are considered here</a:t>
            </a:r>
            <a:endParaRPr sz="2400"/>
          </a:p>
          <a:p>
            <a:pPr marL="742950" lvl="1" indent="-194309" algn="l" rtl="0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endParaRPr sz="2400" b="0" i="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marL="342900" lvl="0" indent="-342900" algn="l" rtl="0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SzPts val="3080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Lift(A,B) = P(AUB) / P(A)P(B)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print">
  <a:themeElements>
    <a:clrScheme name="Blueprint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1183</Words>
  <PresentationFormat>On-screen Show (4:3)</PresentationFormat>
  <Paragraphs>237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Tahoma</vt:lpstr>
      <vt:lpstr>Courier New</vt:lpstr>
      <vt:lpstr>Noto Sans Symbols</vt:lpstr>
      <vt:lpstr>Blueprint</vt:lpstr>
      <vt:lpstr>Strong Association Rule</vt:lpstr>
      <vt:lpstr>Strong Association Rules Could Be Misleading …</vt:lpstr>
      <vt:lpstr>Strong Association Rules Could Be Misleading …</vt:lpstr>
      <vt:lpstr>… Strong Association Rules Could Be Misleading</vt:lpstr>
      <vt:lpstr>Misleading “Strong” Association Rule</vt:lpstr>
      <vt:lpstr>Correlation</vt:lpstr>
      <vt:lpstr>Correlation</vt:lpstr>
      <vt:lpstr>Correlation Measures for Association Rules</vt:lpstr>
      <vt:lpstr>Lift</vt:lpstr>
      <vt:lpstr>Lift</vt:lpstr>
      <vt:lpstr>Lift</vt:lpstr>
      <vt:lpstr>Lift</vt:lpstr>
      <vt:lpstr>Cosine Measure</vt:lpstr>
      <vt:lpstr>Cosine vs. Lift</vt:lpstr>
      <vt:lpstr> All_confidence</vt:lpstr>
      <vt:lpstr> All_confidence</vt:lpstr>
      <vt:lpstr>Misleading “Strong” Association Rule</vt:lpstr>
      <vt:lpstr>χ2 Test</vt:lpstr>
      <vt:lpstr>Pearson χ2 Statistic</vt:lpstr>
      <vt:lpstr>Observed Frequencies (Contingency Table)</vt:lpstr>
      <vt:lpstr>Observed Frequencies (Contingency Table)</vt:lpstr>
      <vt:lpstr>Expected Frequencies</vt:lpstr>
      <vt:lpstr>Observed (Expected) Frequencies (Contingency Table)</vt:lpstr>
      <vt:lpstr>Observed (Expected) Frequencies (Contingency Table)</vt:lpstr>
      <vt:lpstr>Interpretation of χ2</vt:lpstr>
      <vt:lpstr>Comparison</vt:lpstr>
      <vt:lpstr>Comparison</vt:lpstr>
      <vt:lpstr>Comparison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Strong Association Rule</dc:title>
  <dc:creator>Dipti</dc:creator>
  <cp:lastModifiedBy>Dipti</cp:lastModifiedBy>
  <cp:revision>3</cp:revision>
  <dcterms:modified xsi:type="dcterms:W3CDTF">2022-11-02T08:42:55Z</dcterms:modified>
</cp:coreProperties>
</file>