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80" r:id="rId24"/>
    <p:sldId id="281" r:id="rId25"/>
    <p:sldId id="286" r:id="rId26"/>
    <p:sldId id="282" r:id="rId27"/>
    <p:sldId id="283" r:id="rId28"/>
    <p:sldId id="285" r:id="rId29"/>
    <p:sldId id="287" r:id="rId30"/>
    <p:sldId id="288" r:id="rId31"/>
    <p:sldId id="289" r:id="rId32"/>
    <p:sldId id="290"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3820" autoAdjust="0"/>
    <p:restoredTop sz="94660"/>
  </p:normalViewPr>
  <p:slideViewPr>
    <p:cSldViewPr>
      <p:cViewPr varScale="1">
        <p:scale>
          <a:sx n="67" d="100"/>
          <a:sy n="67" d="100"/>
        </p:scale>
        <p:origin x="53" y="37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2219F0E-BE03-4F63-9735-731C2386D8BC}"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605B0-6C66-4EC7-BB28-AF1D99703E27}"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219F0E-BE03-4F63-9735-731C2386D8BC}"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605B0-6C66-4EC7-BB28-AF1D99703E2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219F0E-BE03-4F63-9735-731C2386D8BC}"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605B0-6C66-4EC7-BB28-AF1D99703E2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219F0E-BE03-4F63-9735-731C2386D8BC}"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605B0-6C66-4EC7-BB28-AF1D99703E2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219F0E-BE03-4F63-9735-731C2386D8BC}"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1605B0-6C66-4EC7-BB28-AF1D99703E27}"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219F0E-BE03-4F63-9735-731C2386D8BC}"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1605B0-6C66-4EC7-BB28-AF1D99703E2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2219F0E-BE03-4F63-9735-731C2386D8BC}" type="datetimeFigureOut">
              <a:rPr lang="en-US" smtClean="0"/>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1605B0-6C66-4EC7-BB28-AF1D99703E2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2219F0E-BE03-4F63-9735-731C2386D8BC}" type="datetimeFigureOut">
              <a:rPr lang="en-US" smtClean="0"/>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1605B0-6C66-4EC7-BB28-AF1D99703E2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219F0E-BE03-4F63-9735-731C2386D8BC}" type="datetimeFigureOut">
              <a:rPr lang="en-US" smtClean="0"/>
              <a:t>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1605B0-6C66-4EC7-BB28-AF1D99703E2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219F0E-BE03-4F63-9735-731C2386D8BC}"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1605B0-6C66-4EC7-BB28-AF1D99703E2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219F0E-BE03-4F63-9735-731C2386D8BC}"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1605B0-6C66-4EC7-BB28-AF1D99703E27}"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219F0E-BE03-4F63-9735-731C2386D8BC}" type="datetimeFigureOut">
              <a:rPr lang="en-US" smtClean="0"/>
              <a:t>12/6/2022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1605B0-6C66-4EC7-BB28-AF1D99703E27}"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slide" Target="slide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cap="all" dirty="0"/>
              <a:t>FORMALITIES FOR SETTING UP OF A SMALL BUSINESS ENTERPRISE/ Industrial unit</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2. Decide on the Constitution</a:t>
            </a:r>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lnSpc>
                <a:spcPct val="150000"/>
              </a:lnSpc>
            </a:pPr>
            <a:r>
              <a:rPr lang="en-US" dirty="0"/>
              <a:t> In India setting up a private limited company is the most popular choice among entrepreneurs.</a:t>
            </a:r>
          </a:p>
          <a:p>
            <a:pPr>
              <a:lnSpc>
                <a:spcPct val="150000"/>
              </a:lnSpc>
            </a:pPr>
            <a:r>
              <a:rPr lang="en-US" dirty="0"/>
              <a:t>To start an industry, the promoter(s) have to decide on the constitution of the unit. There are five major alternatives.</a:t>
            </a:r>
          </a:p>
          <a:p>
            <a:pPr marL="749808" lvl="1" indent="-457200">
              <a:lnSpc>
                <a:spcPct val="150000"/>
              </a:lnSpc>
              <a:buFont typeface="+mj-lt"/>
              <a:buAutoNum type="arabicPeriod"/>
            </a:pPr>
            <a:r>
              <a:rPr lang="en-US" sz="2000" dirty="0"/>
              <a:t>Sole proprietorship</a:t>
            </a:r>
          </a:p>
          <a:p>
            <a:pPr marL="749808" lvl="1" indent="-457200">
              <a:lnSpc>
                <a:spcPct val="150000"/>
              </a:lnSpc>
              <a:buFont typeface="+mj-lt"/>
              <a:buAutoNum type="arabicPeriod"/>
            </a:pPr>
            <a:r>
              <a:rPr lang="en-US" sz="2000" dirty="0"/>
              <a:t>Partnership</a:t>
            </a:r>
          </a:p>
          <a:p>
            <a:pPr marL="749808" lvl="1" indent="-457200">
              <a:lnSpc>
                <a:spcPct val="150000"/>
              </a:lnSpc>
              <a:buFont typeface="+mj-lt"/>
              <a:buAutoNum type="arabicPeriod"/>
            </a:pPr>
            <a:r>
              <a:rPr lang="en-US" sz="2000" dirty="0"/>
              <a:t>Corporation/Limited company</a:t>
            </a:r>
          </a:p>
          <a:p>
            <a:pPr marL="749808" lvl="1" indent="-457200">
              <a:lnSpc>
                <a:spcPct val="150000"/>
              </a:lnSpc>
              <a:buFont typeface="+mj-lt"/>
              <a:buAutoNum type="arabicPeriod"/>
            </a:pPr>
            <a:r>
              <a:rPr lang="en-US" sz="2000" dirty="0"/>
              <a:t>Cooperative</a:t>
            </a:r>
          </a:p>
          <a:p>
            <a:pPr marL="749808" lvl="1" indent="-457200">
              <a:lnSpc>
                <a:spcPct val="150000"/>
              </a:lnSpc>
              <a:buFont typeface="+mj-lt"/>
              <a:buAutoNum type="arabicPeriod"/>
            </a:pPr>
            <a:r>
              <a:rPr lang="en-US" sz="2000" dirty="0"/>
              <a:t>Franchising</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3. Registration</a:t>
            </a:r>
            <a:br>
              <a:rPr lang="en-US" dirty="0"/>
            </a:br>
            <a:endParaRPr lang="en-US" dirty="0"/>
          </a:p>
        </p:txBody>
      </p:sp>
      <p:sp>
        <p:nvSpPr>
          <p:cNvPr id="8" name="Subtitle 7"/>
          <p:cNvSpPr>
            <a:spLocks noGrp="1"/>
          </p:cNvSpPr>
          <p:nvPr>
            <p:ph type="subTitle"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Obtain SSI Registration</a:t>
            </a:r>
            <a:endParaRPr lang="en-US" b="1" dirty="0"/>
          </a:p>
        </p:txBody>
      </p:sp>
      <p:sp>
        <p:nvSpPr>
          <p:cNvPr id="3" name="Content Placeholder 2"/>
          <p:cNvSpPr>
            <a:spLocks noGrp="1"/>
          </p:cNvSpPr>
          <p:nvPr>
            <p:ph idx="1"/>
          </p:nvPr>
        </p:nvSpPr>
        <p:spPr/>
        <p:txBody>
          <a:bodyPr>
            <a:normAutofit fontScale="85000" lnSpcReduction="10000"/>
          </a:bodyPr>
          <a:lstStyle/>
          <a:p>
            <a:pPr>
              <a:lnSpc>
                <a:spcPct val="150000"/>
              </a:lnSpc>
            </a:pPr>
            <a:r>
              <a:rPr lang="en-US" dirty="0"/>
              <a:t>Small-scale and ancillary units that is undertakings with investment in plant and machinery of </a:t>
            </a:r>
            <a:r>
              <a:rPr lang="en-US" b="1" dirty="0"/>
              <a:t>less than Rs 1 </a:t>
            </a:r>
            <a:r>
              <a:rPr lang="en-US" b="1" dirty="0" err="1"/>
              <a:t>crore</a:t>
            </a:r>
            <a:r>
              <a:rPr lang="en-US" dirty="0"/>
              <a:t>) should seek registration with the Director of Industries of the concerned State government. </a:t>
            </a:r>
          </a:p>
          <a:p>
            <a:r>
              <a:rPr lang="en-US" b="1" dirty="0"/>
              <a:t>Process </a:t>
            </a:r>
          </a:p>
          <a:p>
            <a:pPr lvl="1">
              <a:lnSpc>
                <a:spcPct val="150000"/>
              </a:lnSpc>
            </a:pPr>
            <a:r>
              <a:rPr lang="en-US" sz="2000" dirty="0"/>
              <a:t>Unit goes into production</a:t>
            </a:r>
          </a:p>
          <a:p>
            <a:pPr lvl="1">
              <a:lnSpc>
                <a:spcPct val="150000"/>
              </a:lnSpc>
            </a:pPr>
            <a:r>
              <a:rPr lang="en-US" sz="2000" dirty="0"/>
              <a:t>The </a:t>
            </a:r>
            <a:r>
              <a:rPr lang="en-US" sz="2000" i="1" dirty="0"/>
              <a:t>provisional registration certificate (PRC) </a:t>
            </a:r>
            <a:r>
              <a:rPr lang="en-US" sz="2000" dirty="0"/>
              <a:t> has to be converted into a permanent registration certificate (PMC).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Registration Formalities</a:t>
            </a:r>
            <a:endParaRPr lang="en-US" b="1" dirty="0"/>
          </a:p>
        </p:txBody>
      </p:sp>
      <p:sp>
        <p:nvSpPr>
          <p:cNvPr id="3" name="Content Placeholder 2"/>
          <p:cNvSpPr>
            <a:spLocks noGrp="1"/>
          </p:cNvSpPr>
          <p:nvPr>
            <p:ph idx="1"/>
          </p:nvPr>
        </p:nvSpPr>
        <p:spPr/>
        <p:txBody>
          <a:bodyPr/>
          <a:lstStyle/>
          <a:p>
            <a:pPr marL="749808" lvl="1" indent="-457200">
              <a:lnSpc>
                <a:spcPct val="150000"/>
              </a:lnSpc>
              <a:buFont typeface="+mj-lt"/>
              <a:buAutoNum type="arabicPeriod"/>
            </a:pPr>
            <a:r>
              <a:rPr lang="en-US" sz="2000" dirty="0"/>
              <a:t>Prescribed court fee stamp</a:t>
            </a:r>
          </a:p>
          <a:p>
            <a:pPr marL="749808" lvl="1" indent="-457200">
              <a:lnSpc>
                <a:spcPct val="150000"/>
              </a:lnSpc>
              <a:buFont typeface="+mj-lt"/>
              <a:buAutoNum type="arabicPeriod"/>
            </a:pPr>
            <a:r>
              <a:rPr lang="en-US" sz="2000" dirty="0"/>
              <a:t>Copy of the project profile</a:t>
            </a:r>
          </a:p>
          <a:p>
            <a:pPr marL="749808" lvl="1" indent="-457200">
              <a:lnSpc>
                <a:spcPct val="150000"/>
              </a:lnSpc>
              <a:buFont typeface="+mj-lt"/>
              <a:buAutoNum type="arabicPeriod"/>
            </a:pPr>
            <a:r>
              <a:rPr lang="en-US" sz="2000" dirty="0"/>
              <a:t>Partnership deed/Memorandum and Articles of Association, as the case may be</a:t>
            </a:r>
          </a:p>
          <a:p>
            <a:pPr marL="749808" lvl="1" indent="-457200">
              <a:lnSpc>
                <a:spcPct val="150000"/>
              </a:lnSpc>
              <a:buFont typeface="+mj-lt"/>
              <a:buAutoNum type="arabicPeriod"/>
            </a:pPr>
            <a:r>
              <a:rPr lang="en-US" sz="2000" dirty="0"/>
              <a:t>Affidavit, as per format on appropriate stamp </a:t>
            </a:r>
            <a:r>
              <a:rPr lang="en-US" dirty="0"/>
              <a:t>paper</a:t>
            </a:r>
          </a:p>
          <a:p>
            <a:r>
              <a:rPr lang="en-US" dirty="0"/>
              <a:t>The initial validity of the </a:t>
            </a:r>
            <a:r>
              <a:rPr lang="en-US" b="1" dirty="0"/>
              <a:t>PRC is for two years </a:t>
            </a:r>
            <a:r>
              <a:rPr lang="en-US" dirty="0"/>
              <a:t>and it can be renewed subsequently, if needed.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normAutofit/>
          </a:bodyPr>
          <a:lstStyle/>
          <a:p>
            <a:r>
              <a:rPr lang="en-US" dirty="0"/>
              <a:t>4. Clearances from Specific Departments</a:t>
            </a:r>
          </a:p>
        </p:txBody>
      </p:sp>
      <p:sp>
        <p:nvSpPr>
          <p:cNvPr id="8" name="Subtitle 7"/>
          <p:cNvSpPr>
            <a:spLocks noGrp="1"/>
          </p:cNvSpPr>
          <p:nvPr>
            <p:ph type="subTitle" idx="1"/>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Clearance of Specific Department </a:t>
            </a:r>
          </a:p>
        </p:txBody>
      </p:sp>
      <p:sp>
        <p:nvSpPr>
          <p:cNvPr id="4" name="Rectangle 3"/>
          <p:cNvSpPr/>
          <p:nvPr/>
        </p:nvSpPr>
        <p:spPr>
          <a:xfrm>
            <a:off x="304800" y="1524000"/>
            <a:ext cx="4114800" cy="4572000"/>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buFont typeface="Arial" pitchFamily="34" charset="0"/>
              <a:buChar char="•"/>
            </a:pPr>
            <a:r>
              <a:rPr lang="en-US" sz="2000" dirty="0"/>
              <a:t>Agricultural land conversion</a:t>
            </a:r>
          </a:p>
          <a:p>
            <a:pPr>
              <a:lnSpc>
                <a:spcPct val="150000"/>
              </a:lnSpc>
              <a:buFont typeface="Arial" pitchFamily="34" charset="0"/>
              <a:buChar char="•"/>
            </a:pPr>
            <a:r>
              <a:rPr lang="en-US" sz="2000" dirty="0"/>
              <a:t>Urban land ceiling clearance</a:t>
            </a:r>
          </a:p>
          <a:p>
            <a:pPr>
              <a:lnSpc>
                <a:spcPct val="150000"/>
              </a:lnSpc>
              <a:buFont typeface="Arial" pitchFamily="34" charset="0"/>
              <a:buChar char="•"/>
            </a:pPr>
            <a:r>
              <a:rPr lang="en-US" sz="2000" dirty="0"/>
              <a:t>Building plan approval</a:t>
            </a:r>
          </a:p>
          <a:p>
            <a:pPr>
              <a:lnSpc>
                <a:spcPct val="150000"/>
              </a:lnSpc>
              <a:buFont typeface="Arial" pitchFamily="34" charset="0"/>
              <a:buChar char="•"/>
            </a:pPr>
            <a:r>
              <a:rPr lang="en-US" sz="2000" dirty="0"/>
              <a:t>Factories Act</a:t>
            </a:r>
          </a:p>
          <a:p>
            <a:pPr>
              <a:lnSpc>
                <a:spcPct val="150000"/>
              </a:lnSpc>
              <a:buFont typeface="Arial" pitchFamily="34" charset="0"/>
              <a:buChar char="•"/>
            </a:pPr>
            <a:r>
              <a:rPr lang="en-US" sz="2000" dirty="0"/>
              <a:t>Trade </a:t>
            </a:r>
            <a:r>
              <a:rPr lang="en-US" sz="2000" dirty="0" err="1"/>
              <a:t>licence</a:t>
            </a:r>
            <a:endParaRPr lang="en-US" sz="2000" dirty="0"/>
          </a:p>
          <a:p>
            <a:pPr>
              <a:lnSpc>
                <a:spcPct val="150000"/>
              </a:lnSpc>
              <a:buFont typeface="Arial" pitchFamily="34" charset="0"/>
              <a:buChar char="•"/>
            </a:pPr>
            <a:r>
              <a:rPr lang="en-US" sz="2000" dirty="0"/>
              <a:t>Pollution Control Board clearances</a:t>
            </a:r>
          </a:p>
          <a:p>
            <a:pPr>
              <a:lnSpc>
                <a:spcPct val="150000"/>
              </a:lnSpc>
              <a:buFont typeface="Arial" pitchFamily="34" charset="0"/>
              <a:buChar char="•"/>
            </a:pPr>
            <a:r>
              <a:rPr lang="en-US" sz="2000" dirty="0"/>
              <a:t>GST registration</a:t>
            </a:r>
          </a:p>
        </p:txBody>
      </p:sp>
      <p:sp>
        <p:nvSpPr>
          <p:cNvPr id="6" name="Rectangle 5"/>
          <p:cNvSpPr/>
          <p:nvPr/>
        </p:nvSpPr>
        <p:spPr>
          <a:xfrm>
            <a:off x="4648200" y="1524000"/>
            <a:ext cx="4114800" cy="4572000"/>
          </a:xfrm>
          <a:prstGeom prst="rect">
            <a:avLst/>
          </a:prstGeom>
          <a:ln w="3810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buFont typeface="Arial" pitchFamily="34" charset="0"/>
              <a:buChar char="•"/>
            </a:pPr>
            <a:r>
              <a:rPr lang="en-US" sz="2000" dirty="0"/>
              <a:t>Bureau of Indian Standards (BIS) certificate</a:t>
            </a:r>
          </a:p>
          <a:p>
            <a:pPr>
              <a:lnSpc>
                <a:spcPct val="150000"/>
              </a:lnSpc>
              <a:buFont typeface="Arial" pitchFamily="34" charset="0"/>
              <a:buChar char="•"/>
            </a:pPr>
            <a:r>
              <a:rPr lang="en-US" sz="2000" dirty="0"/>
              <a:t>Fruit Products Order (FPO) </a:t>
            </a:r>
            <a:r>
              <a:rPr lang="en-US" sz="2000" dirty="0" err="1"/>
              <a:t>licence</a:t>
            </a:r>
            <a:endParaRPr lang="en-US" sz="2000" dirty="0"/>
          </a:p>
          <a:p>
            <a:pPr>
              <a:lnSpc>
                <a:spcPct val="150000"/>
              </a:lnSpc>
              <a:buFont typeface="Arial" pitchFamily="34" charset="0"/>
              <a:buChar char="•"/>
            </a:pPr>
            <a:r>
              <a:rPr lang="en-US" sz="2000" dirty="0"/>
              <a:t>Food Adulteration Act </a:t>
            </a:r>
            <a:r>
              <a:rPr lang="en-US" sz="2000" dirty="0" err="1"/>
              <a:t>licence</a:t>
            </a:r>
            <a:endParaRPr lang="en-US" sz="2000" dirty="0"/>
          </a:p>
          <a:p>
            <a:pPr>
              <a:lnSpc>
                <a:spcPct val="150000"/>
              </a:lnSpc>
              <a:buFont typeface="Arial" pitchFamily="34" charset="0"/>
              <a:buChar char="•"/>
            </a:pPr>
            <a:r>
              <a:rPr lang="en-US" sz="2000" dirty="0"/>
              <a:t>Power loom registration</a:t>
            </a:r>
          </a:p>
          <a:p>
            <a:pPr>
              <a:lnSpc>
                <a:spcPct val="150000"/>
              </a:lnSpc>
              <a:buFont typeface="Arial" pitchFamily="34" charset="0"/>
              <a:buChar char="•"/>
            </a:pPr>
            <a:r>
              <a:rPr lang="en-US" sz="2000" dirty="0"/>
              <a:t>Electronics industries registration</a:t>
            </a:r>
          </a:p>
          <a:p>
            <a:pPr>
              <a:lnSpc>
                <a:spcPct val="150000"/>
              </a:lnSpc>
              <a:buFont typeface="Arial" pitchFamily="34" charset="0"/>
              <a:buChar char="•"/>
            </a:pPr>
            <a:r>
              <a:rPr lang="en-US" sz="2000" dirty="0"/>
              <a:t>Drugs and cosmetics </a:t>
            </a:r>
            <a:r>
              <a:rPr lang="en-US" sz="2000" dirty="0" err="1"/>
              <a:t>licence</a:t>
            </a:r>
            <a:endParaRPr lang="en-US" sz="2000" dirty="0"/>
          </a:p>
          <a:p>
            <a:pPr>
              <a:lnSpc>
                <a:spcPct val="150000"/>
              </a:lnSpc>
              <a:buFont typeface="Arial" pitchFamily="34" charset="0"/>
              <a:buChar char="•"/>
            </a:pPr>
            <a:r>
              <a:rPr lang="en-US" sz="2000" dirty="0"/>
              <a:t>Approvals of hotels</a:t>
            </a:r>
          </a:p>
          <a:p>
            <a:pPr>
              <a:lnSpc>
                <a:spcPct val="150000"/>
              </a:lnSpc>
              <a:buFont typeface="Arial" pitchFamily="34" charset="0"/>
              <a:buChar char="•"/>
            </a:pPr>
            <a:r>
              <a:rPr lang="en-US" sz="2000" dirty="0"/>
              <a:t>100 per cent export-oriented unit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5. Arrange for Land/Shed</a:t>
            </a:r>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a:lnSpc>
                <a:spcPct val="150000"/>
              </a:lnSpc>
            </a:pPr>
            <a:r>
              <a:rPr lang="en-US" b="1" dirty="0"/>
              <a:t>Industrial Land</a:t>
            </a:r>
            <a:endParaRPr lang="en-US" dirty="0"/>
          </a:p>
          <a:p>
            <a:pPr>
              <a:lnSpc>
                <a:spcPct val="150000"/>
              </a:lnSpc>
            </a:pPr>
            <a:r>
              <a:rPr lang="en-US" dirty="0"/>
              <a:t>Once the location of the unit is decided, the land for the project could be conveniently taken from the State Industrial Areas Development Board.</a:t>
            </a:r>
          </a:p>
          <a:p>
            <a:pPr>
              <a:lnSpc>
                <a:spcPct val="150000"/>
              </a:lnSpc>
            </a:pPr>
            <a:r>
              <a:rPr lang="en-US" dirty="0"/>
              <a:t>Private land could also be purchased, but it has to be converted for industrial purpose and other necessary legal/formalities will have to be completed.</a:t>
            </a:r>
          </a:p>
          <a:p>
            <a:pPr>
              <a:lnSpc>
                <a:spcPct val="150000"/>
              </a:lnSpc>
            </a:pPr>
            <a:endParaRPr lang="en-US" i="1" dirty="0"/>
          </a:p>
          <a:p>
            <a:pPr>
              <a:lnSpc>
                <a:spcPct val="150000"/>
              </a:lnSpc>
            </a:pPr>
            <a:r>
              <a:rPr lang="en-US" b="1" dirty="0"/>
              <a:t>Industrial shed</a:t>
            </a:r>
          </a:p>
          <a:p>
            <a:pPr>
              <a:lnSpc>
                <a:spcPct val="150000"/>
              </a:lnSpc>
            </a:pPr>
            <a:r>
              <a:rPr lang="en-US" dirty="0"/>
              <a:t>For setting up an SSI unit, the promoters could consider using a ready industrial shed. This could be </a:t>
            </a:r>
            <a:r>
              <a:rPr lang="en-US" b="1" dirty="0"/>
              <a:t>on rent or on ownership basis</a:t>
            </a:r>
            <a:r>
              <a:rPr lang="en-US" dirty="0"/>
              <a:t>. </a:t>
            </a:r>
          </a:p>
          <a:p>
            <a:pPr>
              <a:lnSpc>
                <a:spcPct val="150000"/>
              </a:lnSpc>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6. Arrange for Plant and Machinery</a:t>
            </a:r>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low chart for setting up a small-scale industrial (SSI) unit"/>
          <p:cNvPicPr>
            <a:picLocks noChangeAspect="1" noChangeArrowheads="1"/>
          </p:cNvPicPr>
          <p:nvPr/>
        </p:nvPicPr>
        <p:blipFill>
          <a:blip r:embed="rId2"/>
          <a:srcRect/>
          <a:stretch>
            <a:fillRect/>
          </a:stretch>
        </p:blipFill>
        <p:spPr bwMode="auto">
          <a:xfrm>
            <a:off x="0" y="76200"/>
            <a:ext cx="9144000" cy="6705600"/>
          </a:xfrm>
          <a:prstGeom prst="rect">
            <a:avLst/>
          </a:prstGeom>
          <a:noFill/>
        </p:spPr>
      </p:pic>
      <p:sp>
        <p:nvSpPr>
          <p:cNvPr id="4" name="Rectangle 3"/>
          <p:cNvSpPr/>
          <p:nvPr/>
        </p:nvSpPr>
        <p:spPr>
          <a:xfrm>
            <a:off x="2514600" y="0"/>
            <a:ext cx="3657600" cy="1524000"/>
          </a:xfrm>
          <a:prstGeom prst="rect">
            <a:avLst/>
          </a:prstGeom>
          <a:solidFill>
            <a:srgbClr val="99CB38">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linkClick r:id="rId3" action="ppaction://hlinksldjump"/>
              </a:rPr>
              <a:t>1.</a:t>
            </a:r>
            <a:endParaRPr lang="en-US" dirty="0">
              <a:solidFill>
                <a:schemeClr val="tx1"/>
              </a:solidFill>
            </a:endParaRPr>
          </a:p>
        </p:txBody>
      </p:sp>
      <p:sp>
        <p:nvSpPr>
          <p:cNvPr id="5" name="Rectangle 4"/>
          <p:cNvSpPr/>
          <p:nvPr/>
        </p:nvSpPr>
        <p:spPr>
          <a:xfrm>
            <a:off x="2514600" y="1828800"/>
            <a:ext cx="3810000" cy="381000"/>
          </a:xfrm>
          <a:prstGeom prst="rect">
            <a:avLst/>
          </a:prstGeom>
          <a:solidFill>
            <a:srgbClr val="99CB38">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linkClick r:id="rId4" action="ppaction://hlinksldjump"/>
              </a:rPr>
              <a:t>2.</a:t>
            </a:r>
            <a:endParaRPr lang="en-US" dirty="0">
              <a:solidFill>
                <a:schemeClr val="tx1"/>
              </a:solidFill>
            </a:endParaRPr>
          </a:p>
        </p:txBody>
      </p:sp>
      <p:sp>
        <p:nvSpPr>
          <p:cNvPr id="6" name="Rectangle 5"/>
          <p:cNvSpPr/>
          <p:nvPr/>
        </p:nvSpPr>
        <p:spPr>
          <a:xfrm>
            <a:off x="457200" y="2743200"/>
            <a:ext cx="1752600" cy="457200"/>
          </a:xfrm>
          <a:prstGeom prst="rect">
            <a:avLst/>
          </a:prstGeom>
          <a:solidFill>
            <a:srgbClr val="99CB38">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linkClick r:id="" action="ppaction://noaction"/>
              </a:rPr>
              <a:t>3.</a:t>
            </a:r>
            <a:endParaRPr lang="en-US" dirty="0">
              <a:solidFill>
                <a:schemeClr val="tx1"/>
              </a:solidFill>
            </a:endParaRPr>
          </a:p>
        </p:txBody>
      </p:sp>
      <p:sp>
        <p:nvSpPr>
          <p:cNvPr id="7" name="Rectangle 6"/>
          <p:cNvSpPr/>
          <p:nvPr/>
        </p:nvSpPr>
        <p:spPr>
          <a:xfrm>
            <a:off x="5486400" y="2743200"/>
            <a:ext cx="3657600" cy="457200"/>
          </a:xfrm>
          <a:prstGeom prst="rect">
            <a:avLst/>
          </a:prstGeom>
          <a:solidFill>
            <a:srgbClr val="99CB38">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linkClick r:id="" action="ppaction://noaction"/>
              </a:rPr>
              <a:t>4. </a:t>
            </a:r>
            <a:endParaRPr lang="en-US" dirty="0">
              <a:solidFill>
                <a:schemeClr val="tx1"/>
              </a:solidFill>
            </a:endParaRPr>
          </a:p>
        </p:txBody>
      </p:sp>
      <p:sp>
        <p:nvSpPr>
          <p:cNvPr id="8" name="Rectangle 7"/>
          <p:cNvSpPr/>
          <p:nvPr/>
        </p:nvSpPr>
        <p:spPr>
          <a:xfrm>
            <a:off x="0" y="3810000"/>
            <a:ext cx="1905000" cy="457200"/>
          </a:xfrm>
          <a:prstGeom prst="rect">
            <a:avLst/>
          </a:prstGeom>
          <a:solidFill>
            <a:srgbClr val="99CB38">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linkClick r:id="" action="ppaction://noaction"/>
              </a:rPr>
              <a:t>5.</a:t>
            </a:r>
            <a:endParaRPr lang="en-US" dirty="0">
              <a:solidFill>
                <a:schemeClr val="tx1"/>
              </a:solidFill>
            </a:endParaRPr>
          </a:p>
        </p:txBody>
      </p:sp>
      <p:sp>
        <p:nvSpPr>
          <p:cNvPr id="9" name="Rectangle 8"/>
          <p:cNvSpPr/>
          <p:nvPr/>
        </p:nvSpPr>
        <p:spPr>
          <a:xfrm>
            <a:off x="3124200" y="3810000"/>
            <a:ext cx="2438400" cy="457200"/>
          </a:xfrm>
          <a:prstGeom prst="rect">
            <a:avLst/>
          </a:prstGeom>
          <a:solidFill>
            <a:srgbClr val="99CB38">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linkClick r:id="" action="ppaction://noaction"/>
              </a:rPr>
              <a:t>6.</a:t>
            </a:r>
            <a:endParaRPr lang="en-US" dirty="0">
              <a:solidFill>
                <a:schemeClr val="tx1"/>
              </a:solidFill>
            </a:endParaRPr>
          </a:p>
        </p:txBody>
      </p:sp>
      <p:sp>
        <p:nvSpPr>
          <p:cNvPr id="10" name="Rectangle 9"/>
          <p:cNvSpPr/>
          <p:nvPr/>
        </p:nvSpPr>
        <p:spPr>
          <a:xfrm>
            <a:off x="6858000" y="3810000"/>
            <a:ext cx="2057400" cy="457200"/>
          </a:xfrm>
          <a:prstGeom prst="rect">
            <a:avLst/>
          </a:prstGeom>
          <a:solidFill>
            <a:srgbClr val="99CB38">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linkClick r:id="" action="ppaction://noaction"/>
              </a:rPr>
              <a:t>7.</a:t>
            </a:r>
            <a:endParaRPr lang="en-US" dirty="0">
              <a:solidFill>
                <a:schemeClr val="tx1"/>
              </a:solidFill>
            </a:endParaRPr>
          </a:p>
        </p:txBody>
      </p:sp>
      <p:sp>
        <p:nvSpPr>
          <p:cNvPr id="11" name="Rectangle 10"/>
          <p:cNvSpPr/>
          <p:nvPr/>
        </p:nvSpPr>
        <p:spPr>
          <a:xfrm>
            <a:off x="2895600" y="4876800"/>
            <a:ext cx="2895600" cy="457200"/>
          </a:xfrm>
          <a:prstGeom prst="rect">
            <a:avLst/>
          </a:prstGeom>
          <a:solidFill>
            <a:srgbClr val="99CB38">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linkClick r:id="" action="ppaction://noaction"/>
              </a:rPr>
              <a:t>8. .</a:t>
            </a:r>
            <a:endParaRPr lang="en-US" dirty="0">
              <a:solidFill>
                <a:schemeClr val="tx1"/>
              </a:solidFill>
            </a:endParaRPr>
          </a:p>
        </p:txBody>
      </p:sp>
      <p:sp>
        <p:nvSpPr>
          <p:cNvPr id="12" name="Rectangle 11"/>
          <p:cNvSpPr/>
          <p:nvPr/>
        </p:nvSpPr>
        <p:spPr>
          <a:xfrm>
            <a:off x="2895600" y="5562600"/>
            <a:ext cx="2895600" cy="457200"/>
          </a:xfrm>
          <a:prstGeom prst="rect">
            <a:avLst/>
          </a:prstGeom>
          <a:solidFill>
            <a:srgbClr val="99CB38">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linkClick r:id="" action="ppaction://noaction"/>
              </a:rPr>
              <a:t>9.</a:t>
            </a:r>
            <a:r>
              <a:rPr lang="en-US" dirty="0">
                <a:solidFill>
                  <a:schemeClr val="tx1"/>
                </a:solidFill>
              </a:rPr>
              <a:t> </a:t>
            </a:r>
          </a:p>
        </p:txBody>
      </p:sp>
      <p:sp>
        <p:nvSpPr>
          <p:cNvPr id="13" name="Rectangle 12"/>
          <p:cNvSpPr/>
          <p:nvPr/>
        </p:nvSpPr>
        <p:spPr>
          <a:xfrm>
            <a:off x="2667000" y="6324600"/>
            <a:ext cx="3429000" cy="533400"/>
          </a:xfrm>
          <a:prstGeom prst="rect">
            <a:avLst/>
          </a:prstGeom>
          <a:solidFill>
            <a:srgbClr val="99CB38">
              <a:alpha val="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hlinkClick r:id="" action="ppaction://noaction"/>
              </a:rPr>
              <a:t>10 . </a:t>
            </a:r>
            <a:endParaRPr lang="en-US"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z="2400" b="1" dirty="0"/>
              <a:t>Two type of Purchase </a:t>
            </a:r>
          </a:p>
          <a:p>
            <a:pPr lvl="1">
              <a:lnSpc>
                <a:spcPct val="150000"/>
              </a:lnSpc>
            </a:pPr>
            <a:r>
              <a:rPr lang="en-US" sz="2000" dirty="0"/>
              <a:t>Direct purchase (Purchased from </a:t>
            </a:r>
            <a:r>
              <a:rPr lang="en-US" sz="2000" dirty="0" err="1"/>
              <a:t>recognised</a:t>
            </a:r>
            <a:r>
              <a:rPr lang="en-US" sz="2000" dirty="0"/>
              <a:t> manufacturers/dealers)</a:t>
            </a:r>
          </a:p>
          <a:p>
            <a:pPr lvl="1">
              <a:lnSpc>
                <a:spcPct val="150000"/>
              </a:lnSpc>
            </a:pPr>
            <a:r>
              <a:rPr lang="en-US" sz="2000" dirty="0"/>
              <a:t>Hire Purchase ( scheme operated by the National Small Industries Corporation (NSIC))</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7. Arrange for Infrastructure</a:t>
            </a:r>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nSpc>
                <a:spcPct val="150000"/>
              </a:lnSpc>
            </a:pPr>
            <a:r>
              <a:rPr lang="en-US" sz="2400" i="1" dirty="0"/>
              <a:t>Land and Construction of Building</a:t>
            </a:r>
          </a:p>
          <a:p>
            <a:pPr lvl="1">
              <a:lnSpc>
                <a:spcPct val="150000"/>
              </a:lnSpc>
            </a:pPr>
            <a:r>
              <a:rPr lang="en-US" sz="2000" dirty="0"/>
              <a:t>Availability of basic amenities like power, water</a:t>
            </a:r>
          </a:p>
          <a:p>
            <a:pPr lvl="1">
              <a:lnSpc>
                <a:spcPct val="150000"/>
              </a:lnSpc>
            </a:pPr>
            <a:r>
              <a:rPr lang="en-US" sz="2000" dirty="0"/>
              <a:t>Connectivity to nearest rail, road, or port</a:t>
            </a:r>
          </a:p>
          <a:p>
            <a:pPr lvl="1">
              <a:lnSpc>
                <a:spcPct val="150000"/>
              </a:lnSpc>
            </a:pPr>
            <a:r>
              <a:rPr lang="en-US" sz="2000" dirty="0"/>
              <a:t>Price of the land</a:t>
            </a:r>
          </a:p>
          <a:p>
            <a:pPr>
              <a:lnSpc>
                <a:spcPct val="150000"/>
              </a:lnSpc>
            </a:pPr>
            <a:r>
              <a:rPr lang="en-US" sz="2400" i="1" dirty="0"/>
              <a:t>Getting the Utility Connections</a:t>
            </a:r>
          </a:p>
          <a:p>
            <a:pPr lvl="1">
              <a:lnSpc>
                <a:spcPct val="150000"/>
              </a:lnSpc>
            </a:pPr>
            <a:r>
              <a:rPr lang="en-US" sz="2000" dirty="0"/>
              <a:t>Water Supply </a:t>
            </a:r>
          </a:p>
          <a:p>
            <a:pPr lvl="1">
              <a:lnSpc>
                <a:spcPct val="150000"/>
              </a:lnSpc>
            </a:pPr>
            <a:r>
              <a:rPr lang="en-US" sz="2000" dirty="0"/>
              <a:t>Power Supply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8. Prepare Project Report</a:t>
            </a:r>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dirty="0"/>
              <a:t>The project report gives a detailed insight of the project and indicates the techno-economic viability of the project.</a:t>
            </a:r>
          </a:p>
          <a:p>
            <a:r>
              <a:rPr lang="en-US" b="1" dirty="0"/>
              <a:t>GENERAL POINTS</a:t>
            </a:r>
            <a:r>
              <a:rPr lang="en-US" dirty="0"/>
              <a:t> </a:t>
            </a:r>
          </a:p>
          <a:p>
            <a:r>
              <a:rPr lang="en-US" dirty="0"/>
              <a:t>Expected use of the project report</a:t>
            </a:r>
          </a:p>
          <a:p>
            <a:r>
              <a:rPr lang="en-US" dirty="0"/>
              <a:t>Elaborate details but retaining the confidential data</a:t>
            </a:r>
          </a:p>
          <a:p>
            <a:r>
              <a:rPr lang="en-US" dirty="0"/>
              <a:t>Proper validation of the data and information based on reliable sources</a:t>
            </a:r>
          </a:p>
          <a:p>
            <a:r>
              <a:rPr lang="en-US" dirty="0"/>
              <a:t>Effective presentation by use of charts, graphs, and pictorial forms</a:t>
            </a:r>
          </a:p>
          <a:p>
            <a:r>
              <a:rPr lang="en-US" dirty="0"/>
              <a:t>Cost minimization and timeliness</a:t>
            </a:r>
          </a:p>
          <a:p>
            <a:r>
              <a:rPr lang="en-US" dirty="0"/>
              <a:t>Proper estimation of the requirement of number of copies</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9. Apply and Obtain Finance</a:t>
            </a:r>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Means of Finance</a:t>
            </a:r>
            <a:endParaRPr lang="en-US" b="1" dirty="0"/>
          </a:p>
        </p:txBody>
      </p:sp>
      <p:sp>
        <p:nvSpPr>
          <p:cNvPr id="3" name="Content Placeholder 2"/>
          <p:cNvSpPr>
            <a:spLocks noGrp="1"/>
          </p:cNvSpPr>
          <p:nvPr>
            <p:ph idx="1"/>
          </p:nvPr>
        </p:nvSpPr>
        <p:spPr/>
        <p:txBody>
          <a:bodyPr>
            <a:normAutofit fontScale="77500" lnSpcReduction="20000"/>
          </a:bodyPr>
          <a:lstStyle/>
          <a:p>
            <a:pPr lvl="1"/>
            <a:r>
              <a:rPr lang="en-US" sz="2400" dirty="0"/>
              <a:t>Own equity</a:t>
            </a:r>
          </a:p>
          <a:p>
            <a:pPr lvl="1"/>
            <a:r>
              <a:rPr lang="en-US" sz="2400" dirty="0"/>
              <a:t>Internal accruals</a:t>
            </a:r>
          </a:p>
          <a:p>
            <a:pPr lvl="1"/>
            <a:r>
              <a:rPr lang="en-US" sz="2400" dirty="0"/>
              <a:t>Inter corporate deposits/investment</a:t>
            </a:r>
          </a:p>
          <a:p>
            <a:pPr lvl="1"/>
            <a:r>
              <a:rPr lang="en-US" sz="2400" dirty="0"/>
              <a:t>State financial institutions</a:t>
            </a:r>
          </a:p>
          <a:p>
            <a:pPr lvl="1"/>
            <a:r>
              <a:rPr lang="en-US" sz="2400" dirty="0"/>
              <a:t>Other financial institutions</a:t>
            </a:r>
          </a:p>
          <a:p>
            <a:pPr lvl="1"/>
            <a:r>
              <a:rPr lang="en-US" sz="2400" dirty="0"/>
              <a:t>Banks</a:t>
            </a:r>
          </a:p>
          <a:p>
            <a:pPr lvl="1"/>
            <a:r>
              <a:rPr lang="en-US" sz="2400" dirty="0"/>
              <a:t>Other borrowings like ECB, CP, FDI, FCNRB</a:t>
            </a:r>
          </a:p>
          <a:p>
            <a:pPr lvl="1"/>
            <a:r>
              <a:rPr lang="en-US" sz="2400" dirty="0"/>
              <a:t>State subsidy and seed capital</a:t>
            </a:r>
          </a:p>
          <a:p>
            <a:pPr lvl="1"/>
            <a:r>
              <a:rPr lang="en-US" sz="2400" dirty="0"/>
              <a:t>Lease finance</a:t>
            </a:r>
          </a:p>
          <a:p>
            <a:pPr lvl="1"/>
            <a:r>
              <a:rPr lang="en-US" sz="2400" b="1" dirty="0"/>
              <a:t>Small-scale units can obtain finance for their projects under two main categories.</a:t>
            </a:r>
          </a:p>
          <a:p>
            <a:pPr lvl="1"/>
            <a:r>
              <a:rPr lang="en-US" sz="2400" dirty="0"/>
              <a:t>Term loan</a:t>
            </a:r>
          </a:p>
          <a:p>
            <a:pPr lvl="1"/>
            <a:r>
              <a:rPr lang="en-US" sz="2400" dirty="0"/>
              <a:t>Working capital loan</a:t>
            </a:r>
          </a:p>
          <a:p>
            <a:pPr>
              <a:buNone/>
            </a:pPr>
            <a:br>
              <a:rPr lang="en-US" dirty="0"/>
            </a:br>
            <a:endParaRPr lang="en-US"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Arranging Finance</a:t>
            </a:r>
            <a:endParaRPr lang="en-US" b="1" dirty="0"/>
          </a:p>
        </p:txBody>
      </p:sp>
      <p:sp>
        <p:nvSpPr>
          <p:cNvPr id="3" name="Content Placeholder 2"/>
          <p:cNvSpPr>
            <a:spLocks noGrp="1"/>
          </p:cNvSpPr>
          <p:nvPr>
            <p:ph idx="1"/>
          </p:nvPr>
        </p:nvSpPr>
        <p:spPr/>
        <p:txBody>
          <a:bodyPr/>
          <a:lstStyle/>
          <a:p>
            <a:pPr lvl="1"/>
            <a:r>
              <a:rPr lang="en-US" sz="2000" dirty="0"/>
              <a:t>Small Industries Development Bank of India (refinance and direct lending)</a:t>
            </a:r>
          </a:p>
          <a:p>
            <a:pPr lvl="1"/>
            <a:r>
              <a:rPr lang="en-US" sz="2000" dirty="0"/>
              <a:t>State Financial Corporations, for example, Delhi Financial Corporation and Gujarat State Financial Corporation</a:t>
            </a:r>
          </a:p>
          <a:p>
            <a:pPr lvl="1"/>
            <a:r>
              <a:rPr lang="en-US" sz="2000" dirty="0"/>
              <a:t>National Small Industry Corporation</a:t>
            </a:r>
          </a:p>
          <a:p>
            <a:pPr lvl="1"/>
            <a:r>
              <a:rPr lang="en-US" sz="2000" dirty="0"/>
              <a:t>Small Industry Development Corporations of various States</a:t>
            </a:r>
          </a:p>
          <a:p>
            <a:pPr lvl="1"/>
            <a:r>
              <a:rPr lang="en-US" sz="2000" dirty="0"/>
              <a:t>Commercial/cooperative banks</a:t>
            </a:r>
          </a:p>
          <a:p>
            <a:pPr lvl="1"/>
            <a:r>
              <a:rPr lang="en-US" sz="2000" dirty="0"/>
              <a:t>District Industry Centre</a:t>
            </a:r>
          </a:p>
          <a:p>
            <a:pPr lvl="1"/>
            <a:r>
              <a:rPr lang="en-US" sz="2000" dirty="0"/>
              <a:t>In addition, large term loans are also available from </a:t>
            </a:r>
            <a:r>
              <a:rPr lang="en-US" sz="2000" b="1" dirty="0"/>
              <a:t>all-India financial institutions</a:t>
            </a:r>
            <a:r>
              <a:rPr lang="en-US" sz="2000" dirty="0"/>
              <a:t> such as </a:t>
            </a:r>
            <a:r>
              <a:rPr lang="en-US" sz="2000" b="1" dirty="0"/>
              <a:t>IDBI, IFCI, and ICICI.</a:t>
            </a:r>
            <a:r>
              <a:rPr lang="en-US" sz="2000" dirty="0"/>
              <a:t> </a:t>
            </a:r>
          </a:p>
          <a:p>
            <a:pPr lvl="1"/>
            <a:r>
              <a:rPr lang="en-US" sz="2000" dirty="0"/>
              <a:t>The </a:t>
            </a:r>
            <a:r>
              <a:rPr lang="en-US" sz="2000" b="1" dirty="0"/>
              <a:t>Export Import Bank of India </a:t>
            </a:r>
            <a:r>
              <a:rPr lang="en-US" sz="2000" dirty="0"/>
              <a:t>and </a:t>
            </a:r>
            <a:r>
              <a:rPr lang="en-US" sz="2000" b="1" dirty="0"/>
              <a:t>Export Credit and Guarantee Corporation </a:t>
            </a:r>
            <a:r>
              <a:rPr lang="en-US" sz="2000" dirty="0"/>
              <a:t>are Central agencies which provide credit for export/import and EXIM guarantees respectively.</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dirty="0"/>
              <a:t>10. Implement the Project and Obtain Final Clearances</a:t>
            </a:r>
          </a:p>
        </p:txBody>
      </p:sp>
      <p:sp>
        <p:nvSpPr>
          <p:cNvPr id="5" name="Subtitle 4"/>
          <p:cNvSpPr>
            <a:spLocks noGrp="1"/>
          </p:cNvSpPr>
          <p:nvPr>
            <p:ph type="subTitle" idx="1"/>
          </p:nvPr>
        </p:nvSpPr>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1. Construct Shed</a:t>
            </a:r>
            <a:endParaRPr lang="en-US" b="1" dirty="0"/>
          </a:p>
        </p:txBody>
      </p:sp>
      <p:sp>
        <p:nvSpPr>
          <p:cNvPr id="3" name="Content Placeholder 2"/>
          <p:cNvSpPr>
            <a:spLocks noGrp="1"/>
          </p:cNvSpPr>
          <p:nvPr>
            <p:ph idx="1"/>
          </p:nvPr>
        </p:nvSpPr>
        <p:spPr>
          <a:xfrm>
            <a:off x="457200" y="1295400"/>
            <a:ext cx="8229600" cy="4830763"/>
          </a:xfrm>
        </p:spPr>
        <p:txBody>
          <a:bodyPr>
            <a:normAutofit fontScale="77500" lnSpcReduction="20000"/>
          </a:bodyPr>
          <a:lstStyle/>
          <a:p>
            <a:pPr algn="just"/>
            <a:r>
              <a:rPr lang="en-US" dirty="0"/>
              <a:t>If the entrepreneurs have taken a readymade shed from the </a:t>
            </a:r>
            <a:r>
              <a:rPr lang="en-US" b="1" dirty="0"/>
              <a:t>State Small Industries Development Corporation</a:t>
            </a:r>
            <a:r>
              <a:rPr lang="en-US" dirty="0"/>
              <a:t> or have made arrangements for rental sheds/premises, then they need not go through this step. </a:t>
            </a:r>
          </a:p>
          <a:p>
            <a:pPr algn="just"/>
            <a:r>
              <a:rPr lang="en-US" b="1" dirty="0"/>
              <a:t>But not then concerned authorities like </a:t>
            </a:r>
            <a:r>
              <a:rPr lang="en-US" dirty="0"/>
              <a:t>the municipal corporations or municipalities or village </a:t>
            </a:r>
            <a:r>
              <a:rPr lang="en-US" dirty="0" err="1"/>
              <a:t>panchayats</a:t>
            </a:r>
            <a:r>
              <a:rPr lang="en-US" dirty="0"/>
              <a:t>.</a:t>
            </a:r>
          </a:p>
          <a:p>
            <a:pPr algn="just"/>
            <a:r>
              <a:rPr lang="en-US" i="1" dirty="0"/>
              <a:t>Order for Machinery:</a:t>
            </a:r>
            <a:r>
              <a:rPr lang="en-US" dirty="0"/>
              <a:t> </a:t>
            </a:r>
          </a:p>
          <a:p>
            <a:pPr algn="just"/>
            <a:r>
              <a:rPr lang="en-US" i="1" dirty="0"/>
              <a:t>Recruit Personnel:</a:t>
            </a:r>
            <a:r>
              <a:rPr lang="en-US" dirty="0"/>
              <a:t> </a:t>
            </a:r>
          </a:p>
          <a:p>
            <a:pPr algn="just"/>
            <a:r>
              <a:rPr lang="en-US" i="1" dirty="0"/>
              <a:t>Arrange for Raw Materials:</a:t>
            </a:r>
          </a:p>
          <a:p>
            <a:pPr algn="just"/>
            <a:r>
              <a:rPr lang="en-US" i="1" dirty="0"/>
              <a:t>Marketing:</a:t>
            </a:r>
          </a:p>
          <a:p>
            <a:pPr algn="just"/>
            <a:r>
              <a:rPr lang="en-US" i="1" dirty="0"/>
              <a:t>Erection and Commissioning:</a:t>
            </a:r>
            <a:r>
              <a:rPr lang="en-US" dirty="0"/>
              <a:t> </a:t>
            </a:r>
          </a:p>
          <a:p>
            <a:pPr algn="just"/>
            <a:r>
              <a:rPr lang="en-US" i="1" dirty="0"/>
              <a:t>Obtain Final Clearances:</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1. Selection of a Project</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Regulatory or Taxation Clearances</a:t>
            </a:r>
          </a:p>
        </p:txBody>
      </p:sp>
      <p:sp>
        <p:nvSpPr>
          <p:cNvPr id="3" name="Content Placeholder 2"/>
          <p:cNvSpPr>
            <a:spLocks noGrp="1"/>
          </p:cNvSpPr>
          <p:nvPr>
            <p:ph idx="1"/>
          </p:nvPr>
        </p:nvSpPr>
        <p:spPr/>
        <p:txBody>
          <a:bodyPr>
            <a:normAutofit fontScale="77500" lnSpcReduction="20000"/>
          </a:bodyPr>
          <a:lstStyle/>
          <a:p>
            <a:r>
              <a:rPr lang="en-US" dirty="0"/>
              <a:t>Registration under Sales Tax Act—Commercial Tax officer of the area concerned.</a:t>
            </a:r>
          </a:p>
          <a:p>
            <a:r>
              <a:rPr lang="en-US" dirty="0"/>
              <a:t>Registration under Central Excise Act—Collector of Central Excise or his nominee.</a:t>
            </a:r>
          </a:p>
          <a:p>
            <a:r>
              <a:rPr lang="en-US" dirty="0"/>
              <a:t>Payment of Income Tax—</a:t>
            </a:r>
            <a:r>
              <a:rPr lang="en-US" dirty="0" err="1"/>
              <a:t>i</a:t>
            </a:r>
            <a:r>
              <a:rPr lang="en-US" dirty="0"/>
              <a:t> TO of the area concerned.</a:t>
            </a:r>
          </a:p>
          <a:p>
            <a:r>
              <a:rPr lang="en-US" dirty="0"/>
              <a:t>Registration of Partnership deed—Inspector General of area concerned.</a:t>
            </a:r>
          </a:p>
          <a:p>
            <a:r>
              <a:rPr lang="en-US" dirty="0"/>
              <a:t>Calibration of weights and measures—Weights and Measures Inspector of State.</a:t>
            </a:r>
          </a:p>
          <a:p>
            <a:r>
              <a:rPr lang="en-US" dirty="0"/>
              <a:t>Power connection—designated officer of State Electricity Board.</a:t>
            </a:r>
          </a:p>
          <a:p>
            <a:r>
              <a:rPr lang="en-US" dirty="0"/>
              <a:t>Employee strength exceeding 10 with power connection, or 20 without power – Chief Inspector of Factories.</a:t>
            </a:r>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b="1" cap="all" dirty="0"/>
              <a:t>ENVIRONMENT POLLUTION RELATED CLEARANCES</a:t>
            </a:r>
            <a:endParaRPr lang="en-US" sz="2800" b="1" dirty="0"/>
          </a:p>
        </p:txBody>
      </p:sp>
      <p:sp>
        <p:nvSpPr>
          <p:cNvPr id="3" name="Content Placeholder 2"/>
          <p:cNvSpPr>
            <a:spLocks noGrp="1"/>
          </p:cNvSpPr>
          <p:nvPr>
            <p:ph idx="1"/>
          </p:nvPr>
        </p:nvSpPr>
        <p:spPr/>
        <p:txBody>
          <a:bodyPr/>
          <a:lstStyle/>
          <a:p>
            <a:r>
              <a:rPr lang="en-US" b="1" dirty="0"/>
              <a:t>Pollution control:</a:t>
            </a:r>
          </a:p>
          <a:p>
            <a:r>
              <a:rPr lang="en-US" b="1" dirty="0"/>
              <a:t>Industries requiring water and affecting effluent disposal:</a:t>
            </a:r>
            <a:r>
              <a:rPr lang="en-US" dirty="0"/>
              <a:t> </a:t>
            </a:r>
          </a:p>
          <a:p>
            <a:r>
              <a:rPr lang="en-US" b="1" dirty="0"/>
              <a:t>For units functioning outside the industrial area:</a:t>
            </a:r>
            <a:r>
              <a:rPr lang="en-US" dirty="0"/>
              <a:t> </a:t>
            </a:r>
          </a:p>
          <a:p>
            <a:r>
              <a:rPr lang="en-US" b="1" dirty="0"/>
              <a:t>Registration and licensing of a boiler:</a:t>
            </a:r>
          </a:p>
          <a:p>
            <a:r>
              <a:rPr lang="en-US" b="1" dirty="0"/>
              <a:t>For registration as a 100 per cent export-oriented unit (EOU)</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Product Specific Clearances</a:t>
            </a:r>
          </a:p>
        </p:txBody>
      </p:sp>
      <p:sp>
        <p:nvSpPr>
          <p:cNvPr id="3" name="Content Placeholder 2"/>
          <p:cNvSpPr>
            <a:spLocks noGrp="1"/>
          </p:cNvSpPr>
          <p:nvPr>
            <p:ph idx="1"/>
          </p:nvPr>
        </p:nvSpPr>
        <p:spPr/>
        <p:txBody>
          <a:bodyPr>
            <a:normAutofit fontScale="62500" lnSpcReduction="20000"/>
          </a:bodyPr>
          <a:lstStyle/>
          <a:p>
            <a:r>
              <a:rPr lang="en-US" dirty="0"/>
              <a:t>Establishing a printing press—District Magistrate.</a:t>
            </a:r>
          </a:p>
          <a:p>
            <a:r>
              <a:rPr lang="en-US" dirty="0"/>
              <a:t>License for cold storage construction—designated official in State.</a:t>
            </a:r>
          </a:p>
          <a:p>
            <a:r>
              <a:rPr lang="en-US" dirty="0"/>
              <a:t>Pesticides – Central/State Agricultural Department—Ministry of Agriculture.</a:t>
            </a:r>
          </a:p>
          <a:p>
            <a:r>
              <a:rPr lang="en-US" dirty="0"/>
              <a:t>Drugs and pharmaceuticals—drug </a:t>
            </a:r>
            <a:r>
              <a:rPr lang="en-US" dirty="0" err="1"/>
              <a:t>licence</a:t>
            </a:r>
            <a:r>
              <a:rPr lang="en-US" dirty="0"/>
              <a:t> from State Drug Controller.</a:t>
            </a:r>
          </a:p>
          <a:p>
            <a:r>
              <a:rPr lang="en-US" dirty="0"/>
              <a:t>Safety matches/fireworks—</a:t>
            </a:r>
            <a:r>
              <a:rPr lang="en-US" dirty="0" err="1"/>
              <a:t>licence</a:t>
            </a:r>
            <a:r>
              <a:rPr lang="en-US" dirty="0"/>
              <a:t> under Explosives Act from Directorate of Explosives, Nagpur.</a:t>
            </a:r>
          </a:p>
          <a:p>
            <a:r>
              <a:rPr lang="en-US" dirty="0"/>
              <a:t>Household electrical appliances—</a:t>
            </a:r>
            <a:r>
              <a:rPr lang="en-US" dirty="0" err="1"/>
              <a:t>licence</a:t>
            </a:r>
            <a:r>
              <a:rPr lang="en-US" dirty="0"/>
              <a:t> from the Bureau of Indian Standards.</a:t>
            </a:r>
          </a:p>
          <a:p>
            <a:r>
              <a:rPr lang="en-US" dirty="0"/>
              <a:t>Wood working industry within 8 km from forest—District Forest Officer.</a:t>
            </a:r>
          </a:p>
          <a:p>
            <a:r>
              <a:rPr lang="en-US" dirty="0"/>
              <a:t>Milk processing and milk products manufacturing units-approval under Milk and milk Products Order from State Agricultural/Food Processing Industries Department above a designated capacity.</a:t>
            </a:r>
          </a:p>
          <a:p>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pPr>
              <a:lnSpc>
                <a:spcPct val="150000"/>
              </a:lnSpc>
            </a:pPr>
            <a:r>
              <a:rPr lang="en-US" dirty="0"/>
              <a:t>An entrepreneur has to prepare a business plan. </a:t>
            </a:r>
          </a:p>
          <a:p>
            <a:pPr>
              <a:lnSpc>
                <a:spcPct val="150000"/>
              </a:lnSpc>
            </a:pPr>
            <a:r>
              <a:rPr lang="en-US" dirty="0"/>
              <a:t>Depending on the type of project, location, investment involved, and so on, the entrepreneur has to proceed to take further steps in establishing the unit.</a:t>
            </a:r>
          </a:p>
          <a:p>
            <a:pPr>
              <a:lnSpc>
                <a:spcPct val="150000"/>
              </a:lnSpc>
            </a:pPr>
            <a:r>
              <a:rPr lang="en-US" b="1" dirty="0"/>
              <a:t>Project selection and preliminary activities involve the following.</a:t>
            </a:r>
          </a:p>
          <a:p>
            <a:pPr lvl="1">
              <a:lnSpc>
                <a:spcPct val="150000"/>
              </a:lnSpc>
              <a:buFont typeface="Wingdings" pitchFamily="2" charset="2"/>
              <a:buChar char="Ø"/>
            </a:pPr>
            <a:r>
              <a:rPr lang="en-US" sz="2000" dirty="0"/>
              <a:t>Product or service selection</a:t>
            </a:r>
          </a:p>
          <a:p>
            <a:pPr lvl="1">
              <a:lnSpc>
                <a:spcPct val="150000"/>
              </a:lnSpc>
              <a:buFont typeface="Wingdings" pitchFamily="2" charset="2"/>
              <a:buChar char="Ø"/>
            </a:pPr>
            <a:r>
              <a:rPr lang="en-US" sz="2000" dirty="0"/>
              <a:t>Location selection</a:t>
            </a:r>
          </a:p>
          <a:p>
            <a:pPr lvl="1">
              <a:lnSpc>
                <a:spcPct val="150000"/>
              </a:lnSpc>
              <a:buFont typeface="Wingdings" pitchFamily="2" charset="2"/>
              <a:buChar char="Ø"/>
            </a:pPr>
            <a:r>
              <a:rPr lang="en-US" sz="2000" dirty="0"/>
              <a:t>Project feasibility study</a:t>
            </a:r>
          </a:p>
          <a:p>
            <a:pPr lvl="1">
              <a:lnSpc>
                <a:spcPct val="150000"/>
              </a:lnSpc>
              <a:buFont typeface="Wingdings" pitchFamily="2" charset="2"/>
              <a:buChar char="Ø"/>
            </a:pPr>
            <a:r>
              <a:rPr lang="en-US" sz="2000" dirty="0"/>
              <a:t>Business plan preparation</a:t>
            </a:r>
          </a:p>
          <a:p>
            <a:pPr lvl="1">
              <a:lnSpc>
                <a:spcPct val="150000"/>
              </a:lnSpc>
              <a:buFont typeface="Wingdings" pitchFamily="2" charset="2"/>
              <a:buChar char="Ø"/>
            </a:pPr>
            <a:r>
              <a:rPr lang="en-US" sz="2000" dirty="0"/>
              <a:t>Preparation of a project profile</a:t>
            </a:r>
            <a:endParaRPr lang="en-US" dirty="0"/>
          </a:p>
          <a:p>
            <a:pPr>
              <a:lnSpc>
                <a:spcPct val="150000"/>
              </a:lnSpc>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(a) Product or Service Selection</a:t>
            </a:r>
            <a:endParaRPr lang="en-US" b="1" dirty="0"/>
          </a:p>
        </p:txBody>
      </p:sp>
      <p:sp>
        <p:nvSpPr>
          <p:cNvPr id="3" name="Content Placeholder 2"/>
          <p:cNvSpPr>
            <a:spLocks noGrp="1"/>
          </p:cNvSpPr>
          <p:nvPr>
            <p:ph idx="1"/>
          </p:nvPr>
        </p:nvSpPr>
        <p:spPr/>
        <p:txBody>
          <a:bodyPr>
            <a:normAutofit fontScale="70000" lnSpcReduction="20000"/>
          </a:bodyPr>
          <a:lstStyle/>
          <a:p>
            <a:pPr>
              <a:lnSpc>
                <a:spcPct val="150000"/>
              </a:lnSpc>
            </a:pPr>
            <a:r>
              <a:rPr lang="en-US" b="1" dirty="0"/>
              <a:t>The main factors are as follows.</a:t>
            </a:r>
          </a:p>
          <a:p>
            <a:pPr>
              <a:lnSpc>
                <a:spcPct val="150000"/>
              </a:lnSpc>
              <a:buFont typeface="Wingdings" pitchFamily="2" charset="2"/>
              <a:buChar char="Ø"/>
            </a:pPr>
            <a:r>
              <a:rPr lang="en-US" dirty="0"/>
              <a:t>Background and experience of the entrepreneur(s)</a:t>
            </a:r>
          </a:p>
          <a:p>
            <a:pPr>
              <a:lnSpc>
                <a:spcPct val="150000"/>
              </a:lnSpc>
              <a:buFont typeface="Wingdings" pitchFamily="2" charset="2"/>
              <a:buChar char="Ø"/>
            </a:pPr>
            <a:r>
              <a:rPr lang="en-US" dirty="0"/>
              <a:t>Availability of technology and know-how for the project</a:t>
            </a:r>
          </a:p>
          <a:p>
            <a:pPr>
              <a:lnSpc>
                <a:spcPct val="150000"/>
              </a:lnSpc>
              <a:buFont typeface="Wingdings" pitchFamily="2" charset="2"/>
              <a:buChar char="Ø"/>
            </a:pPr>
            <a:r>
              <a:rPr lang="en-US" dirty="0"/>
              <a:t>Marketability of the product/service</a:t>
            </a:r>
          </a:p>
          <a:p>
            <a:pPr>
              <a:lnSpc>
                <a:spcPct val="150000"/>
              </a:lnSpc>
              <a:buFont typeface="Wingdings" pitchFamily="2" charset="2"/>
              <a:buChar char="Ø"/>
            </a:pPr>
            <a:r>
              <a:rPr lang="en-US" dirty="0"/>
              <a:t>Investment capacity</a:t>
            </a:r>
          </a:p>
          <a:p>
            <a:pPr>
              <a:lnSpc>
                <a:spcPct val="150000"/>
              </a:lnSpc>
              <a:buFont typeface="Wingdings" pitchFamily="2" charset="2"/>
              <a:buChar char="Ø"/>
            </a:pPr>
            <a:r>
              <a:rPr lang="en-US" dirty="0"/>
              <a:t>Availability of plant and machinery</a:t>
            </a:r>
          </a:p>
          <a:p>
            <a:pPr>
              <a:lnSpc>
                <a:spcPct val="150000"/>
              </a:lnSpc>
              <a:buFont typeface="Wingdings" pitchFamily="2" charset="2"/>
              <a:buChar char="Ø"/>
            </a:pPr>
            <a:r>
              <a:rPr lang="en-US" dirty="0"/>
              <a:t>Availability of raw materials</a:t>
            </a:r>
          </a:p>
          <a:p>
            <a:pPr>
              <a:lnSpc>
                <a:spcPct val="150000"/>
              </a:lnSpc>
              <a:buFont typeface="Wingdings" pitchFamily="2" charset="2"/>
              <a:buChar char="Ø"/>
            </a:pPr>
            <a:r>
              <a:rPr lang="en-US" dirty="0"/>
              <a:t>Availability of proper infrastructure facilities (land/shed, power, water, transport, and so on).</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(b) Location Selection</a:t>
            </a:r>
            <a:endParaRPr lang="en-US" b="1" dirty="0"/>
          </a:p>
        </p:txBody>
      </p:sp>
      <p:sp>
        <p:nvSpPr>
          <p:cNvPr id="3" name="Content Placeholder 2"/>
          <p:cNvSpPr>
            <a:spLocks noGrp="1"/>
          </p:cNvSpPr>
          <p:nvPr>
            <p:ph idx="1"/>
          </p:nvPr>
        </p:nvSpPr>
        <p:spPr/>
        <p:txBody>
          <a:bodyPr>
            <a:normAutofit/>
          </a:bodyPr>
          <a:lstStyle/>
          <a:p>
            <a:pPr lvl="1"/>
            <a:r>
              <a:rPr lang="en-US" sz="2000" b="1" dirty="0"/>
              <a:t>The location of the project—where to set, the unit. </a:t>
            </a:r>
          </a:p>
          <a:p>
            <a:pPr lvl="1">
              <a:lnSpc>
                <a:spcPct val="150000"/>
              </a:lnSpc>
              <a:buFont typeface="Wingdings" pitchFamily="2" charset="2"/>
              <a:buChar char="§"/>
            </a:pPr>
            <a:r>
              <a:rPr lang="en-US" sz="2200" dirty="0"/>
              <a:t>Proximity to market;</a:t>
            </a:r>
          </a:p>
          <a:p>
            <a:pPr lvl="1">
              <a:lnSpc>
                <a:spcPct val="150000"/>
              </a:lnSpc>
              <a:buFont typeface="Wingdings" pitchFamily="2" charset="2"/>
              <a:buChar char="§"/>
            </a:pPr>
            <a:r>
              <a:rPr lang="en-US" sz="2200" dirty="0"/>
              <a:t>Availability of raw materials;</a:t>
            </a:r>
          </a:p>
          <a:p>
            <a:pPr lvl="1">
              <a:lnSpc>
                <a:spcPct val="150000"/>
              </a:lnSpc>
              <a:buFont typeface="Wingdings" pitchFamily="2" charset="2"/>
              <a:buChar char="§"/>
            </a:pPr>
            <a:r>
              <a:rPr lang="en-US" sz="2200" dirty="0"/>
              <a:t>Availability of transportation and communication facilities;</a:t>
            </a:r>
          </a:p>
          <a:p>
            <a:pPr lvl="1">
              <a:lnSpc>
                <a:spcPct val="150000"/>
              </a:lnSpc>
              <a:buFont typeface="Wingdings" pitchFamily="2" charset="2"/>
              <a:buChar char="§"/>
            </a:pPr>
            <a:r>
              <a:rPr lang="en-US" sz="2200" dirty="0"/>
              <a:t>Availability of incentives/concessions;</a:t>
            </a:r>
          </a:p>
          <a:p>
            <a:pPr lvl="1">
              <a:lnSpc>
                <a:spcPct val="150000"/>
              </a:lnSpc>
              <a:buFont typeface="Wingdings" pitchFamily="2" charset="2"/>
              <a:buChar char="§"/>
            </a:pPr>
            <a:r>
              <a:rPr lang="en-US" sz="2200" dirty="0"/>
              <a:t>Government policy;</a:t>
            </a:r>
          </a:p>
          <a:p>
            <a:pPr lvl="1">
              <a:lnSpc>
                <a:spcPct val="150000"/>
              </a:lnSpc>
              <a:buFont typeface="Wingdings" pitchFamily="2" charset="2"/>
              <a:buChar char="§"/>
            </a:pPr>
            <a:r>
              <a:rPr lang="en-US" sz="2200" dirty="0"/>
              <a:t>Availability of suitable infrastructure facilities; and</a:t>
            </a:r>
          </a:p>
          <a:p>
            <a:pPr lvl="1">
              <a:lnSpc>
                <a:spcPct val="150000"/>
              </a:lnSpc>
              <a:buFont typeface="Wingdings" pitchFamily="2" charset="2"/>
              <a:buChar char="§"/>
            </a:pPr>
            <a:r>
              <a:rPr lang="en-US" sz="2200" dirty="0"/>
              <a:t>Convenience for the promoter.</a:t>
            </a:r>
          </a:p>
          <a:p>
            <a:endParaRPr lang="en-US" sz="24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1026" name="Picture 2" descr="Project feasibility study: a schematic diagram"/>
          <p:cNvPicPr>
            <a:picLocks noChangeAspect="1" noChangeArrowheads="1"/>
          </p:cNvPicPr>
          <p:nvPr/>
        </p:nvPicPr>
        <p:blipFill>
          <a:blip r:embed="rId2"/>
          <a:srcRect/>
          <a:stretch>
            <a:fillRect/>
          </a:stretch>
        </p:blipFill>
        <p:spPr bwMode="auto">
          <a:xfrm>
            <a:off x="0" y="762000"/>
            <a:ext cx="9144000" cy="6096000"/>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i="1" dirty="0"/>
              <a:t>(d) Business Plan Preparation</a:t>
            </a:r>
            <a:r>
              <a:rPr lang="en-US" b="1" dirty="0"/>
              <a:t> </a:t>
            </a:r>
          </a:p>
        </p:txBody>
      </p:sp>
      <p:sp>
        <p:nvSpPr>
          <p:cNvPr id="6" name="Content Placeholder 5"/>
          <p:cNvSpPr>
            <a:spLocks noGrp="1"/>
          </p:cNvSpPr>
          <p:nvPr>
            <p:ph idx="1"/>
          </p:nvPr>
        </p:nvSpPr>
        <p:spPr>
          <a:xfrm>
            <a:off x="457200" y="1219200"/>
            <a:ext cx="8229600" cy="4906963"/>
          </a:xfrm>
        </p:spPr>
        <p:txBody>
          <a:bodyPr>
            <a:noAutofit/>
          </a:bodyPr>
          <a:lstStyle/>
          <a:p>
            <a:pPr>
              <a:lnSpc>
                <a:spcPct val="150000"/>
              </a:lnSpc>
              <a:buFont typeface="Wingdings" pitchFamily="2" charset="2"/>
              <a:buChar char="§"/>
            </a:pPr>
            <a:r>
              <a:rPr lang="en-US" sz="2200" dirty="0"/>
              <a:t>Written documents </a:t>
            </a:r>
          </a:p>
          <a:p>
            <a:pPr>
              <a:lnSpc>
                <a:spcPct val="150000"/>
              </a:lnSpc>
              <a:buFont typeface="Wingdings" pitchFamily="2" charset="2"/>
              <a:buChar char="§"/>
            </a:pPr>
            <a:r>
              <a:rPr lang="en-US" sz="2200" dirty="0"/>
              <a:t>An organized and effective response to a situation which may arise in future.</a:t>
            </a:r>
          </a:p>
          <a:p>
            <a:pPr>
              <a:lnSpc>
                <a:spcPct val="150000"/>
              </a:lnSpc>
              <a:buFont typeface="Wingdings" pitchFamily="2" charset="2"/>
              <a:buChar char="§"/>
            </a:pPr>
            <a:r>
              <a:rPr lang="en-US" sz="2200" dirty="0"/>
              <a:t>Not only for start up firm but also growing firm</a:t>
            </a:r>
          </a:p>
          <a:p>
            <a:pPr>
              <a:lnSpc>
                <a:spcPct val="150000"/>
              </a:lnSpc>
              <a:buFont typeface="Wingdings" pitchFamily="2" charset="2"/>
              <a:buChar char="§"/>
            </a:pPr>
            <a:r>
              <a:rPr lang="en-US" sz="2200" dirty="0"/>
              <a:t>To establish realistic goals or targets to achieve and to determine the current position.</a:t>
            </a:r>
          </a:p>
          <a:p>
            <a:pPr>
              <a:lnSpc>
                <a:spcPct val="150000"/>
              </a:lnSpc>
              <a:buFont typeface="Wingdings" pitchFamily="2" charset="2"/>
              <a:buChar char="§"/>
            </a:pPr>
            <a:r>
              <a:rPr lang="en-US" sz="2200" dirty="0"/>
              <a:t>To help make crucial start-up decisions; to reassure lenders, investors or backers; to measure operational progress; to test planning assumptions; to adjust forecasts; and to set the standard for good operational management.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(e) Project profile</a:t>
            </a:r>
            <a:endParaRPr lang="en-US" b="1" dirty="0"/>
          </a:p>
        </p:txBody>
      </p:sp>
      <p:sp>
        <p:nvSpPr>
          <p:cNvPr id="3" name="Content Placeholder 2"/>
          <p:cNvSpPr>
            <a:spLocks noGrp="1"/>
          </p:cNvSpPr>
          <p:nvPr>
            <p:ph idx="1"/>
          </p:nvPr>
        </p:nvSpPr>
        <p:spPr>
          <a:xfrm>
            <a:off x="457200" y="1600200"/>
            <a:ext cx="8382000" cy="4525963"/>
          </a:xfrm>
        </p:spPr>
        <p:txBody>
          <a:bodyPr>
            <a:normAutofit fontScale="85000" lnSpcReduction="20000"/>
          </a:bodyPr>
          <a:lstStyle/>
          <a:p>
            <a:pPr algn="just">
              <a:lnSpc>
                <a:spcPct val="150000"/>
              </a:lnSpc>
            </a:pPr>
            <a:r>
              <a:rPr lang="en-US" dirty="0"/>
              <a:t>A project profile gives a bird's-eye view of the proposed project. </a:t>
            </a:r>
          </a:p>
          <a:p>
            <a:pPr algn="just">
              <a:lnSpc>
                <a:spcPct val="150000"/>
              </a:lnSpc>
            </a:pPr>
            <a:r>
              <a:rPr lang="en-US" dirty="0"/>
              <a:t>This may be used for obtaining the Provisional Registration Certificate (PRC) from the District Industries Centre and for making, applying for Industrial Areas Development Board for land or State Small Industries Development Corporation (SSIDC) for shed and other infrastructures.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1351</Words>
  <Application>Microsoft Office PowerPoint</Application>
  <PresentationFormat>On-screen Show (4:3)</PresentationFormat>
  <Paragraphs>169</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Wingdings</vt:lpstr>
      <vt:lpstr>Office Theme</vt:lpstr>
      <vt:lpstr>FORMALITIES FOR SETTING UP OF A SMALL BUSINESS ENTERPRISE/ Industrial unit</vt:lpstr>
      <vt:lpstr>PowerPoint Presentation</vt:lpstr>
      <vt:lpstr>1. Selection of a Project</vt:lpstr>
      <vt:lpstr>PowerPoint Presentation</vt:lpstr>
      <vt:lpstr>(a) Product or Service Selection</vt:lpstr>
      <vt:lpstr>(b) Location Selection</vt:lpstr>
      <vt:lpstr>PowerPoint Presentation</vt:lpstr>
      <vt:lpstr>(d) Business Plan Preparation </vt:lpstr>
      <vt:lpstr>(e) Project profile</vt:lpstr>
      <vt:lpstr>2. Decide on the Constitution</vt:lpstr>
      <vt:lpstr>PowerPoint Presentation</vt:lpstr>
      <vt:lpstr>3. Registration </vt:lpstr>
      <vt:lpstr>Obtain SSI Registration</vt:lpstr>
      <vt:lpstr>Registration Formalities</vt:lpstr>
      <vt:lpstr>4. Clearances from Specific Departments</vt:lpstr>
      <vt:lpstr>Clearance of Specific Department </vt:lpstr>
      <vt:lpstr>5. Arrange for Land/Shed</vt:lpstr>
      <vt:lpstr>PowerPoint Presentation</vt:lpstr>
      <vt:lpstr>6. Arrange for Plant and Machinery</vt:lpstr>
      <vt:lpstr>PowerPoint Presentation</vt:lpstr>
      <vt:lpstr>7. Arrange for Infrastructure</vt:lpstr>
      <vt:lpstr>PowerPoint Presentation</vt:lpstr>
      <vt:lpstr>8. Prepare Project Report</vt:lpstr>
      <vt:lpstr>PowerPoint Presentation</vt:lpstr>
      <vt:lpstr>9. Apply and Obtain Finance</vt:lpstr>
      <vt:lpstr>Means of Finance</vt:lpstr>
      <vt:lpstr>Arranging Finance</vt:lpstr>
      <vt:lpstr>10. Implement the Project and Obtain Final Clearances</vt:lpstr>
      <vt:lpstr>1. Construct Shed</vt:lpstr>
      <vt:lpstr>Regulatory or Taxation Clearances</vt:lpstr>
      <vt:lpstr>ENVIRONMENT POLLUTION RELATED CLEARANCES</vt:lpstr>
      <vt:lpstr>Product Specific Clearances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FORMALITIES FOR SETTING UP OF A SMALL BUSINESS ENTERPRISE/ Industrial unit</dc:title>
  <dc:creator>AAZMIN FARDUN GANDHI</dc:creator>
  <cp:lastModifiedBy>Parva Patel</cp:lastModifiedBy>
  <cp:revision>4</cp:revision>
  <dcterms:created xsi:type="dcterms:W3CDTF">2022-11-22T15:55:34Z</dcterms:created>
  <dcterms:modified xsi:type="dcterms:W3CDTF">2022-12-06T16:10:16Z</dcterms:modified>
</cp:coreProperties>
</file>