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12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35F0A7-4F3A-4EF5-987F-9A58C204563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5F0A7-4F3A-4EF5-987F-9A58C204563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5F0A7-4F3A-4EF5-987F-9A58C204563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5F0A7-4F3A-4EF5-987F-9A58C204563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5F0A7-4F3A-4EF5-987F-9A58C204563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35F0A7-4F3A-4EF5-987F-9A58C204563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35F0A7-4F3A-4EF5-987F-9A58C2045639}"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35F0A7-4F3A-4EF5-987F-9A58C2045639}"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5F0A7-4F3A-4EF5-987F-9A58C2045639}"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5F0A7-4F3A-4EF5-987F-9A58C204563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35F0A7-4F3A-4EF5-987F-9A58C204563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5F0A7-4F3A-4EF5-987F-9A58C2045639}" type="datetimeFigureOut">
              <a:rPr lang="en-US" smtClean="0"/>
              <a:pPr/>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FF014-6895-4330-AC25-46B6C630F1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REPORT</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jfif"/>
          <p:cNvPicPr>
            <a:picLocks noGrp="1" noChangeAspect="1"/>
          </p:cNvPicPr>
          <p:nvPr>
            <p:ph idx="1"/>
          </p:nvPr>
        </p:nvPicPr>
        <p:blipFill>
          <a:blip r:embed="rId2"/>
          <a:srcRect l="7921" t="26192" r="12871" b="15265"/>
          <a:stretch>
            <a:fillRect/>
          </a:stretch>
        </p:blipFill>
        <p:spPr>
          <a:xfrm>
            <a:off x="381000" y="228600"/>
            <a:ext cx="8534400" cy="6248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lgn="just"/>
            <a:r>
              <a:rPr lang="en-US" dirty="0"/>
              <a:t>It is a </a:t>
            </a:r>
            <a:r>
              <a:rPr lang="en-US" b="1" dirty="0"/>
              <a:t>work plan </a:t>
            </a:r>
            <a:r>
              <a:rPr lang="en-US" dirty="0"/>
              <a:t>devised to </a:t>
            </a:r>
            <a:r>
              <a:rPr lang="en-US" b="1" dirty="0"/>
              <a:t>achieve a specific objective with specified period of time</a:t>
            </a:r>
            <a:r>
              <a:rPr lang="en-US" dirty="0"/>
              <a:t>.</a:t>
            </a:r>
          </a:p>
          <a:p>
            <a:pPr algn="just"/>
            <a:r>
              <a:rPr lang="en-US" dirty="0"/>
              <a:t>A project has a single set of objectives, and when these objectives are reached the project is completed.</a:t>
            </a:r>
          </a:p>
          <a:p>
            <a:pPr algn="just"/>
            <a:r>
              <a:rPr lang="en-US" dirty="0"/>
              <a:t>A sequence of tasks that must be completed to attain a certain outcome.</a:t>
            </a:r>
          </a:p>
          <a:p>
            <a:pPr algn="just"/>
            <a:r>
              <a:rPr lang="en-US" dirty="0"/>
              <a:t>The three basic attributes are:-</a:t>
            </a:r>
          </a:p>
          <a:p>
            <a:pPr marL="514350" indent="-514350" algn="just">
              <a:buFont typeface="+mj-lt"/>
              <a:buAutoNum type="arabicPeriod"/>
            </a:pPr>
            <a:r>
              <a:rPr lang="en-US" dirty="0"/>
              <a:t>Course of action</a:t>
            </a:r>
          </a:p>
          <a:p>
            <a:pPr marL="514350" indent="-514350" algn="just">
              <a:buFont typeface="+mj-lt"/>
              <a:buAutoNum type="arabicPeriod"/>
            </a:pPr>
            <a:r>
              <a:rPr lang="en-US" dirty="0"/>
              <a:t>Specific objectives</a:t>
            </a:r>
          </a:p>
          <a:p>
            <a:pPr marL="514350" indent="-514350" algn="just">
              <a:buFont typeface="+mj-lt"/>
              <a:buAutoNum type="arabicPeriod"/>
            </a:pPr>
            <a:r>
              <a:rPr lang="en-US" dirty="0"/>
              <a:t>Definite time perspective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3" name="Content Placeholder 2"/>
          <p:cNvSpPr>
            <a:spLocks noGrp="1"/>
          </p:cNvSpPr>
          <p:nvPr>
            <p:ph idx="1"/>
          </p:nvPr>
        </p:nvSpPr>
        <p:spPr>
          <a:xfrm>
            <a:off x="457200" y="1371600"/>
            <a:ext cx="8305800" cy="4754563"/>
          </a:xfrm>
        </p:spPr>
        <p:txBody>
          <a:bodyPr>
            <a:normAutofit fontScale="92500" lnSpcReduction="10000"/>
          </a:bodyPr>
          <a:lstStyle/>
          <a:p>
            <a:pPr algn="just"/>
            <a:r>
              <a:rPr lang="en-US" dirty="0"/>
              <a:t>Project objectives are concerned with defining in a precise manner what the project is expected to achieve and to provide a measure of performance for the project as a whole.</a:t>
            </a:r>
          </a:p>
          <a:p>
            <a:pPr algn="just"/>
            <a:r>
              <a:rPr lang="en-US" dirty="0"/>
              <a:t>Requirements for project objectives are:-</a:t>
            </a:r>
          </a:p>
          <a:p>
            <a:pPr marL="514350" indent="-514350" algn="just">
              <a:buFont typeface="Courier New" pitchFamily="49" charset="0"/>
              <a:buChar char="o"/>
            </a:pPr>
            <a:r>
              <a:rPr lang="en-US" dirty="0"/>
              <a:t>Specific, not general</a:t>
            </a:r>
          </a:p>
          <a:p>
            <a:pPr marL="514350" indent="-514350" algn="just">
              <a:buFont typeface="Courier New" pitchFamily="49" charset="0"/>
              <a:buChar char="o"/>
            </a:pPr>
            <a:r>
              <a:rPr lang="en-US" dirty="0"/>
              <a:t>Not complex</a:t>
            </a:r>
          </a:p>
          <a:p>
            <a:pPr marL="514350" indent="-514350" algn="just">
              <a:buFont typeface="Courier New" pitchFamily="49" charset="0"/>
              <a:buChar char="o"/>
            </a:pPr>
            <a:r>
              <a:rPr lang="en-US" dirty="0"/>
              <a:t>Measurable, tangible and verifiable</a:t>
            </a:r>
          </a:p>
          <a:p>
            <a:pPr marL="514350" indent="-514350" algn="just">
              <a:buFont typeface="Courier New" pitchFamily="49" charset="0"/>
              <a:buChar char="o"/>
            </a:pPr>
            <a:r>
              <a:rPr lang="en-US" dirty="0"/>
              <a:t>Consistent with organizational plans, policies and procedures.</a:t>
            </a:r>
          </a:p>
          <a:p>
            <a:pPr marL="514350" indent="-514350" algn="just">
              <a:buFont typeface="Courier New" pitchFamily="49" charset="0"/>
              <a:buChar char="o"/>
            </a:pPr>
            <a:endParaRPr lang="en-US"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1.jfif"/>
          <p:cNvPicPr>
            <a:picLocks noGrp="1" noChangeAspect="1"/>
          </p:cNvPicPr>
          <p:nvPr>
            <p:ph idx="1"/>
          </p:nvPr>
        </p:nvPicPr>
        <p:blipFill>
          <a:blip r:embed="rId2"/>
          <a:stretch>
            <a:fillRect/>
          </a:stretch>
        </p:blipFill>
        <p:spPr>
          <a:xfrm>
            <a:off x="533400" y="381000"/>
            <a:ext cx="7848599" cy="6248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report</a:t>
            </a:r>
          </a:p>
        </p:txBody>
      </p:sp>
      <p:sp>
        <p:nvSpPr>
          <p:cNvPr id="3" name="Content Placeholder 2"/>
          <p:cNvSpPr>
            <a:spLocks noGrp="1"/>
          </p:cNvSpPr>
          <p:nvPr>
            <p:ph idx="1"/>
          </p:nvPr>
        </p:nvSpPr>
        <p:spPr/>
        <p:txBody>
          <a:bodyPr>
            <a:normAutofit lnSpcReduction="10000"/>
          </a:bodyPr>
          <a:lstStyle/>
          <a:p>
            <a:pPr algn="just"/>
            <a:r>
              <a:rPr lang="en-US" dirty="0"/>
              <a:t>Soon after the identification of a project and its implementation, the project report is formulated.</a:t>
            </a:r>
          </a:p>
          <a:p>
            <a:pPr algn="just"/>
            <a:r>
              <a:rPr lang="en-US" dirty="0"/>
              <a:t>Project report assessed the demand of the proposed product to be produced, works out the cost of investment as well as the operational cost and thus estimates the expected profitability of the proposed investment.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sz="3400" dirty="0">
                <a:latin typeface="Times New Roman" pitchFamily="18" charset="0"/>
                <a:cs typeface="Times New Roman" pitchFamily="18" charset="0"/>
              </a:rPr>
              <a:t>A project report incorporating relevant data of a project serves as a guide to management and records merits and demerits in allocating resources to production of specific goods and services. </a:t>
            </a:r>
            <a:endParaRPr lang="en-IN" sz="3400" dirty="0">
              <a:latin typeface="Times New Roman" pitchFamily="18" charset="0"/>
              <a:cs typeface="Times New Roman" pitchFamily="18" charset="0"/>
            </a:endParaRPr>
          </a:p>
          <a:p>
            <a:pPr algn="just"/>
            <a:r>
              <a:rPr lang="en-IN" sz="3400" dirty="0">
                <a:latin typeface="Times New Roman" pitchFamily="18" charset="0"/>
                <a:cs typeface="Times New Roman" pitchFamily="18" charset="0"/>
              </a:rPr>
              <a:t> In other words, Project Report or Business Plan is a Written Document of what an Entrepreneur proposes to take up &amp; his course of action to establish his Enterprise.</a:t>
            </a:r>
          </a:p>
          <a:p>
            <a:pPr algn="just"/>
            <a:r>
              <a:rPr lang="en-IN" sz="3400" dirty="0">
                <a:latin typeface="Times New Roman" pitchFamily="18" charset="0"/>
                <a:cs typeface="Times New Roman" pitchFamily="18" charset="0"/>
              </a:rPr>
              <a:t> The Project Report serves like a Road Map to reach the Destination determined by the Entrepreneur.  Thus, a Project Report can best be defined as a well evolved course of action devised to achieve the Specified Objectives within a specified period of time</a:t>
            </a:r>
          </a:p>
          <a:p>
            <a:pPr algn="just"/>
            <a:r>
              <a:rPr lang="en-US" sz="3400" dirty="0">
                <a:latin typeface="Times New Roman" pitchFamily="18" charset="0"/>
                <a:cs typeface="Times New Roman" pitchFamily="18" charset="0"/>
              </a:rPr>
              <a:t>Project report is prepared by an expert after detailed study and analysis of various aspects of a project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382000" cy="4525963"/>
          </a:xfrm>
        </p:spPr>
        <p:txBody>
          <a:bodyPr>
            <a:normAutofit fontScale="77500" lnSpcReduction="20000"/>
          </a:bodyPr>
          <a:lstStyle/>
          <a:p>
            <a:pPr algn="just"/>
            <a:r>
              <a:rPr lang="en-US" dirty="0"/>
              <a:t>Parties interested in project report are financial corporations, banks for getting loans etc.</a:t>
            </a:r>
          </a:p>
          <a:p>
            <a:pPr algn="just"/>
            <a:r>
              <a:rPr lang="en-US" b="1" dirty="0"/>
              <a:t>Scope of a project report:- </a:t>
            </a:r>
          </a:p>
          <a:p>
            <a:pPr algn="just"/>
            <a:r>
              <a:rPr lang="en-US" b="1" dirty="0"/>
              <a:t>The project report should able to present justifications for investment on the basis  of,</a:t>
            </a:r>
          </a:p>
          <a:p>
            <a:pPr marL="514350" indent="-514350" algn="just">
              <a:buFont typeface="+mj-lt"/>
              <a:buAutoNum type="arabicPeriod"/>
            </a:pPr>
            <a:r>
              <a:rPr lang="en-US" dirty="0"/>
              <a:t>Economic aspects- present analysis of the market for the product to be manufactured.</a:t>
            </a:r>
          </a:p>
          <a:p>
            <a:pPr marL="514350" indent="-514350" algn="just">
              <a:buFont typeface="+mj-lt"/>
              <a:buAutoNum type="arabicPeriod"/>
            </a:pPr>
            <a:r>
              <a:rPr lang="en-US" dirty="0"/>
              <a:t>Technical aspects</a:t>
            </a:r>
          </a:p>
          <a:p>
            <a:pPr marL="514350" indent="-514350" algn="just">
              <a:buFont typeface="+mj-lt"/>
              <a:buAutoNum type="arabicPeriod"/>
            </a:pPr>
            <a:r>
              <a:rPr lang="en-US" dirty="0"/>
              <a:t>Financial aspects</a:t>
            </a:r>
          </a:p>
          <a:p>
            <a:pPr marL="514350" indent="-514350" algn="just">
              <a:buFont typeface="+mj-lt"/>
              <a:buAutoNum type="arabicPeriod"/>
            </a:pPr>
            <a:r>
              <a:rPr lang="en-US" dirty="0"/>
              <a:t>Production aspects- description of the product selected for manufacturer and reasons for such selection.</a:t>
            </a:r>
          </a:p>
          <a:p>
            <a:pPr marL="514350" indent="-514350" algn="just">
              <a:buFont typeface="+mj-lt"/>
              <a:buAutoNum type="arabicPeriod"/>
            </a:pPr>
            <a:r>
              <a:rPr lang="en-US" dirty="0"/>
              <a:t>Managerial aspects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of project report</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latin typeface="Times New Roman" pitchFamily="18" charset="0"/>
                <a:cs typeface="Times New Roman" pitchFamily="18" charset="0"/>
              </a:rPr>
              <a:t>Objectives and scope of report</a:t>
            </a:r>
          </a:p>
          <a:p>
            <a:pPr marL="514350" indent="-514350">
              <a:buFont typeface="+mj-lt"/>
              <a:buAutoNum type="arabicPeriod"/>
            </a:pPr>
            <a:r>
              <a:rPr lang="en-US" dirty="0">
                <a:latin typeface="Times New Roman" pitchFamily="18" charset="0"/>
                <a:cs typeface="Times New Roman" pitchFamily="18" charset="0"/>
              </a:rPr>
              <a:t>Products characteristics</a:t>
            </a:r>
          </a:p>
          <a:p>
            <a:pPr marL="514350" indent="-514350">
              <a:buFont typeface="+mj-lt"/>
              <a:buAutoNum type="arabicPeriod"/>
            </a:pPr>
            <a:r>
              <a:rPr lang="en-US" dirty="0">
                <a:latin typeface="Times New Roman" pitchFamily="18" charset="0"/>
                <a:cs typeface="Times New Roman" pitchFamily="18" charset="0"/>
              </a:rPr>
              <a:t>Market position and trends</a:t>
            </a:r>
          </a:p>
          <a:p>
            <a:pPr marL="514350" indent="-514350">
              <a:buFont typeface="+mj-lt"/>
              <a:buAutoNum type="arabicPeriod"/>
            </a:pPr>
            <a:r>
              <a:rPr lang="en-US" dirty="0">
                <a:latin typeface="Times New Roman" pitchFamily="18" charset="0"/>
                <a:cs typeface="Times New Roman" pitchFamily="18" charset="0"/>
              </a:rPr>
              <a:t>Raw material</a:t>
            </a:r>
          </a:p>
          <a:p>
            <a:pPr marL="514350" indent="-514350">
              <a:buFont typeface="+mj-lt"/>
              <a:buAutoNum type="arabicPeriod"/>
            </a:pPr>
            <a:r>
              <a:rPr lang="en-US" dirty="0">
                <a:latin typeface="Times New Roman" pitchFamily="18" charset="0"/>
                <a:cs typeface="Times New Roman" pitchFamily="18" charset="0"/>
              </a:rPr>
              <a:t>Manufacture</a:t>
            </a:r>
          </a:p>
          <a:p>
            <a:pPr marL="514350" indent="-514350">
              <a:buFont typeface="+mj-lt"/>
              <a:buAutoNum type="arabicPeriod"/>
            </a:pPr>
            <a:r>
              <a:rPr lang="en-US" dirty="0">
                <a:latin typeface="Times New Roman" pitchFamily="18" charset="0"/>
                <a:cs typeface="Times New Roman" pitchFamily="18" charset="0"/>
              </a:rPr>
              <a:t>Plant and machinery</a:t>
            </a:r>
          </a:p>
          <a:p>
            <a:pPr marL="514350" indent="-514350">
              <a:buFont typeface="+mj-lt"/>
              <a:buAutoNum type="arabicPeriod"/>
            </a:pPr>
            <a:r>
              <a:rPr lang="en-US" dirty="0">
                <a:latin typeface="Times New Roman" pitchFamily="18" charset="0"/>
                <a:cs typeface="Times New Roman" pitchFamily="18" charset="0"/>
              </a:rPr>
              <a:t>Land and building</a:t>
            </a:r>
          </a:p>
          <a:p>
            <a:pPr marL="514350" indent="-514350">
              <a:buFont typeface="+mj-lt"/>
              <a:buAutoNum type="arabicPeriod"/>
            </a:pPr>
            <a:r>
              <a:rPr lang="en-US" dirty="0">
                <a:latin typeface="Times New Roman" pitchFamily="18" charset="0"/>
                <a:cs typeface="Times New Roman" pitchFamily="18" charset="0"/>
              </a:rPr>
              <a:t>Financial implication</a:t>
            </a:r>
          </a:p>
          <a:p>
            <a:pPr marL="514350" indent="-514350">
              <a:buFont typeface="+mj-lt"/>
              <a:buAutoNum type="arabicPeriod"/>
            </a:pPr>
            <a:r>
              <a:rPr lang="en-US" dirty="0">
                <a:latin typeface="Times New Roman" pitchFamily="18" charset="0"/>
                <a:cs typeface="Times New Roman" pitchFamily="18" charset="0"/>
              </a:rPr>
              <a:t>Marketing channel</a:t>
            </a:r>
          </a:p>
          <a:p>
            <a:pPr marL="514350" indent="-514350">
              <a:buFont typeface="+mj-lt"/>
              <a:buAutoNum type="arabicPeriod"/>
            </a:pPr>
            <a:r>
              <a:rPr lang="en-US" dirty="0">
                <a:latin typeface="Times New Roman" pitchFamily="18" charset="0"/>
                <a:cs typeface="Times New Roman" pitchFamily="18" charset="0"/>
              </a:rPr>
              <a:t>Personnel</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jfif"/>
          <p:cNvPicPr>
            <a:picLocks noGrp="1" noChangeAspect="1"/>
          </p:cNvPicPr>
          <p:nvPr>
            <p:ph idx="1"/>
          </p:nvPr>
        </p:nvPicPr>
        <p:blipFill>
          <a:blip r:embed="rId2"/>
          <a:srcRect l="3921" t="24145" r="3921" b="14135"/>
          <a:stretch>
            <a:fillRect/>
          </a:stretch>
        </p:blipFill>
        <p:spPr>
          <a:xfrm>
            <a:off x="533400" y="152400"/>
            <a:ext cx="8077200" cy="6476999"/>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409</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Times New Roman</vt:lpstr>
      <vt:lpstr>Office Theme</vt:lpstr>
      <vt:lpstr>PROJECT REPORT</vt:lpstr>
      <vt:lpstr>Project</vt:lpstr>
      <vt:lpstr>Project objectives</vt:lpstr>
      <vt:lpstr>PowerPoint Presentation</vt:lpstr>
      <vt:lpstr>Project report</vt:lpstr>
      <vt:lpstr>PowerPoint Presentation</vt:lpstr>
      <vt:lpstr>PowerPoint Presentation</vt:lpstr>
      <vt:lpstr>Content of project report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AAZMIN FARDUN GANDHI</dc:creator>
  <cp:lastModifiedBy>Parva Patel</cp:lastModifiedBy>
  <cp:revision>11</cp:revision>
  <dcterms:created xsi:type="dcterms:W3CDTF">2022-11-01T15:53:01Z</dcterms:created>
  <dcterms:modified xsi:type="dcterms:W3CDTF">2022-12-06T15:42:51Z</dcterms:modified>
</cp:coreProperties>
</file>