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58" r:id="rId3"/>
    <p:sldId id="259" r:id="rId4"/>
    <p:sldId id="260" r:id="rId5"/>
    <p:sldId id="262" r:id="rId6"/>
    <p:sldId id="263" r:id="rId7"/>
    <p:sldId id="264" r:id="rId8"/>
    <p:sldId id="265" r:id="rId9"/>
    <p:sldId id="266" r:id="rId10"/>
    <p:sldId id="267" r:id="rId11"/>
    <p:sldId id="270" r:id="rId12"/>
    <p:sldId id="271" r:id="rId13"/>
    <p:sldId id="272" r:id="rId14"/>
    <p:sldId id="273" r:id="rId15"/>
    <p:sldId id="275" r:id="rId16"/>
    <p:sldId id="276"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C548D0-1626-4DAC-A503-72EDB2B10DE6}" type="doc">
      <dgm:prSet loTypeId="urn:microsoft.com/office/officeart/2005/8/layout/default#2" loCatId="list" qsTypeId="urn:microsoft.com/office/officeart/2005/8/quickstyle/3d1" qsCatId="3D" csTypeId="urn:microsoft.com/office/officeart/2005/8/colors/colorful4" csCatId="colorful" phldr="1"/>
      <dgm:spPr/>
      <dgm:t>
        <a:bodyPr/>
        <a:lstStyle/>
        <a:p>
          <a:endParaRPr lang="en-US"/>
        </a:p>
      </dgm:t>
    </dgm:pt>
    <dgm:pt modelId="{E6E503C5-43E5-4A99-AB07-382C7CF916F8}">
      <dgm:prSet phldrT="[Text]"/>
      <dgm:spPr/>
      <dgm:t>
        <a:bodyPr/>
        <a:lstStyle/>
        <a:p>
          <a:r>
            <a:rPr lang="en-US" b="1" i="0" dirty="0">
              <a:solidFill>
                <a:schemeClr val="tx1"/>
              </a:solidFill>
            </a:rPr>
            <a:t>Enterprise</a:t>
          </a:r>
          <a:endParaRPr lang="en-US" dirty="0">
            <a:solidFill>
              <a:schemeClr val="tx1"/>
            </a:solidFill>
          </a:endParaRPr>
        </a:p>
      </dgm:t>
    </dgm:pt>
    <dgm:pt modelId="{ED578B94-CB23-4118-8F5D-AD9F8B233A21}" type="parTrans" cxnId="{4E08FEF3-95FE-4A71-AFA4-D1CCD6A9A139}">
      <dgm:prSet/>
      <dgm:spPr/>
      <dgm:t>
        <a:bodyPr/>
        <a:lstStyle/>
        <a:p>
          <a:endParaRPr lang="en-US"/>
        </a:p>
      </dgm:t>
    </dgm:pt>
    <dgm:pt modelId="{4374B6EA-059D-4DC6-A72C-08B0808F577D}" type="sibTrans" cxnId="{4E08FEF3-95FE-4A71-AFA4-D1CCD6A9A139}">
      <dgm:prSet/>
      <dgm:spPr/>
      <dgm:t>
        <a:bodyPr/>
        <a:lstStyle/>
        <a:p>
          <a:endParaRPr lang="en-US"/>
        </a:p>
      </dgm:t>
    </dgm:pt>
    <dgm:pt modelId="{11F74B1F-C3F5-4C2D-95F9-01AD09390D57}">
      <dgm:prSet phldrT="[Text]"/>
      <dgm:spPr/>
      <dgm:t>
        <a:bodyPr/>
        <a:lstStyle/>
        <a:p>
          <a:r>
            <a:rPr lang="en-US" b="0" i="0" dirty="0">
              <a:solidFill>
                <a:schemeClr val="tx1"/>
              </a:solidFill>
            </a:rPr>
            <a:t>is an already formed business organization that propose some goods or services, etc. </a:t>
          </a:r>
          <a:endParaRPr lang="en-US" dirty="0">
            <a:solidFill>
              <a:schemeClr val="tx1"/>
            </a:solidFill>
          </a:endParaRPr>
        </a:p>
      </dgm:t>
    </dgm:pt>
    <dgm:pt modelId="{7F962E2F-D0FC-4CC1-8E6B-C9320D486B86}" type="parTrans" cxnId="{6A934536-081C-415A-A41C-162169FF83B4}">
      <dgm:prSet/>
      <dgm:spPr/>
      <dgm:t>
        <a:bodyPr/>
        <a:lstStyle/>
        <a:p>
          <a:endParaRPr lang="en-US"/>
        </a:p>
      </dgm:t>
    </dgm:pt>
    <dgm:pt modelId="{4E51946B-1C02-4637-A528-647C9B4276D7}" type="sibTrans" cxnId="{6A934536-081C-415A-A41C-162169FF83B4}">
      <dgm:prSet/>
      <dgm:spPr/>
      <dgm:t>
        <a:bodyPr/>
        <a:lstStyle/>
        <a:p>
          <a:endParaRPr lang="en-US"/>
        </a:p>
      </dgm:t>
    </dgm:pt>
    <dgm:pt modelId="{5E31F485-69B6-4E93-A3A7-ACEB496FE413}">
      <dgm:prSet phldrT="[Text]"/>
      <dgm:spPr/>
      <dgm:t>
        <a:bodyPr/>
        <a:lstStyle/>
        <a:p>
          <a:r>
            <a:rPr lang="en-US" b="1" i="0" dirty="0">
              <a:solidFill>
                <a:schemeClr val="tx1"/>
              </a:solidFill>
            </a:rPr>
            <a:t>Entrepreneur</a:t>
          </a:r>
          <a:endParaRPr lang="en-US" dirty="0">
            <a:solidFill>
              <a:schemeClr val="tx1"/>
            </a:solidFill>
          </a:endParaRPr>
        </a:p>
      </dgm:t>
    </dgm:pt>
    <dgm:pt modelId="{67845D1B-D917-4446-BCF9-C5D9CC0458A2}" type="parTrans" cxnId="{3BC17B30-A1A0-436E-B6F2-4AB4FE1946FE}">
      <dgm:prSet/>
      <dgm:spPr/>
      <dgm:t>
        <a:bodyPr/>
        <a:lstStyle/>
        <a:p>
          <a:endParaRPr lang="en-US"/>
        </a:p>
      </dgm:t>
    </dgm:pt>
    <dgm:pt modelId="{C55FD9A7-365A-448F-927A-E72995CF1814}" type="sibTrans" cxnId="{3BC17B30-A1A0-436E-B6F2-4AB4FE1946FE}">
      <dgm:prSet/>
      <dgm:spPr/>
      <dgm:t>
        <a:bodyPr/>
        <a:lstStyle/>
        <a:p>
          <a:endParaRPr lang="en-US"/>
        </a:p>
      </dgm:t>
    </dgm:pt>
    <dgm:pt modelId="{79FAFB98-6F8D-442F-B003-4272C32F9D9A}">
      <dgm:prSet phldrT="[Text]"/>
      <dgm:spPr/>
      <dgm:t>
        <a:bodyPr/>
        <a:lstStyle/>
        <a:p>
          <a:r>
            <a:rPr lang="en-US" b="0" i="0" dirty="0">
              <a:solidFill>
                <a:schemeClr val="tx1"/>
              </a:solidFill>
            </a:rPr>
            <a:t>is a person who establishes and manages the enterprise. He/she is often the founder and owner of the business.</a:t>
          </a:r>
          <a:endParaRPr lang="en-US" dirty="0">
            <a:solidFill>
              <a:schemeClr val="tx1"/>
            </a:solidFill>
          </a:endParaRPr>
        </a:p>
      </dgm:t>
    </dgm:pt>
    <dgm:pt modelId="{2C5FF691-8108-43F2-BDDC-D00DD4E1B3F0}" type="parTrans" cxnId="{F7FFD3E6-DFB5-4926-9366-E1CBB7BC8E39}">
      <dgm:prSet/>
      <dgm:spPr/>
      <dgm:t>
        <a:bodyPr/>
        <a:lstStyle/>
        <a:p>
          <a:endParaRPr lang="en-US"/>
        </a:p>
      </dgm:t>
    </dgm:pt>
    <dgm:pt modelId="{83F3718A-392F-420A-9039-8FBD7344CA6E}" type="sibTrans" cxnId="{F7FFD3E6-DFB5-4926-9366-E1CBB7BC8E39}">
      <dgm:prSet/>
      <dgm:spPr/>
      <dgm:t>
        <a:bodyPr/>
        <a:lstStyle/>
        <a:p>
          <a:endParaRPr lang="en-US"/>
        </a:p>
      </dgm:t>
    </dgm:pt>
    <dgm:pt modelId="{D3C6D561-D855-471A-805B-0B3476806F61}">
      <dgm:prSet phldrT="[Text]"/>
      <dgm:spPr/>
      <dgm:t>
        <a:bodyPr/>
        <a:lstStyle/>
        <a:p>
          <a:r>
            <a:rPr lang="en-US" b="1" i="0" dirty="0">
              <a:solidFill>
                <a:schemeClr val="tx1"/>
              </a:solidFill>
            </a:rPr>
            <a:t>Entrepreneurship</a:t>
          </a:r>
          <a:endParaRPr lang="en-US" dirty="0">
            <a:solidFill>
              <a:schemeClr val="tx1"/>
            </a:solidFill>
          </a:endParaRPr>
        </a:p>
      </dgm:t>
    </dgm:pt>
    <dgm:pt modelId="{22BFA322-1CC1-40ED-BE94-30403FB243A0}" type="parTrans" cxnId="{9ABC02FA-429B-4337-A45D-FB05497B6F0B}">
      <dgm:prSet/>
      <dgm:spPr/>
      <dgm:t>
        <a:bodyPr/>
        <a:lstStyle/>
        <a:p>
          <a:endParaRPr lang="en-US"/>
        </a:p>
      </dgm:t>
    </dgm:pt>
    <dgm:pt modelId="{C000C969-7960-4E84-98A7-9A1F061FC60C}" type="sibTrans" cxnId="{9ABC02FA-429B-4337-A45D-FB05497B6F0B}">
      <dgm:prSet/>
      <dgm:spPr/>
      <dgm:t>
        <a:bodyPr/>
        <a:lstStyle/>
        <a:p>
          <a:endParaRPr lang="en-US"/>
        </a:p>
      </dgm:t>
    </dgm:pt>
    <dgm:pt modelId="{6C44FDB1-55D3-4BD3-80B0-1A2D2C24F426}">
      <dgm:prSet phldrT="[Text]"/>
      <dgm:spPr/>
      <dgm:t>
        <a:bodyPr/>
        <a:lstStyle/>
        <a:p>
          <a:r>
            <a:rPr lang="en-US" b="0" i="0" dirty="0">
              <a:solidFill>
                <a:schemeClr val="tx1"/>
              </a:solidFill>
            </a:rPr>
            <a:t>is the process of establishing new business enterprise along with the capacity to identify the opportunities and threats and to undertake all the risks to gain profits in results.</a:t>
          </a:r>
          <a:endParaRPr lang="en-US" dirty="0">
            <a:solidFill>
              <a:schemeClr val="tx1"/>
            </a:solidFill>
          </a:endParaRPr>
        </a:p>
      </dgm:t>
    </dgm:pt>
    <dgm:pt modelId="{CED43953-7C04-49D0-B85E-79DACA1A58CA}" type="parTrans" cxnId="{40F2A676-F924-4206-AFBF-CB2E5302D50D}">
      <dgm:prSet/>
      <dgm:spPr/>
      <dgm:t>
        <a:bodyPr/>
        <a:lstStyle/>
        <a:p>
          <a:endParaRPr lang="en-US"/>
        </a:p>
      </dgm:t>
    </dgm:pt>
    <dgm:pt modelId="{906ABAD8-E50C-42B2-A4F6-4B13A238E36D}" type="sibTrans" cxnId="{40F2A676-F924-4206-AFBF-CB2E5302D50D}">
      <dgm:prSet/>
      <dgm:spPr/>
      <dgm:t>
        <a:bodyPr/>
        <a:lstStyle/>
        <a:p>
          <a:endParaRPr lang="en-US"/>
        </a:p>
      </dgm:t>
    </dgm:pt>
    <dgm:pt modelId="{C153771B-96DC-4040-8714-43DC769BF220}" type="pres">
      <dgm:prSet presAssocID="{26C548D0-1626-4DAC-A503-72EDB2B10DE6}" presName="diagram" presStyleCnt="0">
        <dgm:presLayoutVars>
          <dgm:dir/>
          <dgm:resizeHandles val="exact"/>
        </dgm:presLayoutVars>
      </dgm:prSet>
      <dgm:spPr/>
    </dgm:pt>
    <dgm:pt modelId="{550EB052-EC5A-46E0-9693-7B8240486A41}" type="pres">
      <dgm:prSet presAssocID="{E6E503C5-43E5-4A99-AB07-382C7CF916F8}" presName="node" presStyleLbl="node1" presStyleIdx="0" presStyleCnt="3">
        <dgm:presLayoutVars>
          <dgm:bulletEnabled val="1"/>
        </dgm:presLayoutVars>
      </dgm:prSet>
      <dgm:spPr/>
    </dgm:pt>
    <dgm:pt modelId="{DD1B1814-59EE-46BA-A781-DF8A0AA54F0B}" type="pres">
      <dgm:prSet presAssocID="{4374B6EA-059D-4DC6-A72C-08B0808F577D}" presName="sibTrans" presStyleCnt="0"/>
      <dgm:spPr/>
    </dgm:pt>
    <dgm:pt modelId="{3B420A7E-B2F6-485F-86ED-DEA346A37940}" type="pres">
      <dgm:prSet presAssocID="{5E31F485-69B6-4E93-A3A7-ACEB496FE413}" presName="node" presStyleLbl="node1" presStyleIdx="1" presStyleCnt="3">
        <dgm:presLayoutVars>
          <dgm:bulletEnabled val="1"/>
        </dgm:presLayoutVars>
      </dgm:prSet>
      <dgm:spPr/>
    </dgm:pt>
    <dgm:pt modelId="{364BC84C-13C8-4790-8990-DF42C88D1D1F}" type="pres">
      <dgm:prSet presAssocID="{C55FD9A7-365A-448F-927A-E72995CF1814}" presName="sibTrans" presStyleCnt="0"/>
      <dgm:spPr/>
    </dgm:pt>
    <dgm:pt modelId="{7B4DAE8D-E9B7-49BA-A66B-65D12EEFF897}" type="pres">
      <dgm:prSet presAssocID="{D3C6D561-D855-471A-805B-0B3476806F61}" presName="node" presStyleLbl="node1" presStyleIdx="2" presStyleCnt="3">
        <dgm:presLayoutVars>
          <dgm:bulletEnabled val="1"/>
        </dgm:presLayoutVars>
      </dgm:prSet>
      <dgm:spPr/>
    </dgm:pt>
  </dgm:ptLst>
  <dgm:cxnLst>
    <dgm:cxn modelId="{BC477C19-0DD8-4E1C-85C1-1B6FBAF3982D}" type="presOf" srcId="{5E31F485-69B6-4E93-A3A7-ACEB496FE413}" destId="{3B420A7E-B2F6-485F-86ED-DEA346A37940}" srcOrd="0" destOrd="0" presId="urn:microsoft.com/office/officeart/2005/8/layout/default#2"/>
    <dgm:cxn modelId="{811B8A2D-19F1-4E40-99CD-C0585A1E2EF0}" type="presOf" srcId="{11F74B1F-C3F5-4C2D-95F9-01AD09390D57}" destId="{550EB052-EC5A-46E0-9693-7B8240486A41}" srcOrd="0" destOrd="1" presId="urn:microsoft.com/office/officeart/2005/8/layout/default#2"/>
    <dgm:cxn modelId="{3BC17B30-A1A0-436E-B6F2-4AB4FE1946FE}" srcId="{26C548D0-1626-4DAC-A503-72EDB2B10DE6}" destId="{5E31F485-69B6-4E93-A3A7-ACEB496FE413}" srcOrd="1" destOrd="0" parTransId="{67845D1B-D917-4446-BCF9-C5D9CC0458A2}" sibTransId="{C55FD9A7-365A-448F-927A-E72995CF1814}"/>
    <dgm:cxn modelId="{6A934536-081C-415A-A41C-162169FF83B4}" srcId="{E6E503C5-43E5-4A99-AB07-382C7CF916F8}" destId="{11F74B1F-C3F5-4C2D-95F9-01AD09390D57}" srcOrd="0" destOrd="0" parTransId="{7F962E2F-D0FC-4CC1-8E6B-C9320D486B86}" sibTransId="{4E51946B-1C02-4637-A528-647C9B4276D7}"/>
    <dgm:cxn modelId="{D71A3E45-BACF-437D-B01F-76236C2D48C2}" type="presOf" srcId="{D3C6D561-D855-471A-805B-0B3476806F61}" destId="{7B4DAE8D-E9B7-49BA-A66B-65D12EEFF897}" srcOrd="0" destOrd="0" presId="urn:microsoft.com/office/officeart/2005/8/layout/default#2"/>
    <dgm:cxn modelId="{A680C746-D5D6-4276-A7F2-83B0B1432FD0}" type="presOf" srcId="{79FAFB98-6F8D-442F-B003-4272C32F9D9A}" destId="{3B420A7E-B2F6-485F-86ED-DEA346A37940}" srcOrd="0" destOrd="1" presId="urn:microsoft.com/office/officeart/2005/8/layout/default#2"/>
    <dgm:cxn modelId="{5A5A996A-1854-4AD2-B9B9-A80ABA89E7C0}" type="presOf" srcId="{E6E503C5-43E5-4A99-AB07-382C7CF916F8}" destId="{550EB052-EC5A-46E0-9693-7B8240486A41}" srcOrd="0" destOrd="0" presId="urn:microsoft.com/office/officeart/2005/8/layout/default#2"/>
    <dgm:cxn modelId="{40F2A676-F924-4206-AFBF-CB2E5302D50D}" srcId="{D3C6D561-D855-471A-805B-0B3476806F61}" destId="{6C44FDB1-55D3-4BD3-80B0-1A2D2C24F426}" srcOrd="0" destOrd="0" parTransId="{CED43953-7C04-49D0-B85E-79DACA1A58CA}" sibTransId="{906ABAD8-E50C-42B2-A4F6-4B13A238E36D}"/>
    <dgm:cxn modelId="{2CA5B358-DC9C-42FD-B86C-D2C0CD57E3E1}" type="presOf" srcId="{26C548D0-1626-4DAC-A503-72EDB2B10DE6}" destId="{C153771B-96DC-4040-8714-43DC769BF220}" srcOrd="0" destOrd="0" presId="urn:microsoft.com/office/officeart/2005/8/layout/default#2"/>
    <dgm:cxn modelId="{62D1C683-BCEA-4D46-B09E-BFF1C8AEEABD}" type="presOf" srcId="{6C44FDB1-55D3-4BD3-80B0-1A2D2C24F426}" destId="{7B4DAE8D-E9B7-49BA-A66B-65D12EEFF897}" srcOrd="0" destOrd="1" presId="urn:microsoft.com/office/officeart/2005/8/layout/default#2"/>
    <dgm:cxn modelId="{F7FFD3E6-DFB5-4926-9366-E1CBB7BC8E39}" srcId="{5E31F485-69B6-4E93-A3A7-ACEB496FE413}" destId="{79FAFB98-6F8D-442F-B003-4272C32F9D9A}" srcOrd="0" destOrd="0" parTransId="{2C5FF691-8108-43F2-BDDC-D00DD4E1B3F0}" sibTransId="{83F3718A-392F-420A-9039-8FBD7344CA6E}"/>
    <dgm:cxn modelId="{4E08FEF3-95FE-4A71-AFA4-D1CCD6A9A139}" srcId="{26C548D0-1626-4DAC-A503-72EDB2B10DE6}" destId="{E6E503C5-43E5-4A99-AB07-382C7CF916F8}" srcOrd="0" destOrd="0" parTransId="{ED578B94-CB23-4118-8F5D-AD9F8B233A21}" sibTransId="{4374B6EA-059D-4DC6-A72C-08B0808F577D}"/>
    <dgm:cxn modelId="{9ABC02FA-429B-4337-A45D-FB05497B6F0B}" srcId="{26C548D0-1626-4DAC-A503-72EDB2B10DE6}" destId="{D3C6D561-D855-471A-805B-0B3476806F61}" srcOrd="2" destOrd="0" parTransId="{22BFA322-1CC1-40ED-BE94-30403FB243A0}" sibTransId="{C000C969-7960-4E84-98A7-9A1F061FC60C}"/>
    <dgm:cxn modelId="{41D714D7-F345-4E6F-8BDA-94EE1A222DB0}" type="presParOf" srcId="{C153771B-96DC-4040-8714-43DC769BF220}" destId="{550EB052-EC5A-46E0-9693-7B8240486A41}" srcOrd="0" destOrd="0" presId="urn:microsoft.com/office/officeart/2005/8/layout/default#2"/>
    <dgm:cxn modelId="{87B80152-F277-4E92-8357-84CA9953AA27}" type="presParOf" srcId="{C153771B-96DC-4040-8714-43DC769BF220}" destId="{DD1B1814-59EE-46BA-A781-DF8A0AA54F0B}" srcOrd="1" destOrd="0" presId="urn:microsoft.com/office/officeart/2005/8/layout/default#2"/>
    <dgm:cxn modelId="{ABDFF669-844C-43F0-98DB-99FB47AA3F3B}" type="presParOf" srcId="{C153771B-96DC-4040-8714-43DC769BF220}" destId="{3B420A7E-B2F6-485F-86ED-DEA346A37940}" srcOrd="2" destOrd="0" presId="urn:microsoft.com/office/officeart/2005/8/layout/default#2"/>
    <dgm:cxn modelId="{36355CF7-3C07-4299-9EF2-3C8F549FFD91}" type="presParOf" srcId="{C153771B-96DC-4040-8714-43DC769BF220}" destId="{364BC84C-13C8-4790-8990-DF42C88D1D1F}" srcOrd="3" destOrd="0" presId="urn:microsoft.com/office/officeart/2005/8/layout/default#2"/>
    <dgm:cxn modelId="{82ECE638-EB65-4D70-9DF8-1823C6B911E4}" type="presParOf" srcId="{C153771B-96DC-4040-8714-43DC769BF220}" destId="{7B4DAE8D-E9B7-49BA-A66B-65D12EEFF897}" srcOrd="4"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0EB052-EC5A-46E0-9693-7B8240486A41}">
      <dsp:nvSpPr>
        <dsp:cNvPr id="0" name=""/>
        <dsp:cNvSpPr/>
      </dsp:nvSpPr>
      <dsp:spPr>
        <a:xfrm>
          <a:off x="1048" y="71859"/>
          <a:ext cx="4090215" cy="2454129"/>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dirty="0">
              <a:solidFill>
                <a:schemeClr val="tx1"/>
              </a:solidFill>
            </a:rPr>
            <a:t>Enterprise</a:t>
          </a:r>
          <a:endParaRPr lang="en-US" sz="2600" kern="1200" dirty="0">
            <a:solidFill>
              <a:schemeClr val="tx1"/>
            </a:solidFill>
          </a:endParaRPr>
        </a:p>
        <a:p>
          <a:pPr marL="228600" lvl="1" indent="-228600" algn="l" defTabSz="889000">
            <a:lnSpc>
              <a:spcPct val="90000"/>
            </a:lnSpc>
            <a:spcBef>
              <a:spcPct val="0"/>
            </a:spcBef>
            <a:spcAft>
              <a:spcPct val="15000"/>
            </a:spcAft>
            <a:buChar char="•"/>
          </a:pPr>
          <a:r>
            <a:rPr lang="en-US" sz="2000" b="0" i="0" kern="1200" dirty="0">
              <a:solidFill>
                <a:schemeClr val="tx1"/>
              </a:solidFill>
            </a:rPr>
            <a:t>is an already formed business organization that propose some goods or services, etc. </a:t>
          </a:r>
          <a:endParaRPr lang="en-US" sz="2000" kern="1200" dirty="0">
            <a:solidFill>
              <a:schemeClr val="tx1"/>
            </a:solidFill>
          </a:endParaRPr>
        </a:p>
      </dsp:txBody>
      <dsp:txXfrm>
        <a:off x="1048" y="71859"/>
        <a:ext cx="4090215" cy="2454129"/>
      </dsp:txXfrm>
    </dsp:sp>
    <dsp:sp modelId="{3B420A7E-B2F6-485F-86ED-DEA346A37940}">
      <dsp:nvSpPr>
        <dsp:cNvPr id="0" name=""/>
        <dsp:cNvSpPr/>
      </dsp:nvSpPr>
      <dsp:spPr>
        <a:xfrm>
          <a:off x="4500285" y="71859"/>
          <a:ext cx="4090215" cy="2454129"/>
        </a:xfrm>
        <a:prstGeom prst="rect">
          <a:avLst/>
        </a:prstGeom>
        <a:gradFill rotWithShape="0">
          <a:gsLst>
            <a:gs pos="0">
              <a:schemeClr val="accent4">
                <a:hueOff val="-2232385"/>
                <a:satOff val="13449"/>
                <a:lumOff val="1078"/>
                <a:alphaOff val="0"/>
                <a:shade val="51000"/>
                <a:satMod val="130000"/>
              </a:schemeClr>
            </a:gs>
            <a:gs pos="80000">
              <a:schemeClr val="accent4">
                <a:hueOff val="-2232385"/>
                <a:satOff val="13449"/>
                <a:lumOff val="1078"/>
                <a:alphaOff val="0"/>
                <a:shade val="93000"/>
                <a:satMod val="130000"/>
              </a:schemeClr>
            </a:gs>
            <a:gs pos="100000">
              <a:schemeClr val="accent4">
                <a:hueOff val="-2232385"/>
                <a:satOff val="13449"/>
                <a:lumOff val="107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dirty="0">
              <a:solidFill>
                <a:schemeClr val="tx1"/>
              </a:solidFill>
            </a:rPr>
            <a:t>Entrepreneur</a:t>
          </a:r>
          <a:endParaRPr lang="en-US" sz="2600" kern="1200" dirty="0">
            <a:solidFill>
              <a:schemeClr val="tx1"/>
            </a:solidFill>
          </a:endParaRPr>
        </a:p>
        <a:p>
          <a:pPr marL="228600" lvl="1" indent="-228600" algn="l" defTabSz="889000">
            <a:lnSpc>
              <a:spcPct val="90000"/>
            </a:lnSpc>
            <a:spcBef>
              <a:spcPct val="0"/>
            </a:spcBef>
            <a:spcAft>
              <a:spcPct val="15000"/>
            </a:spcAft>
            <a:buChar char="•"/>
          </a:pPr>
          <a:r>
            <a:rPr lang="en-US" sz="2000" b="0" i="0" kern="1200" dirty="0">
              <a:solidFill>
                <a:schemeClr val="tx1"/>
              </a:solidFill>
            </a:rPr>
            <a:t>is a person who establishes and manages the enterprise. He/she is often the founder and owner of the business.</a:t>
          </a:r>
          <a:endParaRPr lang="en-US" sz="2000" kern="1200" dirty="0">
            <a:solidFill>
              <a:schemeClr val="tx1"/>
            </a:solidFill>
          </a:endParaRPr>
        </a:p>
      </dsp:txBody>
      <dsp:txXfrm>
        <a:off x="4500285" y="71859"/>
        <a:ext cx="4090215" cy="2454129"/>
      </dsp:txXfrm>
    </dsp:sp>
    <dsp:sp modelId="{7B4DAE8D-E9B7-49BA-A66B-65D12EEFF897}">
      <dsp:nvSpPr>
        <dsp:cNvPr id="0" name=""/>
        <dsp:cNvSpPr/>
      </dsp:nvSpPr>
      <dsp:spPr>
        <a:xfrm>
          <a:off x="2250667" y="2935010"/>
          <a:ext cx="4090215" cy="2454129"/>
        </a:xfrm>
        <a:prstGeom prst="rec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dirty="0">
              <a:solidFill>
                <a:schemeClr val="tx1"/>
              </a:solidFill>
            </a:rPr>
            <a:t>Entrepreneurship</a:t>
          </a:r>
          <a:endParaRPr lang="en-US" sz="2600" kern="1200" dirty="0">
            <a:solidFill>
              <a:schemeClr val="tx1"/>
            </a:solidFill>
          </a:endParaRPr>
        </a:p>
        <a:p>
          <a:pPr marL="228600" lvl="1" indent="-228600" algn="l" defTabSz="889000">
            <a:lnSpc>
              <a:spcPct val="90000"/>
            </a:lnSpc>
            <a:spcBef>
              <a:spcPct val="0"/>
            </a:spcBef>
            <a:spcAft>
              <a:spcPct val="15000"/>
            </a:spcAft>
            <a:buChar char="•"/>
          </a:pPr>
          <a:r>
            <a:rPr lang="en-US" sz="2000" b="0" i="0" kern="1200" dirty="0">
              <a:solidFill>
                <a:schemeClr val="tx1"/>
              </a:solidFill>
            </a:rPr>
            <a:t>is the process of establishing new business enterprise along with the capacity to identify the opportunities and threats and to undertake all the risks to gain profits in results.</a:t>
          </a:r>
          <a:endParaRPr lang="en-US" sz="2000" kern="1200" dirty="0">
            <a:solidFill>
              <a:schemeClr val="tx1"/>
            </a:solidFill>
          </a:endParaRPr>
        </a:p>
      </dsp:txBody>
      <dsp:txXfrm>
        <a:off x="2250667" y="2935010"/>
        <a:ext cx="4090215" cy="2454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2">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88661-2093-447B-9FD8-5C5BFF1236A8}" type="datetimeFigureOut">
              <a:rPr lang="en-IN" smtClean="0"/>
              <a:t>17-09-2022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08AD13-9B41-4A60-B6F6-DEE034E030F5}" type="slidenum">
              <a:rPr lang="en-IN" smtClean="0"/>
              <a:t>‹#›</a:t>
            </a:fld>
            <a:endParaRPr lang="en-IN"/>
          </a:p>
        </p:txBody>
      </p:sp>
    </p:spTree>
    <p:extLst>
      <p:ext uri="{BB962C8B-B14F-4D97-AF65-F5344CB8AC3E}">
        <p14:creationId xmlns:p14="http://schemas.microsoft.com/office/powerpoint/2010/main" val="388823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E908441-ADAF-4DAD-8D78-4EC40E7811E8}" type="datetime1">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D4A1A5C-52B0-4549-AFEA-BB9D1EE6C6D8}" type="datetime1">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275411-7F2B-4AFC-97B3-6235432435FC}" type="datetime1">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3509" y="1313155"/>
            <a:ext cx="4201342" cy="4863808"/>
          </a:xfrm>
          <a:ln w="57150">
            <a:solidFill>
              <a:srgbClr val="0070C0"/>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13155"/>
            <a:ext cx="4201341" cy="4863808"/>
          </a:xfrm>
          <a:ln w="57150">
            <a:solidFill>
              <a:srgbClr val="0070C0"/>
            </a:solidFill>
          </a:ln>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501309-D2BA-46A1-9AC4-1400ED96D3D8}" type="datetime1">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A951E-DCAC-4E7D-AFF0-F7E2B3CB9688}" type="slidenum">
              <a:rPr lang="en-US" smtClean="0"/>
              <a:pPr/>
              <a:t>‹#›</a:t>
            </a:fld>
            <a:endParaRPr lang="en-US"/>
          </a:p>
        </p:txBody>
      </p:sp>
    </p:spTree>
    <p:extLst>
      <p:ext uri="{BB962C8B-B14F-4D97-AF65-F5344CB8AC3E}">
        <p14:creationId xmlns:p14="http://schemas.microsoft.com/office/powerpoint/2010/main" val="1099192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9A48A64-9EB7-40F2-B4CF-75F4D00E2C95}" type="datetime1">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40CE6D5-2A13-4BC9-BAB0-F3D2134AED0E}" type="datetime1">
              <a:rPr lang="en-US" smtClean="0"/>
              <a:t>9/17/2022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9F8EB6-730A-4F1B-AB80-1D06E95A79DA}" type="datetime1">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B26785-1C61-4E32-96D9-71582B179E1C}" type="datetime1">
              <a:rPr lang="en-US" smtClean="0"/>
              <a:t>9/17/2022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C4D8C5-37FB-486B-8B55-D2261B3FCD6F}" type="datetime1">
              <a:rPr lang="en-US" smtClean="0"/>
              <a:t>9/17/2022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911EEA-3396-4EFC-84D8-3795C6480A9F}" type="datetime1">
              <a:rPr lang="en-US" smtClean="0"/>
              <a:t>9/17/2022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3C536C-9001-4A4C-B777-58AD18409DF2}" type="datetime1">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B2B0B-D287-43F8-9554-726E0C39966C}" type="datetime1">
              <a:rPr lang="en-US" smtClean="0"/>
              <a:t>9/17/2022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361DE-1588-4910-B8D9-87B62F5E769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75726E-6258-4DD1-858D-6DC9898281BD}" type="datetime1">
              <a:rPr lang="en-US" smtClean="0"/>
              <a:t>9/17/2022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361DE-1588-4910-B8D9-87B62F5E769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6D2B77-C75F-4099-A903-0F2E61F4CA89}"/>
              </a:ext>
            </a:extLst>
          </p:cNvPr>
          <p:cNvSpPr>
            <a:spLocks noGrp="1"/>
          </p:cNvSpPr>
          <p:nvPr>
            <p:ph type="ctrTitle"/>
          </p:nvPr>
        </p:nvSpPr>
        <p:spPr/>
        <p:txBody>
          <a:bodyPr/>
          <a:lstStyle/>
          <a:p>
            <a:endParaRPr lang="en-US"/>
          </a:p>
        </p:txBody>
      </p:sp>
      <p:sp>
        <p:nvSpPr>
          <p:cNvPr id="5" name="Subtitle 4">
            <a:extLst>
              <a:ext uri="{FF2B5EF4-FFF2-40B4-BE49-F238E27FC236}">
                <a16:creationId xmlns:a16="http://schemas.microsoft.com/office/drawing/2014/main" id="{212E3586-76BD-4268-A846-F7EE57A2F364}"/>
              </a:ext>
            </a:extLst>
          </p:cNvPr>
          <p:cNvSpPr>
            <a:spLocks noGrp="1"/>
          </p:cNvSpPr>
          <p:nvPr>
            <p:ph type="subTitle" idx="1"/>
          </p:nvPr>
        </p:nvSpPr>
        <p:spPr/>
        <p:txBody>
          <a:bodyPr/>
          <a:lstStyle/>
          <a:p>
            <a:endParaRPr lang="en-US"/>
          </a:p>
        </p:txBody>
      </p:sp>
      <p:pic>
        <p:nvPicPr>
          <p:cNvPr id="27650" name="Picture 2" descr="Top 50 Entrepreneurs of India - List of 50 Successful Indian Entrepreneurs"/>
          <p:cNvPicPr>
            <a:picLocks noChangeAspect="1" noChangeArrowheads="1"/>
          </p:cNvPicPr>
          <p:nvPr/>
        </p:nvPicPr>
        <p:blipFill>
          <a:blip r:embed="rId2"/>
          <a:srcRect/>
          <a:stretch>
            <a:fillRect/>
          </a:stretch>
        </p:blipFill>
        <p:spPr bwMode="auto">
          <a:xfrm>
            <a:off x="457200" y="381000"/>
            <a:ext cx="8153400" cy="6248400"/>
          </a:xfrm>
          <a:prstGeom prst="rect">
            <a:avLst/>
          </a:prstGeom>
          <a:noFill/>
        </p:spPr>
      </p:pic>
      <p:sp>
        <p:nvSpPr>
          <p:cNvPr id="2" name="Slide Number Placeholder 1">
            <a:extLst>
              <a:ext uri="{FF2B5EF4-FFF2-40B4-BE49-F238E27FC236}">
                <a16:creationId xmlns:a16="http://schemas.microsoft.com/office/drawing/2014/main" id="{09453D83-A733-9B7D-5CDC-A430745B5D9D}"/>
              </a:ext>
            </a:extLst>
          </p:cNvPr>
          <p:cNvSpPr>
            <a:spLocks noGrp="1"/>
          </p:cNvSpPr>
          <p:nvPr>
            <p:ph type="sldNum" sz="quarter" idx="12"/>
          </p:nvPr>
        </p:nvSpPr>
        <p:spPr/>
        <p:txBody>
          <a:bodyPr/>
          <a:lstStyle/>
          <a:p>
            <a:fld id="{99C361DE-1588-4910-B8D9-87B62F5E7695}" type="slidenum">
              <a:rPr lang="en-US" smtClean="0"/>
              <a:pPr/>
              <a:t>1</a:t>
            </a:fld>
            <a:endParaRPr lang="en-US"/>
          </a:p>
        </p:txBody>
      </p:sp>
    </p:spTree>
    <p:extLst>
      <p:ext uri="{BB962C8B-B14F-4D97-AF65-F5344CB8AC3E}">
        <p14:creationId xmlns:p14="http://schemas.microsoft.com/office/powerpoint/2010/main" val="3590244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309754"/>
            <a:ext cx="8763000" cy="5860197"/>
          </a:xfrm>
        </p:spPr>
        <p:txBody>
          <a:bodyPr>
            <a:normAutofit fontScale="70000" lnSpcReduction="20000"/>
          </a:bodyPr>
          <a:lstStyle/>
          <a:p>
            <a:pPr>
              <a:lnSpc>
                <a:spcPct val="150000"/>
              </a:lnSpc>
            </a:pPr>
            <a:r>
              <a:rPr lang="en-US" dirty="0"/>
              <a:t>You will be your </a:t>
            </a:r>
            <a:r>
              <a:rPr lang="en-US" b="1" dirty="0">
                <a:solidFill>
                  <a:srgbClr val="FFC000"/>
                </a:solidFill>
              </a:rPr>
              <a:t>own boss </a:t>
            </a:r>
            <a:r>
              <a:rPr lang="en-US" dirty="0"/>
              <a:t>and boss to other people and make decisions that are crucial to the business’ success or failure.</a:t>
            </a:r>
          </a:p>
          <a:p>
            <a:pPr>
              <a:lnSpc>
                <a:spcPct val="150000"/>
              </a:lnSpc>
            </a:pPr>
            <a:r>
              <a:rPr lang="en-US" dirty="0"/>
              <a:t>You will have the chance to </a:t>
            </a:r>
            <a:r>
              <a:rPr lang="en-US" b="1" dirty="0">
                <a:solidFill>
                  <a:srgbClr val="FF0000"/>
                </a:solidFill>
              </a:rPr>
              <a:t>put your ideas into practice</a:t>
            </a:r>
            <a:r>
              <a:rPr lang="en-US" dirty="0"/>
              <a:t>.</a:t>
            </a:r>
          </a:p>
          <a:p>
            <a:pPr>
              <a:lnSpc>
                <a:spcPct val="150000"/>
              </a:lnSpc>
            </a:pPr>
            <a:r>
              <a:rPr lang="en-US" dirty="0"/>
              <a:t>You will </a:t>
            </a:r>
            <a:r>
              <a:rPr lang="en-US" b="1" dirty="0">
                <a:solidFill>
                  <a:srgbClr val="7030A0"/>
                </a:solidFill>
              </a:rPr>
              <a:t>make money </a:t>
            </a:r>
            <a:r>
              <a:rPr lang="en-US" dirty="0"/>
              <a:t>for yourself rather than for someone else.</a:t>
            </a:r>
          </a:p>
          <a:p>
            <a:pPr>
              <a:lnSpc>
                <a:spcPct val="150000"/>
              </a:lnSpc>
            </a:pPr>
            <a:r>
              <a:rPr lang="en-US" dirty="0"/>
              <a:t>You may </a:t>
            </a:r>
            <a:r>
              <a:rPr lang="en-US" b="1" dirty="0">
                <a:solidFill>
                  <a:srgbClr val="00B050"/>
                </a:solidFill>
              </a:rPr>
              <a:t>participate in every aspect</a:t>
            </a:r>
            <a:r>
              <a:rPr lang="en-US" b="1" dirty="0"/>
              <a:t> </a:t>
            </a:r>
            <a:r>
              <a:rPr lang="en-US" dirty="0"/>
              <a:t>of running a business and learn and gain experience in a variety of disciplines.</a:t>
            </a:r>
          </a:p>
          <a:p>
            <a:pPr>
              <a:lnSpc>
                <a:spcPct val="150000"/>
              </a:lnSpc>
            </a:pPr>
            <a:r>
              <a:rPr lang="en-US" dirty="0"/>
              <a:t>You will have the </a:t>
            </a:r>
            <a:r>
              <a:rPr lang="en-US" b="1" dirty="0">
                <a:solidFill>
                  <a:srgbClr val="FF3399"/>
                </a:solidFill>
              </a:rPr>
              <a:t>chance to work directly </a:t>
            </a:r>
            <a:r>
              <a:rPr lang="en-US" dirty="0"/>
              <a:t>with your customers.</a:t>
            </a:r>
          </a:p>
          <a:p>
            <a:pPr>
              <a:lnSpc>
                <a:spcPct val="150000"/>
              </a:lnSpc>
            </a:pPr>
            <a:r>
              <a:rPr lang="en-US" dirty="0"/>
              <a:t>You will have the </a:t>
            </a:r>
            <a:r>
              <a:rPr lang="en-US" b="1" dirty="0">
                <a:solidFill>
                  <a:schemeClr val="accent6">
                    <a:lumMod val="75000"/>
                  </a:schemeClr>
                </a:solidFill>
              </a:rPr>
              <a:t>personal satisfaction </a:t>
            </a:r>
            <a:r>
              <a:rPr lang="en-US" dirty="0"/>
              <a:t>of creating and running a successful business.</a:t>
            </a:r>
          </a:p>
          <a:p>
            <a:pPr>
              <a:lnSpc>
                <a:spcPct val="150000"/>
              </a:lnSpc>
            </a:pPr>
            <a:r>
              <a:rPr lang="en-US" dirty="0"/>
              <a:t>You will be able to </a:t>
            </a:r>
            <a:r>
              <a:rPr lang="en-US" b="1" dirty="0">
                <a:solidFill>
                  <a:srgbClr val="0070C0"/>
                </a:solidFill>
              </a:rPr>
              <a:t>work in a field or area </a:t>
            </a:r>
            <a:r>
              <a:rPr lang="en-US" dirty="0"/>
              <a:t>that you really enjoy.</a:t>
            </a:r>
          </a:p>
          <a:p>
            <a:pPr>
              <a:lnSpc>
                <a:spcPct val="150000"/>
              </a:lnSpc>
            </a:pPr>
            <a:r>
              <a:rPr lang="en-US" dirty="0"/>
              <a:t>You will have the </a:t>
            </a:r>
            <a:r>
              <a:rPr lang="en-US" b="1" dirty="0"/>
              <a:t>chance to build retirement value </a:t>
            </a:r>
            <a:r>
              <a:rPr lang="en-US" dirty="0"/>
              <a:t>(for example, by selling the business when you retire).</a:t>
            </a:r>
          </a:p>
          <a:p>
            <a:pPr>
              <a:lnSpc>
                <a:spcPct val="150000"/>
              </a:lnSpc>
            </a:pPr>
            <a:endParaRPr lang="en-US" dirty="0"/>
          </a:p>
        </p:txBody>
      </p:sp>
      <p:sp>
        <p:nvSpPr>
          <p:cNvPr id="2" name="Slide Number Placeholder 1">
            <a:extLst>
              <a:ext uri="{FF2B5EF4-FFF2-40B4-BE49-F238E27FC236}">
                <a16:creationId xmlns:a16="http://schemas.microsoft.com/office/drawing/2014/main" id="{C4B4A949-FDB0-5B4F-274B-E13F13C26322}"/>
              </a:ext>
            </a:extLst>
          </p:cNvPr>
          <p:cNvSpPr>
            <a:spLocks noGrp="1"/>
          </p:cNvSpPr>
          <p:nvPr>
            <p:ph type="sldNum" sz="quarter" idx="12"/>
          </p:nvPr>
        </p:nvSpPr>
        <p:spPr/>
        <p:txBody>
          <a:bodyPr/>
          <a:lstStyle/>
          <a:p>
            <a:fld id="{99C361DE-1588-4910-B8D9-87B62F5E7695}" type="slidenum">
              <a:rPr lang="en-US" smtClean="0"/>
              <a:pPr/>
              <a:t>10</a:t>
            </a:fld>
            <a:endParaRPr lang="en-US"/>
          </a:p>
        </p:txBody>
      </p:sp>
    </p:spTree>
    <p:extLst>
      <p:ext uri="{BB962C8B-B14F-4D97-AF65-F5344CB8AC3E}">
        <p14:creationId xmlns:p14="http://schemas.microsoft.com/office/powerpoint/2010/main" val="3490299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381000"/>
            <a:ext cx="7086600" cy="4267200"/>
          </a:xfrm>
        </p:spPr>
        <p:txBody>
          <a:bodyPr>
            <a:normAutofit/>
          </a:bodyPr>
          <a:lstStyle/>
          <a:p>
            <a:br>
              <a:rPr lang="en-US" dirty="0"/>
            </a:br>
            <a:r>
              <a:rPr lang="en-US" dirty="0"/>
              <a:t>Scope of Entrepreneurship</a:t>
            </a:r>
            <a:r>
              <a:rPr lang="en-US" b="0" i="0" dirty="0"/>
              <a:t>?</a:t>
            </a:r>
            <a:br>
              <a:rPr lang="en-US" b="0" i="0" dirty="0"/>
            </a:br>
            <a:endParaRPr lang="en-US" dirty="0"/>
          </a:p>
        </p:txBody>
      </p:sp>
      <p:sp>
        <p:nvSpPr>
          <p:cNvPr id="2" name="Slide Number Placeholder 1">
            <a:extLst>
              <a:ext uri="{FF2B5EF4-FFF2-40B4-BE49-F238E27FC236}">
                <a16:creationId xmlns:a16="http://schemas.microsoft.com/office/drawing/2014/main" id="{A86E9659-1F27-B36E-F321-94852033CD1A}"/>
              </a:ext>
            </a:extLst>
          </p:cNvPr>
          <p:cNvSpPr>
            <a:spLocks noGrp="1"/>
          </p:cNvSpPr>
          <p:nvPr>
            <p:ph type="sldNum" sz="quarter" idx="12"/>
          </p:nvPr>
        </p:nvSpPr>
        <p:spPr/>
        <p:txBody>
          <a:bodyPr/>
          <a:lstStyle/>
          <a:p>
            <a:fld id="{99C361DE-1588-4910-B8D9-87B62F5E7695}" type="slidenum">
              <a:rPr lang="en-US" smtClean="0"/>
              <a:pPr/>
              <a:t>11</a:t>
            </a:fld>
            <a:endParaRPr lang="en-US"/>
          </a:p>
        </p:txBody>
      </p:sp>
    </p:spTree>
    <p:extLst>
      <p:ext uri="{BB962C8B-B14F-4D97-AF65-F5344CB8AC3E}">
        <p14:creationId xmlns:p14="http://schemas.microsoft.com/office/powerpoint/2010/main" val="1113631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59307"/>
            <a:ext cx="8763000" cy="6296238"/>
          </a:xfrm>
        </p:spPr>
        <p:txBody>
          <a:bodyPr>
            <a:normAutofit fontScale="55000" lnSpcReduction="20000"/>
          </a:bodyPr>
          <a:lstStyle/>
          <a:p>
            <a:pPr marL="0" indent="0">
              <a:lnSpc>
                <a:spcPct val="150000"/>
              </a:lnSpc>
              <a:buNone/>
            </a:pPr>
            <a:r>
              <a:rPr lang="en-US" b="1" dirty="0"/>
              <a:t>1. Contribution to GNP and per capita income: </a:t>
            </a:r>
          </a:p>
          <a:p>
            <a:pPr>
              <a:lnSpc>
                <a:spcPct val="150000"/>
              </a:lnSpc>
            </a:pPr>
            <a:r>
              <a:rPr lang="en-US" dirty="0"/>
              <a:t>Entrepreneurship contributes </a:t>
            </a:r>
            <a:r>
              <a:rPr lang="en-US" dirty="0">
                <a:solidFill>
                  <a:srgbClr val="FF0000"/>
                </a:solidFill>
              </a:rPr>
              <a:t>to economic stability </a:t>
            </a:r>
            <a:r>
              <a:rPr lang="en-US" dirty="0"/>
              <a:t>by introducing new products </a:t>
            </a:r>
          </a:p>
          <a:p>
            <a:pPr>
              <a:lnSpc>
                <a:spcPct val="150000"/>
              </a:lnSpc>
            </a:pPr>
            <a:r>
              <a:rPr lang="en-US" dirty="0"/>
              <a:t>services in the market and encouraging effective </a:t>
            </a:r>
            <a:r>
              <a:rPr lang="en-US" dirty="0">
                <a:solidFill>
                  <a:srgbClr val="FF3399"/>
                </a:solidFill>
              </a:rPr>
              <a:t>resource mobilization. </a:t>
            </a:r>
          </a:p>
          <a:p>
            <a:pPr>
              <a:lnSpc>
                <a:spcPct val="150000"/>
              </a:lnSpc>
            </a:pPr>
            <a:r>
              <a:rPr lang="en-US" dirty="0"/>
              <a:t>This helps </a:t>
            </a:r>
            <a:r>
              <a:rPr lang="en-US" dirty="0">
                <a:solidFill>
                  <a:srgbClr val="92D050"/>
                </a:solidFill>
              </a:rPr>
              <a:t>in increasing the gross national product </a:t>
            </a:r>
            <a:r>
              <a:rPr lang="en-US" dirty="0"/>
              <a:t>as well as per capita income of the people in the country.</a:t>
            </a:r>
          </a:p>
          <a:p>
            <a:pPr>
              <a:lnSpc>
                <a:spcPct val="150000"/>
              </a:lnSpc>
            </a:pPr>
            <a:r>
              <a:rPr lang="en-US" dirty="0"/>
              <a:t>Economic stability leads to increased institutional investment for productive activities and is a </a:t>
            </a:r>
            <a:r>
              <a:rPr lang="en-US" dirty="0">
                <a:solidFill>
                  <a:srgbClr val="FFC000"/>
                </a:solidFill>
              </a:rPr>
              <a:t>sign of economic growth.</a:t>
            </a:r>
          </a:p>
          <a:p>
            <a:pPr marL="0" indent="0">
              <a:lnSpc>
                <a:spcPct val="150000"/>
              </a:lnSpc>
              <a:buNone/>
            </a:pPr>
            <a:r>
              <a:rPr lang="en-US" b="1" dirty="0"/>
              <a:t>2. Employment generation: </a:t>
            </a:r>
          </a:p>
          <a:p>
            <a:pPr>
              <a:lnSpc>
                <a:spcPct val="150000"/>
              </a:lnSpc>
            </a:pPr>
            <a:r>
              <a:rPr lang="en-US" dirty="0"/>
              <a:t>Entrepreneurs are </a:t>
            </a:r>
            <a:r>
              <a:rPr lang="en-US" dirty="0">
                <a:solidFill>
                  <a:srgbClr val="FF0000"/>
                </a:solidFill>
              </a:rPr>
              <a:t>not only self-employed but also provide employment to others. </a:t>
            </a:r>
          </a:p>
          <a:p>
            <a:pPr>
              <a:lnSpc>
                <a:spcPct val="150000"/>
              </a:lnSpc>
            </a:pPr>
            <a:r>
              <a:rPr lang="en-US" dirty="0"/>
              <a:t>For example, when the information technology boom occurred in India, it led to several successful entrepreneurial ventures. This provided employment to many and also led to the launch of a number of engineering colleges, development of real-estate and hospitality ventures, and infrastructural facilities.</a:t>
            </a:r>
            <a:endParaRPr lang="en-US" b="1" dirty="0"/>
          </a:p>
          <a:p>
            <a:pPr>
              <a:lnSpc>
                <a:spcPct val="150000"/>
              </a:lnSpc>
            </a:pPr>
            <a:endParaRPr lang="en-US" dirty="0"/>
          </a:p>
        </p:txBody>
      </p:sp>
      <p:sp>
        <p:nvSpPr>
          <p:cNvPr id="2" name="Slide Number Placeholder 1">
            <a:extLst>
              <a:ext uri="{FF2B5EF4-FFF2-40B4-BE49-F238E27FC236}">
                <a16:creationId xmlns:a16="http://schemas.microsoft.com/office/drawing/2014/main" id="{50F892AC-0632-0EC4-851A-34AD3B609BB8}"/>
              </a:ext>
            </a:extLst>
          </p:cNvPr>
          <p:cNvSpPr>
            <a:spLocks noGrp="1"/>
          </p:cNvSpPr>
          <p:nvPr>
            <p:ph type="sldNum" sz="quarter" idx="12"/>
          </p:nvPr>
        </p:nvSpPr>
        <p:spPr/>
        <p:txBody>
          <a:bodyPr/>
          <a:lstStyle/>
          <a:p>
            <a:fld id="{99C361DE-1588-4910-B8D9-87B62F5E7695}" type="slidenum">
              <a:rPr lang="en-US" smtClean="0"/>
              <a:pPr/>
              <a:t>12</a:t>
            </a:fld>
            <a:endParaRPr lang="en-US"/>
          </a:p>
        </p:txBody>
      </p:sp>
    </p:spTree>
    <p:extLst>
      <p:ext uri="{BB962C8B-B14F-4D97-AF65-F5344CB8AC3E}">
        <p14:creationId xmlns:p14="http://schemas.microsoft.com/office/powerpoint/2010/main" val="152812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204716"/>
            <a:ext cx="8763000" cy="6238287"/>
          </a:xfrm>
        </p:spPr>
        <p:txBody>
          <a:bodyPr>
            <a:normAutofit fontScale="62500" lnSpcReduction="20000"/>
          </a:bodyPr>
          <a:lstStyle/>
          <a:p>
            <a:pPr>
              <a:lnSpc>
                <a:spcPct val="150000"/>
              </a:lnSpc>
            </a:pPr>
            <a:r>
              <a:rPr lang="en-US" b="1" dirty="0"/>
              <a:t>3. Balanced regional development: </a:t>
            </a:r>
          </a:p>
          <a:p>
            <a:pPr lvl="1">
              <a:lnSpc>
                <a:spcPct val="150000"/>
              </a:lnSpc>
            </a:pPr>
            <a:r>
              <a:rPr lang="en-US" dirty="0"/>
              <a:t>The development of enterprises in </a:t>
            </a:r>
            <a:r>
              <a:rPr lang="en-US" dirty="0">
                <a:solidFill>
                  <a:srgbClr val="FF0000"/>
                </a:solidFill>
              </a:rPr>
              <a:t>less-developed regions promotes </a:t>
            </a:r>
            <a:r>
              <a:rPr lang="en-US" dirty="0"/>
              <a:t>balanced regional development in the country. </a:t>
            </a:r>
          </a:p>
          <a:p>
            <a:pPr lvl="1">
              <a:lnSpc>
                <a:spcPct val="150000"/>
              </a:lnSpc>
            </a:pPr>
            <a:r>
              <a:rPr lang="en-US" dirty="0"/>
              <a:t>Entrepreneurship stimulates the </a:t>
            </a:r>
            <a:r>
              <a:rPr lang="en-US" dirty="0">
                <a:solidFill>
                  <a:srgbClr val="FF3399"/>
                </a:solidFill>
              </a:rPr>
              <a:t>distribution of wealth and income to more and more individuals </a:t>
            </a:r>
            <a:r>
              <a:rPr lang="en-US" dirty="0"/>
              <a:t>(such as stakeholders) and geographical areas, thus benefiting larger sections of society.</a:t>
            </a:r>
          </a:p>
          <a:p>
            <a:pPr>
              <a:lnSpc>
                <a:spcPct val="150000"/>
              </a:lnSpc>
            </a:pPr>
            <a:r>
              <a:rPr lang="en-US" b="1" dirty="0"/>
              <a:t>4. Promotion of export and trade:</a:t>
            </a:r>
          </a:p>
          <a:p>
            <a:pPr lvl="1">
              <a:lnSpc>
                <a:spcPct val="150000"/>
              </a:lnSpc>
            </a:pPr>
            <a:r>
              <a:rPr lang="en-US" b="1" dirty="0"/>
              <a:t> </a:t>
            </a:r>
            <a:r>
              <a:rPr lang="en-US" dirty="0"/>
              <a:t>Entrepreneurship promotes the country’s </a:t>
            </a:r>
            <a:r>
              <a:rPr lang="en-US" dirty="0">
                <a:solidFill>
                  <a:srgbClr val="92D050"/>
                </a:solidFill>
              </a:rPr>
              <a:t>export trade and earns foreign exchange</a:t>
            </a:r>
            <a:r>
              <a:rPr lang="en-US" dirty="0"/>
              <a:t>. </a:t>
            </a:r>
          </a:p>
          <a:p>
            <a:pPr lvl="1">
              <a:lnSpc>
                <a:spcPct val="150000"/>
              </a:lnSpc>
            </a:pPr>
            <a:r>
              <a:rPr lang="en-US" dirty="0"/>
              <a:t>This earning can help combat the country’s import dues requirements. </a:t>
            </a:r>
            <a:r>
              <a:rPr lang="en-US" dirty="0">
                <a:solidFill>
                  <a:srgbClr val="7030A0"/>
                </a:solidFill>
              </a:rPr>
              <a:t>International trade brings economic strength and techno-economic reliance.</a:t>
            </a:r>
          </a:p>
          <a:p>
            <a:pPr>
              <a:lnSpc>
                <a:spcPct val="150000"/>
              </a:lnSpc>
            </a:pPr>
            <a:r>
              <a:rPr lang="en-US" b="1" dirty="0"/>
              <a:t>5. Improvement in the standard of living: </a:t>
            </a:r>
          </a:p>
          <a:p>
            <a:pPr lvl="1">
              <a:lnSpc>
                <a:spcPct val="150000"/>
              </a:lnSpc>
            </a:pPr>
            <a:r>
              <a:rPr lang="en-US" dirty="0"/>
              <a:t>Entrepreneurs bring a wide </a:t>
            </a:r>
            <a:r>
              <a:rPr lang="en-US" dirty="0">
                <a:solidFill>
                  <a:srgbClr val="0070C0"/>
                </a:solidFill>
              </a:rPr>
              <a:t>variety of products and services </a:t>
            </a:r>
            <a:r>
              <a:rPr lang="en-US" dirty="0"/>
              <a:t>into the market. </a:t>
            </a:r>
          </a:p>
          <a:p>
            <a:pPr lvl="1">
              <a:lnSpc>
                <a:spcPct val="150000"/>
              </a:lnSpc>
            </a:pPr>
            <a:r>
              <a:rPr lang="en-US" dirty="0"/>
              <a:t>This increases competition in the market and makes it possible for people to avail of a </a:t>
            </a:r>
            <a:r>
              <a:rPr lang="en-US" dirty="0">
                <a:solidFill>
                  <a:srgbClr val="00B0F0"/>
                </a:solidFill>
              </a:rPr>
              <a:t>better quality of products and services at lower and more competitive prices</a:t>
            </a:r>
            <a:r>
              <a:rPr lang="en-US" dirty="0"/>
              <a:t>, resulting in an improvement of the country’s overall standard of living.</a:t>
            </a:r>
          </a:p>
          <a:p>
            <a:pPr>
              <a:lnSpc>
                <a:spcPct val="150000"/>
              </a:lnSpc>
            </a:pPr>
            <a:endParaRPr lang="en-US" dirty="0"/>
          </a:p>
        </p:txBody>
      </p:sp>
      <p:sp>
        <p:nvSpPr>
          <p:cNvPr id="2" name="Slide Number Placeholder 1">
            <a:extLst>
              <a:ext uri="{FF2B5EF4-FFF2-40B4-BE49-F238E27FC236}">
                <a16:creationId xmlns:a16="http://schemas.microsoft.com/office/drawing/2014/main" id="{CCAA05F4-2DDA-B9B8-2257-4CDD08633496}"/>
              </a:ext>
            </a:extLst>
          </p:cNvPr>
          <p:cNvSpPr>
            <a:spLocks noGrp="1"/>
          </p:cNvSpPr>
          <p:nvPr>
            <p:ph type="sldNum" sz="quarter" idx="12"/>
          </p:nvPr>
        </p:nvSpPr>
        <p:spPr/>
        <p:txBody>
          <a:bodyPr/>
          <a:lstStyle/>
          <a:p>
            <a:fld id="{99C361DE-1588-4910-B8D9-87B62F5E7695}" type="slidenum">
              <a:rPr lang="en-US" smtClean="0"/>
              <a:pPr/>
              <a:t>13</a:t>
            </a:fld>
            <a:endParaRPr lang="en-US"/>
          </a:p>
        </p:txBody>
      </p:sp>
    </p:spTree>
    <p:extLst>
      <p:ext uri="{BB962C8B-B14F-4D97-AF65-F5344CB8AC3E}">
        <p14:creationId xmlns:p14="http://schemas.microsoft.com/office/powerpoint/2010/main" val="428454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0025" y="464024"/>
            <a:ext cx="8763000" cy="6021182"/>
          </a:xfrm>
        </p:spPr>
        <p:txBody>
          <a:bodyPr>
            <a:normAutofit fontScale="77500" lnSpcReduction="20000"/>
          </a:bodyPr>
          <a:lstStyle/>
          <a:p>
            <a:pPr>
              <a:lnSpc>
                <a:spcPct val="150000"/>
              </a:lnSpc>
            </a:pPr>
            <a:r>
              <a:rPr lang="en-US" b="1" dirty="0"/>
              <a:t>6. Increased innovation:</a:t>
            </a:r>
          </a:p>
          <a:p>
            <a:pPr>
              <a:lnSpc>
                <a:spcPct val="150000"/>
              </a:lnSpc>
            </a:pPr>
            <a:r>
              <a:rPr lang="en-US" dirty="0"/>
              <a:t>With the liberalization of the Indian economy, the </a:t>
            </a:r>
            <a:r>
              <a:rPr lang="en-US" dirty="0">
                <a:solidFill>
                  <a:srgbClr val="00B0F0"/>
                </a:solidFill>
              </a:rPr>
              <a:t>increased competition in the domestic and international market</a:t>
            </a:r>
            <a:r>
              <a:rPr lang="en-US" dirty="0"/>
              <a:t> has encouraged entrepreneurs to be more creative.</a:t>
            </a:r>
          </a:p>
          <a:p>
            <a:pPr>
              <a:lnSpc>
                <a:spcPct val="150000"/>
              </a:lnSpc>
            </a:pPr>
            <a:r>
              <a:rPr lang="en-US" b="1" dirty="0"/>
              <a:t>7. Overall development of the economy: </a:t>
            </a:r>
          </a:p>
          <a:p>
            <a:pPr>
              <a:lnSpc>
                <a:spcPct val="150000"/>
              </a:lnSpc>
            </a:pPr>
            <a:r>
              <a:rPr lang="en-US" dirty="0"/>
              <a:t>Entrepreneurs create </a:t>
            </a:r>
            <a:r>
              <a:rPr lang="en-US" dirty="0">
                <a:solidFill>
                  <a:srgbClr val="FF3399"/>
                </a:solidFill>
              </a:rPr>
              <a:t>new technologies, products, processes, and services that become the next wave of new industries,</a:t>
            </a:r>
            <a:r>
              <a:rPr lang="en-US" dirty="0"/>
              <a:t> and these in turn drive the economy. Entrepreneurs are change agents in society. They create wealth and value, and generate employment in society. This naturally leads to social and economic growth.</a:t>
            </a:r>
          </a:p>
          <a:p>
            <a:endParaRPr lang="en-US" dirty="0"/>
          </a:p>
        </p:txBody>
      </p:sp>
      <p:sp>
        <p:nvSpPr>
          <p:cNvPr id="2" name="Slide Number Placeholder 1">
            <a:extLst>
              <a:ext uri="{FF2B5EF4-FFF2-40B4-BE49-F238E27FC236}">
                <a16:creationId xmlns:a16="http://schemas.microsoft.com/office/drawing/2014/main" id="{272D25D6-A661-76B5-7750-142C067D4B7C}"/>
              </a:ext>
            </a:extLst>
          </p:cNvPr>
          <p:cNvSpPr>
            <a:spLocks noGrp="1"/>
          </p:cNvSpPr>
          <p:nvPr>
            <p:ph type="sldNum" sz="quarter" idx="12"/>
          </p:nvPr>
        </p:nvSpPr>
        <p:spPr/>
        <p:txBody>
          <a:bodyPr/>
          <a:lstStyle/>
          <a:p>
            <a:fld id="{99C361DE-1588-4910-B8D9-87B62F5E7695}" type="slidenum">
              <a:rPr lang="en-US" smtClean="0"/>
              <a:pPr/>
              <a:t>14</a:t>
            </a:fld>
            <a:endParaRPr lang="en-US"/>
          </a:p>
        </p:txBody>
      </p:sp>
    </p:spTree>
    <p:extLst>
      <p:ext uri="{BB962C8B-B14F-4D97-AF65-F5344CB8AC3E}">
        <p14:creationId xmlns:p14="http://schemas.microsoft.com/office/powerpoint/2010/main" val="92461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2986" y="551330"/>
            <a:ext cx="8330453" cy="5674658"/>
          </a:xfrm>
          <a:ln w="76200">
            <a:solidFill>
              <a:srgbClr val="0070C0"/>
            </a:solidFill>
          </a:ln>
        </p:spPr>
        <p:txBody>
          <a:bodyPr>
            <a:noAutofit/>
          </a:bodyPr>
          <a:lstStyle/>
          <a:p>
            <a:pPr>
              <a:lnSpc>
                <a:spcPct val="200000"/>
              </a:lnSpc>
            </a:pPr>
            <a:br>
              <a:rPr lang="en-US" sz="4400" b="0" i="0" dirty="0"/>
            </a:br>
            <a:r>
              <a:rPr lang="en-US" sz="4400" b="0" i="0" dirty="0"/>
              <a:t> Characteristics of an Entrepreneur</a:t>
            </a:r>
            <a:br>
              <a:rPr lang="en-US" sz="4400" b="0" i="0" dirty="0"/>
            </a:br>
            <a:br>
              <a:rPr lang="en-US" sz="4400" b="0" i="0" dirty="0"/>
            </a:br>
            <a:br>
              <a:rPr lang="en-US" sz="4400" b="0" i="0" dirty="0"/>
            </a:br>
            <a:r>
              <a:rPr lang="en-US" sz="4400" b="0" i="0" dirty="0"/>
              <a:t>	</a:t>
            </a:r>
            <a:endParaRPr lang="en-US" sz="4400" dirty="0"/>
          </a:p>
        </p:txBody>
      </p:sp>
      <p:sp>
        <p:nvSpPr>
          <p:cNvPr id="3" name="Slide Number Placeholder 2">
            <a:extLst>
              <a:ext uri="{FF2B5EF4-FFF2-40B4-BE49-F238E27FC236}">
                <a16:creationId xmlns:a16="http://schemas.microsoft.com/office/drawing/2014/main" id="{C4BDC112-16D5-3E30-2CE9-6375FB0D07CD}"/>
              </a:ext>
            </a:extLst>
          </p:cNvPr>
          <p:cNvSpPr>
            <a:spLocks noGrp="1"/>
          </p:cNvSpPr>
          <p:nvPr>
            <p:ph type="sldNum" sz="quarter" idx="12"/>
          </p:nvPr>
        </p:nvSpPr>
        <p:spPr/>
        <p:txBody>
          <a:bodyPr/>
          <a:lstStyle/>
          <a:p>
            <a:fld id="{99C361DE-1588-4910-B8D9-87B62F5E7695}" type="slidenum">
              <a:rPr lang="en-US" smtClean="0"/>
              <a:pPr/>
              <a:t>15</a:t>
            </a:fld>
            <a:endParaRPr lang="en-US"/>
          </a:p>
        </p:txBody>
      </p:sp>
    </p:spTree>
    <p:extLst>
      <p:ext uri="{BB962C8B-B14F-4D97-AF65-F5344CB8AC3E}">
        <p14:creationId xmlns:p14="http://schemas.microsoft.com/office/powerpoint/2010/main" val="1709479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533400"/>
            <a:ext cx="8229600" cy="5715000"/>
          </a:xfrm>
        </p:spPr>
        <p:txBody>
          <a:bodyPr>
            <a:normAutofit fontScale="85000" lnSpcReduction="20000"/>
          </a:bodyPr>
          <a:lstStyle/>
          <a:p>
            <a:r>
              <a:rPr lang="en-US" dirty="0"/>
              <a:t>Mental ability</a:t>
            </a:r>
          </a:p>
          <a:p>
            <a:r>
              <a:rPr lang="en-US" dirty="0"/>
              <a:t>Clear objective</a:t>
            </a:r>
          </a:p>
          <a:p>
            <a:r>
              <a:rPr lang="en-US" dirty="0"/>
              <a:t>Business secrecy</a:t>
            </a:r>
          </a:p>
          <a:p>
            <a:r>
              <a:rPr lang="en-US" dirty="0"/>
              <a:t>Human relation ability</a:t>
            </a:r>
          </a:p>
          <a:p>
            <a:r>
              <a:rPr lang="en-US" dirty="0"/>
              <a:t>Communication ability</a:t>
            </a:r>
          </a:p>
          <a:p>
            <a:r>
              <a:rPr lang="en-US" dirty="0"/>
              <a:t>Technical knowledge</a:t>
            </a:r>
          </a:p>
          <a:p>
            <a:r>
              <a:rPr lang="en-US" dirty="0"/>
              <a:t>Motivator</a:t>
            </a:r>
          </a:p>
          <a:p>
            <a:r>
              <a:rPr lang="en-US" dirty="0"/>
              <a:t>Self-confidence</a:t>
            </a:r>
          </a:p>
          <a:p>
            <a:r>
              <a:rPr lang="en-US" dirty="0"/>
              <a:t>Long –term involvement</a:t>
            </a:r>
          </a:p>
          <a:p>
            <a:r>
              <a:rPr lang="en-US" dirty="0"/>
              <a:t>High energy level</a:t>
            </a:r>
          </a:p>
          <a:p>
            <a:r>
              <a:rPr lang="en-US" dirty="0"/>
              <a:t>Persistent problem solver</a:t>
            </a:r>
          </a:p>
          <a:p>
            <a:r>
              <a:rPr lang="en-US" dirty="0"/>
              <a:t>Initiative </a:t>
            </a:r>
          </a:p>
          <a:p>
            <a:r>
              <a:rPr lang="en-US" dirty="0"/>
              <a:t>Moderate risk-taker</a:t>
            </a:r>
          </a:p>
        </p:txBody>
      </p:sp>
      <p:sp>
        <p:nvSpPr>
          <p:cNvPr id="4" name="Slide Number Placeholder 3">
            <a:extLst>
              <a:ext uri="{FF2B5EF4-FFF2-40B4-BE49-F238E27FC236}">
                <a16:creationId xmlns:a16="http://schemas.microsoft.com/office/drawing/2014/main" id="{FC3946E7-2629-6ED4-D5A4-BF1CD535873D}"/>
              </a:ext>
            </a:extLst>
          </p:cNvPr>
          <p:cNvSpPr>
            <a:spLocks noGrp="1"/>
          </p:cNvSpPr>
          <p:nvPr>
            <p:ph type="sldNum" sz="quarter" idx="12"/>
          </p:nvPr>
        </p:nvSpPr>
        <p:spPr/>
        <p:txBody>
          <a:bodyPr/>
          <a:lstStyle/>
          <a:p>
            <a:fld id="{99C361DE-1588-4910-B8D9-87B62F5E769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79127" y="1149658"/>
            <a:ext cx="6942346" cy="3180295"/>
          </a:xfrm>
        </p:spPr>
        <p:txBody>
          <a:bodyPr>
            <a:normAutofit/>
          </a:bodyPr>
          <a:lstStyle/>
          <a:p>
            <a:br>
              <a:rPr lang="en-US" dirty="0"/>
            </a:br>
            <a:br>
              <a:rPr lang="en-US" dirty="0"/>
            </a:br>
            <a:r>
              <a:rPr lang="en-US" dirty="0"/>
              <a:t>Models of Entrepreneurship Development</a:t>
            </a:r>
          </a:p>
        </p:txBody>
      </p:sp>
      <p:sp>
        <p:nvSpPr>
          <p:cNvPr id="2" name="Slide Number Placeholder 1">
            <a:extLst>
              <a:ext uri="{FF2B5EF4-FFF2-40B4-BE49-F238E27FC236}">
                <a16:creationId xmlns:a16="http://schemas.microsoft.com/office/drawing/2014/main" id="{15368DCF-D24E-2B48-9E81-60086DBF7CD0}"/>
              </a:ext>
            </a:extLst>
          </p:cNvPr>
          <p:cNvSpPr>
            <a:spLocks noGrp="1"/>
          </p:cNvSpPr>
          <p:nvPr>
            <p:ph type="sldNum" sz="quarter" idx="12"/>
          </p:nvPr>
        </p:nvSpPr>
        <p:spPr/>
        <p:txBody>
          <a:bodyPr/>
          <a:lstStyle/>
          <a:p>
            <a:fld id="{99C361DE-1588-4910-B8D9-87B62F5E7695}" type="slidenum">
              <a:rPr lang="en-US" smtClean="0"/>
              <a:pPr/>
              <a:t>17</a:t>
            </a:fld>
            <a:endParaRPr lang="en-US"/>
          </a:p>
        </p:txBody>
      </p:sp>
    </p:spTree>
    <p:extLst>
      <p:ext uri="{BB962C8B-B14F-4D97-AF65-F5344CB8AC3E}">
        <p14:creationId xmlns:p14="http://schemas.microsoft.com/office/powerpoint/2010/main" val="1609361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fontScale="92500"/>
          </a:bodyPr>
          <a:lstStyle/>
          <a:p>
            <a:r>
              <a:rPr lang="en-US" dirty="0"/>
              <a:t>Psychological Model</a:t>
            </a:r>
          </a:p>
          <a:p>
            <a:pPr lvl="1"/>
            <a:r>
              <a:rPr lang="en-US" dirty="0"/>
              <a:t> David McClelland’s theory </a:t>
            </a:r>
          </a:p>
          <a:p>
            <a:pPr lvl="1"/>
            <a:r>
              <a:rPr lang="en-US" i="1" dirty="0"/>
              <a:t>Hagen’s Theory of Withdrawal of Status Respect (1964)</a:t>
            </a:r>
          </a:p>
          <a:p>
            <a:pPr lvl="1"/>
            <a:r>
              <a:rPr lang="en-US" i="1" dirty="0"/>
              <a:t>Rotter- Internal–External Locus of Control Theory </a:t>
            </a:r>
            <a:r>
              <a:rPr lang="en-US" dirty="0"/>
              <a:t> </a:t>
            </a:r>
          </a:p>
          <a:p>
            <a:r>
              <a:rPr lang="en-US" dirty="0"/>
              <a:t>Sociological Model</a:t>
            </a:r>
          </a:p>
          <a:p>
            <a:pPr lvl="1"/>
            <a:r>
              <a:rPr lang="en-US" i="1" dirty="0"/>
              <a:t>Max Weber’s Theory of Religious Beliefs</a:t>
            </a:r>
          </a:p>
          <a:p>
            <a:pPr lvl="1"/>
            <a:r>
              <a:rPr lang="en-US" i="1" dirty="0" err="1"/>
              <a:t>Hozelist’s</a:t>
            </a:r>
            <a:r>
              <a:rPr lang="en-US" i="1" dirty="0"/>
              <a:t> Sociocultural Theory</a:t>
            </a:r>
            <a:r>
              <a:rPr lang="en-US" dirty="0"/>
              <a:t>  </a:t>
            </a:r>
          </a:p>
          <a:p>
            <a:pPr lvl="1"/>
            <a:r>
              <a:rPr lang="en-US" i="1" dirty="0"/>
              <a:t>Thomas Cochran’s Theory of Entrepreneurial Supply</a:t>
            </a:r>
            <a:r>
              <a:rPr lang="en-US" dirty="0"/>
              <a:t>   </a:t>
            </a:r>
          </a:p>
          <a:p>
            <a:pPr lvl="1"/>
            <a:r>
              <a:rPr lang="en-US" i="1" dirty="0"/>
              <a:t>Frank W. Young’s Theory of Group Level Pattern</a:t>
            </a:r>
            <a:endParaRPr lang="en-US" dirty="0"/>
          </a:p>
          <a:p>
            <a:r>
              <a:rPr lang="en-US" dirty="0"/>
              <a:t>Integrated Model</a:t>
            </a:r>
          </a:p>
        </p:txBody>
      </p:sp>
      <p:sp>
        <p:nvSpPr>
          <p:cNvPr id="2" name="Slide Number Placeholder 1">
            <a:extLst>
              <a:ext uri="{FF2B5EF4-FFF2-40B4-BE49-F238E27FC236}">
                <a16:creationId xmlns:a16="http://schemas.microsoft.com/office/drawing/2014/main" id="{8B183308-4756-105D-F3C5-BA698C840E03}"/>
              </a:ext>
            </a:extLst>
          </p:cNvPr>
          <p:cNvSpPr>
            <a:spLocks noGrp="1"/>
          </p:cNvSpPr>
          <p:nvPr>
            <p:ph type="sldNum" sz="quarter" idx="12"/>
          </p:nvPr>
        </p:nvSpPr>
        <p:spPr/>
        <p:txBody>
          <a:bodyPr/>
          <a:lstStyle/>
          <a:p>
            <a:fld id="{99C361DE-1588-4910-B8D9-87B62F5E7695}" type="slidenum">
              <a:rPr lang="en-US" smtClean="0"/>
              <a:pPr/>
              <a:t>18</a:t>
            </a:fld>
            <a:endParaRPr lang="en-US"/>
          </a:p>
        </p:txBody>
      </p:sp>
    </p:spTree>
    <p:extLst>
      <p:ext uri="{BB962C8B-B14F-4D97-AF65-F5344CB8AC3E}">
        <p14:creationId xmlns:p14="http://schemas.microsoft.com/office/powerpoint/2010/main" val="3613468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1. Psychological Models</a:t>
            </a:r>
          </a:p>
        </p:txBody>
      </p:sp>
      <p:sp>
        <p:nvSpPr>
          <p:cNvPr id="3" name="Content Placeholder 2"/>
          <p:cNvSpPr>
            <a:spLocks noGrp="1"/>
          </p:cNvSpPr>
          <p:nvPr>
            <p:ph idx="1"/>
          </p:nvPr>
        </p:nvSpPr>
        <p:spPr/>
        <p:txBody>
          <a:bodyPr>
            <a:normAutofit/>
          </a:bodyPr>
          <a:lstStyle/>
          <a:p>
            <a:r>
              <a:rPr lang="en-US" dirty="0"/>
              <a:t>The essence of psychological theory is an </a:t>
            </a:r>
            <a:r>
              <a:rPr lang="en-US" dirty="0">
                <a:solidFill>
                  <a:srgbClr val="FF3399"/>
                </a:solidFill>
              </a:rPr>
              <a:t>understanding of the difference in individuals’ attitudes. </a:t>
            </a:r>
          </a:p>
          <a:p>
            <a:endParaRPr lang="en-US" dirty="0"/>
          </a:p>
          <a:p>
            <a:r>
              <a:rPr lang="en-US" dirty="0"/>
              <a:t>According to this theory, the </a:t>
            </a:r>
            <a:r>
              <a:rPr lang="en-US" dirty="0">
                <a:solidFill>
                  <a:srgbClr val="0070C0"/>
                </a:solidFill>
              </a:rPr>
              <a:t>internal attitude and ability to judge and forecast any situation </a:t>
            </a:r>
            <a:r>
              <a:rPr lang="en-US" dirty="0"/>
              <a:t>lead a person to become a successful entrepreneur.</a:t>
            </a:r>
          </a:p>
        </p:txBody>
      </p:sp>
      <p:sp>
        <p:nvSpPr>
          <p:cNvPr id="4" name="Slide Number Placeholder 3">
            <a:extLst>
              <a:ext uri="{FF2B5EF4-FFF2-40B4-BE49-F238E27FC236}">
                <a16:creationId xmlns:a16="http://schemas.microsoft.com/office/drawing/2014/main" id="{95A9AE73-5C8F-A734-429A-B5D20155D2B8}"/>
              </a:ext>
            </a:extLst>
          </p:cNvPr>
          <p:cNvSpPr>
            <a:spLocks noGrp="1"/>
          </p:cNvSpPr>
          <p:nvPr>
            <p:ph type="sldNum" sz="quarter" idx="12"/>
          </p:nvPr>
        </p:nvSpPr>
        <p:spPr/>
        <p:txBody>
          <a:bodyPr/>
          <a:lstStyle/>
          <a:p>
            <a:fld id="{99C361DE-1588-4910-B8D9-87B62F5E7695}" type="slidenum">
              <a:rPr lang="en-US" smtClean="0"/>
              <a:pPr/>
              <a:t>19</a:t>
            </a:fld>
            <a:endParaRPr lang="en-US"/>
          </a:p>
        </p:txBody>
      </p:sp>
    </p:spTree>
    <p:extLst>
      <p:ext uri="{BB962C8B-B14F-4D97-AF65-F5344CB8AC3E}">
        <p14:creationId xmlns:p14="http://schemas.microsoft.com/office/powerpoint/2010/main" val="3468805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1063D8A-2787-4E7A-BC0D-508947E0F0ED}"/>
              </a:ext>
            </a:extLst>
          </p:cNvPr>
          <p:cNvSpPr>
            <a:spLocks noGrp="1"/>
          </p:cNvSpPr>
          <p:nvPr>
            <p:ph sz="half" idx="2"/>
          </p:nvPr>
        </p:nvSpPr>
        <p:spPr/>
        <p:txBody>
          <a:bodyPr/>
          <a:lstStyle/>
          <a:p>
            <a:pPr marL="0" indent="0">
              <a:buNone/>
            </a:pPr>
            <a:r>
              <a:rPr lang="en-US" dirty="0"/>
              <a:t>If You have confidence on own strength then you become entrepreneur, </a:t>
            </a:r>
          </a:p>
          <a:p>
            <a:pPr marL="0" indent="0">
              <a:buNone/>
            </a:pPr>
            <a:endParaRPr lang="en-US" dirty="0"/>
          </a:p>
          <a:p>
            <a:pPr marL="0" indent="0">
              <a:buNone/>
            </a:pPr>
            <a:r>
              <a:rPr lang="en-US" dirty="0"/>
              <a:t>But other have confidence on your strength then you become CEO.</a:t>
            </a:r>
          </a:p>
        </p:txBody>
      </p:sp>
      <p:pic>
        <p:nvPicPr>
          <p:cNvPr id="6146" name="Picture 2" descr="Image result for entrepreneur and employee">
            <a:extLst>
              <a:ext uri="{FF2B5EF4-FFF2-40B4-BE49-F238E27FC236}">
                <a16:creationId xmlns:a16="http://schemas.microsoft.com/office/drawing/2014/main" id="{B851E900-9680-4765-AFEA-7EF948CDF1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60" y="785935"/>
            <a:ext cx="3660364" cy="4894718"/>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08722A3-D0FF-AE1C-CC9B-AE063CF5835E}"/>
              </a:ext>
            </a:extLst>
          </p:cNvPr>
          <p:cNvSpPr>
            <a:spLocks noGrp="1"/>
          </p:cNvSpPr>
          <p:nvPr>
            <p:ph type="sldNum" sz="quarter" idx="12"/>
          </p:nvPr>
        </p:nvSpPr>
        <p:spPr/>
        <p:txBody>
          <a:bodyPr/>
          <a:lstStyle/>
          <a:p>
            <a:fld id="{0D6A951E-DCAC-4E7D-AFF0-F7E2B3CB9688}" type="slidenum">
              <a:rPr lang="en-US" smtClean="0"/>
              <a:pPr/>
              <a:t>2</a:t>
            </a:fld>
            <a:endParaRPr lang="en-US"/>
          </a:p>
        </p:txBody>
      </p:sp>
    </p:spTree>
    <p:extLst>
      <p:ext uri="{BB962C8B-B14F-4D97-AF65-F5344CB8AC3E}">
        <p14:creationId xmlns:p14="http://schemas.microsoft.com/office/powerpoint/2010/main" val="3512824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David McClelland’s theory of Achievement motivation </a:t>
            </a:r>
          </a:p>
        </p:txBody>
      </p:sp>
      <p:sp>
        <p:nvSpPr>
          <p:cNvPr id="3" name="Content Placeholder 2"/>
          <p:cNvSpPr>
            <a:spLocks noGrp="1"/>
          </p:cNvSpPr>
          <p:nvPr>
            <p:ph idx="1"/>
          </p:nvPr>
        </p:nvSpPr>
        <p:spPr>
          <a:xfrm>
            <a:off x="457200" y="1447800"/>
            <a:ext cx="8382000" cy="4953000"/>
          </a:xfrm>
        </p:spPr>
        <p:txBody>
          <a:bodyPr>
            <a:normAutofit fontScale="85000" lnSpcReduction="20000"/>
          </a:bodyPr>
          <a:lstStyle/>
          <a:p>
            <a:pPr algn="just"/>
            <a:r>
              <a:rPr lang="en-US" dirty="0"/>
              <a:t>In his theory, McClelland considers entrepreneurs as people who do things in a better way and make decisions in times of uncertainty. </a:t>
            </a:r>
          </a:p>
          <a:p>
            <a:pPr algn="just"/>
            <a:r>
              <a:rPr lang="en-US" dirty="0"/>
              <a:t>Motivation is an important determinant for entrepreneurial growth.</a:t>
            </a:r>
          </a:p>
          <a:p>
            <a:pPr algn="just"/>
            <a:r>
              <a:rPr lang="en-US" dirty="0">
                <a:solidFill>
                  <a:srgbClr val="7030A0"/>
                </a:solidFill>
              </a:rPr>
              <a:t>Three motives for accomplishing things:</a:t>
            </a:r>
          </a:p>
          <a:p>
            <a:pPr lvl="1" algn="just"/>
            <a:r>
              <a:rPr lang="en-US" b="1" dirty="0"/>
              <a:t>Need for Power (</a:t>
            </a:r>
            <a:r>
              <a:rPr lang="en-US" b="1" dirty="0" err="1"/>
              <a:t>nP</a:t>
            </a:r>
            <a:r>
              <a:rPr lang="en-US" dirty="0"/>
              <a:t>), or the drive to influence others and any given situation.</a:t>
            </a:r>
          </a:p>
          <a:p>
            <a:pPr lvl="1" algn="just"/>
            <a:r>
              <a:rPr lang="en-US" b="1" dirty="0"/>
              <a:t>Need for Affiliation (</a:t>
            </a:r>
            <a:r>
              <a:rPr lang="en-US" b="1" dirty="0" err="1"/>
              <a:t>nAff</a:t>
            </a:r>
            <a:r>
              <a:rPr lang="en-US" b="1" dirty="0"/>
              <a:t>), </a:t>
            </a:r>
            <a:r>
              <a:rPr lang="en-US" dirty="0"/>
              <a:t>or the drive for interpersonal relationship.</a:t>
            </a:r>
          </a:p>
          <a:p>
            <a:pPr lvl="1" algn="just"/>
            <a:r>
              <a:rPr lang="en-US" b="1" dirty="0"/>
              <a:t>Need for Achievement (</a:t>
            </a:r>
            <a:r>
              <a:rPr lang="en-US" b="1" dirty="0" err="1"/>
              <a:t>nAch</a:t>
            </a:r>
            <a:r>
              <a:rPr lang="en-US" b="1" dirty="0"/>
              <a:t>), </a:t>
            </a:r>
            <a:r>
              <a:rPr lang="en-US" dirty="0"/>
              <a:t>or the drive to excel, advance, and grow.</a:t>
            </a:r>
          </a:p>
          <a:p>
            <a:pPr algn="just"/>
            <a:r>
              <a:rPr lang="en-US" dirty="0"/>
              <a:t>All of these needs may simultaneously act on an individuals.</a:t>
            </a:r>
          </a:p>
          <a:p>
            <a:pPr algn="just">
              <a:buNone/>
            </a:pPr>
            <a:endParaRPr lang="en-US" dirty="0"/>
          </a:p>
          <a:p>
            <a:pPr algn="just"/>
            <a:endParaRPr lang="en-US" dirty="0"/>
          </a:p>
        </p:txBody>
      </p:sp>
      <p:sp>
        <p:nvSpPr>
          <p:cNvPr id="4" name="Slide Number Placeholder 3">
            <a:extLst>
              <a:ext uri="{FF2B5EF4-FFF2-40B4-BE49-F238E27FC236}">
                <a16:creationId xmlns:a16="http://schemas.microsoft.com/office/drawing/2014/main" id="{6BA1C704-D3A0-D26B-C868-5236D5E60AB5}"/>
              </a:ext>
            </a:extLst>
          </p:cNvPr>
          <p:cNvSpPr>
            <a:spLocks noGrp="1"/>
          </p:cNvSpPr>
          <p:nvPr>
            <p:ph type="sldNum" sz="quarter" idx="12"/>
          </p:nvPr>
        </p:nvSpPr>
        <p:spPr/>
        <p:txBody>
          <a:bodyPr/>
          <a:lstStyle/>
          <a:p>
            <a:fld id="{99C361DE-1588-4910-B8D9-87B62F5E7695}" type="slidenum">
              <a:rPr lang="en-US" smtClean="0"/>
              <a:pPr/>
              <a:t>20</a:t>
            </a:fld>
            <a:endParaRPr lang="en-US"/>
          </a:p>
        </p:txBody>
      </p:sp>
    </p:spTree>
    <p:extLst>
      <p:ext uri="{BB962C8B-B14F-4D97-AF65-F5344CB8AC3E}">
        <p14:creationId xmlns:p14="http://schemas.microsoft.com/office/powerpoint/2010/main" val="518211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nSpc>
                <a:spcPct val="150000"/>
              </a:lnSpc>
            </a:pPr>
            <a:r>
              <a:rPr lang="en-US" sz="4000" b="1" i="1" dirty="0"/>
              <a:t>Hagen’s Theory of Withdrawal of Status Respect </a:t>
            </a:r>
            <a:r>
              <a:rPr lang="en-US" b="1" i="1" dirty="0"/>
              <a:t>(1964)</a:t>
            </a:r>
            <a:r>
              <a:rPr lang="en-US" b="1" dirty="0"/>
              <a:t> </a:t>
            </a:r>
          </a:p>
        </p:txBody>
      </p:sp>
      <p:sp>
        <p:nvSpPr>
          <p:cNvPr id="3" name="Content Placeholder 2"/>
          <p:cNvSpPr>
            <a:spLocks noGrp="1"/>
          </p:cNvSpPr>
          <p:nvPr>
            <p:ph idx="1"/>
          </p:nvPr>
        </p:nvSpPr>
        <p:spPr>
          <a:xfrm>
            <a:off x="457200" y="1524000"/>
            <a:ext cx="8229600" cy="4602163"/>
          </a:xfrm>
        </p:spPr>
        <p:txBody>
          <a:bodyPr>
            <a:normAutofit fontScale="70000" lnSpcReduction="20000"/>
          </a:bodyPr>
          <a:lstStyle/>
          <a:p>
            <a:pPr algn="just">
              <a:lnSpc>
                <a:spcPct val="150000"/>
              </a:lnSpc>
            </a:pPr>
            <a:r>
              <a:rPr lang="en-US" b="1" dirty="0">
                <a:latin typeface="Times New Roman" panose="02020603050405020304" pitchFamily="18" charset="0"/>
                <a:cs typeface="Times New Roman" panose="02020603050405020304" pitchFamily="18" charset="0"/>
              </a:rPr>
              <a:t>Everett Hagen’s </a:t>
            </a:r>
            <a:r>
              <a:rPr lang="en-US" dirty="0">
                <a:latin typeface="Times New Roman" panose="02020603050405020304" pitchFamily="18" charset="0"/>
                <a:cs typeface="Times New Roman" panose="02020603050405020304" pitchFamily="18" charset="0"/>
              </a:rPr>
              <a:t>concept of the entrepreneur is that of a </a:t>
            </a:r>
            <a:r>
              <a:rPr lang="en-US" b="1" dirty="0">
                <a:latin typeface="Times New Roman" panose="02020603050405020304" pitchFamily="18" charset="0"/>
                <a:cs typeface="Times New Roman" panose="02020603050405020304" pitchFamily="18" charset="0"/>
              </a:rPr>
              <a:t>“creative personality” </a:t>
            </a:r>
            <a:r>
              <a:rPr lang="en-US" dirty="0">
                <a:latin typeface="Times New Roman" panose="02020603050405020304" pitchFamily="18" charset="0"/>
                <a:cs typeface="Times New Roman" panose="02020603050405020304" pitchFamily="18" charset="0"/>
              </a:rPr>
              <a:t>interested in accelerating change and driven by a motivation to achieve. </a:t>
            </a:r>
          </a:p>
          <a:p>
            <a:pPr algn="just">
              <a:lnSpc>
                <a:spcPct val="150000"/>
              </a:lnSpc>
            </a:pPr>
            <a:r>
              <a:rPr lang="en-US" dirty="0">
                <a:latin typeface="Times New Roman" panose="02020603050405020304" pitchFamily="18" charset="0"/>
                <a:cs typeface="Times New Roman" panose="02020603050405020304" pitchFamily="18" charset="0"/>
              </a:rPr>
              <a:t>According to Hagen, entrepreneurial growth has been very </a:t>
            </a:r>
            <a:r>
              <a:rPr lang="en-US" b="1" dirty="0">
                <a:latin typeface="Times New Roman" panose="02020603050405020304" pitchFamily="18" charset="0"/>
                <a:cs typeface="Times New Roman" panose="02020603050405020304" pitchFamily="18" charset="0"/>
              </a:rPr>
              <a:t>gradual and may or may not even occur in the same generation.</a:t>
            </a:r>
            <a:r>
              <a:rPr lang="en-US" dirty="0">
                <a:latin typeface="Times New Roman" panose="02020603050405020304" pitchFamily="18" charset="0"/>
                <a:cs typeface="Times New Roman" panose="02020603050405020304" pitchFamily="18" charset="0"/>
              </a:rPr>
              <a:t> In his theory of withdrawal of status respect, </a:t>
            </a:r>
          </a:p>
          <a:p>
            <a:pPr algn="just">
              <a:lnSpc>
                <a:spcPct val="150000"/>
              </a:lnSpc>
            </a:pPr>
            <a:r>
              <a:rPr lang="en-US" dirty="0">
                <a:latin typeface="Times New Roman" panose="02020603050405020304" pitchFamily="18" charset="0"/>
                <a:cs typeface="Times New Roman" panose="02020603050405020304" pitchFamily="18" charset="0"/>
              </a:rPr>
              <a:t>Everett Hagen’s argument is that </a:t>
            </a:r>
            <a:r>
              <a:rPr lang="en-US" b="1" dirty="0">
                <a:latin typeface="Times New Roman" panose="02020603050405020304" pitchFamily="18" charset="0"/>
                <a:cs typeface="Times New Roman" panose="02020603050405020304" pitchFamily="18" charset="0"/>
              </a:rPr>
              <a:t>certain social changes may disrupt the stability of traditional society </a:t>
            </a:r>
            <a:r>
              <a:rPr lang="en-US" dirty="0">
                <a:latin typeface="Times New Roman" panose="02020603050405020304" pitchFamily="18" charset="0"/>
                <a:cs typeface="Times New Roman" panose="02020603050405020304" pitchFamily="18" charset="0"/>
              </a:rPr>
              <a:t>and cause psychological changes in a group or in an individual. </a:t>
            </a:r>
          </a:p>
        </p:txBody>
      </p:sp>
      <p:sp>
        <p:nvSpPr>
          <p:cNvPr id="4" name="Slide Number Placeholder 3">
            <a:extLst>
              <a:ext uri="{FF2B5EF4-FFF2-40B4-BE49-F238E27FC236}">
                <a16:creationId xmlns:a16="http://schemas.microsoft.com/office/drawing/2014/main" id="{9E622006-CB81-E99D-D76F-6E1AB7CA285B}"/>
              </a:ext>
            </a:extLst>
          </p:cNvPr>
          <p:cNvSpPr>
            <a:spLocks noGrp="1"/>
          </p:cNvSpPr>
          <p:nvPr>
            <p:ph type="sldNum" sz="quarter" idx="12"/>
          </p:nvPr>
        </p:nvSpPr>
        <p:spPr/>
        <p:txBody>
          <a:bodyPr/>
          <a:lstStyle/>
          <a:p>
            <a:fld id="{99C361DE-1588-4910-B8D9-87B62F5E7695}" type="slidenum">
              <a:rPr lang="en-US" smtClean="0"/>
              <a:pPr/>
              <a:t>21</a:t>
            </a:fld>
            <a:endParaRPr lang="en-US"/>
          </a:p>
        </p:txBody>
      </p:sp>
    </p:spTree>
    <p:extLst>
      <p:ext uri="{BB962C8B-B14F-4D97-AF65-F5344CB8AC3E}">
        <p14:creationId xmlns:p14="http://schemas.microsoft.com/office/powerpoint/2010/main" val="1699041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lgn="ctr" rtl="0">
              <a:lnSpc>
                <a:spcPct val="90000"/>
              </a:lnSpc>
              <a:spcBef>
                <a:spcPct val="0"/>
              </a:spcBef>
            </a:pPr>
            <a:r>
              <a:rPr lang="en-US" sz="3600" b="1" i="1" dirty="0"/>
              <a:t>Rotter- Internal–External Locus of Control Theory</a:t>
            </a:r>
            <a:br>
              <a:rPr lang="en-US" sz="2200" b="1" i="1" dirty="0"/>
            </a:br>
            <a:endParaRPr lang="en-US" dirty="0"/>
          </a:p>
        </p:txBody>
      </p:sp>
      <p:sp>
        <p:nvSpPr>
          <p:cNvPr id="3" name="Content Placeholder 2"/>
          <p:cNvSpPr>
            <a:spLocks noGrp="1"/>
          </p:cNvSpPr>
          <p:nvPr>
            <p:ph idx="1"/>
          </p:nvPr>
        </p:nvSpPr>
        <p:spPr>
          <a:xfrm>
            <a:off x="457200" y="1219201"/>
            <a:ext cx="8382000" cy="5029200"/>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Professor J. D. Rotter of Ohio University introduced the </a:t>
            </a:r>
            <a:r>
              <a:rPr lang="en-US" b="1" dirty="0">
                <a:latin typeface="Times New Roman" panose="02020603050405020304" pitchFamily="18" charset="0"/>
                <a:cs typeface="Times New Roman" panose="02020603050405020304" pitchFamily="18" charset="0"/>
              </a:rPr>
              <a:t>Internal–External Locus of Control </a:t>
            </a:r>
            <a:r>
              <a:rPr lang="en-US" dirty="0">
                <a:latin typeface="Times New Roman" panose="02020603050405020304" pitchFamily="18" charset="0"/>
                <a:cs typeface="Times New Roman" panose="02020603050405020304" pitchFamily="18" charset="0"/>
              </a:rPr>
              <a:t>Theory, which highlights the </a:t>
            </a:r>
            <a:r>
              <a:rPr lang="en-US" b="1" dirty="0">
                <a:latin typeface="Times New Roman" panose="02020603050405020304" pitchFamily="18" charset="0"/>
                <a:cs typeface="Times New Roman" panose="02020603050405020304" pitchFamily="18" charset="0"/>
              </a:rPr>
              <a:t>self-confidence of a person, </a:t>
            </a:r>
            <a:r>
              <a:rPr lang="en-US" dirty="0">
                <a:latin typeface="Times New Roman" panose="02020603050405020304" pitchFamily="18" charset="0"/>
                <a:cs typeface="Times New Roman" panose="02020603050405020304" pitchFamily="18" charset="0"/>
              </a:rPr>
              <a:t>and the </a:t>
            </a:r>
            <a:r>
              <a:rPr lang="en-US" b="1" dirty="0">
                <a:latin typeface="Times New Roman" panose="02020603050405020304" pitchFamily="18" charset="0"/>
                <a:cs typeface="Times New Roman" panose="02020603050405020304" pitchFamily="18" charset="0"/>
              </a:rPr>
              <a:t>dependency on fortune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external environment </a:t>
            </a:r>
            <a:r>
              <a:rPr lang="en-US" dirty="0">
                <a:latin typeface="Times New Roman" panose="02020603050405020304" pitchFamily="18" charset="0"/>
                <a:cs typeface="Times New Roman" panose="02020603050405020304" pitchFamily="18" charset="0"/>
              </a:rPr>
              <a:t>for becoming an entrepreneur. </a:t>
            </a:r>
          </a:p>
          <a:p>
            <a:pPr algn="just"/>
            <a:r>
              <a:rPr lang="en-US" dirty="0">
                <a:latin typeface="Times New Roman" panose="02020603050405020304" pitchFamily="18" charset="0"/>
                <a:cs typeface="Times New Roman" panose="02020603050405020304" pitchFamily="18" charset="0"/>
              </a:rPr>
              <a:t>According to this theory, the internal locus of control comprises self-confidence, extreme belief in one’s own ability, and initiatives taken by an individual. </a:t>
            </a:r>
          </a:p>
          <a:p>
            <a:pPr algn="just"/>
            <a:r>
              <a:rPr lang="en-US" dirty="0">
                <a:latin typeface="Times New Roman" panose="02020603050405020304" pitchFamily="18" charset="0"/>
                <a:cs typeface="Times New Roman" panose="02020603050405020304" pitchFamily="18" charset="0"/>
              </a:rPr>
              <a:t>Locus of control determines whether a person perceives a potential goal to be attainable through one’s own actions (internal locus of control) or through uncontrollable external factors (external locus of control).</a:t>
            </a:r>
          </a:p>
        </p:txBody>
      </p:sp>
      <p:sp>
        <p:nvSpPr>
          <p:cNvPr id="4" name="Slide Number Placeholder 3">
            <a:extLst>
              <a:ext uri="{FF2B5EF4-FFF2-40B4-BE49-F238E27FC236}">
                <a16:creationId xmlns:a16="http://schemas.microsoft.com/office/drawing/2014/main" id="{3944C432-9419-43A9-17FE-40E177D0C41E}"/>
              </a:ext>
            </a:extLst>
          </p:cNvPr>
          <p:cNvSpPr>
            <a:spLocks noGrp="1"/>
          </p:cNvSpPr>
          <p:nvPr>
            <p:ph type="sldNum" sz="quarter" idx="12"/>
          </p:nvPr>
        </p:nvSpPr>
        <p:spPr/>
        <p:txBody>
          <a:bodyPr/>
          <a:lstStyle/>
          <a:p>
            <a:fld id="{99C361DE-1588-4910-B8D9-87B62F5E7695}" type="slidenum">
              <a:rPr lang="en-US" smtClean="0"/>
              <a:pPr/>
              <a:t>22</a:t>
            </a:fld>
            <a:endParaRPr lang="en-US"/>
          </a:p>
        </p:txBody>
      </p:sp>
    </p:spTree>
    <p:extLst>
      <p:ext uri="{BB962C8B-B14F-4D97-AF65-F5344CB8AC3E}">
        <p14:creationId xmlns:p14="http://schemas.microsoft.com/office/powerpoint/2010/main" val="656548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lnSpcReduction="10000"/>
          </a:bodyPr>
          <a:lstStyle/>
          <a:p>
            <a:r>
              <a:rPr lang="en-US" dirty="0"/>
              <a:t>Psychological Model</a:t>
            </a:r>
          </a:p>
          <a:p>
            <a:pPr lvl="1"/>
            <a:r>
              <a:rPr lang="en-US" strike="sngStrike" dirty="0"/>
              <a:t> David McClelland’s theory </a:t>
            </a:r>
          </a:p>
          <a:p>
            <a:pPr lvl="1"/>
            <a:r>
              <a:rPr lang="en-US" i="1" strike="sngStrike" dirty="0"/>
              <a:t>Hagen’s Theory of Withdrawal of Status Respect (1964)</a:t>
            </a:r>
          </a:p>
          <a:p>
            <a:pPr lvl="1"/>
            <a:r>
              <a:rPr lang="en-US" i="1" strike="sngStrike" dirty="0"/>
              <a:t>Rotter- Internal–External Locus of Control Theory </a:t>
            </a:r>
            <a:r>
              <a:rPr lang="en-US" strike="sngStrike" dirty="0"/>
              <a:t> </a:t>
            </a:r>
          </a:p>
          <a:p>
            <a:r>
              <a:rPr lang="en-US" dirty="0"/>
              <a:t>Sociological Model</a:t>
            </a:r>
          </a:p>
          <a:p>
            <a:pPr lvl="1"/>
            <a:r>
              <a:rPr lang="en-US" i="1" dirty="0"/>
              <a:t>Max Weber’s Theory of Religious Beliefs</a:t>
            </a:r>
          </a:p>
          <a:p>
            <a:pPr lvl="1"/>
            <a:r>
              <a:rPr lang="en-US" i="1" dirty="0" err="1"/>
              <a:t>Hozelist’s</a:t>
            </a:r>
            <a:r>
              <a:rPr lang="en-US" i="1" dirty="0"/>
              <a:t> Sociocultural Theory</a:t>
            </a:r>
            <a:r>
              <a:rPr lang="en-US" dirty="0"/>
              <a:t>  </a:t>
            </a:r>
          </a:p>
          <a:p>
            <a:pPr lvl="1"/>
            <a:r>
              <a:rPr lang="en-US" i="1" dirty="0"/>
              <a:t>Thomas Cochran’s Theory of Entrepreneurial Supply</a:t>
            </a:r>
            <a:r>
              <a:rPr lang="en-US" dirty="0"/>
              <a:t>   </a:t>
            </a:r>
          </a:p>
          <a:p>
            <a:pPr lvl="1"/>
            <a:r>
              <a:rPr lang="en-US" i="1" dirty="0"/>
              <a:t>Frank W. Young’s Theory of Group Level Pattern</a:t>
            </a:r>
            <a:endParaRPr lang="en-US" dirty="0"/>
          </a:p>
        </p:txBody>
      </p:sp>
      <p:sp>
        <p:nvSpPr>
          <p:cNvPr id="2" name="Slide Number Placeholder 1">
            <a:extLst>
              <a:ext uri="{FF2B5EF4-FFF2-40B4-BE49-F238E27FC236}">
                <a16:creationId xmlns:a16="http://schemas.microsoft.com/office/drawing/2014/main" id="{04CA5EA2-C31D-70ED-75AB-BCCD5BD502E0}"/>
              </a:ext>
            </a:extLst>
          </p:cNvPr>
          <p:cNvSpPr>
            <a:spLocks noGrp="1"/>
          </p:cNvSpPr>
          <p:nvPr>
            <p:ph type="sldNum" sz="quarter" idx="12"/>
          </p:nvPr>
        </p:nvSpPr>
        <p:spPr/>
        <p:txBody>
          <a:bodyPr/>
          <a:lstStyle/>
          <a:p>
            <a:fld id="{99C361DE-1588-4910-B8D9-87B62F5E7695}" type="slidenum">
              <a:rPr lang="en-US" smtClean="0"/>
              <a:pPr/>
              <a:t>23</a:t>
            </a:fld>
            <a:endParaRPr lang="en-US"/>
          </a:p>
        </p:txBody>
      </p:sp>
    </p:spTree>
    <p:extLst>
      <p:ext uri="{BB962C8B-B14F-4D97-AF65-F5344CB8AC3E}">
        <p14:creationId xmlns:p14="http://schemas.microsoft.com/office/powerpoint/2010/main" val="36736017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Sociological Model</a:t>
            </a:r>
          </a:p>
        </p:txBody>
      </p:sp>
      <p:sp>
        <p:nvSpPr>
          <p:cNvPr id="3" name="Content Placeholder 2"/>
          <p:cNvSpPr>
            <a:spLocks noGrp="1"/>
          </p:cNvSpPr>
          <p:nvPr>
            <p:ph idx="1"/>
          </p:nvPr>
        </p:nvSpPr>
        <p:spPr/>
        <p:txBody>
          <a:bodyPr>
            <a:normAutofit fontScale="92500" lnSpcReduction="10000"/>
          </a:bodyPr>
          <a:lstStyle/>
          <a:p>
            <a:endParaRPr lang="en-US" dirty="0">
              <a:solidFill>
                <a:srgbClr val="FF3399"/>
              </a:solidFill>
            </a:endParaRPr>
          </a:p>
          <a:p>
            <a:r>
              <a:rPr lang="en-US" dirty="0">
                <a:solidFill>
                  <a:srgbClr val="FF3399"/>
                </a:solidFill>
              </a:rPr>
              <a:t>Social cultures to be the driving force </a:t>
            </a:r>
            <a:r>
              <a:rPr lang="en-US" dirty="0"/>
              <a:t>behind entrepreneurship. </a:t>
            </a:r>
          </a:p>
          <a:p>
            <a:endParaRPr lang="en-US" dirty="0"/>
          </a:p>
          <a:p>
            <a:r>
              <a:rPr lang="en-US" dirty="0"/>
              <a:t>The entrepreneur becomes </a:t>
            </a:r>
            <a:r>
              <a:rPr lang="en-US" dirty="0">
                <a:solidFill>
                  <a:srgbClr val="00B0F0"/>
                </a:solidFill>
              </a:rPr>
              <a:t>a role performer in conformity</a:t>
            </a:r>
            <a:r>
              <a:rPr lang="en-US" dirty="0"/>
              <a:t> with the role expectations of society.</a:t>
            </a:r>
          </a:p>
          <a:p>
            <a:endParaRPr lang="en-US" dirty="0"/>
          </a:p>
          <a:p>
            <a:r>
              <a:rPr lang="en-US" dirty="0"/>
              <a:t>Such role expectations are </a:t>
            </a:r>
            <a:r>
              <a:rPr lang="en-US" dirty="0">
                <a:solidFill>
                  <a:srgbClr val="92D050"/>
                </a:solidFill>
              </a:rPr>
              <a:t>based on religious beliefs, taboos, and customs. </a:t>
            </a:r>
          </a:p>
          <a:p>
            <a:pPr marL="0" indent="0">
              <a:buNone/>
            </a:pPr>
            <a:endParaRPr lang="en-US" dirty="0"/>
          </a:p>
        </p:txBody>
      </p:sp>
      <p:sp>
        <p:nvSpPr>
          <p:cNvPr id="4" name="Slide Number Placeholder 3">
            <a:extLst>
              <a:ext uri="{FF2B5EF4-FFF2-40B4-BE49-F238E27FC236}">
                <a16:creationId xmlns:a16="http://schemas.microsoft.com/office/drawing/2014/main" id="{22A3AC05-FA0C-02C7-A6D0-53CD8BD1E918}"/>
              </a:ext>
            </a:extLst>
          </p:cNvPr>
          <p:cNvSpPr>
            <a:spLocks noGrp="1"/>
          </p:cNvSpPr>
          <p:nvPr>
            <p:ph type="sldNum" sz="quarter" idx="12"/>
          </p:nvPr>
        </p:nvSpPr>
        <p:spPr/>
        <p:txBody>
          <a:bodyPr/>
          <a:lstStyle/>
          <a:p>
            <a:fld id="{99C361DE-1588-4910-B8D9-87B62F5E7695}" type="slidenum">
              <a:rPr lang="en-US" smtClean="0"/>
              <a:pPr/>
              <a:t>24</a:t>
            </a:fld>
            <a:endParaRPr lang="en-US"/>
          </a:p>
        </p:txBody>
      </p:sp>
    </p:spTree>
    <p:extLst>
      <p:ext uri="{BB962C8B-B14F-4D97-AF65-F5344CB8AC3E}">
        <p14:creationId xmlns:p14="http://schemas.microsoft.com/office/powerpoint/2010/main" val="776649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3200" b="1" i="1" dirty="0"/>
              <a:t>Max Weber’s Theory of Religious Beliefs</a:t>
            </a:r>
            <a:endParaRPr lang="en-US" sz="3200" dirty="0"/>
          </a:p>
        </p:txBody>
      </p:sp>
      <p:sp>
        <p:nvSpPr>
          <p:cNvPr id="3" name="Content Placeholder 2"/>
          <p:cNvSpPr>
            <a:spLocks noGrp="1"/>
          </p:cNvSpPr>
          <p:nvPr>
            <p:ph idx="1"/>
          </p:nvPr>
        </p:nvSpPr>
        <p:spPr>
          <a:xfrm>
            <a:off x="0" y="914400"/>
            <a:ext cx="9144000" cy="5943600"/>
          </a:xfrm>
        </p:spPr>
        <p:txBody>
          <a:bodyPr>
            <a:normAutofit fontScale="85000" lnSpcReduction="20000"/>
          </a:bodyPr>
          <a:lstStyle/>
          <a:p>
            <a:pPr algn="just"/>
            <a:r>
              <a:rPr lang="en-US" dirty="0"/>
              <a:t>   According to Max Weber, religious beliefs are the driving or restraining forces for entrepreneurial activity. </a:t>
            </a:r>
          </a:p>
          <a:p>
            <a:pPr algn="just"/>
            <a:r>
              <a:rPr lang="en-US" dirty="0">
                <a:solidFill>
                  <a:srgbClr val="FFC000"/>
                </a:solidFill>
              </a:rPr>
              <a:t>Religious beliefs</a:t>
            </a:r>
            <a:r>
              <a:rPr lang="en-US" dirty="0"/>
              <a:t> play a crucial role in determining the attitude of the entrepreneur towards generating or limiting profits. </a:t>
            </a:r>
          </a:p>
          <a:p>
            <a:pPr algn="just"/>
            <a:r>
              <a:rPr lang="en-US" dirty="0"/>
              <a:t>Weber took the position that entrepreneurial </a:t>
            </a:r>
            <a:r>
              <a:rPr lang="en-US" dirty="0">
                <a:solidFill>
                  <a:srgbClr val="7030A0"/>
                </a:solidFill>
              </a:rPr>
              <a:t>growth is dependent upon the ethical values </a:t>
            </a:r>
            <a:r>
              <a:rPr lang="en-US" dirty="0"/>
              <a:t>(due to religion) of society.</a:t>
            </a:r>
          </a:p>
          <a:p>
            <a:pPr algn="just"/>
            <a:r>
              <a:rPr lang="en-US" dirty="0">
                <a:solidFill>
                  <a:srgbClr val="FF0000"/>
                </a:solidFill>
              </a:rPr>
              <a:t>Capitalism thrives</a:t>
            </a:r>
            <a:r>
              <a:rPr lang="en-US" dirty="0"/>
              <a:t> under the Protestant work ethic that </a:t>
            </a:r>
            <a:r>
              <a:rPr lang="en-US" dirty="0">
                <a:solidFill>
                  <a:srgbClr val="FF0000"/>
                </a:solidFill>
              </a:rPr>
              <a:t>advocates hard work, honesty, and discipline. </a:t>
            </a:r>
            <a:r>
              <a:rPr lang="en-US" dirty="0"/>
              <a:t>The </a:t>
            </a:r>
            <a:r>
              <a:rPr lang="en-US" dirty="0">
                <a:solidFill>
                  <a:srgbClr val="00B0F0"/>
                </a:solidFill>
              </a:rPr>
              <a:t>spirit of capitalism, coupled with the motive of profit, </a:t>
            </a:r>
            <a:r>
              <a:rPr lang="en-US" dirty="0"/>
              <a:t>results in the creation of a large number of successful business enterprises.</a:t>
            </a:r>
          </a:p>
          <a:p>
            <a:pPr algn="just"/>
            <a:r>
              <a:rPr lang="en-US" dirty="0"/>
              <a:t>Weber distinguished between the “spirit of capitalism” and the “adventurous spirit.” The spirit of capitalism is influenced by a strict discipline, whereas the adventurous spirit comes from the free force of impulse. </a:t>
            </a:r>
          </a:p>
          <a:p>
            <a:pPr algn="just"/>
            <a:r>
              <a:rPr lang="en-US" dirty="0"/>
              <a:t>Right combination of discipline and impulse defines the successful entrepreneur. </a:t>
            </a:r>
          </a:p>
          <a:p>
            <a:pPr algn="just"/>
            <a:endParaRPr lang="en-US" dirty="0"/>
          </a:p>
        </p:txBody>
      </p:sp>
      <p:sp>
        <p:nvSpPr>
          <p:cNvPr id="4" name="Slide Number Placeholder 3">
            <a:extLst>
              <a:ext uri="{FF2B5EF4-FFF2-40B4-BE49-F238E27FC236}">
                <a16:creationId xmlns:a16="http://schemas.microsoft.com/office/drawing/2014/main" id="{141B1972-351E-CBC8-FB9D-BF1D77832998}"/>
              </a:ext>
            </a:extLst>
          </p:cNvPr>
          <p:cNvSpPr>
            <a:spLocks noGrp="1"/>
          </p:cNvSpPr>
          <p:nvPr>
            <p:ph type="sldNum" sz="quarter" idx="12"/>
          </p:nvPr>
        </p:nvSpPr>
        <p:spPr/>
        <p:txBody>
          <a:bodyPr/>
          <a:lstStyle/>
          <a:p>
            <a:fld id="{99C361DE-1588-4910-B8D9-87B62F5E7695}" type="slidenum">
              <a:rPr lang="en-US" smtClean="0"/>
              <a:pPr/>
              <a:t>25</a:t>
            </a:fld>
            <a:endParaRPr lang="en-US"/>
          </a:p>
        </p:txBody>
      </p:sp>
    </p:spTree>
    <p:extLst>
      <p:ext uri="{BB962C8B-B14F-4D97-AF65-F5344CB8AC3E}">
        <p14:creationId xmlns:p14="http://schemas.microsoft.com/office/powerpoint/2010/main" val="1419246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err="1"/>
              <a:t>Hozelist’s</a:t>
            </a:r>
            <a:r>
              <a:rPr lang="en-US" b="1" i="1" dirty="0"/>
              <a:t> Sociocultural Theory</a:t>
            </a:r>
            <a:r>
              <a:rPr lang="en-US" b="1" dirty="0"/>
              <a:t> </a:t>
            </a:r>
            <a:r>
              <a:rPr lang="en-US" dirty="0"/>
              <a:t> </a:t>
            </a:r>
          </a:p>
        </p:txBody>
      </p:sp>
      <p:sp>
        <p:nvSpPr>
          <p:cNvPr id="3" name="Content Placeholder 2"/>
          <p:cNvSpPr>
            <a:spLocks noGrp="1"/>
          </p:cNvSpPr>
          <p:nvPr>
            <p:ph idx="1"/>
          </p:nvPr>
        </p:nvSpPr>
        <p:spPr/>
        <p:txBody>
          <a:bodyPr>
            <a:normAutofit lnSpcReduction="10000"/>
          </a:bodyPr>
          <a:lstStyle/>
          <a:p>
            <a:pPr algn="just"/>
            <a:endParaRPr lang="en-US" dirty="0"/>
          </a:p>
          <a:p>
            <a:pPr algn="just"/>
            <a:r>
              <a:rPr lang="en-US" dirty="0"/>
              <a:t>According to </a:t>
            </a:r>
            <a:r>
              <a:rPr lang="en-US" dirty="0" err="1"/>
              <a:t>Hozelist</a:t>
            </a:r>
            <a:r>
              <a:rPr lang="en-US" dirty="0"/>
              <a:t>, a specific social culture leads to growth in entrepreneurship. </a:t>
            </a:r>
          </a:p>
          <a:p>
            <a:pPr algn="just"/>
            <a:r>
              <a:rPr lang="en-US" dirty="0">
                <a:solidFill>
                  <a:srgbClr val="00B0F0"/>
                </a:solidFill>
              </a:rPr>
              <a:t>Social sanctions, cultural values, and role expectations</a:t>
            </a:r>
            <a:r>
              <a:rPr lang="en-US" dirty="0"/>
              <a:t> are responsible for the emergence of entrepreneurship. </a:t>
            </a:r>
          </a:p>
          <a:p>
            <a:pPr algn="just"/>
            <a:r>
              <a:rPr lang="en-US" dirty="0"/>
              <a:t>Entrepreneurship grows in societies that </a:t>
            </a:r>
            <a:r>
              <a:rPr lang="en-US" dirty="0">
                <a:solidFill>
                  <a:srgbClr val="FF0000"/>
                </a:solidFill>
              </a:rPr>
              <a:t>permit variability in choice of paths of life </a:t>
            </a:r>
            <a:r>
              <a:rPr lang="en-US" dirty="0"/>
              <a:t>and non-standard socialization of individuals. </a:t>
            </a:r>
          </a:p>
        </p:txBody>
      </p:sp>
      <p:sp>
        <p:nvSpPr>
          <p:cNvPr id="4" name="Slide Number Placeholder 3">
            <a:extLst>
              <a:ext uri="{FF2B5EF4-FFF2-40B4-BE49-F238E27FC236}">
                <a16:creationId xmlns:a16="http://schemas.microsoft.com/office/drawing/2014/main" id="{C825E80A-D113-CAEE-AAB2-50EB6A138E28}"/>
              </a:ext>
            </a:extLst>
          </p:cNvPr>
          <p:cNvSpPr>
            <a:spLocks noGrp="1"/>
          </p:cNvSpPr>
          <p:nvPr>
            <p:ph type="sldNum" sz="quarter" idx="12"/>
          </p:nvPr>
        </p:nvSpPr>
        <p:spPr/>
        <p:txBody>
          <a:bodyPr/>
          <a:lstStyle/>
          <a:p>
            <a:fld id="{99C361DE-1588-4910-B8D9-87B62F5E7695}" type="slidenum">
              <a:rPr lang="en-US" smtClean="0"/>
              <a:pPr/>
              <a:t>26</a:t>
            </a:fld>
            <a:endParaRPr lang="en-US"/>
          </a:p>
        </p:txBody>
      </p:sp>
    </p:spTree>
    <p:extLst>
      <p:ext uri="{BB962C8B-B14F-4D97-AF65-F5344CB8AC3E}">
        <p14:creationId xmlns:p14="http://schemas.microsoft.com/office/powerpoint/2010/main" val="156050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i="1" dirty="0"/>
              <a:t>Thomas Cochran’s Theory of Entrepreneurial Supply</a:t>
            </a:r>
            <a:r>
              <a:rPr lang="en-US" sz="3600" b="1" dirty="0"/>
              <a:t> </a:t>
            </a:r>
            <a:r>
              <a:rPr lang="en-US" sz="3600" dirty="0"/>
              <a:t>  </a:t>
            </a: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pPr algn="just"/>
            <a:r>
              <a:rPr lang="en-US" dirty="0"/>
              <a:t>In agreement with </a:t>
            </a:r>
            <a:r>
              <a:rPr lang="en-US" dirty="0" err="1"/>
              <a:t>Hozelist</a:t>
            </a:r>
            <a:r>
              <a:rPr lang="en-US" dirty="0"/>
              <a:t>, believed that the environment in which an individual is brought up determines his entrepreneurial urge.</a:t>
            </a:r>
          </a:p>
          <a:p>
            <a:pPr algn="just"/>
            <a:r>
              <a:rPr lang="en-US" dirty="0"/>
              <a:t>According to him, the supply of entrepreneurs in society needs to be seen with reference to prevailing </a:t>
            </a:r>
            <a:r>
              <a:rPr lang="en-US" dirty="0">
                <a:solidFill>
                  <a:srgbClr val="FF3399"/>
                </a:solidFill>
              </a:rPr>
              <a:t>child-rearing practices.</a:t>
            </a:r>
            <a:endParaRPr lang="en-US" dirty="0"/>
          </a:p>
          <a:p>
            <a:pPr algn="just"/>
            <a:endParaRPr lang="en-US" dirty="0"/>
          </a:p>
          <a:p>
            <a:pPr algn="just"/>
            <a:r>
              <a:rPr lang="en-US" dirty="0"/>
              <a:t>He stated that the performance of the entrepreneur might be seen in </a:t>
            </a:r>
            <a:r>
              <a:rPr lang="en-US" dirty="0">
                <a:solidFill>
                  <a:srgbClr val="FF0000"/>
                </a:solidFill>
              </a:rPr>
              <a:t>reference to his own attitudes towards an occupation. </a:t>
            </a:r>
          </a:p>
          <a:p>
            <a:pPr algn="just"/>
            <a:endParaRPr lang="en-US" dirty="0">
              <a:solidFill>
                <a:srgbClr val="7030A0"/>
              </a:solidFill>
            </a:endParaRPr>
          </a:p>
          <a:p>
            <a:pPr algn="just"/>
            <a:r>
              <a:rPr lang="en-US" dirty="0">
                <a:solidFill>
                  <a:srgbClr val="7030A0"/>
                </a:solidFill>
              </a:rPr>
              <a:t>Values and role expectations of the particular social group </a:t>
            </a:r>
            <a:r>
              <a:rPr lang="en-US" dirty="0"/>
              <a:t>to which he belongs are the most important determinants in the performance of business entrepreneurial roles.</a:t>
            </a:r>
          </a:p>
        </p:txBody>
      </p:sp>
      <p:sp>
        <p:nvSpPr>
          <p:cNvPr id="4" name="Slide Number Placeholder 3">
            <a:extLst>
              <a:ext uri="{FF2B5EF4-FFF2-40B4-BE49-F238E27FC236}">
                <a16:creationId xmlns:a16="http://schemas.microsoft.com/office/drawing/2014/main" id="{39D1FA69-3180-751C-8B50-797ED9D50F62}"/>
              </a:ext>
            </a:extLst>
          </p:cNvPr>
          <p:cNvSpPr>
            <a:spLocks noGrp="1"/>
          </p:cNvSpPr>
          <p:nvPr>
            <p:ph type="sldNum" sz="quarter" idx="12"/>
          </p:nvPr>
        </p:nvSpPr>
        <p:spPr/>
        <p:txBody>
          <a:bodyPr/>
          <a:lstStyle/>
          <a:p>
            <a:fld id="{99C361DE-1588-4910-B8D9-87B62F5E7695}" type="slidenum">
              <a:rPr lang="en-US" smtClean="0"/>
              <a:pPr/>
              <a:t>27</a:t>
            </a:fld>
            <a:endParaRPr lang="en-US"/>
          </a:p>
        </p:txBody>
      </p:sp>
    </p:spTree>
    <p:extLst>
      <p:ext uri="{BB962C8B-B14F-4D97-AF65-F5344CB8AC3E}">
        <p14:creationId xmlns:p14="http://schemas.microsoft.com/office/powerpoint/2010/main" val="2909446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pPr>
              <a:lnSpc>
                <a:spcPct val="150000"/>
              </a:lnSpc>
            </a:pPr>
            <a:r>
              <a:rPr lang="en-US" b="1" i="1" dirty="0"/>
              <a:t>Frank W. Young’s Theory of Group Level Pattern</a:t>
            </a:r>
          </a:p>
        </p:txBody>
      </p:sp>
      <p:sp>
        <p:nvSpPr>
          <p:cNvPr id="3" name="Content Placeholder 2"/>
          <p:cNvSpPr>
            <a:spLocks noGrp="1"/>
          </p:cNvSpPr>
          <p:nvPr>
            <p:ph idx="1"/>
          </p:nvPr>
        </p:nvSpPr>
        <p:spPr>
          <a:xfrm>
            <a:off x="457200" y="1524000"/>
            <a:ext cx="8229600" cy="4602163"/>
          </a:xfrm>
        </p:spPr>
        <p:txBody>
          <a:bodyPr>
            <a:normAutofit fontScale="55000" lnSpcReduction="20000"/>
          </a:bodyPr>
          <a:lstStyle/>
          <a:p>
            <a:pPr algn="just">
              <a:lnSpc>
                <a:spcPct val="150000"/>
              </a:lnSpc>
            </a:pPr>
            <a:r>
              <a:rPr lang="en-US" dirty="0">
                <a:solidFill>
                  <a:srgbClr val="FF0000"/>
                </a:solidFill>
              </a:rPr>
              <a:t>This is one of change</a:t>
            </a:r>
            <a:r>
              <a:rPr lang="en-US" dirty="0"/>
              <a:t> based upon society’s incorporation of relative sub-groups within society. </a:t>
            </a:r>
            <a:endParaRPr lang="en-US" b="1" i="1" dirty="0"/>
          </a:p>
          <a:p>
            <a:pPr algn="just">
              <a:lnSpc>
                <a:spcPct val="150000"/>
              </a:lnSpc>
            </a:pPr>
            <a:r>
              <a:rPr lang="en-US" dirty="0"/>
              <a:t>Group can be reactive in two ways: if the group experiences low status recognition and denial of access to important social networks, other with the greater access. </a:t>
            </a:r>
          </a:p>
          <a:p>
            <a:pPr algn="just">
              <a:lnSpc>
                <a:spcPct val="150000"/>
              </a:lnSpc>
            </a:pPr>
            <a:r>
              <a:rPr lang="en-US" dirty="0"/>
              <a:t>A group without anything will compete with other groups and also try to acquire societal recognition. </a:t>
            </a:r>
          </a:p>
          <a:p>
            <a:pPr algn="just">
              <a:lnSpc>
                <a:spcPct val="150000"/>
              </a:lnSpc>
            </a:pPr>
            <a:r>
              <a:rPr lang="en-US" dirty="0"/>
              <a:t>Low status group will lead to entrepreneurial behaviour if the group has better institutional resources than others in that society level.</a:t>
            </a:r>
          </a:p>
          <a:p>
            <a:pPr algn="just">
              <a:lnSpc>
                <a:spcPct val="150000"/>
              </a:lnSpc>
            </a:pPr>
            <a:r>
              <a:rPr lang="en-US" dirty="0"/>
              <a:t>Young’s model of entrepreneurship suggests </a:t>
            </a:r>
            <a:r>
              <a:rPr lang="en-US" dirty="0">
                <a:solidFill>
                  <a:srgbClr val="00B0F0"/>
                </a:solidFill>
              </a:rPr>
              <a:t>the creation of supporting institutions in society</a:t>
            </a:r>
            <a:r>
              <a:rPr lang="en-US" dirty="0"/>
              <a:t>, such as the family, as the determinant of entrepreneurship.</a:t>
            </a:r>
          </a:p>
          <a:p>
            <a:pPr algn="just"/>
            <a:endParaRPr lang="en-US" dirty="0"/>
          </a:p>
        </p:txBody>
      </p:sp>
      <p:sp>
        <p:nvSpPr>
          <p:cNvPr id="4" name="Slide Number Placeholder 3">
            <a:extLst>
              <a:ext uri="{FF2B5EF4-FFF2-40B4-BE49-F238E27FC236}">
                <a16:creationId xmlns:a16="http://schemas.microsoft.com/office/drawing/2014/main" id="{755BE8C8-6962-E66D-F8C3-609E6636C423}"/>
              </a:ext>
            </a:extLst>
          </p:cNvPr>
          <p:cNvSpPr>
            <a:spLocks noGrp="1"/>
          </p:cNvSpPr>
          <p:nvPr>
            <p:ph type="sldNum" sz="quarter" idx="12"/>
          </p:nvPr>
        </p:nvSpPr>
        <p:spPr/>
        <p:txBody>
          <a:bodyPr/>
          <a:lstStyle/>
          <a:p>
            <a:fld id="{99C361DE-1588-4910-B8D9-87B62F5E7695}" type="slidenum">
              <a:rPr lang="en-US" smtClean="0"/>
              <a:pPr/>
              <a:t>28</a:t>
            </a:fld>
            <a:endParaRPr lang="en-US"/>
          </a:p>
        </p:txBody>
      </p:sp>
    </p:spTree>
    <p:extLst>
      <p:ext uri="{BB962C8B-B14F-4D97-AF65-F5344CB8AC3E}">
        <p14:creationId xmlns:p14="http://schemas.microsoft.com/office/powerpoint/2010/main" val="822351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021" y="514942"/>
            <a:ext cx="7893153" cy="5899110"/>
          </a:xfrm>
        </p:spPr>
        <p:txBody>
          <a:bodyPr>
            <a:normAutofit lnSpcReduction="10000"/>
          </a:bodyPr>
          <a:lstStyle/>
          <a:p>
            <a:r>
              <a:rPr lang="en-US" dirty="0"/>
              <a:t>Psychological Model</a:t>
            </a:r>
          </a:p>
          <a:p>
            <a:pPr lvl="1"/>
            <a:r>
              <a:rPr lang="en-US" strike="sngStrike" dirty="0"/>
              <a:t> David McClelland’s theory </a:t>
            </a:r>
          </a:p>
          <a:p>
            <a:pPr lvl="1"/>
            <a:r>
              <a:rPr lang="en-US" i="1" strike="sngStrike" dirty="0"/>
              <a:t>Hagen’s Theory of Withdrawal of Status Respect (1964)</a:t>
            </a:r>
          </a:p>
          <a:p>
            <a:pPr lvl="1"/>
            <a:r>
              <a:rPr lang="en-US" i="1" strike="sngStrike" dirty="0"/>
              <a:t>Rotter- Internal–External Locus of Control Theory </a:t>
            </a:r>
            <a:r>
              <a:rPr lang="en-US" strike="sngStrike" dirty="0"/>
              <a:t> </a:t>
            </a:r>
          </a:p>
          <a:p>
            <a:r>
              <a:rPr lang="en-US" dirty="0"/>
              <a:t>Sociological Model</a:t>
            </a:r>
          </a:p>
          <a:p>
            <a:pPr lvl="1"/>
            <a:r>
              <a:rPr lang="en-US" i="1" strike="sngStrike" dirty="0"/>
              <a:t>Max Weber’s Theory of Religious Beliefs</a:t>
            </a:r>
          </a:p>
          <a:p>
            <a:pPr lvl="1"/>
            <a:r>
              <a:rPr lang="en-US" i="1" strike="sngStrike" dirty="0" err="1"/>
              <a:t>Hozelist’s</a:t>
            </a:r>
            <a:r>
              <a:rPr lang="en-US" i="1" strike="sngStrike" dirty="0"/>
              <a:t> Sociocultural Theory</a:t>
            </a:r>
            <a:r>
              <a:rPr lang="en-US" strike="sngStrike" dirty="0"/>
              <a:t>  </a:t>
            </a:r>
          </a:p>
          <a:p>
            <a:pPr lvl="1"/>
            <a:r>
              <a:rPr lang="en-US" i="1" strike="sngStrike" dirty="0"/>
              <a:t>Thomas Cochran’s Theory of Entrepreneurial Supply</a:t>
            </a:r>
            <a:r>
              <a:rPr lang="en-US" strike="sngStrike" dirty="0"/>
              <a:t>   </a:t>
            </a:r>
          </a:p>
          <a:p>
            <a:pPr lvl="1"/>
            <a:r>
              <a:rPr lang="en-US" i="1" strike="sngStrike" dirty="0"/>
              <a:t>Frank W. Young’s Theory of Group Level Pattern</a:t>
            </a:r>
            <a:endParaRPr lang="en-US" strike="sngStrike" dirty="0"/>
          </a:p>
        </p:txBody>
      </p:sp>
      <p:sp>
        <p:nvSpPr>
          <p:cNvPr id="2" name="Slide Number Placeholder 1">
            <a:extLst>
              <a:ext uri="{FF2B5EF4-FFF2-40B4-BE49-F238E27FC236}">
                <a16:creationId xmlns:a16="http://schemas.microsoft.com/office/drawing/2014/main" id="{037C7E50-AD70-A65A-2795-A1DA4F10078F}"/>
              </a:ext>
            </a:extLst>
          </p:cNvPr>
          <p:cNvSpPr>
            <a:spLocks noGrp="1"/>
          </p:cNvSpPr>
          <p:nvPr>
            <p:ph type="sldNum" sz="quarter" idx="12"/>
          </p:nvPr>
        </p:nvSpPr>
        <p:spPr/>
        <p:txBody>
          <a:bodyPr/>
          <a:lstStyle/>
          <a:p>
            <a:fld id="{99C361DE-1588-4910-B8D9-87B62F5E7695}" type="slidenum">
              <a:rPr lang="en-US" smtClean="0"/>
              <a:pPr/>
              <a:t>29</a:t>
            </a:fld>
            <a:endParaRPr lang="en-US"/>
          </a:p>
        </p:txBody>
      </p:sp>
    </p:spTree>
    <p:extLst>
      <p:ext uri="{BB962C8B-B14F-4D97-AF65-F5344CB8AC3E}">
        <p14:creationId xmlns:p14="http://schemas.microsoft.com/office/powerpoint/2010/main" val="72976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DDBA-8EDC-40C4-A299-28785808F836}"/>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D8B6312-61DF-4CDF-B3A3-86C3338E9C89}"/>
              </a:ext>
            </a:extLst>
          </p:cNvPr>
          <p:cNvSpPr>
            <a:spLocks noGrp="1"/>
          </p:cNvSpPr>
          <p:nvPr>
            <p:ph type="body" idx="1"/>
          </p:nvPr>
        </p:nvSpPr>
        <p:spPr/>
        <p:txBody>
          <a:bodyPr/>
          <a:lstStyle/>
          <a:p>
            <a:endParaRPr lang="en-US"/>
          </a:p>
        </p:txBody>
      </p:sp>
      <p:pic>
        <p:nvPicPr>
          <p:cNvPr id="3074" name="Picture 2" descr="(79) Pinterest  ||  Discover recipes, home ideas, style inspiration and other ideas to try.">
            <a:extLst>
              <a:ext uri="{FF2B5EF4-FFF2-40B4-BE49-F238E27FC236}">
                <a16:creationId xmlns:a16="http://schemas.microsoft.com/office/drawing/2014/main" id="{1E838DBC-FF85-4627-A41D-222D60F92A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479" y="605736"/>
            <a:ext cx="4112936" cy="54839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entrepreneur meaning">
            <a:extLst>
              <a:ext uri="{FF2B5EF4-FFF2-40B4-BE49-F238E27FC236}">
                <a16:creationId xmlns:a16="http://schemas.microsoft.com/office/drawing/2014/main" id="{E5504106-4438-4ACE-B19D-6CD5FB1F2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61" y="605735"/>
            <a:ext cx="4517645" cy="588783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341AB33-C565-8245-57C9-1A472B050026}"/>
              </a:ext>
            </a:extLst>
          </p:cNvPr>
          <p:cNvSpPr>
            <a:spLocks noGrp="1"/>
          </p:cNvSpPr>
          <p:nvPr>
            <p:ph type="sldNum" sz="quarter" idx="12"/>
          </p:nvPr>
        </p:nvSpPr>
        <p:spPr/>
        <p:txBody>
          <a:bodyPr/>
          <a:lstStyle/>
          <a:p>
            <a:fld id="{99C361DE-1588-4910-B8D9-87B62F5E7695}" type="slidenum">
              <a:rPr lang="en-US" smtClean="0"/>
              <a:pPr/>
              <a:t>3</a:t>
            </a:fld>
            <a:endParaRPr lang="en-US"/>
          </a:p>
        </p:txBody>
      </p:sp>
    </p:spTree>
    <p:extLst>
      <p:ext uri="{BB962C8B-B14F-4D97-AF65-F5344CB8AC3E}">
        <p14:creationId xmlns:p14="http://schemas.microsoft.com/office/powerpoint/2010/main" val="32812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 </a:t>
            </a:r>
            <a:r>
              <a:rPr lang="en-US" b="0" i="0" dirty="0"/>
              <a:t>Integrated Models</a:t>
            </a:r>
            <a:endParaRPr lang="en-US" dirty="0"/>
          </a:p>
        </p:txBody>
      </p:sp>
      <p:sp>
        <p:nvSpPr>
          <p:cNvPr id="3" name="Content Placeholder 2"/>
          <p:cNvSpPr>
            <a:spLocks noGrp="1"/>
          </p:cNvSpPr>
          <p:nvPr>
            <p:ph idx="1"/>
          </p:nvPr>
        </p:nvSpPr>
        <p:spPr>
          <a:xfrm>
            <a:off x="228600" y="1219200"/>
            <a:ext cx="8610600" cy="4906963"/>
          </a:xfrm>
        </p:spPr>
        <p:txBody>
          <a:bodyPr>
            <a:normAutofit fontScale="70000" lnSpcReduction="20000"/>
          </a:bodyPr>
          <a:lstStyle/>
          <a:p>
            <a:pPr algn="just">
              <a:lnSpc>
                <a:spcPct val="150000"/>
              </a:lnSpc>
            </a:pPr>
            <a:r>
              <a:rPr lang="en-US" sz="2800" dirty="0">
                <a:latin typeface="Times New Roman" pitchFamily="18" charset="0"/>
                <a:cs typeface="Times New Roman" pitchFamily="18" charset="0"/>
              </a:rPr>
              <a:t>In search of an integrated approach, the behaviorists tried to synthesize psychology and sociology to  explain entrepreneurship.</a:t>
            </a:r>
          </a:p>
          <a:p>
            <a:pPr algn="just">
              <a:lnSpc>
                <a:spcPct val="150000"/>
              </a:lnSpc>
            </a:pPr>
            <a:r>
              <a:rPr lang="en-US" sz="2800" b="1" dirty="0">
                <a:latin typeface="Times New Roman" pitchFamily="18" charset="0"/>
                <a:cs typeface="Times New Roman" pitchFamily="18" charset="0"/>
              </a:rPr>
              <a:t>According to T.V. </a:t>
            </a:r>
            <a:r>
              <a:rPr lang="en-US" sz="2800" b="1" dirty="0" err="1">
                <a:latin typeface="Times New Roman" pitchFamily="18" charset="0"/>
                <a:cs typeface="Times New Roman" pitchFamily="18" charset="0"/>
              </a:rPr>
              <a:t>Raos</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the optimal presence of the following factors, leads to the initiation of entrepreneurship.</a:t>
            </a:r>
          </a:p>
          <a:p>
            <a:pPr marL="514350" indent="-514350" algn="just">
              <a:lnSpc>
                <a:spcPct val="150000"/>
              </a:lnSpc>
              <a:buAutoNum type="arabicPeriod"/>
            </a:pPr>
            <a:r>
              <a:rPr lang="en-US" sz="2800" dirty="0">
                <a:latin typeface="Times New Roman" pitchFamily="18" charset="0"/>
                <a:cs typeface="Times New Roman" pitchFamily="18" charset="0"/>
              </a:rPr>
              <a:t>Need for motive</a:t>
            </a:r>
          </a:p>
          <a:p>
            <a:pPr marL="514350" indent="-514350" algn="just">
              <a:lnSpc>
                <a:spcPct val="150000"/>
              </a:lnSpc>
              <a:buAutoNum type="arabicPeriod"/>
            </a:pPr>
            <a:r>
              <a:rPr lang="en-US" sz="2800" dirty="0">
                <a:latin typeface="Times New Roman" pitchFamily="18" charset="0"/>
                <a:cs typeface="Times New Roman" pitchFamily="18" charset="0"/>
              </a:rPr>
              <a:t>Long term involvement in thought and action to achieve the goal in entrepreneurial activity.</a:t>
            </a:r>
          </a:p>
          <a:p>
            <a:pPr marL="514350" indent="-514350" algn="just">
              <a:lnSpc>
                <a:spcPct val="150000"/>
              </a:lnSpc>
              <a:buAutoNum type="arabicPeriod"/>
            </a:pPr>
            <a:r>
              <a:rPr lang="en-US" sz="2800" dirty="0">
                <a:latin typeface="Times New Roman" pitchFamily="18" charset="0"/>
                <a:cs typeface="Times New Roman" pitchFamily="18" charset="0"/>
              </a:rPr>
              <a:t>Personal, social and material resources favorable to entrepreneurial activity.</a:t>
            </a:r>
          </a:p>
          <a:p>
            <a:pPr marL="514350" indent="-514350" algn="just">
              <a:lnSpc>
                <a:spcPct val="150000"/>
              </a:lnSpc>
              <a:buAutoNum type="arabicPeriod"/>
            </a:pPr>
            <a:r>
              <a:rPr lang="en-US" sz="2800" dirty="0">
                <a:latin typeface="Times New Roman" pitchFamily="18" charset="0"/>
                <a:cs typeface="Times New Roman" pitchFamily="18" charset="0"/>
              </a:rPr>
              <a:t>Suitable sociopolitical System for the establishment, development, and expansion of an enterprise.</a:t>
            </a:r>
          </a:p>
        </p:txBody>
      </p:sp>
      <p:sp>
        <p:nvSpPr>
          <p:cNvPr id="4" name="Slide Number Placeholder 3">
            <a:extLst>
              <a:ext uri="{FF2B5EF4-FFF2-40B4-BE49-F238E27FC236}">
                <a16:creationId xmlns:a16="http://schemas.microsoft.com/office/drawing/2014/main" id="{D1404E72-B392-5F45-CC6C-7B14DA87B9EE}"/>
              </a:ext>
            </a:extLst>
          </p:cNvPr>
          <p:cNvSpPr>
            <a:spLocks noGrp="1"/>
          </p:cNvSpPr>
          <p:nvPr>
            <p:ph type="sldNum" sz="quarter" idx="12"/>
          </p:nvPr>
        </p:nvSpPr>
        <p:spPr/>
        <p:txBody>
          <a:bodyPr/>
          <a:lstStyle/>
          <a:p>
            <a:fld id="{99C361DE-1588-4910-B8D9-87B62F5E7695}" type="slidenum">
              <a:rPr lang="en-US" smtClean="0"/>
              <a:pPr/>
              <a:t>30</a:t>
            </a:fld>
            <a:endParaRPr lang="en-US"/>
          </a:p>
        </p:txBody>
      </p:sp>
    </p:spTree>
    <p:extLst>
      <p:ext uri="{BB962C8B-B14F-4D97-AF65-F5344CB8AC3E}">
        <p14:creationId xmlns:p14="http://schemas.microsoft.com/office/powerpoint/2010/main" val="1719693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a:t>   </a:t>
            </a:r>
            <a:r>
              <a:rPr lang="en-US" sz="5400" dirty="0"/>
              <a:t>INTRODUCTION TO ENTREPRENEUR AND PROFESSIONAL MANAGERS</a:t>
            </a:r>
          </a:p>
        </p:txBody>
      </p:sp>
      <p:sp>
        <p:nvSpPr>
          <p:cNvPr id="4" name="Slide Number Placeholder 3">
            <a:extLst>
              <a:ext uri="{FF2B5EF4-FFF2-40B4-BE49-F238E27FC236}">
                <a16:creationId xmlns:a16="http://schemas.microsoft.com/office/drawing/2014/main" id="{2503424E-F096-3B87-0575-DA3079649005}"/>
              </a:ext>
            </a:extLst>
          </p:cNvPr>
          <p:cNvSpPr>
            <a:spLocks noGrp="1"/>
          </p:cNvSpPr>
          <p:nvPr>
            <p:ph type="sldNum" sz="quarter" idx="12"/>
          </p:nvPr>
        </p:nvSpPr>
        <p:spPr/>
        <p:txBody>
          <a:bodyPr/>
          <a:lstStyle/>
          <a:p>
            <a:fld id="{99C361DE-1588-4910-B8D9-87B62F5E7695}"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Functions of Entrepreneur and Manager in managing organization</a:t>
            </a:r>
          </a:p>
        </p:txBody>
      </p:sp>
      <p:sp>
        <p:nvSpPr>
          <p:cNvPr id="3" name="Content Placeholder 2"/>
          <p:cNvSpPr>
            <a:spLocks noGrp="1"/>
          </p:cNvSpPr>
          <p:nvPr>
            <p:ph idx="1"/>
          </p:nvPr>
        </p:nvSpPr>
        <p:spPr/>
        <p:txBody>
          <a:bodyPr/>
          <a:lstStyle/>
          <a:p>
            <a:r>
              <a:rPr lang="en-US" dirty="0"/>
              <a:t>Planning</a:t>
            </a:r>
          </a:p>
          <a:p>
            <a:r>
              <a:rPr lang="en-US" dirty="0"/>
              <a:t>Organizing</a:t>
            </a:r>
          </a:p>
          <a:p>
            <a:r>
              <a:rPr lang="en-US" dirty="0"/>
              <a:t>Staffing </a:t>
            </a:r>
          </a:p>
          <a:p>
            <a:r>
              <a:rPr lang="en-US" dirty="0"/>
              <a:t>Directing</a:t>
            </a:r>
          </a:p>
          <a:p>
            <a:r>
              <a:rPr lang="en-US" dirty="0"/>
              <a:t>Controlling </a:t>
            </a:r>
          </a:p>
        </p:txBody>
      </p:sp>
      <p:sp>
        <p:nvSpPr>
          <p:cNvPr id="4" name="Slide Number Placeholder 3">
            <a:extLst>
              <a:ext uri="{FF2B5EF4-FFF2-40B4-BE49-F238E27FC236}">
                <a16:creationId xmlns:a16="http://schemas.microsoft.com/office/drawing/2014/main" id="{2EDAA78A-71D6-C8B9-1680-E2A70B2E696E}"/>
              </a:ext>
            </a:extLst>
          </p:cNvPr>
          <p:cNvSpPr>
            <a:spLocks noGrp="1"/>
          </p:cNvSpPr>
          <p:nvPr>
            <p:ph type="sldNum" sz="quarter" idx="12"/>
          </p:nvPr>
        </p:nvSpPr>
        <p:spPr/>
        <p:txBody>
          <a:bodyPr/>
          <a:lstStyle/>
          <a:p>
            <a:fld id="{99C361DE-1588-4910-B8D9-87B62F5E7695}"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jfif"/>
          <p:cNvPicPr>
            <a:picLocks noGrp="1" noChangeAspect="1"/>
          </p:cNvPicPr>
          <p:nvPr>
            <p:ph idx="1"/>
          </p:nvPr>
        </p:nvPicPr>
        <p:blipFill>
          <a:blip r:embed="rId2"/>
          <a:srcRect r="3333" b="7595"/>
          <a:stretch>
            <a:fillRect/>
          </a:stretch>
        </p:blipFill>
        <p:spPr>
          <a:xfrm>
            <a:off x="0" y="381000"/>
            <a:ext cx="8839200" cy="6248400"/>
          </a:xfrm>
        </p:spPr>
      </p:pic>
      <p:sp>
        <p:nvSpPr>
          <p:cNvPr id="3" name="Slide Number Placeholder 2">
            <a:extLst>
              <a:ext uri="{FF2B5EF4-FFF2-40B4-BE49-F238E27FC236}">
                <a16:creationId xmlns:a16="http://schemas.microsoft.com/office/drawing/2014/main" id="{07E645C8-8148-5AA9-1B50-C7BE92489D56}"/>
              </a:ext>
            </a:extLst>
          </p:cNvPr>
          <p:cNvSpPr>
            <a:spLocks noGrp="1"/>
          </p:cNvSpPr>
          <p:nvPr>
            <p:ph type="sldNum" sz="quarter" idx="12"/>
          </p:nvPr>
        </p:nvSpPr>
        <p:spPr/>
        <p:txBody>
          <a:bodyPr/>
          <a:lstStyle/>
          <a:p>
            <a:fld id="{99C361DE-1588-4910-B8D9-87B62F5E7695}"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inal1.jfif"/>
          <p:cNvPicPr>
            <a:picLocks noGrp="1" noChangeAspect="1"/>
          </p:cNvPicPr>
          <p:nvPr>
            <p:ph idx="1"/>
          </p:nvPr>
        </p:nvPicPr>
        <p:blipFill>
          <a:blip r:embed="rId2"/>
          <a:srcRect b="5882"/>
          <a:stretch>
            <a:fillRect/>
          </a:stretch>
        </p:blipFill>
        <p:spPr>
          <a:xfrm>
            <a:off x="152400" y="0"/>
            <a:ext cx="8839200" cy="6858000"/>
          </a:xfrm>
        </p:spPr>
      </p:pic>
      <p:sp>
        <p:nvSpPr>
          <p:cNvPr id="3" name="Slide Number Placeholder 2">
            <a:extLst>
              <a:ext uri="{FF2B5EF4-FFF2-40B4-BE49-F238E27FC236}">
                <a16:creationId xmlns:a16="http://schemas.microsoft.com/office/drawing/2014/main" id="{4BA27063-8476-A65C-C949-DE4BEEA7628F}"/>
              </a:ext>
            </a:extLst>
          </p:cNvPr>
          <p:cNvSpPr>
            <a:spLocks noGrp="1"/>
          </p:cNvSpPr>
          <p:nvPr>
            <p:ph type="sldNum" sz="quarter" idx="12"/>
          </p:nvPr>
        </p:nvSpPr>
        <p:spPr/>
        <p:txBody>
          <a:bodyPr/>
          <a:lstStyle/>
          <a:p>
            <a:fld id="{99C361DE-1588-4910-B8D9-87B62F5E7695}"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descr="final2.jfif"/>
          <p:cNvPicPr>
            <a:picLocks noGrp="1" noChangeAspect="1"/>
          </p:cNvPicPr>
          <p:nvPr>
            <p:ph idx="1"/>
          </p:nvPr>
        </p:nvPicPr>
        <p:blipFill>
          <a:blip r:embed="rId2"/>
          <a:srcRect t="23571"/>
          <a:stretch>
            <a:fillRect/>
          </a:stretch>
        </p:blipFill>
        <p:spPr>
          <a:xfrm>
            <a:off x="304800" y="152400"/>
            <a:ext cx="8610600" cy="6553200"/>
          </a:xfrm>
        </p:spPr>
      </p:pic>
      <p:sp>
        <p:nvSpPr>
          <p:cNvPr id="3" name="Slide Number Placeholder 2">
            <a:extLst>
              <a:ext uri="{FF2B5EF4-FFF2-40B4-BE49-F238E27FC236}">
                <a16:creationId xmlns:a16="http://schemas.microsoft.com/office/drawing/2014/main" id="{53F3A86E-A7BA-D888-E471-94A81C17BB4D}"/>
              </a:ext>
            </a:extLst>
          </p:cNvPr>
          <p:cNvSpPr>
            <a:spLocks noGrp="1"/>
          </p:cNvSpPr>
          <p:nvPr>
            <p:ph type="sldNum" sz="quarter" idx="12"/>
          </p:nvPr>
        </p:nvSpPr>
        <p:spPr/>
        <p:txBody>
          <a:bodyPr/>
          <a:lstStyle/>
          <a:p>
            <a:fld id="{99C361DE-1588-4910-B8D9-87B62F5E769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r>
              <a:rPr lang="en-US" dirty="0"/>
              <a:t>        </a:t>
            </a:r>
            <a:r>
              <a:rPr lang="en-US" sz="6600" dirty="0"/>
              <a:t>CLASSIFICATION OF ENTREPRENEURS </a:t>
            </a:r>
          </a:p>
        </p:txBody>
      </p:sp>
      <p:sp>
        <p:nvSpPr>
          <p:cNvPr id="4" name="Slide Number Placeholder 3">
            <a:extLst>
              <a:ext uri="{FF2B5EF4-FFF2-40B4-BE49-F238E27FC236}">
                <a16:creationId xmlns:a16="http://schemas.microsoft.com/office/drawing/2014/main" id="{98360D37-F240-D6BF-6F17-CD7D0A00DD0D}"/>
              </a:ext>
            </a:extLst>
          </p:cNvPr>
          <p:cNvSpPr>
            <a:spLocks noGrp="1"/>
          </p:cNvSpPr>
          <p:nvPr>
            <p:ph type="sldNum" sz="quarter" idx="12"/>
          </p:nvPr>
        </p:nvSpPr>
        <p:spPr/>
        <p:txBody>
          <a:bodyPr/>
          <a:lstStyle/>
          <a:p>
            <a:fld id="{99C361DE-1588-4910-B8D9-87B62F5E769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type of business</a:t>
            </a:r>
          </a:p>
        </p:txBody>
      </p:sp>
      <p:sp>
        <p:nvSpPr>
          <p:cNvPr id="3" name="Content Placeholder 2"/>
          <p:cNvSpPr>
            <a:spLocks noGrp="1"/>
          </p:cNvSpPr>
          <p:nvPr>
            <p:ph idx="1"/>
          </p:nvPr>
        </p:nvSpPr>
        <p:spPr/>
        <p:txBody>
          <a:bodyPr/>
          <a:lstStyle/>
          <a:p>
            <a:pPr marL="514350" indent="-514350">
              <a:buFont typeface="+mj-lt"/>
              <a:buAutoNum type="arabicPeriod"/>
            </a:pPr>
            <a:r>
              <a:rPr lang="en-US" dirty="0"/>
              <a:t>Business entrepreneur</a:t>
            </a:r>
          </a:p>
          <a:p>
            <a:pPr marL="514350" indent="-514350">
              <a:buFont typeface="+mj-lt"/>
              <a:buAutoNum type="arabicPeriod"/>
            </a:pPr>
            <a:r>
              <a:rPr lang="en-US" dirty="0"/>
              <a:t>Trading entrepreneur</a:t>
            </a:r>
          </a:p>
          <a:p>
            <a:pPr marL="514350" indent="-514350">
              <a:buFont typeface="+mj-lt"/>
              <a:buAutoNum type="arabicPeriod"/>
            </a:pPr>
            <a:r>
              <a:rPr lang="en-US" dirty="0"/>
              <a:t>Industrial entrepreneur</a:t>
            </a:r>
          </a:p>
          <a:p>
            <a:pPr marL="514350" indent="-514350">
              <a:buFont typeface="+mj-lt"/>
              <a:buAutoNum type="arabicPeriod"/>
            </a:pPr>
            <a:r>
              <a:rPr lang="en-US" dirty="0"/>
              <a:t>Corporate entrepreneur</a:t>
            </a:r>
          </a:p>
          <a:p>
            <a:pPr marL="514350" indent="-514350">
              <a:buFont typeface="+mj-lt"/>
              <a:buAutoNum type="arabicPeriod"/>
            </a:pPr>
            <a:r>
              <a:rPr lang="en-US" dirty="0"/>
              <a:t>Agricultural entrepreneur</a:t>
            </a:r>
          </a:p>
        </p:txBody>
      </p:sp>
      <p:sp>
        <p:nvSpPr>
          <p:cNvPr id="4" name="Slide Number Placeholder 3">
            <a:extLst>
              <a:ext uri="{FF2B5EF4-FFF2-40B4-BE49-F238E27FC236}">
                <a16:creationId xmlns:a16="http://schemas.microsoft.com/office/drawing/2014/main" id="{AFBF3C37-C772-DF39-6B91-CD5A3EA8D27A}"/>
              </a:ext>
            </a:extLst>
          </p:cNvPr>
          <p:cNvSpPr>
            <a:spLocks noGrp="1"/>
          </p:cNvSpPr>
          <p:nvPr>
            <p:ph type="sldNum" sz="quarter" idx="12"/>
          </p:nvPr>
        </p:nvSpPr>
        <p:spPr/>
        <p:txBody>
          <a:bodyPr/>
          <a:lstStyle/>
          <a:p>
            <a:fld id="{99C361DE-1588-4910-B8D9-87B62F5E7695}"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use of technology</a:t>
            </a:r>
          </a:p>
        </p:txBody>
      </p:sp>
      <p:sp>
        <p:nvSpPr>
          <p:cNvPr id="3" name="Content Placeholder 2"/>
          <p:cNvSpPr>
            <a:spLocks noGrp="1"/>
          </p:cNvSpPr>
          <p:nvPr>
            <p:ph idx="1"/>
          </p:nvPr>
        </p:nvSpPr>
        <p:spPr/>
        <p:txBody>
          <a:bodyPr/>
          <a:lstStyle/>
          <a:p>
            <a:pPr marL="514350" indent="-514350">
              <a:buFont typeface="+mj-lt"/>
              <a:buAutoNum type="arabicPeriod"/>
            </a:pPr>
            <a:r>
              <a:rPr lang="en-US" dirty="0"/>
              <a:t>Technical entrepreneur</a:t>
            </a:r>
          </a:p>
          <a:p>
            <a:pPr marL="514350" indent="-514350">
              <a:buFont typeface="+mj-lt"/>
              <a:buAutoNum type="arabicPeriod"/>
            </a:pPr>
            <a:r>
              <a:rPr lang="en-US" dirty="0"/>
              <a:t>Non-technical entrepreneur</a:t>
            </a:r>
          </a:p>
          <a:p>
            <a:pPr marL="514350" indent="-514350">
              <a:buFont typeface="+mj-lt"/>
              <a:buAutoNum type="arabicPeriod"/>
            </a:pPr>
            <a:r>
              <a:rPr lang="en-US" dirty="0"/>
              <a:t>Professional entrepreneur</a:t>
            </a:r>
          </a:p>
        </p:txBody>
      </p:sp>
      <p:sp>
        <p:nvSpPr>
          <p:cNvPr id="4" name="Slide Number Placeholder 3">
            <a:extLst>
              <a:ext uri="{FF2B5EF4-FFF2-40B4-BE49-F238E27FC236}">
                <a16:creationId xmlns:a16="http://schemas.microsoft.com/office/drawing/2014/main" id="{7BD77401-BF7C-8B9F-C375-1925ECED07F1}"/>
              </a:ext>
            </a:extLst>
          </p:cNvPr>
          <p:cNvSpPr>
            <a:spLocks noGrp="1"/>
          </p:cNvSpPr>
          <p:nvPr>
            <p:ph type="sldNum" sz="quarter" idx="12"/>
          </p:nvPr>
        </p:nvSpPr>
        <p:spPr/>
        <p:txBody>
          <a:bodyPr/>
          <a:lstStyle/>
          <a:p>
            <a:fld id="{99C361DE-1588-4910-B8D9-87B62F5E7695}"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motivation</a:t>
            </a:r>
          </a:p>
        </p:txBody>
      </p:sp>
      <p:sp>
        <p:nvSpPr>
          <p:cNvPr id="3" name="Content Placeholder 2"/>
          <p:cNvSpPr>
            <a:spLocks noGrp="1"/>
          </p:cNvSpPr>
          <p:nvPr>
            <p:ph idx="1"/>
          </p:nvPr>
        </p:nvSpPr>
        <p:spPr/>
        <p:txBody>
          <a:bodyPr/>
          <a:lstStyle/>
          <a:p>
            <a:pPr marL="514350" indent="-514350">
              <a:buFont typeface="+mj-lt"/>
              <a:buAutoNum type="arabicPeriod"/>
            </a:pPr>
            <a:r>
              <a:rPr lang="en-US" dirty="0"/>
              <a:t>Pure entrepreneur</a:t>
            </a:r>
          </a:p>
          <a:p>
            <a:pPr marL="514350" indent="-514350">
              <a:buFont typeface="+mj-lt"/>
              <a:buAutoNum type="arabicPeriod"/>
            </a:pPr>
            <a:r>
              <a:rPr lang="en-US" dirty="0"/>
              <a:t>Induced entrepreneur</a:t>
            </a:r>
          </a:p>
          <a:p>
            <a:pPr marL="514350" indent="-514350">
              <a:buFont typeface="+mj-lt"/>
              <a:buAutoNum type="arabicPeriod"/>
            </a:pPr>
            <a:r>
              <a:rPr lang="en-US" dirty="0"/>
              <a:t>Motivated entrepreneur</a:t>
            </a:r>
          </a:p>
          <a:p>
            <a:pPr marL="514350" indent="-514350">
              <a:buFont typeface="+mj-lt"/>
              <a:buAutoNum type="arabicPeriod"/>
            </a:pPr>
            <a:r>
              <a:rPr lang="en-US" dirty="0"/>
              <a:t>Spontaneous entrepreneur</a:t>
            </a:r>
          </a:p>
        </p:txBody>
      </p:sp>
      <p:sp>
        <p:nvSpPr>
          <p:cNvPr id="4" name="Slide Number Placeholder 3">
            <a:extLst>
              <a:ext uri="{FF2B5EF4-FFF2-40B4-BE49-F238E27FC236}">
                <a16:creationId xmlns:a16="http://schemas.microsoft.com/office/drawing/2014/main" id="{B0DCD1D6-459F-BA6F-3BDE-2EB6189F89D7}"/>
              </a:ext>
            </a:extLst>
          </p:cNvPr>
          <p:cNvSpPr>
            <a:spLocks noGrp="1"/>
          </p:cNvSpPr>
          <p:nvPr>
            <p:ph type="sldNum" sz="quarter" idx="12"/>
          </p:nvPr>
        </p:nvSpPr>
        <p:spPr/>
        <p:txBody>
          <a:bodyPr/>
          <a:lstStyle/>
          <a:p>
            <a:fld id="{99C361DE-1588-4910-B8D9-87B62F5E7695}"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1EEF9-C3BB-45FA-BB19-13788A5D674D}"/>
              </a:ext>
            </a:extLst>
          </p:cNvPr>
          <p:cNvSpPr>
            <a:spLocks noGrp="1"/>
          </p:cNvSpPr>
          <p:nvPr>
            <p:ph type="title"/>
          </p:nvPr>
        </p:nvSpPr>
        <p:spPr/>
        <p:txBody>
          <a:bodyPr>
            <a:normAutofit/>
          </a:bodyPr>
          <a:lstStyle/>
          <a:p>
            <a:r>
              <a:rPr lang="en-US" dirty="0"/>
              <a:t>Concept </a:t>
            </a:r>
          </a:p>
        </p:txBody>
      </p:sp>
      <p:graphicFrame>
        <p:nvGraphicFramePr>
          <p:cNvPr id="4" name="Content Placeholder 3">
            <a:extLst>
              <a:ext uri="{FF2B5EF4-FFF2-40B4-BE49-F238E27FC236}">
                <a16:creationId xmlns:a16="http://schemas.microsoft.com/office/drawing/2014/main" id="{7098B335-B845-482E-90F3-C44105DD6F12}"/>
              </a:ext>
            </a:extLst>
          </p:cNvPr>
          <p:cNvGraphicFramePr>
            <a:graphicFrameLocks noGrp="1"/>
          </p:cNvGraphicFramePr>
          <p:nvPr>
            <p:ph idx="1"/>
            <p:extLst>
              <p:ext uri="{D42A27DB-BD31-4B8C-83A1-F6EECF244321}">
                <p14:modId xmlns:p14="http://schemas.microsoft.com/office/powerpoint/2010/main" val="4261541522"/>
              </p:ext>
            </p:extLst>
          </p:nvPr>
        </p:nvGraphicFramePr>
        <p:xfrm>
          <a:off x="323850" y="1044575"/>
          <a:ext cx="8591550" cy="546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AE9A6F4E-12C7-E77C-E6D9-E33233D13247}"/>
              </a:ext>
            </a:extLst>
          </p:cNvPr>
          <p:cNvSpPr>
            <a:spLocks noGrp="1"/>
          </p:cNvSpPr>
          <p:nvPr>
            <p:ph type="sldNum" sz="quarter" idx="12"/>
          </p:nvPr>
        </p:nvSpPr>
        <p:spPr/>
        <p:txBody>
          <a:bodyPr/>
          <a:lstStyle/>
          <a:p>
            <a:fld id="{99C361DE-1588-4910-B8D9-87B62F5E7695}" type="slidenum">
              <a:rPr lang="en-US" smtClean="0"/>
              <a:pPr/>
              <a:t>4</a:t>
            </a:fld>
            <a:endParaRPr lang="en-US"/>
          </a:p>
        </p:txBody>
      </p:sp>
    </p:spTree>
    <p:extLst>
      <p:ext uri="{BB962C8B-B14F-4D97-AF65-F5344CB8AC3E}">
        <p14:creationId xmlns:p14="http://schemas.microsoft.com/office/powerpoint/2010/main" val="19807224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According to growth</a:t>
            </a:r>
          </a:p>
        </p:txBody>
      </p:sp>
      <p:sp>
        <p:nvSpPr>
          <p:cNvPr id="3" name="Content Placeholder 2"/>
          <p:cNvSpPr>
            <a:spLocks noGrp="1"/>
          </p:cNvSpPr>
          <p:nvPr>
            <p:ph idx="1"/>
          </p:nvPr>
        </p:nvSpPr>
        <p:spPr/>
        <p:txBody>
          <a:bodyPr/>
          <a:lstStyle/>
          <a:p>
            <a:pPr marL="514350" indent="-514350">
              <a:buFont typeface="+mj-lt"/>
              <a:buAutoNum type="arabicPeriod"/>
            </a:pPr>
            <a:r>
              <a:rPr lang="en-US" dirty="0"/>
              <a:t>Growth entrepreneur</a:t>
            </a:r>
          </a:p>
          <a:p>
            <a:pPr marL="514350" indent="-514350">
              <a:buFont typeface="+mj-lt"/>
              <a:buAutoNum type="arabicPeriod"/>
            </a:pPr>
            <a:r>
              <a:rPr lang="en-US" dirty="0"/>
              <a:t>Super-growth entrepreneur</a:t>
            </a:r>
          </a:p>
        </p:txBody>
      </p:sp>
      <p:sp>
        <p:nvSpPr>
          <p:cNvPr id="4" name="Slide Number Placeholder 3">
            <a:extLst>
              <a:ext uri="{FF2B5EF4-FFF2-40B4-BE49-F238E27FC236}">
                <a16:creationId xmlns:a16="http://schemas.microsoft.com/office/drawing/2014/main" id="{F679B402-00C9-DC60-AFE5-2779C24041A0}"/>
              </a:ext>
            </a:extLst>
          </p:cNvPr>
          <p:cNvSpPr>
            <a:spLocks noGrp="1"/>
          </p:cNvSpPr>
          <p:nvPr>
            <p:ph type="sldNum" sz="quarter" idx="12"/>
          </p:nvPr>
        </p:nvSpPr>
        <p:spPr/>
        <p:txBody>
          <a:bodyPr/>
          <a:lstStyle/>
          <a:p>
            <a:fld id="{99C361DE-1588-4910-B8D9-87B62F5E7695}"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According to stages of development</a:t>
            </a:r>
          </a:p>
        </p:txBody>
      </p:sp>
      <p:sp>
        <p:nvSpPr>
          <p:cNvPr id="3" name="Content Placeholder 2"/>
          <p:cNvSpPr>
            <a:spLocks noGrp="1"/>
          </p:cNvSpPr>
          <p:nvPr>
            <p:ph idx="1"/>
          </p:nvPr>
        </p:nvSpPr>
        <p:spPr/>
        <p:txBody>
          <a:bodyPr/>
          <a:lstStyle/>
          <a:p>
            <a:pPr marL="514350" indent="-514350">
              <a:buFont typeface="+mj-lt"/>
              <a:buAutoNum type="arabicPeriod"/>
            </a:pPr>
            <a:r>
              <a:rPr lang="en-US" dirty="0"/>
              <a:t>First-generation entrepreneur</a:t>
            </a:r>
          </a:p>
          <a:p>
            <a:pPr marL="514350" indent="-514350">
              <a:buFont typeface="+mj-lt"/>
              <a:buAutoNum type="arabicPeriod"/>
            </a:pPr>
            <a:r>
              <a:rPr lang="en-US" dirty="0"/>
              <a:t>Modern entrepreneur</a:t>
            </a:r>
          </a:p>
          <a:p>
            <a:pPr marL="514350" indent="-514350">
              <a:buFont typeface="+mj-lt"/>
              <a:buAutoNum type="arabicPeriod"/>
            </a:pPr>
            <a:r>
              <a:rPr lang="en-US" dirty="0"/>
              <a:t>Classical entrepreneur</a:t>
            </a:r>
          </a:p>
        </p:txBody>
      </p:sp>
      <p:sp>
        <p:nvSpPr>
          <p:cNvPr id="4" name="Slide Number Placeholder 3">
            <a:extLst>
              <a:ext uri="{FF2B5EF4-FFF2-40B4-BE49-F238E27FC236}">
                <a16:creationId xmlns:a16="http://schemas.microsoft.com/office/drawing/2014/main" id="{E69E18F8-5726-964A-B861-1B5F5DE05BCE}"/>
              </a:ext>
            </a:extLst>
          </p:cNvPr>
          <p:cNvSpPr>
            <a:spLocks noGrp="1"/>
          </p:cNvSpPr>
          <p:nvPr>
            <p:ph type="sldNum" sz="quarter" idx="12"/>
          </p:nvPr>
        </p:nvSpPr>
        <p:spPr/>
        <p:txBody>
          <a:bodyPr/>
          <a:lstStyle/>
          <a:p>
            <a:fld id="{99C361DE-1588-4910-B8D9-87B62F5E7695}"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According to functional characteristics</a:t>
            </a:r>
          </a:p>
        </p:txBody>
      </p:sp>
      <p:sp>
        <p:nvSpPr>
          <p:cNvPr id="3" name="Content Placeholder 2"/>
          <p:cNvSpPr>
            <a:spLocks noGrp="1"/>
          </p:cNvSpPr>
          <p:nvPr>
            <p:ph idx="1"/>
          </p:nvPr>
        </p:nvSpPr>
        <p:spPr>
          <a:xfrm>
            <a:off x="457200" y="1295400"/>
            <a:ext cx="8229600" cy="5029200"/>
          </a:xfrm>
        </p:spPr>
        <p:txBody>
          <a:bodyPr>
            <a:normAutofit fontScale="55000" lnSpcReduction="20000"/>
          </a:bodyPr>
          <a:lstStyle/>
          <a:p>
            <a:pPr marL="514350" indent="-514350">
              <a:lnSpc>
                <a:spcPct val="120000"/>
              </a:lnSpc>
              <a:buNone/>
            </a:pPr>
            <a:r>
              <a:rPr lang="en-US" b="1" dirty="0"/>
              <a:t>1. Innovative entrepreneur:</a:t>
            </a:r>
            <a:r>
              <a:rPr lang="en-US" dirty="0"/>
              <a:t> </a:t>
            </a:r>
          </a:p>
          <a:p>
            <a:pPr>
              <a:lnSpc>
                <a:spcPct val="120000"/>
              </a:lnSpc>
            </a:pPr>
            <a:r>
              <a:rPr lang="en-US" dirty="0"/>
              <a:t>Entrepreneurs introduce new goods or new methods of production or discover new markets or reorganize their enterprises. </a:t>
            </a:r>
          </a:p>
          <a:p>
            <a:pPr marL="514350" indent="-514350">
              <a:lnSpc>
                <a:spcPct val="120000"/>
              </a:lnSpc>
              <a:buNone/>
            </a:pPr>
            <a:r>
              <a:rPr lang="en-US" b="1" dirty="0"/>
              <a:t>2.  Imitative (Copied) or adoptive entrepreneur:</a:t>
            </a:r>
            <a:r>
              <a:rPr lang="en-US" dirty="0"/>
              <a:t> </a:t>
            </a:r>
          </a:p>
          <a:p>
            <a:pPr>
              <a:lnSpc>
                <a:spcPct val="120000"/>
              </a:lnSpc>
            </a:pPr>
            <a:r>
              <a:rPr lang="en-US" dirty="0"/>
              <a:t>Entrepreneurs do not innovate themselves, but imitate techniques and technology innovated by others.</a:t>
            </a:r>
          </a:p>
          <a:p>
            <a:pPr>
              <a:lnSpc>
                <a:spcPct val="120000"/>
              </a:lnSpc>
            </a:pPr>
            <a:r>
              <a:rPr lang="en-US" dirty="0"/>
              <a:t>Suitable for underdeveloped economies as adoption saves costs of trial and error.</a:t>
            </a:r>
          </a:p>
          <a:p>
            <a:pPr marL="0" indent="0">
              <a:lnSpc>
                <a:spcPct val="120000"/>
              </a:lnSpc>
              <a:buNone/>
            </a:pPr>
            <a:r>
              <a:rPr lang="en-US" b="1" dirty="0"/>
              <a:t>3.  Fabian entrepreneur:</a:t>
            </a:r>
            <a:r>
              <a:rPr lang="en-US" dirty="0"/>
              <a:t> </a:t>
            </a:r>
          </a:p>
          <a:p>
            <a:pPr>
              <a:lnSpc>
                <a:spcPct val="120000"/>
              </a:lnSpc>
            </a:pPr>
            <a:r>
              <a:rPr lang="en-US" dirty="0"/>
              <a:t>Entrepreneurs display great caution and skepticism (doubt) in experimenting with any change in their enterprise. They change only when there is an imminent threat to the very existence of their enterprise.</a:t>
            </a:r>
          </a:p>
          <a:p>
            <a:pPr marL="0" indent="0">
              <a:lnSpc>
                <a:spcPct val="120000"/>
              </a:lnSpc>
              <a:buNone/>
            </a:pPr>
            <a:r>
              <a:rPr lang="en-US" b="1" dirty="0"/>
              <a:t>4.  Drone entrepreneur:</a:t>
            </a:r>
            <a:r>
              <a:rPr lang="en-US" dirty="0"/>
              <a:t> </a:t>
            </a:r>
          </a:p>
          <a:p>
            <a:pPr>
              <a:lnSpc>
                <a:spcPct val="120000"/>
              </a:lnSpc>
            </a:pPr>
            <a:r>
              <a:rPr lang="en-US" dirty="0"/>
              <a:t>Entrepreneurs are characterized by a die-hard conservatism and may even be prepared to suffer the loss of business.</a:t>
            </a:r>
          </a:p>
          <a:p>
            <a:endParaRPr lang="en-US" dirty="0"/>
          </a:p>
        </p:txBody>
      </p:sp>
      <p:sp>
        <p:nvSpPr>
          <p:cNvPr id="4" name="Slide Number Placeholder 3">
            <a:extLst>
              <a:ext uri="{FF2B5EF4-FFF2-40B4-BE49-F238E27FC236}">
                <a16:creationId xmlns:a16="http://schemas.microsoft.com/office/drawing/2014/main" id="{50F11C03-7A0A-894F-1FD3-E37C5A9DBC38}"/>
              </a:ext>
            </a:extLst>
          </p:cNvPr>
          <p:cNvSpPr>
            <a:spLocks noGrp="1"/>
          </p:cNvSpPr>
          <p:nvPr>
            <p:ph type="sldNum" sz="quarter" idx="12"/>
          </p:nvPr>
        </p:nvSpPr>
        <p:spPr/>
        <p:txBody>
          <a:bodyPr/>
          <a:lstStyle/>
          <a:p>
            <a:fld id="{99C361DE-1588-4910-B8D9-87B62F5E7695}" type="slidenum">
              <a:rPr lang="en-US" smtClean="0"/>
              <a:pPr/>
              <a:t>42</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152D-204F-49C0-B37D-D0BB519C0365}"/>
              </a:ext>
            </a:extLst>
          </p:cNvPr>
          <p:cNvSpPr>
            <a:spLocks noGrp="1"/>
          </p:cNvSpPr>
          <p:nvPr>
            <p:ph type="title"/>
          </p:nvPr>
        </p:nvSpPr>
        <p:spPr/>
        <p:txBody>
          <a:bodyPr>
            <a:normAutofit/>
          </a:bodyPr>
          <a:lstStyle/>
          <a:p>
            <a:pPr algn="ctr"/>
            <a:r>
              <a:rPr lang="en-US" dirty="0"/>
              <a:t>CONCEPT </a:t>
            </a:r>
          </a:p>
        </p:txBody>
      </p:sp>
      <p:sp>
        <p:nvSpPr>
          <p:cNvPr id="3" name="Content Placeholder 2">
            <a:extLst>
              <a:ext uri="{FF2B5EF4-FFF2-40B4-BE49-F238E27FC236}">
                <a16:creationId xmlns:a16="http://schemas.microsoft.com/office/drawing/2014/main" id="{434CE8CD-9C4E-45EA-8940-9D589F4E0BCD}"/>
              </a:ext>
            </a:extLst>
          </p:cNvPr>
          <p:cNvSpPr>
            <a:spLocks noGrp="1"/>
          </p:cNvSpPr>
          <p:nvPr>
            <p:ph idx="1"/>
          </p:nvPr>
        </p:nvSpPr>
        <p:spPr/>
        <p:txBody>
          <a:bodyPr>
            <a:normAutofit fontScale="70000" lnSpcReduction="20000"/>
          </a:bodyPr>
          <a:lstStyle/>
          <a:p>
            <a:pPr algn="just" defTabSz="517525">
              <a:spcBef>
                <a:spcPct val="0"/>
              </a:spcBef>
              <a:spcAft>
                <a:spcPct val="70000"/>
              </a:spcAft>
              <a:defRPr/>
            </a:pPr>
            <a:r>
              <a:rPr lang="en-US" dirty="0"/>
              <a:t>It was the beginning of 18</a:t>
            </a:r>
            <a:r>
              <a:rPr lang="en-US" baseline="30000" dirty="0"/>
              <a:t>th</a:t>
            </a:r>
            <a:r>
              <a:rPr lang="en-US" dirty="0"/>
              <a:t> Century when the word was used to refer to economic aspect</a:t>
            </a:r>
          </a:p>
          <a:p>
            <a:pPr marL="225425" indent="-212725" algn="just" defTabSz="517525">
              <a:spcBef>
                <a:spcPct val="0"/>
              </a:spcBef>
              <a:spcAft>
                <a:spcPct val="70000"/>
              </a:spcAft>
              <a:defRPr/>
            </a:pPr>
            <a:r>
              <a:rPr lang="en-US" dirty="0">
                <a:solidFill>
                  <a:srgbClr val="FF0000"/>
                </a:solidFill>
              </a:rPr>
              <a:t>Richard Cantillon </a:t>
            </a:r>
            <a:r>
              <a:rPr lang="en-US" dirty="0"/>
              <a:t>is the first one who introduced the term Entrepreneur with some economical aspect</a:t>
            </a:r>
          </a:p>
          <a:p>
            <a:pPr marL="12700" algn="just" defTabSz="517525">
              <a:spcBef>
                <a:spcPct val="0"/>
              </a:spcBef>
              <a:spcAft>
                <a:spcPct val="70000"/>
              </a:spcAft>
              <a:defRPr/>
            </a:pPr>
            <a:r>
              <a:rPr lang="en-US" dirty="0"/>
              <a:t>	</a:t>
            </a:r>
            <a:r>
              <a:rPr lang="en-US" dirty="0">
                <a:solidFill>
                  <a:srgbClr val="FF0000"/>
                </a:solidFill>
              </a:rPr>
              <a:t>According to  him</a:t>
            </a:r>
            <a:r>
              <a:rPr lang="en-US" dirty="0"/>
              <a:t> - “Entrepreneur as an agent who buy factors of production at certain price in order to combine them to produce product with a view to selling it in uncertain price in the future” (FARMER)</a:t>
            </a:r>
          </a:p>
          <a:p>
            <a:pPr marL="225425" indent="-212725" algn="just" defTabSz="517525">
              <a:spcBef>
                <a:spcPct val="0"/>
              </a:spcBef>
              <a:spcAft>
                <a:spcPct val="70000"/>
              </a:spcAft>
              <a:defRPr/>
            </a:pPr>
            <a:r>
              <a:rPr lang="en-US" dirty="0"/>
              <a:t>According to Knight - “Entrepreneur is the economic functionary who undertakes such responsibility of uncertainty which is not insured nor capitalized nor salaried”</a:t>
            </a:r>
          </a:p>
          <a:p>
            <a:endParaRPr lang="en-US" dirty="0"/>
          </a:p>
        </p:txBody>
      </p:sp>
      <p:sp>
        <p:nvSpPr>
          <p:cNvPr id="4" name="Slide Number Placeholder 3">
            <a:extLst>
              <a:ext uri="{FF2B5EF4-FFF2-40B4-BE49-F238E27FC236}">
                <a16:creationId xmlns:a16="http://schemas.microsoft.com/office/drawing/2014/main" id="{E664951D-400D-8C66-D596-F34F4689C5AF}"/>
              </a:ext>
            </a:extLst>
          </p:cNvPr>
          <p:cNvSpPr>
            <a:spLocks noGrp="1"/>
          </p:cNvSpPr>
          <p:nvPr>
            <p:ph type="sldNum" sz="quarter" idx="12"/>
          </p:nvPr>
        </p:nvSpPr>
        <p:spPr/>
        <p:txBody>
          <a:bodyPr/>
          <a:lstStyle/>
          <a:p>
            <a:fld id="{99C361DE-1588-4910-B8D9-87B62F5E7695}" type="slidenum">
              <a:rPr lang="en-US" smtClean="0"/>
              <a:pPr/>
              <a:t>5</a:t>
            </a:fld>
            <a:endParaRPr lang="en-US"/>
          </a:p>
        </p:txBody>
      </p:sp>
    </p:spTree>
    <p:extLst>
      <p:ext uri="{BB962C8B-B14F-4D97-AF65-F5344CB8AC3E}">
        <p14:creationId xmlns:p14="http://schemas.microsoft.com/office/powerpoint/2010/main" val="112379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altLang="en-US" sz="3200">
                <a:solidFill>
                  <a:srgbClr val="0C0345"/>
                </a:solidFill>
              </a:rPr>
              <a:t>THE CONCEPT OF ENTREPRENEUR</a:t>
            </a:r>
          </a:p>
        </p:txBody>
      </p:sp>
      <p:sp>
        <p:nvSpPr>
          <p:cNvPr id="15363" name="Rectangle 3"/>
          <p:cNvSpPr>
            <a:spLocks noGrp="1" noChangeArrowheads="1"/>
          </p:cNvSpPr>
          <p:nvPr>
            <p:ph idx="1"/>
          </p:nvPr>
        </p:nvSpPr>
        <p:spPr>
          <a:xfrm>
            <a:off x="457200" y="1219200"/>
            <a:ext cx="8229600" cy="4906963"/>
          </a:xfrm>
        </p:spPr>
        <p:txBody>
          <a:bodyPr>
            <a:normAutofit fontScale="77500" lnSpcReduction="20000"/>
          </a:bodyPr>
          <a:lstStyle/>
          <a:p>
            <a:pPr marL="339725" lvl="1" algn="just" defTabSz="517525">
              <a:lnSpc>
                <a:spcPct val="150000"/>
              </a:lnSpc>
              <a:spcBef>
                <a:spcPct val="0"/>
              </a:spcBef>
              <a:spcAft>
                <a:spcPct val="70000"/>
              </a:spcAft>
            </a:pPr>
            <a:r>
              <a:rPr lang="en-US" altLang="en-US" b="1" dirty="0"/>
              <a:t>According to New Encyclopedia Britannica </a:t>
            </a:r>
          </a:p>
          <a:p>
            <a:pPr marL="111125" lvl="1" indent="0" algn="just" defTabSz="517525">
              <a:lnSpc>
                <a:spcPct val="150000"/>
              </a:lnSpc>
              <a:spcBef>
                <a:spcPct val="0"/>
              </a:spcBef>
              <a:spcAft>
                <a:spcPct val="70000"/>
              </a:spcAft>
              <a:buNone/>
            </a:pPr>
            <a:r>
              <a:rPr lang="en-US" altLang="en-US" dirty="0"/>
              <a:t>“An entrepreneur is an individual </a:t>
            </a:r>
            <a:r>
              <a:rPr lang="en-US" altLang="en-US" dirty="0">
                <a:solidFill>
                  <a:srgbClr val="FF0000"/>
                </a:solidFill>
              </a:rPr>
              <a:t>who bear the risk of operating business in face of uncertainty about future condition”</a:t>
            </a:r>
          </a:p>
          <a:p>
            <a:pPr marL="339725" lvl="1" algn="just" defTabSz="517525">
              <a:lnSpc>
                <a:spcPct val="150000"/>
              </a:lnSpc>
              <a:spcBef>
                <a:spcPct val="0"/>
              </a:spcBef>
              <a:spcAft>
                <a:spcPct val="70000"/>
              </a:spcAft>
            </a:pPr>
            <a:r>
              <a:rPr lang="en-US" altLang="en-US" b="1" dirty="0"/>
              <a:t>According to Peter Drucker </a:t>
            </a:r>
          </a:p>
          <a:p>
            <a:pPr marL="111125" lvl="1" indent="0" algn="just" defTabSz="517525">
              <a:lnSpc>
                <a:spcPct val="150000"/>
              </a:lnSpc>
              <a:spcBef>
                <a:spcPct val="0"/>
              </a:spcBef>
              <a:spcAft>
                <a:spcPct val="70000"/>
              </a:spcAft>
              <a:buNone/>
            </a:pPr>
            <a:r>
              <a:rPr lang="en-US" altLang="en-US" dirty="0"/>
              <a:t>“An entrepreneur is one who always </a:t>
            </a:r>
            <a:r>
              <a:rPr lang="en-US" altLang="en-US" dirty="0">
                <a:solidFill>
                  <a:srgbClr val="00B0F0"/>
                </a:solidFill>
              </a:rPr>
              <a:t>searches for change</a:t>
            </a:r>
            <a:r>
              <a:rPr lang="en-US" altLang="en-US" dirty="0"/>
              <a:t>, </a:t>
            </a:r>
            <a:r>
              <a:rPr lang="en-US" altLang="en-US" dirty="0">
                <a:solidFill>
                  <a:srgbClr val="FF3399"/>
                </a:solidFill>
              </a:rPr>
              <a:t>respond to it and exploit it </a:t>
            </a:r>
            <a:r>
              <a:rPr lang="en-US" altLang="en-US" dirty="0"/>
              <a:t>as an opportunity. </a:t>
            </a:r>
            <a:r>
              <a:rPr lang="en-US" altLang="en-US" dirty="0">
                <a:solidFill>
                  <a:srgbClr val="FFC000"/>
                </a:solidFill>
              </a:rPr>
              <a:t>Innovation is a specific tools </a:t>
            </a:r>
            <a:r>
              <a:rPr lang="en-US" altLang="en-US" dirty="0"/>
              <a:t>of an entrepreneur by which they can exploit change as an opportunity for different business and service” </a:t>
            </a:r>
          </a:p>
          <a:p>
            <a:pPr marL="156845" lvl="1" indent="0" algn="just" defTabSz="517525">
              <a:spcBef>
                <a:spcPct val="0"/>
              </a:spcBef>
              <a:spcAft>
                <a:spcPct val="70000"/>
              </a:spcAft>
              <a:buNone/>
            </a:pPr>
            <a:r>
              <a:rPr lang="en-US" altLang="en-US" sz="2000" dirty="0"/>
              <a:t>  </a:t>
            </a:r>
          </a:p>
        </p:txBody>
      </p:sp>
      <p:sp>
        <p:nvSpPr>
          <p:cNvPr id="2" name="Slide Number Placeholder 1">
            <a:extLst>
              <a:ext uri="{FF2B5EF4-FFF2-40B4-BE49-F238E27FC236}">
                <a16:creationId xmlns:a16="http://schemas.microsoft.com/office/drawing/2014/main" id="{2FC9BA4F-1BE6-E048-804D-868FDBB5DE75}"/>
              </a:ext>
            </a:extLst>
          </p:cNvPr>
          <p:cNvSpPr>
            <a:spLocks noGrp="1"/>
          </p:cNvSpPr>
          <p:nvPr>
            <p:ph type="sldNum" sz="quarter" idx="12"/>
          </p:nvPr>
        </p:nvSpPr>
        <p:spPr/>
        <p:txBody>
          <a:bodyPr/>
          <a:lstStyle/>
          <a:p>
            <a:fld id="{99C361DE-1588-4910-B8D9-87B62F5E7695}" type="slidenum">
              <a:rPr lang="en-US" smtClean="0"/>
              <a:pPr/>
              <a:t>6</a:t>
            </a:fld>
            <a:endParaRPr lang="en-US"/>
          </a:p>
        </p:txBody>
      </p:sp>
    </p:spTree>
    <p:extLst>
      <p:ext uri="{BB962C8B-B14F-4D97-AF65-F5344CB8AC3E}">
        <p14:creationId xmlns:p14="http://schemas.microsoft.com/office/powerpoint/2010/main" val="480217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DEFINITION </a:t>
            </a:r>
          </a:p>
        </p:txBody>
      </p:sp>
      <p:sp>
        <p:nvSpPr>
          <p:cNvPr id="2" name="Slide Number Placeholder 1">
            <a:extLst>
              <a:ext uri="{FF2B5EF4-FFF2-40B4-BE49-F238E27FC236}">
                <a16:creationId xmlns:a16="http://schemas.microsoft.com/office/drawing/2014/main" id="{15522B99-DABF-A518-3AC8-19706398CA2D}"/>
              </a:ext>
            </a:extLst>
          </p:cNvPr>
          <p:cNvSpPr>
            <a:spLocks noGrp="1"/>
          </p:cNvSpPr>
          <p:nvPr>
            <p:ph type="sldNum" sz="quarter" idx="12"/>
          </p:nvPr>
        </p:nvSpPr>
        <p:spPr/>
        <p:txBody>
          <a:bodyPr/>
          <a:lstStyle/>
          <a:p>
            <a:fld id="{99C361DE-1588-4910-B8D9-87B62F5E7695}" type="slidenum">
              <a:rPr lang="en-US" smtClean="0"/>
              <a:pPr/>
              <a:t>7</a:t>
            </a:fld>
            <a:endParaRPr lang="en-US"/>
          </a:p>
        </p:txBody>
      </p:sp>
    </p:spTree>
    <p:extLst>
      <p:ext uri="{BB962C8B-B14F-4D97-AF65-F5344CB8AC3E}">
        <p14:creationId xmlns:p14="http://schemas.microsoft.com/office/powerpoint/2010/main" val="2166580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00025" y="232008"/>
          <a:ext cx="8763001" cy="6203430"/>
        </p:xfrm>
        <a:graphic>
          <a:graphicData uri="http://schemas.openxmlformats.org/drawingml/2006/table">
            <a:tbl>
              <a:tblPr firstRow="1" bandRow="1">
                <a:tableStyleId>{3B4B98B0-60AC-42C2-AFA5-B58CD77FA1E5}</a:tableStyleId>
              </a:tblPr>
              <a:tblGrid>
                <a:gridCol w="6750098">
                  <a:extLst>
                    <a:ext uri="{9D8B030D-6E8A-4147-A177-3AD203B41FA5}">
                      <a16:colId xmlns:a16="http://schemas.microsoft.com/office/drawing/2014/main" val="20000"/>
                    </a:ext>
                  </a:extLst>
                </a:gridCol>
                <a:gridCol w="2012903">
                  <a:extLst>
                    <a:ext uri="{9D8B030D-6E8A-4147-A177-3AD203B41FA5}">
                      <a16:colId xmlns:a16="http://schemas.microsoft.com/office/drawing/2014/main" val="20001"/>
                    </a:ext>
                  </a:extLst>
                </a:gridCol>
              </a:tblGrid>
              <a:tr h="927225">
                <a:tc>
                  <a:txBody>
                    <a:bodyPr/>
                    <a:lstStyle/>
                    <a:p>
                      <a:r>
                        <a:rPr lang="en-US" sz="1800" b="0" i="0" kern="1200" dirty="0">
                          <a:solidFill>
                            <a:schemeClr val="tx1"/>
                          </a:solidFill>
                          <a:effectLst/>
                          <a:latin typeface="+mn-lt"/>
                          <a:ea typeface="+mn-ea"/>
                          <a:cs typeface="+mn-cs"/>
                        </a:rPr>
                        <a:t>An individual who bears the risk of operating a business in the face of uncertainty about the future conditions.</a:t>
                      </a:r>
                      <a:endParaRPr lang="en-US" dirty="0"/>
                    </a:p>
                  </a:txBody>
                  <a:tcPr marL="68580" marR="68580"/>
                </a:tc>
                <a:tc>
                  <a:txBody>
                    <a:bodyPr/>
                    <a:lstStyle/>
                    <a:p>
                      <a:r>
                        <a:rPr lang="en-US" sz="1800" b="1" i="0" kern="1200" dirty="0">
                          <a:solidFill>
                            <a:schemeClr val="tx1"/>
                          </a:solidFill>
                          <a:effectLst/>
                          <a:latin typeface="+mn-lt"/>
                          <a:ea typeface="+mn-ea"/>
                          <a:cs typeface="+mn-cs"/>
                        </a:rPr>
                        <a:t>Encyclopedia Britannica</a:t>
                      </a:r>
                      <a:endParaRPr lang="en-US" dirty="0"/>
                    </a:p>
                  </a:txBody>
                  <a:tcPr marL="68580" marR="68580"/>
                </a:tc>
                <a:extLst>
                  <a:ext uri="{0D108BD9-81ED-4DB2-BD59-A6C34878D82A}">
                    <a16:rowId xmlns:a16="http://schemas.microsoft.com/office/drawing/2014/main" val="10000"/>
                  </a:ext>
                </a:extLst>
              </a:tr>
              <a:tr h="537202">
                <a:tc>
                  <a:txBody>
                    <a:bodyPr/>
                    <a:lstStyle/>
                    <a:p>
                      <a:r>
                        <a:rPr lang="en-US" sz="1800" b="0" i="0" kern="1200" dirty="0">
                          <a:solidFill>
                            <a:schemeClr val="tx1"/>
                          </a:solidFill>
                          <a:effectLst/>
                          <a:latin typeface="+mn-lt"/>
                          <a:ea typeface="+mn-ea"/>
                          <a:cs typeface="+mn-cs"/>
                        </a:rPr>
                        <a:t>He is the one who innovates, and introduces something new in the economy.</a:t>
                      </a:r>
                      <a:endParaRPr lang="en-US" dirty="0"/>
                    </a:p>
                  </a:txBody>
                  <a:tcPr marL="68580" marR="68580"/>
                </a:tc>
                <a:tc>
                  <a:txBody>
                    <a:bodyPr/>
                    <a:lstStyle/>
                    <a:p>
                      <a:r>
                        <a:rPr lang="en-US" sz="1800" b="1" i="0" kern="1200" dirty="0">
                          <a:solidFill>
                            <a:schemeClr val="tx1"/>
                          </a:solidFill>
                          <a:effectLst/>
                          <a:latin typeface="+mn-lt"/>
                          <a:ea typeface="+mn-ea"/>
                          <a:cs typeface="+mn-cs"/>
                        </a:rPr>
                        <a:t>Joseph A. Schumpeter</a:t>
                      </a:r>
                      <a:endParaRPr lang="en-US" dirty="0"/>
                    </a:p>
                  </a:txBody>
                  <a:tcPr marL="68580" marR="68580"/>
                </a:tc>
                <a:extLst>
                  <a:ext uri="{0D108BD9-81ED-4DB2-BD59-A6C34878D82A}">
                    <a16:rowId xmlns:a16="http://schemas.microsoft.com/office/drawing/2014/main" val="10001"/>
                  </a:ext>
                </a:extLst>
              </a:tr>
              <a:tr h="927225">
                <a:tc>
                  <a:txBody>
                    <a:bodyPr/>
                    <a:lstStyle/>
                    <a:p>
                      <a:r>
                        <a:rPr lang="en-US" sz="1800" b="0" i="0" kern="1200" dirty="0">
                          <a:solidFill>
                            <a:schemeClr val="tx1"/>
                          </a:solidFill>
                          <a:effectLst/>
                          <a:latin typeface="+mn-lt"/>
                          <a:ea typeface="+mn-ea"/>
                          <a:cs typeface="+mn-cs"/>
                        </a:rPr>
                        <a:t>He shifts economic resources out of an area of lower and into an area of higher productivity and greater yield.</a:t>
                      </a:r>
                      <a:endParaRPr lang="en-US" dirty="0"/>
                    </a:p>
                  </a:txBody>
                  <a:tcPr marL="68580" marR="68580"/>
                </a:tc>
                <a:tc>
                  <a:txBody>
                    <a:bodyPr/>
                    <a:lstStyle/>
                    <a:p>
                      <a:r>
                        <a:rPr lang="en-US" sz="1800" b="1" i="0" kern="1200" dirty="0">
                          <a:solidFill>
                            <a:schemeClr val="tx1"/>
                          </a:solidFill>
                          <a:effectLst/>
                          <a:latin typeface="+mn-lt"/>
                          <a:ea typeface="+mn-ea"/>
                          <a:cs typeface="+mn-cs"/>
                        </a:rPr>
                        <a:t>J. B. Say (French economist)</a:t>
                      </a:r>
                      <a:endParaRPr lang="en-US" dirty="0"/>
                    </a:p>
                  </a:txBody>
                  <a:tcPr marL="68580" marR="68580"/>
                </a:tc>
                <a:extLst>
                  <a:ext uri="{0D108BD9-81ED-4DB2-BD59-A6C34878D82A}">
                    <a16:rowId xmlns:a16="http://schemas.microsoft.com/office/drawing/2014/main" val="10002"/>
                  </a:ext>
                </a:extLst>
              </a:tr>
              <a:tr h="927225">
                <a:tc>
                  <a:txBody>
                    <a:bodyPr/>
                    <a:lstStyle/>
                    <a:p>
                      <a:r>
                        <a:rPr lang="en-US" sz="1800" b="0" i="0" kern="1200" dirty="0">
                          <a:solidFill>
                            <a:schemeClr val="tx1"/>
                          </a:solidFill>
                          <a:effectLst/>
                          <a:latin typeface="+mn-lt"/>
                          <a:ea typeface="+mn-ea"/>
                          <a:cs typeface="+mn-cs"/>
                        </a:rPr>
                        <a:t>He searches for change, responds to it and exploits opportunities. Innovation is the specific tool of an entrepreneur.</a:t>
                      </a:r>
                      <a:endParaRPr lang="en-US" dirty="0"/>
                    </a:p>
                  </a:txBody>
                  <a:tcPr marL="68580" marR="68580"/>
                </a:tc>
                <a:tc>
                  <a:txBody>
                    <a:bodyPr/>
                    <a:lstStyle/>
                    <a:p>
                      <a:r>
                        <a:rPr lang="en-US" sz="1800" b="1" i="0" kern="1200" dirty="0">
                          <a:solidFill>
                            <a:schemeClr val="tx1"/>
                          </a:solidFill>
                          <a:effectLst/>
                          <a:latin typeface="+mn-lt"/>
                          <a:ea typeface="+mn-ea"/>
                          <a:cs typeface="+mn-cs"/>
                        </a:rPr>
                        <a:t>Peter F. Drucker</a:t>
                      </a:r>
                      <a:endParaRPr lang="en-US" dirty="0"/>
                    </a:p>
                  </a:txBody>
                  <a:tcPr marL="68580" marR="68580"/>
                </a:tc>
                <a:extLst>
                  <a:ext uri="{0D108BD9-81ED-4DB2-BD59-A6C34878D82A}">
                    <a16:rowId xmlns:a16="http://schemas.microsoft.com/office/drawing/2014/main" val="10003"/>
                  </a:ext>
                </a:extLst>
              </a:tr>
              <a:tr h="927225">
                <a:tc>
                  <a:txBody>
                    <a:bodyPr/>
                    <a:lstStyle/>
                    <a:p>
                      <a:r>
                        <a:rPr lang="en-US" sz="1800" b="0" i="0" kern="1200" dirty="0">
                          <a:solidFill>
                            <a:schemeClr val="tx1"/>
                          </a:solidFill>
                          <a:effectLst/>
                          <a:latin typeface="+mn-lt"/>
                          <a:ea typeface="+mn-ea"/>
                          <a:cs typeface="+mn-cs"/>
                        </a:rPr>
                        <a:t>He is the one who is endowed with more than average capacities in the task of </a:t>
                      </a:r>
                      <a:r>
                        <a:rPr lang="en-US" sz="1800" b="0" i="0" kern="1200" dirty="0" err="1">
                          <a:solidFill>
                            <a:schemeClr val="tx1"/>
                          </a:solidFill>
                          <a:effectLst/>
                          <a:latin typeface="+mn-lt"/>
                          <a:ea typeface="+mn-ea"/>
                          <a:cs typeface="+mn-cs"/>
                        </a:rPr>
                        <a:t>organising</a:t>
                      </a:r>
                      <a:r>
                        <a:rPr lang="en-US" sz="1800" b="0" i="0" kern="1200" dirty="0">
                          <a:solidFill>
                            <a:schemeClr val="tx1"/>
                          </a:solidFill>
                          <a:effectLst/>
                          <a:latin typeface="+mn-lt"/>
                          <a:ea typeface="+mn-ea"/>
                          <a:cs typeface="+mn-cs"/>
                        </a:rPr>
                        <a:t> and coordinating the various factors of production. He is a pioneer and captain of industry.</a:t>
                      </a:r>
                      <a:endParaRPr lang="en-US" dirty="0"/>
                    </a:p>
                  </a:txBody>
                  <a:tcPr marL="68580" marR="68580"/>
                </a:tc>
                <a:tc>
                  <a:txBody>
                    <a:bodyPr/>
                    <a:lstStyle/>
                    <a:p>
                      <a:r>
                        <a:rPr lang="en-US" sz="1800" b="1" i="0" kern="1200" dirty="0">
                          <a:solidFill>
                            <a:schemeClr val="tx1"/>
                          </a:solidFill>
                          <a:effectLst/>
                          <a:latin typeface="+mn-lt"/>
                          <a:ea typeface="+mn-ea"/>
                          <a:cs typeface="+mn-cs"/>
                        </a:rPr>
                        <a:t>Francis A. Walker</a:t>
                      </a:r>
                      <a:endParaRPr lang="en-US" dirty="0"/>
                    </a:p>
                  </a:txBody>
                  <a:tcPr marL="68580" marR="68580"/>
                </a:tc>
                <a:extLst>
                  <a:ext uri="{0D108BD9-81ED-4DB2-BD59-A6C34878D82A}">
                    <a16:rowId xmlns:a16="http://schemas.microsoft.com/office/drawing/2014/main" val="10004"/>
                  </a:ext>
                </a:extLst>
              </a:tr>
              <a:tr h="927225">
                <a:tc>
                  <a:txBody>
                    <a:bodyPr/>
                    <a:lstStyle/>
                    <a:p>
                      <a:r>
                        <a:rPr lang="en-US" sz="1800" b="0" i="0" kern="1200" dirty="0">
                          <a:solidFill>
                            <a:schemeClr val="tx1"/>
                          </a:solidFill>
                          <a:effectLst/>
                          <a:latin typeface="+mn-lt"/>
                          <a:ea typeface="+mn-ea"/>
                          <a:cs typeface="+mn-cs"/>
                        </a:rPr>
                        <a:t>He is a critical factor in economic development and an integral part of economic transformation.</a:t>
                      </a:r>
                      <a:endParaRPr lang="en-US" dirty="0"/>
                    </a:p>
                  </a:txBody>
                  <a:tcPr marL="68580" marR="68580"/>
                </a:tc>
                <a:tc>
                  <a:txBody>
                    <a:bodyPr/>
                    <a:lstStyle/>
                    <a:p>
                      <a:r>
                        <a:rPr lang="en-US" sz="1800" b="1" i="0" kern="1200" dirty="0">
                          <a:solidFill>
                            <a:schemeClr val="tx1"/>
                          </a:solidFill>
                          <a:effectLst/>
                          <a:latin typeface="+mn-lt"/>
                          <a:ea typeface="+mn-ea"/>
                          <a:cs typeface="+mn-cs"/>
                        </a:rPr>
                        <a:t>William Diamond</a:t>
                      </a:r>
                      <a:endParaRPr lang="en-US" dirty="0"/>
                    </a:p>
                  </a:txBody>
                  <a:tcPr marL="68580" marR="68580"/>
                </a:tc>
                <a:extLst>
                  <a:ext uri="{0D108BD9-81ED-4DB2-BD59-A6C34878D82A}">
                    <a16:rowId xmlns:a16="http://schemas.microsoft.com/office/drawing/2014/main" val="10005"/>
                  </a:ext>
                </a:extLst>
              </a:tr>
              <a:tr h="927225">
                <a:tc>
                  <a:txBody>
                    <a:bodyPr/>
                    <a:lstStyle/>
                    <a:p>
                      <a:r>
                        <a:rPr lang="en-US" sz="1800" b="0" i="0" kern="1200" dirty="0">
                          <a:solidFill>
                            <a:schemeClr val="tx1"/>
                          </a:solidFill>
                          <a:effectLst/>
                          <a:latin typeface="+mn-lt"/>
                          <a:ea typeface="+mn-ea"/>
                          <a:cs typeface="+mn-cs"/>
                        </a:rPr>
                        <a:t>He is a person who is able to look at the environment, identify opportunities to improve the environment, </a:t>
                      </a:r>
                      <a:r>
                        <a:rPr lang="en-US" sz="1800" b="0" i="0" kern="1200" dirty="0" err="1">
                          <a:solidFill>
                            <a:schemeClr val="tx1"/>
                          </a:solidFill>
                          <a:effectLst/>
                          <a:latin typeface="+mn-lt"/>
                          <a:ea typeface="+mn-ea"/>
                          <a:cs typeface="+mn-cs"/>
                        </a:rPr>
                        <a:t>marshall</a:t>
                      </a:r>
                      <a:r>
                        <a:rPr lang="en-US" sz="1800" b="0" i="0" kern="1200" dirty="0">
                          <a:solidFill>
                            <a:schemeClr val="tx1"/>
                          </a:solidFill>
                          <a:effectLst/>
                          <a:latin typeface="+mn-lt"/>
                          <a:ea typeface="+mn-ea"/>
                          <a:cs typeface="+mn-cs"/>
                        </a:rPr>
                        <a:t> resources, and implement action to </a:t>
                      </a:r>
                      <a:r>
                        <a:rPr lang="en-US" sz="1800" b="0" i="0" kern="1200" dirty="0" err="1">
                          <a:solidFill>
                            <a:schemeClr val="tx1"/>
                          </a:solidFill>
                          <a:effectLst/>
                          <a:latin typeface="+mn-lt"/>
                          <a:ea typeface="+mn-ea"/>
                          <a:cs typeface="+mn-cs"/>
                        </a:rPr>
                        <a:t>maximise</a:t>
                      </a:r>
                      <a:r>
                        <a:rPr lang="en-US" sz="1800" b="0" i="0" kern="1200" dirty="0">
                          <a:solidFill>
                            <a:schemeClr val="tx1"/>
                          </a:solidFill>
                          <a:effectLst/>
                          <a:latin typeface="+mn-lt"/>
                          <a:ea typeface="+mn-ea"/>
                          <a:cs typeface="+mn-cs"/>
                        </a:rPr>
                        <a:t> those opportunities.</a:t>
                      </a:r>
                      <a:endParaRPr lang="en-US" dirty="0"/>
                    </a:p>
                  </a:txBody>
                  <a:tcPr marL="68580" marR="68580"/>
                </a:tc>
                <a:tc>
                  <a:txBody>
                    <a:bodyPr/>
                    <a:lstStyle/>
                    <a:p>
                      <a:r>
                        <a:rPr lang="en-US" sz="1800" b="1" i="0" kern="1200" dirty="0">
                          <a:solidFill>
                            <a:schemeClr val="tx1"/>
                          </a:solidFill>
                          <a:effectLst/>
                          <a:latin typeface="+mn-lt"/>
                          <a:ea typeface="+mn-ea"/>
                          <a:cs typeface="+mn-cs"/>
                        </a:rPr>
                        <a:t>Robert E. Nelson</a:t>
                      </a:r>
                      <a:endParaRPr lang="en-US" dirty="0"/>
                    </a:p>
                  </a:txBody>
                  <a:tcPr marL="68580" marR="68580"/>
                </a:tc>
                <a:extLst>
                  <a:ext uri="{0D108BD9-81ED-4DB2-BD59-A6C34878D82A}">
                    <a16:rowId xmlns:a16="http://schemas.microsoft.com/office/drawing/2014/main" val="10006"/>
                  </a:ext>
                </a:extLst>
              </a:tr>
            </a:tbl>
          </a:graphicData>
        </a:graphic>
      </p:graphicFrame>
      <p:sp>
        <p:nvSpPr>
          <p:cNvPr id="2" name="Slide Number Placeholder 1">
            <a:extLst>
              <a:ext uri="{FF2B5EF4-FFF2-40B4-BE49-F238E27FC236}">
                <a16:creationId xmlns:a16="http://schemas.microsoft.com/office/drawing/2014/main" id="{2AE82623-821D-4DCF-44B4-F51ECBF44331}"/>
              </a:ext>
            </a:extLst>
          </p:cNvPr>
          <p:cNvSpPr>
            <a:spLocks noGrp="1"/>
          </p:cNvSpPr>
          <p:nvPr>
            <p:ph type="sldNum" sz="quarter" idx="12"/>
          </p:nvPr>
        </p:nvSpPr>
        <p:spPr/>
        <p:txBody>
          <a:bodyPr/>
          <a:lstStyle/>
          <a:p>
            <a:fld id="{99C361DE-1588-4910-B8D9-87B62F5E7695}" type="slidenum">
              <a:rPr lang="en-US" smtClean="0"/>
              <a:pPr/>
              <a:t>8</a:t>
            </a:fld>
            <a:endParaRPr lang="en-US"/>
          </a:p>
        </p:txBody>
      </p:sp>
    </p:spTree>
    <p:extLst>
      <p:ext uri="{BB962C8B-B14F-4D97-AF65-F5344CB8AC3E}">
        <p14:creationId xmlns:p14="http://schemas.microsoft.com/office/powerpoint/2010/main" val="2807557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381000"/>
            <a:ext cx="7086600" cy="4267200"/>
          </a:xfrm>
        </p:spPr>
        <p:txBody>
          <a:bodyPr>
            <a:normAutofit/>
          </a:bodyPr>
          <a:lstStyle/>
          <a:p>
            <a:br>
              <a:rPr lang="en-US" dirty="0"/>
            </a:br>
            <a:r>
              <a:rPr lang="en-US" b="0" i="0" dirty="0"/>
              <a:t>Why Should You Become an Entrepreneur?</a:t>
            </a:r>
            <a:br>
              <a:rPr lang="en-US" b="0" i="0" dirty="0"/>
            </a:br>
            <a:endParaRPr lang="en-US" dirty="0"/>
          </a:p>
        </p:txBody>
      </p:sp>
      <p:sp>
        <p:nvSpPr>
          <p:cNvPr id="2" name="Slide Number Placeholder 1">
            <a:extLst>
              <a:ext uri="{FF2B5EF4-FFF2-40B4-BE49-F238E27FC236}">
                <a16:creationId xmlns:a16="http://schemas.microsoft.com/office/drawing/2014/main" id="{415E42B9-D2C7-844F-C055-CE1709BA8E99}"/>
              </a:ext>
            </a:extLst>
          </p:cNvPr>
          <p:cNvSpPr>
            <a:spLocks noGrp="1"/>
          </p:cNvSpPr>
          <p:nvPr>
            <p:ph type="sldNum" sz="quarter" idx="12"/>
          </p:nvPr>
        </p:nvSpPr>
        <p:spPr/>
        <p:txBody>
          <a:bodyPr/>
          <a:lstStyle/>
          <a:p>
            <a:fld id="{99C361DE-1588-4910-B8D9-87B62F5E7695}" type="slidenum">
              <a:rPr lang="en-US" smtClean="0"/>
              <a:pPr/>
              <a:t>9</a:t>
            </a:fld>
            <a:endParaRPr lang="en-US"/>
          </a:p>
        </p:txBody>
      </p:sp>
    </p:spTree>
    <p:extLst>
      <p:ext uri="{BB962C8B-B14F-4D97-AF65-F5344CB8AC3E}">
        <p14:creationId xmlns:p14="http://schemas.microsoft.com/office/powerpoint/2010/main" val="1113631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2344</Words>
  <Application>Microsoft Office PowerPoint</Application>
  <PresentationFormat>On-screen Show (4:3)</PresentationFormat>
  <Paragraphs>251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Times New Roman</vt:lpstr>
      <vt:lpstr>Office Theme</vt:lpstr>
      <vt:lpstr>PowerPoint Presentation</vt:lpstr>
      <vt:lpstr>PowerPoint Presentation</vt:lpstr>
      <vt:lpstr>PowerPoint Presentation</vt:lpstr>
      <vt:lpstr>Concept </vt:lpstr>
      <vt:lpstr>CONCEPT </vt:lpstr>
      <vt:lpstr>THE CONCEPT OF ENTREPRENEUR</vt:lpstr>
      <vt:lpstr>DEFINITION </vt:lpstr>
      <vt:lpstr>PowerPoint Presentation</vt:lpstr>
      <vt:lpstr> Why Should You Become an Entrepreneur? </vt:lpstr>
      <vt:lpstr>PowerPoint Presentation</vt:lpstr>
      <vt:lpstr> Scope of Entrepreneurship? </vt:lpstr>
      <vt:lpstr>PowerPoint Presentation</vt:lpstr>
      <vt:lpstr>PowerPoint Presentation</vt:lpstr>
      <vt:lpstr>PowerPoint Presentation</vt:lpstr>
      <vt:lpstr>  Characteristics of an Entrepreneur    </vt:lpstr>
      <vt:lpstr>PowerPoint Presentation</vt:lpstr>
      <vt:lpstr>  Models of Entrepreneurship Development</vt:lpstr>
      <vt:lpstr>PowerPoint Presentation</vt:lpstr>
      <vt:lpstr>1. Psychological Models</vt:lpstr>
      <vt:lpstr>David McClelland’s theory of Achievement motivation </vt:lpstr>
      <vt:lpstr>Hagen’s Theory of Withdrawal of Status Respect (1964) </vt:lpstr>
      <vt:lpstr>Rotter- Internal–External Locus of Control Theory </vt:lpstr>
      <vt:lpstr>PowerPoint Presentation</vt:lpstr>
      <vt:lpstr>2. Sociological Model</vt:lpstr>
      <vt:lpstr>Max Weber’s Theory of Religious Beliefs</vt:lpstr>
      <vt:lpstr>Hozelist’s Sociocultural Theory  </vt:lpstr>
      <vt:lpstr>Thomas Cochran’s Theory of Entrepreneurial Supply   </vt:lpstr>
      <vt:lpstr>Frank W. Young’s Theory of Group Level Pattern</vt:lpstr>
      <vt:lpstr>PowerPoint Presentation</vt:lpstr>
      <vt:lpstr>3. Integrated Models</vt:lpstr>
      <vt:lpstr>PowerPoint Presentation</vt:lpstr>
      <vt:lpstr>Functions of Entrepreneur and Manager in managing organization</vt:lpstr>
      <vt:lpstr>PowerPoint Presentation</vt:lpstr>
      <vt:lpstr>PowerPoint Presentation</vt:lpstr>
      <vt:lpstr>PowerPoint Presentation</vt:lpstr>
      <vt:lpstr>PowerPoint Presentation</vt:lpstr>
      <vt:lpstr>According to type of business</vt:lpstr>
      <vt:lpstr>According to use of technology</vt:lpstr>
      <vt:lpstr>According to motivation</vt:lpstr>
      <vt:lpstr>According to growth</vt:lpstr>
      <vt:lpstr>According to stages of development</vt:lpstr>
      <vt:lpstr>According to functional characteristics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AAZMIN FARDUN GANDHI</dc:creator>
  <cp:lastModifiedBy>Parva Patel</cp:lastModifiedBy>
  <cp:revision>33</cp:revision>
  <dcterms:created xsi:type="dcterms:W3CDTF">2022-07-27T14:16:10Z</dcterms:created>
  <dcterms:modified xsi:type="dcterms:W3CDTF">2022-09-17T06:54:48Z</dcterms:modified>
</cp:coreProperties>
</file>