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50"/>
  </p:notesMasterIdLst>
  <p:sldIdLst>
    <p:sldId id="278" r:id="rId2"/>
    <p:sldId id="338" r:id="rId3"/>
    <p:sldId id="279" r:id="rId4"/>
    <p:sldId id="280" r:id="rId5"/>
    <p:sldId id="281" r:id="rId6"/>
    <p:sldId id="282" r:id="rId7"/>
    <p:sldId id="283" r:id="rId8"/>
    <p:sldId id="284" r:id="rId9"/>
    <p:sldId id="339" r:id="rId10"/>
    <p:sldId id="340" r:id="rId11"/>
    <p:sldId id="341" r:id="rId12"/>
    <p:sldId id="344" r:id="rId13"/>
    <p:sldId id="285" r:id="rId14"/>
    <p:sldId id="342" r:id="rId15"/>
    <p:sldId id="288" r:id="rId16"/>
    <p:sldId id="345" r:id="rId17"/>
    <p:sldId id="289" r:id="rId18"/>
    <p:sldId id="290" r:id="rId19"/>
    <p:sldId id="291" r:id="rId20"/>
    <p:sldId id="292" r:id="rId21"/>
    <p:sldId id="293" r:id="rId22"/>
    <p:sldId id="346" r:id="rId23"/>
    <p:sldId id="347" r:id="rId24"/>
    <p:sldId id="294" r:id="rId25"/>
    <p:sldId id="297" r:id="rId26"/>
    <p:sldId id="296" r:id="rId27"/>
    <p:sldId id="298" r:id="rId28"/>
    <p:sldId id="299" r:id="rId29"/>
    <p:sldId id="300" r:id="rId30"/>
    <p:sldId id="301" r:id="rId31"/>
    <p:sldId id="348" r:id="rId32"/>
    <p:sldId id="349" r:id="rId33"/>
    <p:sldId id="350" r:id="rId34"/>
    <p:sldId id="351" r:id="rId35"/>
    <p:sldId id="302" r:id="rId36"/>
    <p:sldId id="303" r:id="rId37"/>
    <p:sldId id="304" r:id="rId38"/>
    <p:sldId id="305" r:id="rId39"/>
    <p:sldId id="306" r:id="rId40"/>
    <p:sldId id="307" r:id="rId41"/>
    <p:sldId id="352" r:id="rId42"/>
    <p:sldId id="353" r:id="rId43"/>
    <p:sldId id="354" r:id="rId44"/>
    <p:sldId id="309" r:id="rId45"/>
    <p:sldId id="314" r:id="rId46"/>
    <p:sldId id="315" r:id="rId47"/>
    <p:sldId id="316" r:id="rId48"/>
    <p:sldId id="317"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97F202-2DFA-42D3-86F3-33D69BA1CCDC}" type="datetimeFigureOut">
              <a:rPr lang="en-US" smtClean="0"/>
              <a:pPr/>
              <a:t>9/17/2022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3CD6AF-6F41-4C73-99C5-9A52BC9B1D0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C3CD6AF-6F41-4C73-99C5-9A52BC9B1D03}" type="slidenum">
              <a:rPr lang="en-US" smtClean="0"/>
              <a:pPr/>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DEEF7B3E-5A08-4E4F-BB3A-43FFDCF9D5C2}" type="datetime1">
              <a:rPr lang="en-US" smtClean="0"/>
              <a:t>9/17/2022</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30343DF-1328-4506-AB11-795268172F46}"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1F54C1C-4859-4E62-B61A-C6FFF883BEFE}" type="datetime1">
              <a:rPr lang="en-US" smtClean="0"/>
              <a:t>9/17/2022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0343DF-1328-4506-AB11-795268172F46}"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22CAE76-BC47-49EA-8A72-A39E509125AD}" type="datetime1">
              <a:rPr lang="en-US" smtClean="0"/>
              <a:t>9/17/2022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0343DF-1328-4506-AB11-795268172F46}"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D21E353-AC12-41AC-BE5F-01CE3D489D43}" type="datetime1">
              <a:rPr lang="en-US" smtClean="0"/>
              <a:t>9/17/2022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0343DF-1328-4506-AB11-795268172F46}" type="slidenum">
              <a:rPr lang="en-IN" smtClean="0"/>
              <a:pPr/>
              <a:t>‹#›</a:t>
            </a:fld>
            <a:endParaRPr lang="en-IN"/>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3C9826B-16A4-4625-BC63-DE692D343ABA}" type="datetime1">
              <a:rPr lang="en-US" smtClean="0"/>
              <a:t>9/17/2022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0343DF-1328-4506-AB11-795268172F46}" type="slidenum">
              <a:rPr lang="en-IN" smtClean="0"/>
              <a:pPr/>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F0CB88A-ED20-4DF0-AB46-E825CDF9450F}" type="datetime1">
              <a:rPr lang="en-US" smtClean="0"/>
              <a:t>9/17/2022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0343DF-1328-4506-AB11-795268172F46}" type="slidenum">
              <a:rPr lang="en-IN" smtClean="0"/>
              <a:pPr/>
              <a:t>‹#›</a:t>
            </a:fld>
            <a:endParaRPr lang="en-IN"/>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C56C8612-4054-46ED-909C-F92AC969F9B0}" type="datetime1">
              <a:rPr lang="en-US" smtClean="0"/>
              <a:t>9/17/2022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30343DF-1328-4506-AB11-795268172F46}"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415A43C-BEF1-4377-9582-2FBC1C694806}" type="datetime1">
              <a:rPr lang="en-US" smtClean="0"/>
              <a:t>9/17/2022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30343DF-1328-4506-AB11-795268172F46}" type="slidenum">
              <a:rPr lang="en-IN" smtClean="0"/>
              <a:pPr/>
              <a:t>‹#›</a:t>
            </a:fld>
            <a:endParaRPr lang="en-IN"/>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4EF802-9FF7-485D-B799-7D7BEC0CC6BE}" type="datetime1">
              <a:rPr lang="en-US" smtClean="0"/>
              <a:t>9/17/2022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30343DF-1328-4506-AB11-795268172F46}"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2EA00723-CA81-4B65-B6D2-D6F23A499E38}" type="datetime1">
              <a:rPr lang="en-US" smtClean="0"/>
              <a:t>9/17/2022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0343DF-1328-4506-AB11-795268172F46}"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0F66CD5D-5E3D-48E7-B900-7CEDE917B8C3}" type="datetime1">
              <a:rPr lang="en-US" smtClean="0"/>
              <a:t>9/17/2022</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30343DF-1328-4506-AB11-795268172F46}" type="slidenum">
              <a:rPr lang="en-IN" smtClean="0"/>
              <a:pPr/>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B57542AF-56A0-4F2F-81A2-3F5F4CBFD73D}" type="datetime1">
              <a:rPr lang="en-US" smtClean="0"/>
              <a:t>9/17/2022</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E30343DF-1328-4506-AB11-795268172F46}"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a:latin typeface="Times New Roman" pitchFamily="18" charset="0"/>
                <a:cs typeface="Times New Roman" pitchFamily="18" charset="0"/>
              </a:rPr>
              <a:t>Techno- entrepreneurship</a:t>
            </a:r>
          </a:p>
          <a:p>
            <a:pPr marL="624078" indent="-514350">
              <a:buFont typeface="+mj-lt"/>
              <a:buAutoNum type="arabicPeriod"/>
            </a:pPr>
            <a:r>
              <a:rPr lang="en-US" dirty="0">
                <a:latin typeface="Times New Roman" pitchFamily="18" charset="0"/>
                <a:cs typeface="Times New Roman" pitchFamily="18" charset="0"/>
              </a:rPr>
              <a:t>Women entrepreneurship</a:t>
            </a:r>
          </a:p>
          <a:p>
            <a:pPr marL="624078" indent="-514350">
              <a:buFont typeface="+mj-lt"/>
              <a:buAutoNum type="arabicPeriod"/>
            </a:pPr>
            <a:r>
              <a:rPr lang="en-US" dirty="0">
                <a:latin typeface="Times New Roman" pitchFamily="18" charset="0"/>
                <a:cs typeface="Times New Roman" pitchFamily="18" charset="0"/>
              </a:rPr>
              <a:t>Social entrepreneurship</a:t>
            </a:r>
          </a:p>
          <a:p>
            <a:pPr marL="624078" indent="-514350">
              <a:buFont typeface="+mj-lt"/>
              <a:buAutoNum type="arabicPeriod"/>
            </a:pPr>
            <a:r>
              <a:rPr lang="en-US" dirty="0" err="1">
                <a:latin typeface="Times New Roman" pitchFamily="18" charset="0"/>
                <a:cs typeface="Times New Roman" pitchFamily="18" charset="0"/>
              </a:rPr>
              <a:t>Intrapreneurship</a:t>
            </a:r>
            <a:endParaRPr lang="en-US" dirty="0">
              <a:latin typeface="Times New Roman" pitchFamily="18" charset="0"/>
              <a:cs typeface="Times New Roman" pitchFamily="18" charset="0"/>
            </a:endParaRPr>
          </a:p>
          <a:p>
            <a:pPr marL="624078" indent="-514350">
              <a:buFont typeface="+mj-lt"/>
              <a:buAutoNum type="arabicPeriod"/>
            </a:pPr>
            <a:r>
              <a:rPr lang="en-US" dirty="0">
                <a:latin typeface="Times New Roman" pitchFamily="18" charset="0"/>
                <a:cs typeface="Times New Roman" pitchFamily="18" charset="0"/>
              </a:rPr>
              <a:t>Rural entrepreneurship</a:t>
            </a:r>
          </a:p>
          <a:p>
            <a:pPr marL="624078" indent="-514350">
              <a:buFont typeface="+mj-lt"/>
              <a:buAutoNum type="arabicPeriod"/>
            </a:pPr>
            <a:r>
              <a:rPr lang="en-US" dirty="0">
                <a:latin typeface="Times New Roman" pitchFamily="18" charset="0"/>
                <a:cs typeface="Times New Roman" pitchFamily="18" charset="0"/>
              </a:rPr>
              <a:t>Family entrepreneurship</a:t>
            </a:r>
          </a:p>
          <a:p>
            <a:pPr marL="624078" indent="-514350">
              <a:buNone/>
            </a:pPr>
            <a:endParaRPr lang="en-IN"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b="0" dirty="0">
                <a:effectLst/>
                <a:latin typeface="Times New Roman" pitchFamily="18" charset="0"/>
                <a:cs typeface="Times New Roman" pitchFamily="18" charset="0"/>
              </a:rPr>
              <a:t>Types of Entrepreneurship</a:t>
            </a:r>
            <a:endParaRPr lang="en-IN" b="0" dirty="0">
              <a:effectLst/>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38B43C0F-C638-F8A1-9347-A8D84D59AF8B}"/>
              </a:ext>
            </a:extLst>
          </p:cNvPr>
          <p:cNvSpPr>
            <a:spLocks noGrp="1"/>
          </p:cNvSpPr>
          <p:nvPr>
            <p:ph type="sldNum" sz="quarter" idx="12"/>
          </p:nvPr>
        </p:nvSpPr>
        <p:spPr/>
        <p:txBody>
          <a:bodyPr/>
          <a:lstStyle/>
          <a:p>
            <a:fld id="{E30343DF-1328-4506-AB11-795268172F46}" type="slidenum">
              <a:rPr lang="en-IN" smtClean="0"/>
              <a:pPr/>
              <a:t>1</a:t>
            </a:fld>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7).png"/>
          <p:cNvPicPr>
            <a:picLocks noGrp="1" noChangeAspect="1"/>
          </p:cNvPicPr>
          <p:nvPr>
            <p:ph idx="1"/>
          </p:nvPr>
        </p:nvPicPr>
        <p:blipFill>
          <a:blip r:embed="rId2"/>
          <a:stretch>
            <a:fillRect/>
          </a:stretch>
        </p:blipFill>
        <p:spPr>
          <a:xfrm>
            <a:off x="500034" y="142852"/>
            <a:ext cx="8046155" cy="6572296"/>
          </a:xfrm>
        </p:spPr>
      </p:pic>
      <p:sp>
        <p:nvSpPr>
          <p:cNvPr id="2" name="Slide Number Placeholder 1">
            <a:extLst>
              <a:ext uri="{FF2B5EF4-FFF2-40B4-BE49-F238E27FC236}">
                <a16:creationId xmlns:a16="http://schemas.microsoft.com/office/drawing/2014/main" id="{AA073EBA-B09E-CCFB-945C-DA1E845FA32F}"/>
              </a:ext>
            </a:extLst>
          </p:cNvPr>
          <p:cNvSpPr>
            <a:spLocks noGrp="1"/>
          </p:cNvSpPr>
          <p:nvPr>
            <p:ph type="sldNum" sz="quarter" idx="12"/>
          </p:nvPr>
        </p:nvSpPr>
        <p:spPr/>
        <p:txBody>
          <a:bodyPr/>
          <a:lstStyle/>
          <a:p>
            <a:fld id="{E30343DF-1328-4506-AB11-795268172F46}" type="slidenum">
              <a:rPr lang="en-IN" smtClean="0"/>
              <a:pPr/>
              <a:t>10</a:t>
            </a:fld>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4422"/>
            <a:ext cx="8329642" cy="4792869"/>
          </a:xfrm>
        </p:spPr>
        <p:txBody>
          <a:bodyPr>
            <a:normAutofit lnSpcReduction="10000"/>
          </a:bodyPr>
          <a:lstStyle/>
          <a:p>
            <a:pPr algn="just" fontAlgn="base"/>
            <a:r>
              <a:rPr lang="en-US" dirty="0">
                <a:latin typeface="Times New Roman" pitchFamily="18" charset="0"/>
                <a:cs typeface="Times New Roman" pitchFamily="18" charset="0"/>
              </a:rPr>
              <a:t>Women entrepreneurs may be defined as a woman or a group of women who initiate, </a:t>
            </a:r>
            <a:r>
              <a:rPr lang="en-US" dirty="0" err="1">
                <a:latin typeface="Times New Roman" pitchFamily="18" charset="0"/>
                <a:cs typeface="Times New Roman" pitchFamily="18" charset="0"/>
              </a:rPr>
              <a:t>organise</a:t>
            </a:r>
            <a:r>
              <a:rPr lang="en-US" dirty="0">
                <a:latin typeface="Times New Roman" pitchFamily="18" charset="0"/>
                <a:cs typeface="Times New Roman" pitchFamily="18" charset="0"/>
              </a:rPr>
              <a:t> and run a business concern.</a:t>
            </a:r>
          </a:p>
          <a:p>
            <a:pPr algn="just" fontAlgn="base"/>
            <a:r>
              <a:rPr lang="en-US" dirty="0">
                <a:latin typeface="Times New Roman" pitchFamily="18" charset="0"/>
                <a:cs typeface="Times New Roman" pitchFamily="18" charset="0"/>
              </a:rPr>
              <a:t>Women entrepreneurs are those women who think of a business enterprise, initiate it, </a:t>
            </a:r>
            <a:r>
              <a:rPr lang="en-US" dirty="0" err="1">
                <a:latin typeface="Times New Roman" pitchFamily="18" charset="0"/>
                <a:cs typeface="Times New Roman" pitchFamily="18" charset="0"/>
              </a:rPr>
              <a:t>organise</a:t>
            </a:r>
            <a:r>
              <a:rPr lang="en-US" dirty="0">
                <a:latin typeface="Times New Roman" pitchFamily="18" charset="0"/>
                <a:cs typeface="Times New Roman" pitchFamily="18" charset="0"/>
              </a:rPr>
              <a:t> and combine factors of production, operate the enterprise and undertake risks and handle economic uncertainty involved in running it.</a:t>
            </a:r>
          </a:p>
          <a:p>
            <a:pPr algn="just" fontAlgn="base"/>
            <a:r>
              <a:rPr lang="en-IN" dirty="0">
                <a:latin typeface="Times New Roman" pitchFamily="18" charset="0"/>
                <a:cs typeface="Times New Roman" pitchFamily="18" charset="0"/>
              </a:rPr>
              <a:t>“ An enterprise owned and controlled by a women having a minimum financial interest of 51% of the capital &amp; giving at least 51% of the employment generated in the enterprise to women”.</a:t>
            </a:r>
          </a:p>
          <a:p>
            <a:pPr algn="just" fontAlgn="base"/>
            <a:endParaRPr lang="en-US" dirty="0">
              <a:latin typeface="Times New Roman" pitchFamily="18" charset="0"/>
              <a:cs typeface="Times New Roman" pitchFamily="18" charset="0"/>
            </a:endParaRPr>
          </a:p>
          <a:p>
            <a:endParaRPr lang="en-US" dirty="0"/>
          </a:p>
        </p:txBody>
      </p:sp>
      <p:sp>
        <p:nvSpPr>
          <p:cNvPr id="3" name="Title 2"/>
          <p:cNvSpPr>
            <a:spLocks noGrp="1"/>
          </p:cNvSpPr>
          <p:nvPr>
            <p:ph type="title"/>
          </p:nvPr>
        </p:nvSpPr>
        <p:spPr/>
        <p:txBody>
          <a:bodyPr/>
          <a:lstStyle/>
          <a:p>
            <a:r>
              <a:rPr lang="en-US" b="0" dirty="0">
                <a:effectLst/>
                <a:latin typeface="Times New Roman" pitchFamily="18" charset="0"/>
                <a:cs typeface="Times New Roman" pitchFamily="18" charset="0"/>
              </a:rPr>
              <a:t>Women entrepreneurs</a:t>
            </a:r>
            <a:endParaRPr lang="en-US" dirty="0"/>
          </a:p>
        </p:txBody>
      </p:sp>
      <p:sp>
        <p:nvSpPr>
          <p:cNvPr id="4" name="Slide Number Placeholder 3">
            <a:extLst>
              <a:ext uri="{FF2B5EF4-FFF2-40B4-BE49-F238E27FC236}">
                <a16:creationId xmlns:a16="http://schemas.microsoft.com/office/drawing/2014/main" id="{0B20E57C-7693-A647-06BA-522662B64625}"/>
              </a:ext>
            </a:extLst>
          </p:cNvPr>
          <p:cNvSpPr>
            <a:spLocks noGrp="1"/>
          </p:cNvSpPr>
          <p:nvPr>
            <p:ph type="sldNum" sz="quarter" idx="12"/>
          </p:nvPr>
        </p:nvSpPr>
        <p:spPr/>
        <p:txBody>
          <a:bodyPr/>
          <a:lstStyle/>
          <a:p>
            <a:fld id="{E30343DF-1328-4506-AB11-795268172F46}" type="slidenum">
              <a:rPr lang="en-IN" smtClean="0"/>
              <a:pPr/>
              <a:t>11</a:t>
            </a:fld>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1.jpg"/>
          <p:cNvPicPr>
            <a:picLocks noGrp="1" noChangeAspect="1"/>
          </p:cNvPicPr>
          <p:nvPr>
            <p:ph idx="1"/>
          </p:nvPr>
        </p:nvPicPr>
        <p:blipFill>
          <a:blip r:embed="rId2"/>
          <a:stretch>
            <a:fillRect/>
          </a:stretch>
        </p:blipFill>
        <p:spPr>
          <a:xfrm>
            <a:off x="214282" y="142852"/>
            <a:ext cx="8698970" cy="6324600"/>
          </a:xfrm>
        </p:spPr>
      </p:pic>
      <p:sp>
        <p:nvSpPr>
          <p:cNvPr id="3" name="Slide Number Placeholder 2">
            <a:extLst>
              <a:ext uri="{FF2B5EF4-FFF2-40B4-BE49-F238E27FC236}">
                <a16:creationId xmlns:a16="http://schemas.microsoft.com/office/drawing/2014/main" id="{8B9F2D06-440E-A088-48E1-460678A15EC5}"/>
              </a:ext>
            </a:extLst>
          </p:cNvPr>
          <p:cNvSpPr>
            <a:spLocks noGrp="1"/>
          </p:cNvSpPr>
          <p:nvPr>
            <p:ph type="sldNum" sz="quarter" idx="12"/>
          </p:nvPr>
        </p:nvSpPr>
        <p:spPr/>
        <p:txBody>
          <a:bodyPr/>
          <a:lstStyle/>
          <a:p>
            <a:fld id="{E30343DF-1328-4506-AB11-795268172F46}" type="slidenum">
              <a:rPr lang="en-IN" smtClean="0"/>
              <a:pPr/>
              <a:t>12</a:t>
            </a:fld>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7158" y="1481328"/>
            <a:ext cx="8329642" cy="4525963"/>
          </a:xfrm>
        </p:spPr>
        <p:txBody>
          <a:bodyPr/>
          <a:lstStyle/>
          <a:p>
            <a:pPr algn="just"/>
            <a:r>
              <a:rPr lang="en-IN" dirty="0">
                <a:latin typeface="Times New Roman" pitchFamily="18" charset="0"/>
                <a:cs typeface="Times New Roman" pitchFamily="18" charset="0"/>
              </a:rPr>
              <a:t> </a:t>
            </a:r>
            <a:r>
              <a:rPr lang="en-IN" i="1" dirty="0">
                <a:latin typeface="Times New Roman" pitchFamily="18" charset="0"/>
                <a:cs typeface="Times New Roman" pitchFamily="18" charset="0"/>
              </a:rPr>
              <a:t>“Somebody once said, educate a woman &amp; u will educate a family.” But the new saying is empower a woman to become an entrepreneur, &amp; you will create an entire family of entrepreneurs. Women entrepreneurship is the need of the nation right now, it is the surest quickest way to make INDIA a super power.</a:t>
            </a:r>
          </a:p>
        </p:txBody>
      </p:sp>
      <p:sp>
        <p:nvSpPr>
          <p:cNvPr id="3" name="Title 2"/>
          <p:cNvSpPr>
            <a:spLocks noGrp="1"/>
          </p:cNvSpPr>
          <p:nvPr>
            <p:ph type="title"/>
          </p:nvPr>
        </p:nvSpPr>
        <p:spPr/>
        <p:txBody>
          <a:bodyPr/>
          <a:lstStyle/>
          <a:p>
            <a:endParaRPr lang="en-IN" b="0" dirty="0">
              <a:effectLst/>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8F00F82E-6EBB-E056-71C6-CD18E97E7584}"/>
              </a:ext>
            </a:extLst>
          </p:cNvPr>
          <p:cNvSpPr>
            <a:spLocks noGrp="1"/>
          </p:cNvSpPr>
          <p:nvPr>
            <p:ph type="sldNum" sz="quarter" idx="12"/>
          </p:nvPr>
        </p:nvSpPr>
        <p:spPr/>
        <p:txBody>
          <a:bodyPr/>
          <a:lstStyle/>
          <a:p>
            <a:fld id="{E30343DF-1328-4506-AB11-795268172F46}" type="slidenum">
              <a:rPr lang="en-IN" smtClean="0"/>
              <a:pPr/>
              <a:t>13</a:t>
            </a:fld>
            <a:endParaRPr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a:t>Microsphere- Mainly confined to the local environment and obliged to live close to the family.</a:t>
            </a:r>
          </a:p>
          <a:p>
            <a:pPr marL="624078" indent="-514350">
              <a:buFont typeface="+mj-lt"/>
              <a:buAutoNum type="arabicPeriod"/>
            </a:pPr>
            <a:r>
              <a:rPr lang="en-US" dirty="0"/>
              <a:t>Mesosphere- Work at a regional or national level. </a:t>
            </a:r>
          </a:p>
          <a:p>
            <a:pPr marL="624078" indent="-514350">
              <a:buNone/>
            </a:pPr>
            <a:r>
              <a:rPr lang="en-US" dirty="0"/>
              <a:t>     Acts as a barrier when providing assistance to them within this environment.</a:t>
            </a:r>
          </a:p>
          <a:p>
            <a:pPr marL="624078" indent="-514350">
              <a:buNone/>
            </a:pPr>
            <a:r>
              <a:rPr lang="en-US" dirty="0"/>
              <a:t>3. </a:t>
            </a:r>
            <a:r>
              <a:rPr lang="en-US" dirty="0" err="1"/>
              <a:t>Macrosphere</a:t>
            </a:r>
            <a:r>
              <a:rPr lang="en-US" dirty="0"/>
              <a:t>- working at global level</a:t>
            </a:r>
          </a:p>
        </p:txBody>
      </p:sp>
      <p:sp>
        <p:nvSpPr>
          <p:cNvPr id="3" name="Title 2"/>
          <p:cNvSpPr>
            <a:spLocks noGrp="1"/>
          </p:cNvSpPr>
          <p:nvPr>
            <p:ph type="title"/>
          </p:nvPr>
        </p:nvSpPr>
        <p:spPr/>
        <p:txBody>
          <a:bodyPr>
            <a:normAutofit fontScale="90000"/>
          </a:bodyPr>
          <a:lstStyle/>
          <a:p>
            <a:r>
              <a:rPr lang="en-US" dirty="0"/>
              <a:t>Challenges faced by women entrepreneurs</a:t>
            </a:r>
          </a:p>
        </p:txBody>
      </p:sp>
      <p:sp>
        <p:nvSpPr>
          <p:cNvPr id="4" name="Slide Number Placeholder 3">
            <a:extLst>
              <a:ext uri="{FF2B5EF4-FFF2-40B4-BE49-F238E27FC236}">
                <a16:creationId xmlns:a16="http://schemas.microsoft.com/office/drawing/2014/main" id="{519171A3-3876-ADA6-F227-B5251450E60F}"/>
              </a:ext>
            </a:extLst>
          </p:cNvPr>
          <p:cNvSpPr>
            <a:spLocks noGrp="1"/>
          </p:cNvSpPr>
          <p:nvPr>
            <p:ph type="sldNum" sz="quarter" idx="12"/>
          </p:nvPr>
        </p:nvSpPr>
        <p:spPr/>
        <p:txBody>
          <a:bodyPr/>
          <a:lstStyle/>
          <a:p>
            <a:fld id="{E30343DF-1328-4506-AB11-795268172F46}" type="slidenum">
              <a:rPr lang="en-IN" smtClean="0"/>
              <a:pPr/>
              <a:t>14</a:t>
            </a:fld>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IN" dirty="0">
                <a:latin typeface="Times New Roman" pitchFamily="18" charset="0"/>
                <a:cs typeface="Times New Roman" pitchFamily="18" charset="0"/>
              </a:rPr>
              <a:t>To become economically independent</a:t>
            </a:r>
          </a:p>
          <a:p>
            <a:r>
              <a:rPr lang="en-IN" dirty="0">
                <a:latin typeface="Times New Roman" pitchFamily="18" charset="0"/>
                <a:cs typeface="Times New Roman" pitchFamily="18" charset="0"/>
              </a:rPr>
              <a:t> To establish their own enterprise</a:t>
            </a:r>
          </a:p>
          <a:p>
            <a:r>
              <a:rPr lang="en-IN" dirty="0">
                <a:latin typeface="Times New Roman" pitchFamily="18" charset="0"/>
                <a:cs typeface="Times New Roman" pitchFamily="18" charset="0"/>
              </a:rPr>
              <a:t> To establish their identity in society </a:t>
            </a:r>
          </a:p>
          <a:p>
            <a:r>
              <a:rPr lang="en-IN" dirty="0">
                <a:latin typeface="Times New Roman" pitchFamily="18" charset="0"/>
                <a:cs typeface="Times New Roman" pitchFamily="18" charset="0"/>
              </a:rPr>
              <a:t>To achieve Excellence</a:t>
            </a:r>
          </a:p>
          <a:p>
            <a:r>
              <a:rPr lang="en-IN" dirty="0">
                <a:latin typeface="Times New Roman" pitchFamily="18" charset="0"/>
                <a:cs typeface="Times New Roman" pitchFamily="18" charset="0"/>
              </a:rPr>
              <a:t> To build confidence to themselves</a:t>
            </a:r>
          </a:p>
          <a:p>
            <a:r>
              <a:rPr lang="en-IN" dirty="0">
                <a:latin typeface="Times New Roman" pitchFamily="18" charset="0"/>
                <a:cs typeface="Times New Roman" pitchFamily="18" charset="0"/>
              </a:rPr>
              <a:t> To develop risk assuming ability </a:t>
            </a:r>
          </a:p>
          <a:p>
            <a:r>
              <a:rPr lang="en-IN" dirty="0">
                <a:latin typeface="Times New Roman" pitchFamily="18" charset="0"/>
                <a:cs typeface="Times New Roman" pitchFamily="18" charset="0"/>
              </a:rPr>
              <a:t>To claim equal status in society </a:t>
            </a:r>
          </a:p>
          <a:p>
            <a:r>
              <a:rPr lang="en-IN" dirty="0">
                <a:latin typeface="Times New Roman" pitchFamily="18" charset="0"/>
                <a:cs typeface="Times New Roman" pitchFamily="18" charset="0"/>
              </a:rPr>
              <a:t>To secure greater freedom &amp; mobility Liking for business</a:t>
            </a:r>
          </a:p>
          <a:p>
            <a:r>
              <a:rPr lang="en-IN" dirty="0">
                <a:latin typeface="Times New Roman" pitchFamily="18" charset="0"/>
                <a:cs typeface="Times New Roman" pitchFamily="18" charset="0"/>
              </a:rPr>
              <a:t> An urge to do something new</a:t>
            </a:r>
          </a:p>
        </p:txBody>
      </p:sp>
      <p:sp>
        <p:nvSpPr>
          <p:cNvPr id="3" name="Title 2"/>
          <p:cNvSpPr>
            <a:spLocks noGrp="1"/>
          </p:cNvSpPr>
          <p:nvPr>
            <p:ph type="title"/>
          </p:nvPr>
        </p:nvSpPr>
        <p:spPr/>
        <p:txBody>
          <a:bodyPr>
            <a:normAutofit/>
          </a:bodyPr>
          <a:lstStyle/>
          <a:p>
            <a:r>
              <a:rPr lang="en-US" b="0" dirty="0">
                <a:effectLst/>
                <a:latin typeface="Times New Roman" pitchFamily="18" charset="0"/>
                <a:cs typeface="Times New Roman" pitchFamily="18" charset="0"/>
              </a:rPr>
              <a:t>Why women becomes </a:t>
            </a:r>
            <a:r>
              <a:rPr lang="en-US" b="0" dirty="0" err="1">
                <a:effectLst/>
                <a:latin typeface="Times New Roman" pitchFamily="18" charset="0"/>
                <a:cs typeface="Times New Roman" pitchFamily="18" charset="0"/>
              </a:rPr>
              <a:t>entreprenure</a:t>
            </a:r>
            <a:endParaRPr lang="en-IN" b="0" dirty="0">
              <a:effectLst/>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00E59ED2-313E-4203-790E-3C019FAEEC94}"/>
              </a:ext>
            </a:extLst>
          </p:cNvPr>
          <p:cNvSpPr>
            <a:spLocks noGrp="1"/>
          </p:cNvSpPr>
          <p:nvPr>
            <p:ph type="sldNum" sz="quarter" idx="12"/>
          </p:nvPr>
        </p:nvSpPr>
        <p:spPr/>
        <p:txBody>
          <a:bodyPr/>
          <a:lstStyle/>
          <a:p>
            <a:fld id="{E30343DF-1328-4506-AB11-795268172F46}" type="slidenum">
              <a:rPr lang="en-IN" smtClean="0"/>
              <a:pPr/>
              <a:t>15</a:t>
            </a:fld>
            <a:endParaRPr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Strategies for the development of women entrepreneurs</a:t>
            </a:r>
          </a:p>
        </p:txBody>
      </p:sp>
      <p:sp>
        <p:nvSpPr>
          <p:cNvPr id="3" name="Content Placeholder 2"/>
          <p:cNvSpPr>
            <a:spLocks noGrp="1"/>
          </p:cNvSpPr>
          <p:nvPr>
            <p:ph idx="1"/>
          </p:nvPr>
        </p:nvSpPr>
        <p:spPr>
          <a:xfrm>
            <a:off x="457200" y="1785926"/>
            <a:ext cx="8229600" cy="4221365"/>
          </a:xfrm>
        </p:spPr>
        <p:txBody>
          <a:bodyPr/>
          <a:lstStyle/>
          <a:p>
            <a:r>
              <a:rPr lang="en-US" dirty="0"/>
              <a:t>Encouraging home-based business</a:t>
            </a:r>
          </a:p>
          <a:p>
            <a:r>
              <a:rPr lang="en-US" dirty="0"/>
              <a:t>Widespread business education(Workshops, conferences, training…)</a:t>
            </a:r>
          </a:p>
          <a:p>
            <a:r>
              <a:rPr lang="en-US" dirty="0"/>
              <a:t>Better financial assistance(</a:t>
            </a:r>
            <a:r>
              <a:rPr lang="en-US" dirty="0" err="1"/>
              <a:t>venezuelas</a:t>
            </a:r>
            <a:r>
              <a:rPr lang="en-US" dirty="0"/>
              <a:t> women development bank) </a:t>
            </a:r>
          </a:p>
          <a:p>
            <a:r>
              <a:rPr lang="en-US" dirty="0"/>
              <a:t>Wider access to technology(With the help of internet)</a:t>
            </a:r>
          </a:p>
        </p:txBody>
      </p:sp>
      <p:sp>
        <p:nvSpPr>
          <p:cNvPr id="4" name="Slide Number Placeholder 3">
            <a:extLst>
              <a:ext uri="{FF2B5EF4-FFF2-40B4-BE49-F238E27FC236}">
                <a16:creationId xmlns:a16="http://schemas.microsoft.com/office/drawing/2014/main" id="{BDB02427-3F76-B222-0B74-DE2D32FCD3ED}"/>
              </a:ext>
            </a:extLst>
          </p:cNvPr>
          <p:cNvSpPr>
            <a:spLocks noGrp="1"/>
          </p:cNvSpPr>
          <p:nvPr>
            <p:ph type="sldNum" sz="quarter" idx="12"/>
          </p:nvPr>
        </p:nvSpPr>
        <p:spPr/>
        <p:txBody>
          <a:bodyPr/>
          <a:lstStyle/>
          <a:p>
            <a:fld id="{E30343DF-1328-4506-AB11-795268172F46}" type="slidenum">
              <a:rPr lang="en-IN" smtClean="0"/>
              <a:pPr/>
              <a:t>16</a:t>
            </a:fld>
            <a:endParaRPr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latin typeface="Times New Roman" pitchFamily="18" charset="0"/>
                <a:cs typeface="Times New Roman" pitchFamily="18" charset="0"/>
              </a:rPr>
              <a:t>Male dominated society</a:t>
            </a:r>
          </a:p>
          <a:p>
            <a:r>
              <a:rPr lang="en-US" dirty="0">
                <a:latin typeface="Times New Roman" pitchFamily="18" charset="0"/>
                <a:cs typeface="Times New Roman" pitchFamily="18" charset="0"/>
              </a:rPr>
              <a:t>Lack of business information</a:t>
            </a:r>
          </a:p>
          <a:p>
            <a:r>
              <a:rPr lang="en-US" dirty="0">
                <a:latin typeface="Times New Roman" pitchFamily="18" charset="0"/>
                <a:cs typeface="Times New Roman" pitchFamily="18" charset="0"/>
              </a:rPr>
              <a:t>Low risk taking ability</a:t>
            </a:r>
          </a:p>
          <a:p>
            <a:r>
              <a:rPr lang="en-US" dirty="0">
                <a:latin typeface="Times New Roman" pitchFamily="18" charset="0"/>
                <a:cs typeface="Times New Roman" pitchFamily="18" charset="0"/>
              </a:rPr>
              <a:t>Lack of education</a:t>
            </a:r>
          </a:p>
          <a:p>
            <a:r>
              <a:rPr lang="en-US" dirty="0">
                <a:latin typeface="Times New Roman" pitchFamily="18" charset="0"/>
                <a:cs typeface="Times New Roman" pitchFamily="18" charset="0"/>
              </a:rPr>
              <a:t>Lack of family support</a:t>
            </a:r>
          </a:p>
          <a:p>
            <a:pPr>
              <a:buNone/>
            </a:pPr>
            <a:endParaRPr lang="en-IN" dirty="0">
              <a:latin typeface="Times New Roman" pitchFamily="18" charset="0"/>
              <a:cs typeface="Times New Roman" pitchFamily="18" charset="0"/>
            </a:endParaRPr>
          </a:p>
        </p:txBody>
      </p:sp>
      <p:sp>
        <p:nvSpPr>
          <p:cNvPr id="3" name="Title 2"/>
          <p:cNvSpPr>
            <a:spLocks noGrp="1"/>
          </p:cNvSpPr>
          <p:nvPr>
            <p:ph type="title"/>
          </p:nvPr>
        </p:nvSpPr>
        <p:spPr/>
        <p:txBody>
          <a:bodyPr>
            <a:normAutofit fontScale="90000"/>
          </a:bodyPr>
          <a:lstStyle/>
          <a:p>
            <a:r>
              <a:rPr lang="en-US" b="0" dirty="0">
                <a:effectLst/>
                <a:latin typeface="Times New Roman" pitchFamily="18" charset="0"/>
                <a:cs typeface="Times New Roman" pitchFamily="18" charset="0"/>
              </a:rPr>
              <a:t>Problems faced by women entrepreneur</a:t>
            </a:r>
            <a:endParaRPr lang="en-IN" b="0" dirty="0">
              <a:effectLst/>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1FE4ACC5-37BB-4DAF-8044-C5D999A39152}"/>
              </a:ext>
            </a:extLst>
          </p:cNvPr>
          <p:cNvSpPr>
            <a:spLocks noGrp="1"/>
          </p:cNvSpPr>
          <p:nvPr>
            <p:ph type="sldNum" sz="quarter" idx="12"/>
          </p:nvPr>
        </p:nvSpPr>
        <p:spPr/>
        <p:txBody>
          <a:bodyPr/>
          <a:lstStyle/>
          <a:p>
            <a:fld id="{E30343DF-1328-4506-AB11-795268172F46}" type="slidenum">
              <a:rPr lang="en-IN" smtClean="0"/>
              <a:pPr/>
              <a:t>17</a:t>
            </a:fld>
            <a:endParaRPr lang="en-I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err="1">
                <a:latin typeface="Times New Roman" pitchFamily="18" charset="0"/>
                <a:cs typeface="Times New Roman" pitchFamily="18" charset="0"/>
              </a:rPr>
              <a:t>Mahila</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Vikas</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Nidhi</a:t>
            </a:r>
            <a:endParaRPr lang="en-IN" dirty="0">
              <a:latin typeface="Times New Roman" pitchFamily="18" charset="0"/>
              <a:cs typeface="Times New Roman" pitchFamily="18" charset="0"/>
            </a:endParaRPr>
          </a:p>
          <a:p>
            <a:r>
              <a:rPr lang="en-IN" dirty="0">
                <a:latin typeface="Times New Roman" pitchFamily="18" charset="0"/>
                <a:cs typeface="Times New Roman" pitchFamily="18" charset="0"/>
              </a:rPr>
              <a:t>District industries </a:t>
            </a:r>
            <a:r>
              <a:rPr lang="en-IN" dirty="0" err="1">
                <a:latin typeface="Times New Roman" pitchFamily="18" charset="0"/>
                <a:cs typeface="Times New Roman" pitchFamily="18" charset="0"/>
              </a:rPr>
              <a:t>center</a:t>
            </a:r>
            <a:endParaRPr lang="en-IN" dirty="0">
              <a:latin typeface="Times New Roman" pitchFamily="18" charset="0"/>
              <a:cs typeface="Times New Roman" pitchFamily="18" charset="0"/>
            </a:endParaRPr>
          </a:p>
          <a:p>
            <a:r>
              <a:rPr lang="en-IN" dirty="0" err="1">
                <a:latin typeface="Times New Roman" pitchFamily="18" charset="0"/>
                <a:cs typeface="Times New Roman" pitchFamily="18" charset="0"/>
              </a:rPr>
              <a:t>Rashtriya</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Mahila</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Kosh</a:t>
            </a:r>
            <a:endParaRPr lang="en-IN" dirty="0">
              <a:latin typeface="Times New Roman" pitchFamily="18" charset="0"/>
              <a:cs typeface="Times New Roman" pitchFamily="18" charset="0"/>
            </a:endParaRPr>
          </a:p>
          <a:p>
            <a:pPr>
              <a:buNone/>
            </a:pPr>
            <a:r>
              <a:rPr lang="en-IN" dirty="0">
                <a:latin typeface="Times New Roman" pitchFamily="18" charset="0"/>
                <a:cs typeface="Times New Roman" pitchFamily="18" charset="0"/>
              </a:rPr>
              <a:t> </a:t>
            </a:r>
          </a:p>
          <a:p>
            <a:pPr>
              <a:buNone/>
            </a:pPr>
            <a:endParaRPr lang="en-IN"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b="0" dirty="0">
                <a:effectLst/>
                <a:latin typeface="Times New Roman" pitchFamily="18" charset="0"/>
                <a:cs typeface="Times New Roman" pitchFamily="18" charset="0"/>
              </a:rPr>
              <a:t>Government incentives</a:t>
            </a:r>
            <a:endParaRPr lang="en-IN" b="0" dirty="0">
              <a:effectLst/>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46072B7F-1974-1352-06E4-E7054E220644}"/>
              </a:ext>
            </a:extLst>
          </p:cNvPr>
          <p:cNvSpPr>
            <a:spLocks noGrp="1"/>
          </p:cNvSpPr>
          <p:nvPr>
            <p:ph type="sldNum" sz="quarter" idx="12"/>
          </p:nvPr>
        </p:nvSpPr>
        <p:spPr/>
        <p:txBody>
          <a:bodyPr/>
          <a:lstStyle/>
          <a:p>
            <a:fld id="{E30343DF-1328-4506-AB11-795268172F46}" type="slidenum">
              <a:rPr lang="en-IN" smtClean="0"/>
              <a:pPr/>
              <a:t>18</a:t>
            </a:fld>
            <a:endParaRPr lang="en-I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IN" dirty="0">
                <a:latin typeface="Times New Roman" pitchFamily="18" charset="0"/>
                <a:cs typeface="Times New Roman" pitchFamily="18" charset="0"/>
              </a:rPr>
              <a:t> Under </a:t>
            </a:r>
            <a:r>
              <a:rPr lang="en-IN" dirty="0" err="1">
                <a:latin typeface="Times New Roman" pitchFamily="18" charset="0"/>
                <a:cs typeface="Times New Roman" pitchFamily="18" charset="0"/>
              </a:rPr>
              <a:t>Mahila</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vikas</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nidhi</a:t>
            </a:r>
            <a:r>
              <a:rPr lang="en-IN" dirty="0">
                <a:latin typeface="Times New Roman" pitchFamily="18" charset="0"/>
                <a:cs typeface="Times New Roman" pitchFamily="18" charset="0"/>
              </a:rPr>
              <a:t>, a cumulative help of Rs. 80.4 million was sanctioned, during the period 1990-2001 . Various training- cum production </a:t>
            </a:r>
            <a:r>
              <a:rPr lang="en-IN" dirty="0" err="1">
                <a:latin typeface="Times New Roman" pitchFamily="18" charset="0"/>
                <a:cs typeface="Times New Roman" pitchFamily="18" charset="0"/>
              </a:rPr>
              <a:t>centers</a:t>
            </a:r>
            <a:r>
              <a:rPr lang="en-IN" dirty="0">
                <a:latin typeface="Times New Roman" pitchFamily="18" charset="0"/>
                <a:cs typeface="Times New Roman" pitchFamily="18" charset="0"/>
              </a:rPr>
              <a:t> set up by NGOs mostly relate to activities like spinning, weaving, block printing, handloom products, handicrafts etc.</a:t>
            </a:r>
          </a:p>
        </p:txBody>
      </p:sp>
      <p:sp>
        <p:nvSpPr>
          <p:cNvPr id="3" name="Title 2"/>
          <p:cNvSpPr>
            <a:spLocks noGrp="1"/>
          </p:cNvSpPr>
          <p:nvPr>
            <p:ph type="title"/>
          </p:nvPr>
        </p:nvSpPr>
        <p:spPr/>
        <p:txBody>
          <a:bodyPr/>
          <a:lstStyle/>
          <a:p>
            <a:r>
              <a:rPr lang="en-IN" b="0" dirty="0" err="1">
                <a:effectLst/>
                <a:latin typeface="Times New Roman" pitchFamily="18" charset="0"/>
                <a:cs typeface="Times New Roman" pitchFamily="18" charset="0"/>
              </a:rPr>
              <a:t>Mahila</a:t>
            </a:r>
            <a:r>
              <a:rPr lang="en-IN" b="0" dirty="0">
                <a:effectLst/>
                <a:latin typeface="Times New Roman" pitchFamily="18" charset="0"/>
                <a:cs typeface="Times New Roman" pitchFamily="18" charset="0"/>
              </a:rPr>
              <a:t> </a:t>
            </a:r>
            <a:r>
              <a:rPr lang="en-IN" b="0" dirty="0" err="1">
                <a:effectLst/>
                <a:latin typeface="Times New Roman" pitchFamily="18" charset="0"/>
                <a:cs typeface="Times New Roman" pitchFamily="18" charset="0"/>
              </a:rPr>
              <a:t>vikas</a:t>
            </a:r>
            <a:r>
              <a:rPr lang="en-IN" b="0" dirty="0">
                <a:effectLst/>
                <a:latin typeface="Times New Roman" pitchFamily="18" charset="0"/>
                <a:cs typeface="Times New Roman" pitchFamily="18" charset="0"/>
              </a:rPr>
              <a:t> </a:t>
            </a:r>
            <a:r>
              <a:rPr lang="en-IN" b="0" dirty="0" err="1">
                <a:effectLst/>
                <a:latin typeface="Times New Roman" pitchFamily="18" charset="0"/>
                <a:cs typeface="Times New Roman" pitchFamily="18" charset="0"/>
              </a:rPr>
              <a:t>nidhi</a:t>
            </a:r>
            <a:endParaRPr lang="en-IN" b="0" dirty="0">
              <a:effectLst/>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3BDD0175-76EA-E433-C2C6-3D5A27A1A887}"/>
              </a:ext>
            </a:extLst>
          </p:cNvPr>
          <p:cNvSpPr>
            <a:spLocks noGrp="1"/>
          </p:cNvSpPr>
          <p:nvPr>
            <p:ph type="sldNum" sz="quarter" idx="12"/>
          </p:nvPr>
        </p:nvSpPr>
        <p:spPr/>
        <p:txBody>
          <a:bodyPr/>
          <a:lstStyle/>
          <a:p>
            <a:fld id="{E30343DF-1328-4506-AB11-795268172F46}" type="slidenum">
              <a:rPr lang="en-IN" smtClean="0"/>
              <a:pPr/>
              <a:t>19</a:t>
            </a:fld>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4422"/>
            <a:ext cx="8258204" cy="4792869"/>
          </a:xfrm>
        </p:spPr>
        <p:txBody>
          <a:bodyPr>
            <a:normAutofit/>
          </a:bodyPr>
          <a:lstStyle/>
          <a:p>
            <a:pPr algn="just"/>
            <a:r>
              <a:rPr lang="en-US" dirty="0">
                <a:latin typeface="Times New Roman" pitchFamily="18" charset="0"/>
                <a:cs typeface="Times New Roman" pitchFamily="18" charset="0"/>
              </a:rPr>
              <a:t>In this era of technology, a </a:t>
            </a:r>
            <a:r>
              <a:rPr lang="en-US" dirty="0" err="1">
                <a:latin typeface="Times New Roman" pitchFamily="18" charset="0"/>
                <a:cs typeface="Times New Roman" pitchFamily="18" charset="0"/>
              </a:rPr>
              <a:t>technopreneur</a:t>
            </a:r>
            <a:r>
              <a:rPr lang="en-US" dirty="0">
                <a:latin typeface="Times New Roman" pitchFamily="18" charset="0"/>
                <a:cs typeface="Times New Roman" pitchFamily="18" charset="0"/>
              </a:rPr>
              <a:t> begins their business with nothing but with a brainstorming idea. He identifies present practices and assesses some new ideas to do something different. A person who is engaged in </a:t>
            </a:r>
            <a:r>
              <a:rPr lang="en-US" dirty="0" err="1">
                <a:latin typeface="Times New Roman" pitchFamily="18" charset="0"/>
                <a:cs typeface="Times New Roman" pitchFamily="18" charset="0"/>
              </a:rPr>
              <a:t>technopreneurship</a:t>
            </a:r>
            <a:r>
              <a:rPr lang="en-US" dirty="0">
                <a:latin typeface="Times New Roman" pitchFamily="18" charset="0"/>
                <a:cs typeface="Times New Roman" pitchFamily="18" charset="0"/>
              </a:rPr>
              <a:t> creates a product or solution that uses technological solutions to change the way of doing something in an orthodox way. It improves how we have done something before and how it has to be done in the coming future.</a:t>
            </a:r>
          </a:p>
          <a:p>
            <a:endParaRPr lang="en-US" dirty="0"/>
          </a:p>
        </p:txBody>
      </p:sp>
      <p:sp>
        <p:nvSpPr>
          <p:cNvPr id="3" name="Title 2"/>
          <p:cNvSpPr>
            <a:spLocks noGrp="1"/>
          </p:cNvSpPr>
          <p:nvPr>
            <p:ph type="title"/>
          </p:nvPr>
        </p:nvSpPr>
        <p:spPr/>
        <p:txBody>
          <a:bodyPr/>
          <a:lstStyle/>
          <a:p>
            <a:r>
              <a:rPr lang="en-US" dirty="0">
                <a:latin typeface="Times New Roman" pitchFamily="18" charset="0"/>
                <a:cs typeface="Times New Roman" pitchFamily="18" charset="0"/>
              </a:rPr>
              <a:t>Techno-entrepreneurship</a:t>
            </a:r>
            <a:endParaRPr lang="en-US" dirty="0"/>
          </a:p>
        </p:txBody>
      </p:sp>
      <p:sp>
        <p:nvSpPr>
          <p:cNvPr id="4" name="Slide Number Placeholder 3">
            <a:extLst>
              <a:ext uri="{FF2B5EF4-FFF2-40B4-BE49-F238E27FC236}">
                <a16:creationId xmlns:a16="http://schemas.microsoft.com/office/drawing/2014/main" id="{C71A093B-7ABE-CC97-9DD2-2A75348D603F}"/>
              </a:ext>
            </a:extLst>
          </p:cNvPr>
          <p:cNvSpPr>
            <a:spLocks noGrp="1"/>
          </p:cNvSpPr>
          <p:nvPr>
            <p:ph type="sldNum" sz="quarter" idx="12"/>
          </p:nvPr>
        </p:nvSpPr>
        <p:spPr/>
        <p:txBody>
          <a:bodyPr/>
          <a:lstStyle/>
          <a:p>
            <a:fld id="{E30343DF-1328-4506-AB11-795268172F46}" type="slidenum">
              <a:rPr lang="en-IN" smtClean="0"/>
              <a:pPr/>
              <a:t>2</a:t>
            </a:fld>
            <a:endParaRPr lang="en-I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latin typeface="Times New Roman" pitchFamily="18" charset="0"/>
                <a:cs typeface="Times New Roman" pitchFamily="18" charset="0"/>
              </a:rPr>
              <a:t>DICs arrange various lectures and seminars etc. In girls colleges and technical institutes to encourage them to set up their own enterprises.</a:t>
            </a:r>
          </a:p>
        </p:txBody>
      </p:sp>
      <p:sp>
        <p:nvSpPr>
          <p:cNvPr id="3" name="Title 2"/>
          <p:cNvSpPr>
            <a:spLocks noGrp="1"/>
          </p:cNvSpPr>
          <p:nvPr>
            <p:ph type="title"/>
          </p:nvPr>
        </p:nvSpPr>
        <p:spPr/>
        <p:txBody>
          <a:bodyPr>
            <a:normAutofit/>
          </a:bodyPr>
          <a:lstStyle/>
          <a:p>
            <a:r>
              <a:rPr lang="en-IN" b="0" dirty="0">
                <a:effectLst/>
                <a:latin typeface="Times New Roman" pitchFamily="18" charset="0"/>
                <a:cs typeface="Times New Roman" pitchFamily="18" charset="0"/>
              </a:rPr>
              <a:t> District industries </a:t>
            </a:r>
            <a:r>
              <a:rPr lang="en-IN" b="0" dirty="0" err="1">
                <a:effectLst/>
                <a:latin typeface="Times New Roman" pitchFamily="18" charset="0"/>
                <a:cs typeface="Times New Roman" pitchFamily="18" charset="0"/>
              </a:rPr>
              <a:t>center</a:t>
            </a:r>
            <a:r>
              <a:rPr lang="en-IN" b="0" dirty="0">
                <a:effectLst/>
                <a:latin typeface="Times New Roman" pitchFamily="18" charset="0"/>
                <a:cs typeface="Times New Roman" pitchFamily="18" charset="0"/>
              </a:rPr>
              <a:t>(DICs) </a:t>
            </a:r>
            <a:endParaRPr lang="en-IN" dirty="0">
              <a:effectLst/>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3C1CBA2D-739B-9AFC-67D4-EBE66AA14B8C}"/>
              </a:ext>
            </a:extLst>
          </p:cNvPr>
          <p:cNvSpPr>
            <a:spLocks noGrp="1"/>
          </p:cNvSpPr>
          <p:nvPr>
            <p:ph type="sldNum" sz="quarter" idx="12"/>
          </p:nvPr>
        </p:nvSpPr>
        <p:spPr/>
        <p:txBody>
          <a:bodyPr/>
          <a:lstStyle/>
          <a:p>
            <a:fld id="{E30343DF-1328-4506-AB11-795268172F46}" type="slidenum">
              <a:rPr lang="en-IN" smtClean="0"/>
              <a:pPr/>
              <a:t>20</a:t>
            </a:fld>
            <a:endParaRPr lang="en-I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IN" dirty="0">
                <a:latin typeface="Times New Roman" pitchFamily="18" charset="0"/>
                <a:cs typeface="Times New Roman" pitchFamily="18" charset="0"/>
              </a:rPr>
              <a:t>It was set up in 1993 to provide micro- credit to poor women who had no access to financial institution at reasonable rates of interest with very low transaction costs and simple procedures. It proved quite useful for lower income group women.</a:t>
            </a:r>
          </a:p>
        </p:txBody>
      </p:sp>
      <p:sp>
        <p:nvSpPr>
          <p:cNvPr id="3" name="Title 2"/>
          <p:cNvSpPr>
            <a:spLocks noGrp="1"/>
          </p:cNvSpPr>
          <p:nvPr>
            <p:ph type="title"/>
          </p:nvPr>
        </p:nvSpPr>
        <p:spPr/>
        <p:txBody>
          <a:bodyPr/>
          <a:lstStyle/>
          <a:p>
            <a:r>
              <a:rPr lang="en-IN" b="0" dirty="0" err="1">
                <a:effectLst/>
                <a:latin typeface="Times New Roman" pitchFamily="18" charset="0"/>
                <a:cs typeface="Times New Roman" pitchFamily="18" charset="0"/>
              </a:rPr>
              <a:t>Rashtriya</a:t>
            </a:r>
            <a:r>
              <a:rPr lang="en-IN" b="0" dirty="0">
                <a:effectLst/>
                <a:latin typeface="Times New Roman" pitchFamily="18" charset="0"/>
                <a:cs typeface="Times New Roman" pitchFamily="18" charset="0"/>
              </a:rPr>
              <a:t> </a:t>
            </a:r>
            <a:r>
              <a:rPr lang="en-IN" b="0" dirty="0" err="1">
                <a:effectLst/>
                <a:latin typeface="Times New Roman" pitchFamily="18" charset="0"/>
                <a:cs typeface="Times New Roman" pitchFamily="18" charset="0"/>
              </a:rPr>
              <a:t>Mahila</a:t>
            </a:r>
            <a:r>
              <a:rPr lang="en-IN" b="0" dirty="0">
                <a:effectLst/>
                <a:latin typeface="Times New Roman" pitchFamily="18" charset="0"/>
                <a:cs typeface="Times New Roman" pitchFamily="18" charset="0"/>
              </a:rPr>
              <a:t> </a:t>
            </a:r>
            <a:r>
              <a:rPr lang="en-IN" b="0" dirty="0" err="1">
                <a:effectLst/>
                <a:latin typeface="Times New Roman" pitchFamily="18" charset="0"/>
                <a:cs typeface="Times New Roman" pitchFamily="18" charset="0"/>
              </a:rPr>
              <a:t>Kosh</a:t>
            </a:r>
            <a:endParaRPr lang="en-IN" dirty="0">
              <a:effectLst/>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7A13FB5A-421E-76D7-735F-1656A15ADC84}"/>
              </a:ext>
            </a:extLst>
          </p:cNvPr>
          <p:cNvSpPr>
            <a:spLocks noGrp="1"/>
          </p:cNvSpPr>
          <p:nvPr>
            <p:ph type="sldNum" sz="quarter" idx="12"/>
          </p:nvPr>
        </p:nvSpPr>
        <p:spPr/>
        <p:txBody>
          <a:bodyPr/>
          <a:lstStyle/>
          <a:p>
            <a:fld id="{E30343DF-1328-4506-AB11-795268172F46}" type="slidenum">
              <a:rPr lang="en-IN" smtClean="0"/>
              <a:pPr/>
              <a:t>21</a:t>
            </a:fld>
            <a:endParaRPr lang="en-I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Consortium of women entrepreneurs of India(CWEI)</a:t>
            </a:r>
          </a:p>
          <a:p>
            <a:r>
              <a:rPr lang="en-US" dirty="0"/>
              <a:t>Federation of Indian women entrepreneurs(FIWE)</a:t>
            </a:r>
          </a:p>
          <a:p>
            <a:r>
              <a:rPr lang="en-US" dirty="0"/>
              <a:t>FICCI Ladies organization(FLO)</a:t>
            </a:r>
          </a:p>
          <a:p>
            <a:r>
              <a:rPr lang="en-US" dirty="0"/>
              <a:t>Women's India trust(WIT)</a:t>
            </a:r>
          </a:p>
          <a:p>
            <a:r>
              <a:rPr lang="en-US" dirty="0"/>
              <a:t>Association of women entrepreneurs of Karnataka(AWAKE)</a:t>
            </a:r>
          </a:p>
          <a:p>
            <a:pPr>
              <a:buNone/>
            </a:pPr>
            <a:endParaRPr lang="en-US" dirty="0"/>
          </a:p>
        </p:txBody>
      </p:sp>
      <p:sp>
        <p:nvSpPr>
          <p:cNvPr id="3" name="Title 2"/>
          <p:cNvSpPr>
            <a:spLocks noGrp="1"/>
          </p:cNvSpPr>
          <p:nvPr>
            <p:ph type="title"/>
          </p:nvPr>
        </p:nvSpPr>
        <p:spPr/>
        <p:txBody>
          <a:bodyPr>
            <a:normAutofit fontScale="90000"/>
          </a:bodyPr>
          <a:lstStyle/>
          <a:p>
            <a:r>
              <a:rPr lang="en-US" dirty="0"/>
              <a:t>Institution supporting Women Entrepreneurs in India- Pg 132</a:t>
            </a:r>
          </a:p>
        </p:txBody>
      </p:sp>
      <p:sp>
        <p:nvSpPr>
          <p:cNvPr id="4" name="Slide Number Placeholder 3">
            <a:extLst>
              <a:ext uri="{FF2B5EF4-FFF2-40B4-BE49-F238E27FC236}">
                <a16:creationId xmlns:a16="http://schemas.microsoft.com/office/drawing/2014/main" id="{444AB232-39B2-146B-247C-BD6E9256401A}"/>
              </a:ext>
            </a:extLst>
          </p:cNvPr>
          <p:cNvSpPr>
            <a:spLocks noGrp="1"/>
          </p:cNvSpPr>
          <p:nvPr>
            <p:ph type="sldNum" sz="quarter" idx="12"/>
          </p:nvPr>
        </p:nvSpPr>
        <p:spPr/>
        <p:txBody>
          <a:bodyPr/>
          <a:lstStyle/>
          <a:p>
            <a:fld id="{E30343DF-1328-4506-AB11-795268172F46}" type="slidenum">
              <a:rPr lang="en-IN" smtClean="0"/>
              <a:pPr/>
              <a:t>22</a:t>
            </a:fld>
            <a:endParaRPr lang="en-I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a:t>Social entrepreneurship is </a:t>
            </a:r>
            <a:r>
              <a:rPr lang="en-US" b="1" dirty="0"/>
              <a:t>the process by which individuals, startups and entrepreneurs develop and fund solutions that directly address social issues</a:t>
            </a:r>
            <a:r>
              <a:rPr lang="en-US" dirty="0"/>
              <a:t>. A social entrepreneur, therefore, is a person who explores business opportunities that have a positive impact on their community, in society or the world.</a:t>
            </a:r>
          </a:p>
          <a:p>
            <a:endParaRPr lang="en-US" dirty="0"/>
          </a:p>
        </p:txBody>
      </p:sp>
      <p:sp>
        <p:nvSpPr>
          <p:cNvPr id="3" name="Title 2"/>
          <p:cNvSpPr>
            <a:spLocks noGrp="1"/>
          </p:cNvSpPr>
          <p:nvPr>
            <p:ph type="title"/>
          </p:nvPr>
        </p:nvSpPr>
        <p:spPr/>
        <p:txBody>
          <a:bodyPr/>
          <a:lstStyle/>
          <a:p>
            <a:r>
              <a:rPr lang="en-US" b="0" dirty="0">
                <a:effectLst/>
                <a:latin typeface="Times New Roman" pitchFamily="18" charset="0"/>
                <a:cs typeface="Times New Roman" pitchFamily="18" charset="0"/>
              </a:rPr>
              <a:t>Social entrepreneurship</a:t>
            </a:r>
            <a:endParaRPr lang="en-US" dirty="0"/>
          </a:p>
        </p:txBody>
      </p:sp>
      <p:sp>
        <p:nvSpPr>
          <p:cNvPr id="4" name="Slide Number Placeholder 3">
            <a:extLst>
              <a:ext uri="{FF2B5EF4-FFF2-40B4-BE49-F238E27FC236}">
                <a16:creationId xmlns:a16="http://schemas.microsoft.com/office/drawing/2014/main" id="{5FEA40EF-C968-C9C7-A920-FCBD64F62AD3}"/>
              </a:ext>
            </a:extLst>
          </p:cNvPr>
          <p:cNvSpPr>
            <a:spLocks noGrp="1"/>
          </p:cNvSpPr>
          <p:nvPr>
            <p:ph type="sldNum" sz="quarter" idx="12"/>
          </p:nvPr>
        </p:nvSpPr>
        <p:spPr/>
        <p:txBody>
          <a:bodyPr/>
          <a:lstStyle/>
          <a:p>
            <a:fld id="{E30343DF-1328-4506-AB11-795268172F46}" type="slidenum">
              <a:rPr lang="en-IN" smtClean="0"/>
              <a:pPr/>
              <a:t>23</a:t>
            </a:fld>
            <a:endParaRPr lang="en-I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r>
              <a:rPr lang="en-IN" dirty="0">
                <a:latin typeface="Times New Roman" pitchFamily="18" charset="0"/>
                <a:cs typeface="Times New Roman" pitchFamily="18" charset="0"/>
              </a:rPr>
              <a:t> Social entrepreneurship is the process of recognizing and resourcefully pursuing opportunities to create social value . Social entrepreneurs are innovative , resourceful, and results oriented. They draw upon the best thinking in both the business and non-profit worlds to develop strategies that maximize their social impact.</a:t>
            </a:r>
          </a:p>
          <a:p>
            <a:pPr algn="just">
              <a:buNone/>
            </a:pPr>
            <a:endParaRPr lang="en-IN" dirty="0">
              <a:latin typeface="Times New Roman" pitchFamily="18" charset="0"/>
              <a:cs typeface="Times New Roman" pitchFamily="18" charset="0"/>
            </a:endParaRPr>
          </a:p>
          <a:p>
            <a:pPr algn="just"/>
            <a:r>
              <a:rPr lang="en-IN" dirty="0">
                <a:latin typeface="Times New Roman" pitchFamily="18" charset="0"/>
                <a:cs typeface="Times New Roman" pitchFamily="18" charset="0"/>
              </a:rPr>
              <a:t>These entrepreneurial leaders operate in all kinds of organizations : large and small; new and old; religious and secular; non-profit, for-profit, and hybrid. These organizations comprise the ‘social sector’. </a:t>
            </a:r>
          </a:p>
        </p:txBody>
      </p:sp>
      <p:sp>
        <p:nvSpPr>
          <p:cNvPr id="3" name="Title 2"/>
          <p:cNvSpPr>
            <a:spLocks noGrp="1"/>
          </p:cNvSpPr>
          <p:nvPr>
            <p:ph type="title"/>
          </p:nvPr>
        </p:nvSpPr>
        <p:spPr/>
        <p:txBody>
          <a:bodyPr/>
          <a:lstStyle/>
          <a:p>
            <a:endParaRPr lang="en-IN" b="0" dirty="0">
              <a:effectLst/>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E44FD744-394D-E28B-2151-50DE94A28E8B}"/>
              </a:ext>
            </a:extLst>
          </p:cNvPr>
          <p:cNvSpPr>
            <a:spLocks noGrp="1"/>
          </p:cNvSpPr>
          <p:nvPr>
            <p:ph type="sldNum" sz="quarter" idx="12"/>
          </p:nvPr>
        </p:nvSpPr>
        <p:spPr/>
        <p:txBody>
          <a:bodyPr/>
          <a:lstStyle/>
          <a:p>
            <a:fld id="{E30343DF-1328-4506-AB11-795268172F46}" type="slidenum">
              <a:rPr lang="en-IN" smtClean="0"/>
              <a:pPr/>
              <a:t>24</a:t>
            </a:fld>
            <a:endParaRPr lang="en-I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28736"/>
            <a:ext cx="8329642" cy="4578555"/>
          </a:xfrm>
        </p:spPr>
        <p:txBody>
          <a:bodyPr>
            <a:normAutofit/>
          </a:bodyPr>
          <a:lstStyle/>
          <a:p>
            <a:pPr algn="just"/>
            <a:r>
              <a:rPr lang="en-IN" dirty="0">
                <a:latin typeface="Times New Roman" pitchFamily="18" charset="0"/>
                <a:cs typeface="Times New Roman" pitchFamily="18" charset="0"/>
              </a:rPr>
              <a:t>For-profit entrepreneurs typically measure performance using business metrics like profit, revenues and increases in stock price. Social entrepreneurs, however, are either non-profits, or they blend for-profit goals with generating a positive "return to society“</a:t>
            </a:r>
          </a:p>
          <a:p>
            <a:pPr algn="just"/>
            <a:r>
              <a:rPr lang="en-IN" dirty="0">
                <a:latin typeface="Times New Roman" pitchFamily="18" charset="0"/>
                <a:cs typeface="Times New Roman" pitchFamily="18" charset="0"/>
              </a:rPr>
              <a:t>Social entrepreneurship typically attempts to further broad social, cultural and environmental goals often associated with the voluntary sector in areas such as poverty alleviation, health care and community development.</a:t>
            </a:r>
          </a:p>
        </p:txBody>
      </p:sp>
      <p:sp>
        <p:nvSpPr>
          <p:cNvPr id="3" name="Title 2"/>
          <p:cNvSpPr>
            <a:spLocks noGrp="1"/>
          </p:cNvSpPr>
          <p:nvPr>
            <p:ph type="title"/>
          </p:nvPr>
        </p:nvSpPr>
        <p:spPr/>
        <p:txBody>
          <a:bodyPr/>
          <a:lstStyle/>
          <a:p>
            <a:endParaRPr lang="en-IN"/>
          </a:p>
        </p:txBody>
      </p:sp>
      <p:sp>
        <p:nvSpPr>
          <p:cNvPr id="4" name="Slide Number Placeholder 3">
            <a:extLst>
              <a:ext uri="{FF2B5EF4-FFF2-40B4-BE49-F238E27FC236}">
                <a16:creationId xmlns:a16="http://schemas.microsoft.com/office/drawing/2014/main" id="{657FEBEF-2C3C-262C-6F5D-14C21FCD6B33}"/>
              </a:ext>
            </a:extLst>
          </p:cNvPr>
          <p:cNvSpPr>
            <a:spLocks noGrp="1"/>
          </p:cNvSpPr>
          <p:nvPr>
            <p:ph type="sldNum" sz="quarter" idx="12"/>
          </p:nvPr>
        </p:nvSpPr>
        <p:spPr/>
        <p:txBody>
          <a:bodyPr/>
          <a:lstStyle/>
          <a:p>
            <a:fld id="{E30343DF-1328-4506-AB11-795268172F46}" type="slidenum">
              <a:rPr lang="en-IN" smtClean="0"/>
              <a:pPr/>
              <a:t>25</a:t>
            </a:fld>
            <a:endParaRPr lang="en-I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a:latin typeface="Times New Roman" pitchFamily="18" charset="0"/>
                <a:cs typeface="Times New Roman" pitchFamily="18" charset="0"/>
              </a:rPr>
              <a:t>Social issues inadequately addressed by government.</a:t>
            </a:r>
          </a:p>
          <a:p>
            <a:r>
              <a:rPr lang="en-IN" dirty="0">
                <a:latin typeface="Times New Roman" pitchFamily="18" charset="0"/>
                <a:cs typeface="Times New Roman" pitchFamily="18" charset="0"/>
              </a:rPr>
              <a:t>Need to raise funds for charities.</a:t>
            </a:r>
          </a:p>
          <a:p>
            <a:r>
              <a:rPr lang="en-IN" dirty="0">
                <a:latin typeface="Times New Roman" pitchFamily="18" charset="0"/>
                <a:cs typeface="Times New Roman" pitchFamily="18" charset="0"/>
              </a:rPr>
              <a:t>Changing public sector.</a:t>
            </a:r>
          </a:p>
          <a:p>
            <a:pPr marL="624078" indent="-514350">
              <a:buFont typeface="+mj-lt"/>
              <a:buAutoNum type="arabicPeriod"/>
            </a:pPr>
            <a:r>
              <a:rPr lang="en-IN" dirty="0">
                <a:latin typeface="Times New Roman" pitchFamily="18" charset="0"/>
                <a:cs typeface="Times New Roman" pitchFamily="18" charset="0"/>
              </a:rPr>
              <a:t>budget cuts require new revenue streams </a:t>
            </a:r>
          </a:p>
          <a:p>
            <a:pPr marL="624078" indent="-514350">
              <a:buFont typeface="+mj-lt"/>
              <a:buAutoNum type="arabicPeriod"/>
            </a:pPr>
            <a:r>
              <a:rPr lang="en-IN" dirty="0">
                <a:latin typeface="Times New Roman" pitchFamily="18" charset="0"/>
                <a:cs typeface="Times New Roman" pitchFamily="18" charset="0"/>
              </a:rPr>
              <a:t>change rather than good stewardship (taking care organisation) leads to promotion .</a:t>
            </a:r>
          </a:p>
          <a:p>
            <a:pPr marL="624078" indent="-514350">
              <a:buFont typeface="Wingdings" pitchFamily="2" charset="2"/>
              <a:buChar char="Ø"/>
            </a:pPr>
            <a:r>
              <a:rPr lang="en-IN" dirty="0">
                <a:latin typeface="Times New Roman" pitchFamily="18" charset="0"/>
                <a:cs typeface="Times New Roman" pitchFamily="18" charset="0"/>
              </a:rPr>
              <a:t>Growing demand for corporate social responsibility and ethical entrepreneurship</a:t>
            </a:r>
          </a:p>
        </p:txBody>
      </p:sp>
      <p:sp>
        <p:nvSpPr>
          <p:cNvPr id="3" name="Title 2"/>
          <p:cNvSpPr>
            <a:spLocks noGrp="1"/>
          </p:cNvSpPr>
          <p:nvPr>
            <p:ph type="title"/>
          </p:nvPr>
        </p:nvSpPr>
        <p:spPr/>
        <p:txBody>
          <a:bodyPr>
            <a:normAutofit/>
          </a:bodyPr>
          <a:lstStyle/>
          <a:p>
            <a:r>
              <a:rPr lang="en-IN" b="0" dirty="0">
                <a:effectLst/>
                <a:latin typeface="Times New Roman" pitchFamily="18" charset="0"/>
                <a:cs typeface="Times New Roman" pitchFamily="18" charset="0"/>
              </a:rPr>
              <a:t>social entrepreneurship Drivers</a:t>
            </a:r>
            <a:endParaRPr lang="en-IN" dirty="0">
              <a:effectLst/>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F05ACB4B-FD0B-67E8-6ECA-B423381875D2}"/>
              </a:ext>
            </a:extLst>
          </p:cNvPr>
          <p:cNvSpPr>
            <a:spLocks noGrp="1"/>
          </p:cNvSpPr>
          <p:nvPr>
            <p:ph type="sldNum" sz="quarter" idx="12"/>
          </p:nvPr>
        </p:nvSpPr>
        <p:spPr/>
        <p:txBody>
          <a:bodyPr/>
          <a:lstStyle/>
          <a:p>
            <a:fld id="{E30343DF-1328-4506-AB11-795268172F46}" type="slidenum">
              <a:rPr lang="en-IN" smtClean="0"/>
              <a:pPr/>
              <a:t>26</a:t>
            </a:fld>
            <a:endParaRPr lang="en-I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latin typeface="Times New Roman" pitchFamily="18" charset="0"/>
                <a:cs typeface="Times New Roman" pitchFamily="18" charset="0"/>
              </a:rPr>
              <a:t>For example, an organization that aims to provide housing and employment to the homeless may operate a restaurant, both to raise money and to provide employment for the homeless.</a:t>
            </a:r>
          </a:p>
        </p:txBody>
      </p:sp>
      <p:sp>
        <p:nvSpPr>
          <p:cNvPr id="3" name="Title 2"/>
          <p:cNvSpPr>
            <a:spLocks noGrp="1"/>
          </p:cNvSpPr>
          <p:nvPr>
            <p:ph type="title"/>
          </p:nvPr>
        </p:nvSpPr>
        <p:spPr/>
        <p:txBody>
          <a:bodyPr/>
          <a:lstStyle/>
          <a:p>
            <a:endParaRPr lang="en-IN"/>
          </a:p>
        </p:txBody>
      </p:sp>
      <p:sp>
        <p:nvSpPr>
          <p:cNvPr id="4" name="Slide Number Placeholder 3">
            <a:extLst>
              <a:ext uri="{FF2B5EF4-FFF2-40B4-BE49-F238E27FC236}">
                <a16:creationId xmlns:a16="http://schemas.microsoft.com/office/drawing/2014/main" id="{BFC3AFDD-C5B5-371A-E188-C5D24EB63597}"/>
              </a:ext>
            </a:extLst>
          </p:cNvPr>
          <p:cNvSpPr>
            <a:spLocks noGrp="1"/>
          </p:cNvSpPr>
          <p:nvPr>
            <p:ph type="sldNum" sz="quarter" idx="12"/>
          </p:nvPr>
        </p:nvSpPr>
        <p:spPr/>
        <p:txBody>
          <a:bodyPr/>
          <a:lstStyle/>
          <a:p>
            <a:fld id="{E30343DF-1328-4506-AB11-795268172F46}" type="slidenum">
              <a:rPr lang="en-IN" smtClean="0"/>
              <a:pPr/>
              <a:t>27</a:t>
            </a:fld>
            <a:endParaRPr lang="en-I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28736"/>
            <a:ext cx="8329642" cy="4578555"/>
          </a:xfrm>
        </p:spPr>
        <p:txBody>
          <a:bodyPr>
            <a:normAutofit lnSpcReduction="10000"/>
          </a:bodyPr>
          <a:lstStyle/>
          <a:p>
            <a:pPr algn="just"/>
            <a:r>
              <a:rPr lang="en-IN" dirty="0">
                <a:latin typeface="Times New Roman" pitchFamily="18" charset="0"/>
                <a:cs typeface="Times New Roman" pitchFamily="18" charset="0"/>
              </a:rPr>
              <a:t>Social Entrepreneurship holds the key for future development in India. In the days to come, social entrepreneurs will play a crucial role in the advancement of social changes. The best thing about social entrepreneurship is that success is not mentioned by financial gains, but by the number of people these enterprises are able to reach and create a positive impact. In the coming days, social entrepreneurship and Social businesses will be in the mainstream substantially, which will hopefully impact the society positively.</a:t>
            </a:r>
          </a:p>
        </p:txBody>
      </p:sp>
      <p:sp>
        <p:nvSpPr>
          <p:cNvPr id="3" name="Title 2"/>
          <p:cNvSpPr>
            <a:spLocks noGrp="1"/>
          </p:cNvSpPr>
          <p:nvPr>
            <p:ph type="title"/>
          </p:nvPr>
        </p:nvSpPr>
        <p:spPr/>
        <p:txBody>
          <a:bodyPr/>
          <a:lstStyle/>
          <a:p>
            <a:endParaRPr lang="en-IN" dirty="0"/>
          </a:p>
        </p:txBody>
      </p:sp>
      <p:sp>
        <p:nvSpPr>
          <p:cNvPr id="4" name="Slide Number Placeholder 3">
            <a:extLst>
              <a:ext uri="{FF2B5EF4-FFF2-40B4-BE49-F238E27FC236}">
                <a16:creationId xmlns:a16="http://schemas.microsoft.com/office/drawing/2014/main" id="{B1376B57-2AFB-3CAC-C272-9F2A06C8C314}"/>
              </a:ext>
            </a:extLst>
          </p:cNvPr>
          <p:cNvSpPr>
            <a:spLocks noGrp="1"/>
          </p:cNvSpPr>
          <p:nvPr>
            <p:ph type="sldNum" sz="quarter" idx="12"/>
          </p:nvPr>
        </p:nvSpPr>
        <p:spPr/>
        <p:txBody>
          <a:bodyPr/>
          <a:lstStyle/>
          <a:p>
            <a:fld id="{E30343DF-1328-4506-AB11-795268172F46}" type="slidenum">
              <a:rPr lang="en-IN" smtClean="0"/>
              <a:pPr/>
              <a:t>28</a:t>
            </a:fld>
            <a:endParaRPr lang="en-I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4422"/>
            <a:ext cx="8258204" cy="4572033"/>
          </a:xfrm>
        </p:spPr>
        <p:txBody>
          <a:bodyPr>
            <a:normAutofit fontScale="92500" lnSpcReduction="10000"/>
          </a:bodyPr>
          <a:lstStyle/>
          <a:p>
            <a:pPr algn="just"/>
            <a:r>
              <a:rPr lang="en-IN" dirty="0" err="1">
                <a:latin typeface="Times New Roman" pitchFamily="18" charset="0"/>
                <a:cs typeface="Times New Roman" pitchFamily="18" charset="0"/>
              </a:rPr>
              <a:t>Intrapreneurship</a:t>
            </a:r>
            <a:r>
              <a:rPr lang="en-IN" dirty="0">
                <a:latin typeface="Times New Roman" pitchFamily="18" charset="0"/>
                <a:cs typeface="Times New Roman" pitchFamily="18" charset="0"/>
              </a:rPr>
              <a:t> is Becoming an Entrepreneur on the Job.</a:t>
            </a:r>
          </a:p>
          <a:p>
            <a:pPr algn="just"/>
            <a:r>
              <a:rPr lang="en-IN" dirty="0" err="1">
                <a:latin typeface="Times New Roman" pitchFamily="18" charset="0"/>
                <a:cs typeface="Times New Roman" pitchFamily="18" charset="0"/>
              </a:rPr>
              <a:t>Intrapreneur</a:t>
            </a:r>
            <a:r>
              <a:rPr lang="en-IN" dirty="0">
                <a:latin typeface="Times New Roman" pitchFamily="18" charset="0"/>
                <a:cs typeface="Times New Roman" pitchFamily="18" charset="0"/>
              </a:rPr>
              <a:t>- A person within a large corporation who takes direct responsibility for turning an idea into a profitable finished product through assertive risk taking and innovation.</a:t>
            </a:r>
          </a:p>
          <a:p>
            <a:pPr algn="just"/>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Intrapreneur</a:t>
            </a:r>
            <a:r>
              <a:rPr lang="en-IN" dirty="0">
                <a:latin typeface="Times New Roman" pitchFamily="18" charset="0"/>
                <a:cs typeface="Times New Roman" pitchFamily="18" charset="0"/>
              </a:rPr>
              <a:t> have entrepreneurial skills blended with managerial skills but operate within the confines of an organization. </a:t>
            </a:r>
          </a:p>
          <a:p>
            <a:pPr algn="just"/>
            <a:r>
              <a:rPr lang="en-US" b="1" dirty="0">
                <a:latin typeface="Times New Roman" pitchFamily="18" charset="0"/>
                <a:cs typeface="Times New Roman" pitchFamily="18" charset="0"/>
              </a:rPr>
              <a:t>Entrepreneur refers to a person who set up his own business with a new idea or concept.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Intrapreneur</a:t>
            </a:r>
            <a:r>
              <a:rPr lang="en-US" dirty="0">
                <a:latin typeface="Times New Roman" pitchFamily="18" charset="0"/>
                <a:cs typeface="Times New Roman" pitchFamily="18" charset="0"/>
              </a:rPr>
              <a:t> refers to an employee of the organization who is in charge of undertaking innovations in product, service, process etc</a:t>
            </a:r>
            <a:r>
              <a:rPr lang="en-US" dirty="0"/>
              <a:t>.</a:t>
            </a:r>
            <a:endParaRPr lang="en-IN" dirty="0">
              <a:latin typeface="Times New Roman" pitchFamily="18" charset="0"/>
              <a:cs typeface="Times New Roman" pitchFamily="18" charset="0"/>
            </a:endParaRPr>
          </a:p>
        </p:txBody>
      </p:sp>
      <p:sp>
        <p:nvSpPr>
          <p:cNvPr id="3" name="Title 2"/>
          <p:cNvSpPr>
            <a:spLocks noGrp="1"/>
          </p:cNvSpPr>
          <p:nvPr>
            <p:ph type="title"/>
          </p:nvPr>
        </p:nvSpPr>
        <p:spPr>
          <a:xfrm>
            <a:off x="428596" y="-357214"/>
            <a:ext cx="8229600" cy="1071570"/>
          </a:xfrm>
        </p:spPr>
        <p:txBody>
          <a:bodyPr>
            <a:normAutofit fontScale="90000"/>
          </a:bodyPr>
          <a:lstStyle/>
          <a:p>
            <a:br>
              <a:rPr lang="en-IN" b="0" dirty="0">
                <a:effectLst/>
                <a:latin typeface="Times New Roman" pitchFamily="18" charset="0"/>
                <a:cs typeface="Times New Roman" pitchFamily="18" charset="0"/>
              </a:rPr>
            </a:br>
            <a:br>
              <a:rPr lang="en-US" dirty="0">
                <a:effectLst/>
                <a:latin typeface="Times New Roman" pitchFamily="18" charset="0"/>
                <a:cs typeface="Times New Roman" pitchFamily="18" charset="0"/>
              </a:rPr>
            </a:br>
            <a:r>
              <a:rPr lang="en-IN" b="0" dirty="0">
                <a:effectLst/>
                <a:latin typeface="Times New Roman" pitchFamily="18" charset="0"/>
                <a:cs typeface="Times New Roman" pitchFamily="18" charset="0"/>
              </a:rPr>
              <a:t> </a:t>
            </a:r>
            <a:r>
              <a:rPr lang="en-IN" b="0" dirty="0" err="1">
                <a:effectLst/>
                <a:latin typeface="Times New Roman" pitchFamily="18" charset="0"/>
                <a:cs typeface="Times New Roman" pitchFamily="18" charset="0"/>
              </a:rPr>
              <a:t>Intrapreneurship</a:t>
            </a:r>
            <a:endParaRPr lang="en-IN" dirty="0">
              <a:effectLst/>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04A26E4C-E95A-43BA-4399-3850577A6BEE}"/>
              </a:ext>
            </a:extLst>
          </p:cNvPr>
          <p:cNvSpPr>
            <a:spLocks noGrp="1"/>
          </p:cNvSpPr>
          <p:nvPr>
            <p:ph type="sldNum" sz="quarter" idx="12"/>
          </p:nvPr>
        </p:nvSpPr>
        <p:spPr/>
        <p:txBody>
          <a:bodyPr/>
          <a:lstStyle/>
          <a:p>
            <a:fld id="{E30343DF-1328-4506-AB11-795268172F46}" type="slidenum">
              <a:rPr lang="en-IN" smtClean="0"/>
              <a:pPr/>
              <a:t>29</a:t>
            </a:fld>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IN" dirty="0">
                <a:latin typeface="Times New Roman" pitchFamily="18" charset="0"/>
                <a:cs typeface="Times New Roman" pitchFamily="18" charset="0"/>
              </a:rPr>
              <a:t>Technology entrepreneurship – or </a:t>
            </a:r>
            <a:r>
              <a:rPr lang="en-IN" dirty="0" err="1">
                <a:latin typeface="Times New Roman" pitchFamily="18" charset="0"/>
                <a:cs typeface="Times New Roman" pitchFamily="18" charset="0"/>
              </a:rPr>
              <a:t>techo</a:t>
            </a:r>
            <a:r>
              <a:rPr lang="en-IN" dirty="0">
                <a:latin typeface="Times New Roman" pitchFamily="18" charset="0"/>
                <a:cs typeface="Times New Roman" pitchFamily="18" charset="0"/>
              </a:rPr>
              <a:t> entrepreneurship – is something every aspiring entrepreneur needs to know about.</a:t>
            </a:r>
          </a:p>
          <a:p>
            <a:r>
              <a:rPr lang="en-IN" dirty="0">
                <a:latin typeface="Times New Roman" pitchFamily="18" charset="0"/>
                <a:cs typeface="Times New Roman" pitchFamily="18" charset="0"/>
              </a:rPr>
              <a:t> From </a:t>
            </a:r>
            <a:r>
              <a:rPr lang="en-IN" dirty="0" err="1">
                <a:latin typeface="Times New Roman" pitchFamily="18" charset="0"/>
                <a:cs typeface="Times New Roman" pitchFamily="18" charset="0"/>
              </a:rPr>
              <a:t>facebook</a:t>
            </a:r>
            <a:r>
              <a:rPr lang="en-IN" dirty="0">
                <a:latin typeface="Times New Roman" pitchFamily="18" charset="0"/>
                <a:cs typeface="Times New Roman" pitchFamily="18" charset="0"/>
              </a:rPr>
              <a:t> to Google, and Skype to </a:t>
            </a:r>
            <a:r>
              <a:rPr lang="en-IN" dirty="0" err="1">
                <a:latin typeface="Times New Roman" pitchFamily="18" charset="0"/>
                <a:cs typeface="Times New Roman" pitchFamily="18" charset="0"/>
              </a:rPr>
              <a:t>Snapchat</a:t>
            </a:r>
            <a:r>
              <a:rPr lang="en-IN" dirty="0">
                <a:latin typeface="Times New Roman" pitchFamily="18" charset="0"/>
                <a:cs typeface="Times New Roman" pitchFamily="18" charset="0"/>
              </a:rPr>
              <a:t>, tech entrepreneurs, have fostered entirely new ways of creating value and doing business – whilst also creating entirely new industries of their own! </a:t>
            </a:r>
          </a:p>
          <a:p>
            <a:r>
              <a:rPr lang="en-IN" dirty="0">
                <a:latin typeface="Times New Roman" pitchFamily="18" charset="0"/>
                <a:cs typeface="Times New Roman" pitchFamily="18" charset="0"/>
              </a:rPr>
              <a:t>As a result, the tech-sector has become one of the most important sectors of many developed nations around the globe. A sector that creates huge investment and plenty of economic benefit – not to mention the positive impact it has on peoples lives.</a:t>
            </a:r>
          </a:p>
        </p:txBody>
      </p:sp>
      <p:sp>
        <p:nvSpPr>
          <p:cNvPr id="3" name="Title 2"/>
          <p:cNvSpPr>
            <a:spLocks noGrp="1"/>
          </p:cNvSpPr>
          <p:nvPr>
            <p:ph type="title"/>
          </p:nvPr>
        </p:nvSpPr>
        <p:spPr/>
        <p:txBody>
          <a:bodyPr/>
          <a:lstStyle/>
          <a:p>
            <a:endParaRPr lang="en-IN"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82EDF540-9DC9-194A-23BD-B3354C7FD3C3}"/>
              </a:ext>
            </a:extLst>
          </p:cNvPr>
          <p:cNvSpPr>
            <a:spLocks noGrp="1"/>
          </p:cNvSpPr>
          <p:nvPr>
            <p:ph type="sldNum" sz="quarter" idx="12"/>
          </p:nvPr>
        </p:nvSpPr>
        <p:spPr/>
        <p:txBody>
          <a:bodyPr/>
          <a:lstStyle/>
          <a:p>
            <a:fld id="{E30343DF-1328-4506-AB11-795268172F46}" type="slidenum">
              <a:rPr lang="en-IN" smtClean="0"/>
              <a:pPr/>
              <a:t>3</a:t>
            </a:fld>
            <a:endParaRPr lang="en-I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85860"/>
            <a:ext cx="8186766" cy="4721431"/>
          </a:xfrm>
        </p:spPr>
        <p:txBody>
          <a:bodyPr>
            <a:normAutofit lnSpcReduction="10000"/>
          </a:bodyPr>
          <a:lstStyle/>
          <a:p>
            <a:pPr algn="just"/>
            <a:r>
              <a:rPr lang="en-US" dirty="0">
                <a:latin typeface="Times New Roman" pitchFamily="18" charset="0"/>
                <a:cs typeface="Times New Roman" pitchFamily="18" charset="0"/>
              </a:rPr>
              <a:t>An </a:t>
            </a:r>
            <a:r>
              <a:rPr lang="en-US" dirty="0" err="1">
                <a:latin typeface="Times New Roman" pitchFamily="18" charset="0"/>
                <a:cs typeface="Times New Roman" pitchFamily="18" charset="0"/>
              </a:rPr>
              <a:t>intrapreneur</a:t>
            </a:r>
            <a:r>
              <a:rPr lang="en-US" dirty="0">
                <a:latin typeface="Times New Roman" pitchFamily="18" charset="0"/>
                <a:cs typeface="Times New Roman" pitchFamily="18" charset="0"/>
              </a:rPr>
              <a:t> is </a:t>
            </a:r>
            <a:r>
              <a:rPr lang="en-US" b="1" dirty="0">
                <a:latin typeface="Times New Roman" pitchFamily="18" charset="0"/>
                <a:cs typeface="Times New Roman" pitchFamily="18" charset="0"/>
              </a:rPr>
              <a:t>an employee who is tasked with developing an innovative idea or project within a company</a:t>
            </a:r>
            <a:r>
              <a:rPr lang="en-US" dirty="0">
                <a:latin typeface="Times New Roman" pitchFamily="18" charset="0"/>
                <a:cs typeface="Times New Roman" pitchFamily="18" charset="0"/>
              </a:rPr>
              <a:t>. The </a:t>
            </a:r>
            <a:r>
              <a:rPr lang="en-US" dirty="0" err="1">
                <a:latin typeface="Times New Roman" pitchFamily="18" charset="0"/>
                <a:cs typeface="Times New Roman" pitchFamily="18" charset="0"/>
              </a:rPr>
              <a:t>intrapreneur</a:t>
            </a:r>
            <a:r>
              <a:rPr lang="en-US" dirty="0">
                <a:latin typeface="Times New Roman" pitchFamily="18" charset="0"/>
                <a:cs typeface="Times New Roman" pitchFamily="18" charset="0"/>
              </a:rPr>
              <a:t> may not face the outsized risks or reap the outsized rewards of an entrepreneur; however, the </a:t>
            </a:r>
            <a:r>
              <a:rPr lang="en-US" dirty="0" err="1">
                <a:latin typeface="Times New Roman" pitchFamily="18" charset="0"/>
                <a:cs typeface="Times New Roman" pitchFamily="18" charset="0"/>
              </a:rPr>
              <a:t>intrapreneur</a:t>
            </a:r>
            <a:r>
              <a:rPr lang="en-US" dirty="0">
                <a:latin typeface="Times New Roman" pitchFamily="18" charset="0"/>
                <a:cs typeface="Times New Roman" pitchFamily="18" charset="0"/>
              </a:rPr>
              <a:t> has access to the resources and capabilities of an established company.</a:t>
            </a:r>
          </a:p>
          <a:p>
            <a:pPr algn="just"/>
            <a:r>
              <a:rPr lang="en-IN" dirty="0" err="1">
                <a:latin typeface="Times New Roman" pitchFamily="18" charset="0"/>
                <a:cs typeface="Times New Roman" pitchFamily="18" charset="0"/>
              </a:rPr>
              <a:t>Intrapreneurs</a:t>
            </a:r>
            <a:r>
              <a:rPr lang="en-IN" dirty="0">
                <a:latin typeface="Times New Roman" pitchFamily="18" charset="0"/>
                <a:cs typeface="Times New Roman" pitchFamily="18" charset="0"/>
              </a:rPr>
              <a:t> are “dreamers who do”, those who take hands-on responsibility for creating innovation of any kind within an organization.                                            </a:t>
            </a:r>
          </a:p>
          <a:p>
            <a:pPr algn="just"/>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Intrapreneur</a:t>
            </a:r>
            <a:r>
              <a:rPr lang="en-IN" dirty="0">
                <a:latin typeface="Times New Roman" pitchFamily="18" charset="0"/>
                <a:cs typeface="Times New Roman" pitchFamily="18" charset="0"/>
              </a:rPr>
              <a:t> is an essential ingredient in every innovation.            </a:t>
            </a:r>
          </a:p>
          <a:p>
            <a:pPr algn="just">
              <a:buNone/>
            </a:pPr>
            <a:r>
              <a:rPr lang="en-IN" dirty="0">
                <a:latin typeface="Times New Roman" pitchFamily="18" charset="0"/>
                <a:cs typeface="Times New Roman" pitchFamily="18" charset="0"/>
              </a:rPr>
              <a:t>                                            </a:t>
            </a:r>
          </a:p>
        </p:txBody>
      </p:sp>
      <p:sp>
        <p:nvSpPr>
          <p:cNvPr id="3" name="Title 2"/>
          <p:cNvSpPr>
            <a:spLocks noGrp="1"/>
          </p:cNvSpPr>
          <p:nvPr>
            <p:ph type="title"/>
          </p:nvPr>
        </p:nvSpPr>
        <p:spPr/>
        <p:txBody>
          <a:bodyPr/>
          <a:lstStyle/>
          <a:p>
            <a:endParaRPr lang="en-IN"/>
          </a:p>
        </p:txBody>
      </p:sp>
      <p:sp>
        <p:nvSpPr>
          <p:cNvPr id="4" name="Slide Number Placeholder 3">
            <a:extLst>
              <a:ext uri="{FF2B5EF4-FFF2-40B4-BE49-F238E27FC236}">
                <a16:creationId xmlns:a16="http://schemas.microsoft.com/office/drawing/2014/main" id="{3FD4E817-4939-1E92-55B8-8DFA0D9810D2}"/>
              </a:ext>
            </a:extLst>
          </p:cNvPr>
          <p:cNvSpPr>
            <a:spLocks noGrp="1"/>
          </p:cNvSpPr>
          <p:nvPr>
            <p:ph type="sldNum" sz="quarter" idx="12"/>
          </p:nvPr>
        </p:nvSpPr>
        <p:spPr/>
        <p:txBody>
          <a:bodyPr/>
          <a:lstStyle/>
          <a:p>
            <a:fld id="{E30343DF-1328-4506-AB11-795268172F46}" type="slidenum">
              <a:rPr lang="en-IN" smtClean="0"/>
              <a:pPr/>
              <a:t>30</a:t>
            </a:fld>
            <a:endParaRPr lang="en-I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2984"/>
            <a:ext cx="8472518" cy="4864307"/>
          </a:xfrm>
        </p:spPr>
        <p:txBody>
          <a:bodyPr>
            <a:normAutofit lnSpcReduction="10000"/>
          </a:bodyPr>
          <a:lstStyle/>
          <a:p>
            <a:pPr marL="624078" indent="-514350">
              <a:buAutoNum type="arabicPeriod"/>
            </a:pPr>
            <a:r>
              <a:rPr lang="en-US" b="1" dirty="0"/>
              <a:t>The Advocate</a:t>
            </a:r>
          </a:p>
          <a:p>
            <a:pPr marL="624078" indent="-514350">
              <a:buNone/>
            </a:pPr>
            <a:endParaRPr lang="en-US" b="1" dirty="0"/>
          </a:p>
          <a:p>
            <a:pPr algn="just"/>
            <a:r>
              <a:rPr lang="en-US" b="1" dirty="0"/>
              <a:t>The Advocate</a:t>
            </a:r>
            <a:r>
              <a:rPr lang="en-US" dirty="0"/>
              <a:t> typically comes from a customer-facing role. They play a leading role in shaping the problem to be solved, defining the attributes of the customer and what the solution itself should look like. They are often easiest to spot in a company as they constantly come up with a stream of new ideas. They often have roles like designer, business analyst, user experience architect or perhaps come from a sales or marketing background.</a:t>
            </a:r>
          </a:p>
          <a:p>
            <a:endParaRPr lang="en-US" dirty="0"/>
          </a:p>
        </p:txBody>
      </p:sp>
      <p:sp>
        <p:nvSpPr>
          <p:cNvPr id="3" name="Title 2"/>
          <p:cNvSpPr>
            <a:spLocks noGrp="1"/>
          </p:cNvSpPr>
          <p:nvPr>
            <p:ph type="title"/>
          </p:nvPr>
        </p:nvSpPr>
        <p:spPr>
          <a:xfrm>
            <a:off x="457200" y="214290"/>
            <a:ext cx="8229600" cy="1071570"/>
          </a:xfrm>
        </p:spPr>
        <p:txBody>
          <a:bodyPr>
            <a:normAutofit fontScale="90000"/>
          </a:bodyPr>
          <a:lstStyle/>
          <a:p>
            <a:r>
              <a:rPr lang="en-US" dirty="0"/>
              <a:t>3 Types of </a:t>
            </a:r>
            <a:r>
              <a:rPr lang="en-US" dirty="0" err="1"/>
              <a:t>Intrapreneur</a:t>
            </a:r>
            <a:br>
              <a:rPr lang="en-US" dirty="0"/>
            </a:br>
            <a:endParaRPr lang="en-US" dirty="0"/>
          </a:p>
        </p:txBody>
      </p:sp>
      <p:sp>
        <p:nvSpPr>
          <p:cNvPr id="4" name="Slide Number Placeholder 3">
            <a:extLst>
              <a:ext uri="{FF2B5EF4-FFF2-40B4-BE49-F238E27FC236}">
                <a16:creationId xmlns:a16="http://schemas.microsoft.com/office/drawing/2014/main" id="{D0BEA86E-48F2-B817-A0A1-9ECF572614BE}"/>
              </a:ext>
            </a:extLst>
          </p:cNvPr>
          <p:cNvSpPr>
            <a:spLocks noGrp="1"/>
          </p:cNvSpPr>
          <p:nvPr>
            <p:ph type="sldNum" sz="quarter" idx="12"/>
          </p:nvPr>
        </p:nvSpPr>
        <p:spPr/>
        <p:txBody>
          <a:bodyPr/>
          <a:lstStyle/>
          <a:p>
            <a:fld id="{E30343DF-1328-4506-AB11-795268172F46}" type="slidenum">
              <a:rPr lang="en-IN" smtClean="0"/>
              <a:pPr/>
              <a:t>31</a:t>
            </a:fld>
            <a:endParaRPr lang="en-I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57299"/>
            <a:ext cx="8329642" cy="4572032"/>
          </a:xfrm>
        </p:spPr>
        <p:txBody>
          <a:bodyPr>
            <a:normAutofit lnSpcReduction="10000"/>
          </a:bodyPr>
          <a:lstStyle/>
          <a:p>
            <a:pPr>
              <a:buNone/>
            </a:pPr>
            <a:r>
              <a:rPr lang="en-US" b="1" dirty="0"/>
              <a:t>2. The Creator</a:t>
            </a:r>
          </a:p>
          <a:p>
            <a:pPr>
              <a:buNone/>
            </a:pPr>
            <a:endParaRPr lang="en-US" b="1" dirty="0"/>
          </a:p>
          <a:p>
            <a:pPr algn="just"/>
            <a:r>
              <a:rPr lang="en-US" b="1" dirty="0"/>
              <a:t>The Creator </a:t>
            </a:r>
            <a:r>
              <a:rPr lang="en-US" dirty="0"/>
              <a:t>is an internal facing role. The Creator is the person that will give life to your idea and create the prototype solution. In the tech-centric world we live in, this person is often a programmer or engineer, but depending on your industry, they could have a very different job title. For example, if you work in the food industry then the Creator might be a chef, nutritionist or confectioner.</a:t>
            </a:r>
          </a:p>
          <a:p>
            <a:endParaRPr lang="en-US" dirty="0"/>
          </a:p>
        </p:txBody>
      </p:sp>
      <p:sp>
        <p:nvSpPr>
          <p:cNvPr id="3" name="Title 2"/>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75D8B63C-E249-858B-6830-AD651E801C75}"/>
              </a:ext>
            </a:extLst>
          </p:cNvPr>
          <p:cNvSpPr>
            <a:spLocks noGrp="1"/>
          </p:cNvSpPr>
          <p:nvPr>
            <p:ph type="sldNum" sz="quarter" idx="12"/>
          </p:nvPr>
        </p:nvSpPr>
        <p:spPr/>
        <p:txBody>
          <a:bodyPr/>
          <a:lstStyle/>
          <a:p>
            <a:fld id="{E30343DF-1328-4506-AB11-795268172F46}" type="slidenum">
              <a:rPr lang="en-IN" smtClean="0"/>
              <a:pPr/>
              <a:t>32</a:t>
            </a:fld>
            <a:endParaRPr lang="en-I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4448002"/>
          </a:xfrm>
        </p:spPr>
        <p:txBody>
          <a:bodyPr>
            <a:normAutofit fontScale="92500" lnSpcReduction="10000"/>
          </a:bodyPr>
          <a:lstStyle/>
          <a:p>
            <a:pPr>
              <a:buNone/>
            </a:pPr>
            <a:r>
              <a:rPr lang="en-US" b="1" dirty="0"/>
              <a:t>3. The Change Maker</a:t>
            </a:r>
          </a:p>
          <a:p>
            <a:pPr>
              <a:buNone/>
            </a:pPr>
            <a:endParaRPr lang="en-US" b="1" dirty="0"/>
          </a:p>
          <a:p>
            <a:pPr algn="just"/>
            <a:r>
              <a:rPr lang="en-US" b="1" dirty="0"/>
              <a:t>The Change Maker </a:t>
            </a:r>
            <a:r>
              <a:rPr lang="en-US" dirty="0"/>
              <a:t>is external business-facing person. This is the person that makes things happen… funding, partnerships, finance, sales. This person is usually an extrovert, self-confident and a great networker. The team will rely on The Change Maker to open doors for them, win-over the gatekeepers in the company and get the necessary buy-in from stakeholders. The Change Maker can come from anywhere in the company and be of any grade.</a:t>
            </a:r>
          </a:p>
          <a:p>
            <a:endParaRPr lang="en-US" dirty="0"/>
          </a:p>
        </p:txBody>
      </p:sp>
      <p:sp>
        <p:nvSpPr>
          <p:cNvPr id="3" name="Title 2"/>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171ADF8E-CEDC-BB64-62F7-0AA987B009DB}"/>
              </a:ext>
            </a:extLst>
          </p:cNvPr>
          <p:cNvSpPr>
            <a:spLocks noGrp="1"/>
          </p:cNvSpPr>
          <p:nvPr>
            <p:ph type="sldNum" sz="quarter" idx="12"/>
          </p:nvPr>
        </p:nvSpPr>
        <p:spPr/>
        <p:txBody>
          <a:bodyPr/>
          <a:lstStyle/>
          <a:p>
            <a:fld id="{E30343DF-1328-4506-AB11-795268172F46}" type="slidenum">
              <a:rPr lang="en-IN" smtClean="0"/>
              <a:pPr/>
              <a:t>33</a:t>
            </a:fld>
            <a:endParaRPr lang="en-I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         </a:t>
            </a:r>
            <a:r>
              <a:rPr lang="en-US" dirty="0" err="1"/>
              <a:t>Intrapreneurs</a:t>
            </a:r>
            <a:r>
              <a:rPr lang="en-US" dirty="0"/>
              <a:t> skills framework</a:t>
            </a:r>
          </a:p>
        </p:txBody>
      </p:sp>
      <p:sp>
        <p:nvSpPr>
          <p:cNvPr id="3" name="Title 2"/>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03069E9A-5BC3-EDA1-5181-694E3A6EB6CC}"/>
              </a:ext>
            </a:extLst>
          </p:cNvPr>
          <p:cNvSpPr>
            <a:spLocks noGrp="1"/>
          </p:cNvSpPr>
          <p:nvPr>
            <p:ph type="sldNum" sz="quarter" idx="12"/>
          </p:nvPr>
        </p:nvSpPr>
        <p:spPr/>
        <p:txBody>
          <a:bodyPr/>
          <a:lstStyle/>
          <a:p>
            <a:fld id="{E30343DF-1328-4506-AB11-795268172F46}" type="slidenum">
              <a:rPr lang="en-IN" smtClean="0"/>
              <a:pPr/>
              <a:t>34</a:t>
            </a:fld>
            <a:endParaRPr lang="en-I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endParaRPr lang="en-IN" dirty="0">
              <a:latin typeface="Times New Roman" pitchFamily="18" charset="0"/>
              <a:cs typeface="Times New Roman" pitchFamily="18" charset="0"/>
            </a:endParaRPr>
          </a:p>
          <a:p>
            <a:r>
              <a:rPr lang="en-IN" dirty="0">
                <a:latin typeface="Times New Roman" pitchFamily="18" charset="0"/>
                <a:cs typeface="Times New Roman" pitchFamily="18" charset="0"/>
              </a:rPr>
              <a:t>Innovation-To create and bring into use profitable new products, processes, services, and ways of doing business. </a:t>
            </a:r>
          </a:p>
          <a:p>
            <a:pPr marL="624078" indent="-514350">
              <a:buFont typeface="+mj-lt"/>
              <a:buAutoNum type="arabicPeriod"/>
            </a:pPr>
            <a:r>
              <a:rPr lang="en-IN" dirty="0">
                <a:latin typeface="Times New Roman" pitchFamily="18" charset="0"/>
                <a:cs typeface="Times New Roman" pitchFamily="18" charset="0"/>
              </a:rPr>
              <a:t>Creation of new or alternative products</a:t>
            </a:r>
          </a:p>
          <a:p>
            <a:pPr marL="624078" indent="-514350">
              <a:buFont typeface="+mj-lt"/>
              <a:buAutoNum type="arabicPeriod"/>
            </a:pPr>
            <a:r>
              <a:rPr lang="en-IN" dirty="0">
                <a:latin typeface="Times New Roman" pitchFamily="18" charset="0"/>
                <a:cs typeface="Times New Roman" pitchFamily="18" charset="0"/>
              </a:rPr>
              <a:t>Opening of a new market</a:t>
            </a:r>
          </a:p>
          <a:p>
            <a:pPr marL="624078" indent="-514350">
              <a:buFont typeface="+mj-lt"/>
              <a:buAutoNum type="arabicPeriod"/>
            </a:pPr>
            <a:r>
              <a:rPr lang="en-IN" dirty="0">
                <a:latin typeface="Times New Roman" pitchFamily="18" charset="0"/>
                <a:cs typeface="Times New Roman" pitchFamily="18" charset="0"/>
              </a:rPr>
              <a:t>Capture of new sources of supply</a:t>
            </a:r>
          </a:p>
          <a:p>
            <a:endParaRPr lang="en-IN" dirty="0">
              <a:latin typeface="Times New Roman" pitchFamily="18" charset="0"/>
              <a:cs typeface="Times New Roman" pitchFamily="18" charset="0"/>
            </a:endParaRPr>
          </a:p>
        </p:txBody>
      </p:sp>
      <p:sp>
        <p:nvSpPr>
          <p:cNvPr id="3" name="Title 2"/>
          <p:cNvSpPr>
            <a:spLocks noGrp="1"/>
          </p:cNvSpPr>
          <p:nvPr>
            <p:ph type="title"/>
          </p:nvPr>
        </p:nvSpPr>
        <p:spPr/>
        <p:txBody>
          <a:bodyPr>
            <a:normAutofit fontScale="90000"/>
          </a:bodyPr>
          <a:lstStyle/>
          <a:p>
            <a:r>
              <a:rPr lang="en-IN" b="0" dirty="0">
                <a:effectLst/>
                <a:latin typeface="Times New Roman" pitchFamily="18" charset="0"/>
                <a:cs typeface="Times New Roman" pitchFamily="18" charset="0"/>
              </a:rPr>
              <a:t>Why should organizations embrace </a:t>
            </a:r>
            <a:r>
              <a:rPr lang="en-IN" b="0" dirty="0" err="1">
                <a:effectLst/>
                <a:latin typeface="Times New Roman" pitchFamily="18" charset="0"/>
                <a:cs typeface="Times New Roman" pitchFamily="18" charset="0"/>
              </a:rPr>
              <a:t>intrapreneurs</a:t>
            </a:r>
            <a:r>
              <a:rPr lang="en-IN" b="0" dirty="0">
                <a:effectLst/>
                <a:latin typeface="Times New Roman" pitchFamily="18" charset="0"/>
                <a:cs typeface="Times New Roman" pitchFamily="18" charset="0"/>
              </a:rPr>
              <a:t>?</a:t>
            </a:r>
          </a:p>
        </p:txBody>
      </p:sp>
      <p:sp>
        <p:nvSpPr>
          <p:cNvPr id="4" name="Slide Number Placeholder 3">
            <a:extLst>
              <a:ext uri="{FF2B5EF4-FFF2-40B4-BE49-F238E27FC236}">
                <a16:creationId xmlns:a16="http://schemas.microsoft.com/office/drawing/2014/main" id="{462BE8D6-73B7-39EE-1743-10A556FE382E}"/>
              </a:ext>
            </a:extLst>
          </p:cNvPr>
          <p:cNvSpPr>
            <a:spLocks noGrp="1"/>
          </p:cNvSpPr>
          <p:nvPr>
            <p:ph type="sldNum" sz="quarter" idx="12"/>
          </p:nvPr>
        </p:nvSpPr>
        <p:spPr/>
        <p:txBody>
          <a:bodyPr/>
          <a:lstStyle/>
          <a:p>
            <a:fld id="{E30343DF-1328-4506-AB11-795268172F46}" type="slidenum">
              <a:rPr lang="en-IN" smtClean="0"/>
              <a:pPr/>
              <a:t>35</a:t>
            </a:fld>
            <a:endParaRPr lang="en-I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latin typeface="Times New Roman" pitchFamily="18" charset="0"/>
                <a:cs typeface="Times New Roman" pitchFamily="18" charset="0"/>
              </a:rPr>
              <a:t>Spotting ways to improve service</a:t>
            </a:r>
          </a:p>
          <a:p>
            <a:r>
              <a:rPr lang="en-IN" dirty="0">
                <a:latin typeface="Times New Roman" pitchFamily="18" charset="0"/>
                <a:cs typeface="Times New Roman" pitchFamily="18" charset="0"/>
              </a:rPr>
              <a:t>Save time, money, or make life easier</a:t>
            </a:r>
          </a:p>
          <a:p>
            <a:r>
              <a:rPr lang="en-IN" dirty="0">
                <a:latin typeface="Times New Roman" pitchFamily="18" charset="0"/>
                <a:cs typeface="Times New Roman" pitchFamily="18" charset="0"/>
              </a:rPr>
              <a:t>Visualizing variations of current products / services</a:t>
            </a:r>
          </a:p>
          <a:p>
            <a:r>
              <a:rPr lang="en-IN" dirty="0">
                <a:latin typeface="Times New Roman" pitchFamily="18" charset="0"/>
                <a:cs typeface="Times New Roman" pitchFamily="18" charset="0"/>
              </a:rPr>
              <a:t>Realizing new communication avenues with customers</a:t>
            </a:r>
          </a:p>
          <a:p>
            <a:r>
              <a:rPr lang="en-IN" dirty="0">
                <a:latin typeface="Times New Roman" pitchFamily="18" charset="0"/>
                <a:cs typeface="Times New Roman" pitchFamily="18" charset="0"/>
              </a:rPr>
              <a:t>Enhancing the quality</a:t>
            </a:r>
          </a:p>
          <a:p>
            <a:r>
              <a:rPr lang="en-IN" dirty="0">
                <a:latin typeface="Times New Roman" pitchFamily="18" charset="0"/>
                <a:cs typeface="Times New Roman" pitchFamily="18" charset="0"/>
              </a:rPr>
              <a:t>New ways to get the job done quicker or smarter</a:t>
            </a:r>
          </a:p>
          <a:p>
            <a:pPr>
              <a:buNone/>
            </a:pPr>
            <a:r>
              <a:rPr lang="en-IN" dirty="0">
                <a:latin typeface="Times New Roman" pitchFamily="18" charset="0"/>
                <a:cs typeface="Times New Roman" pitchFamily="18" charset="0"/>
              </a:rPr>
              <a:t> </a:t>
            </a:r>
          </a:p>
        </p:txBody>
      </p:sp>
      <p:sp>
        <p:nvSpPr>
          <p:cNvPr id="3" name="Title 2"/>
          <p:cNvSpPr>
            <a:spLocks noGrp="1"/>
          </p:cNvSpPr>
          <p:nvPr>
            <p:ph type="title"/>
          </p:nvPr>
        </p:nvSpPr>
        <p:spPr/>
        <p:txBody>
          <a:bodyPr/>
          <a:lstStyle/>
          <a:p>
            <a:r>
              <a:rPr lang="en-US" b="0" dirty="0" err="1">
                <a:effectLst/>
                <a:latin typeface="Times New Roman" pitchFamily="18" charset="0"/>
                <a:cs typeface="Times New Roman" pitchFamily="18" charset="0"/>
              </a:rPr>
              <a:t>Intraprenurial</a:t>
            </a:r>
            <a:r>
              <a:rPr lang="en-US" b="0" dirty="0">
                <a:effectLst/>
                <a:latin typeface="Times New Roman" pitchFamily="18" charset="0"/>
                <a:cs typeface="Times New Roman" pitchFamily="18" charset="0"/>
              </a:rPr>
              <a:t> activity</a:t>
            </a:r>
            <a:endParaRPr lang="en-IN" b="0" dirty="0">
              <a:effectLst/>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E8C68677-EF17-B257-E1E2-CE5938CE5926}"/>
              </a:ext>
            </a:extLst>
          </p:cNvPr>
          <p:cNvSpPr>
            <a:spLocks noGrp="1"/>
          </p:cNvSpPr>
          <p:nvPr>
            <p:ph type="sldNum" sz="quarter" idx="12"/>
          </p:nvPr>
        </p:nvSpPr>
        <p:spPr/>
        <p:txBody>
          <a:bodyPr/>
          <a:lstStyle/>
          <a:p>
            <a:fld id="{E30343DF-1328-4506-AB11-795268172F46}" type="slidenum">
              <a:rPr lang="en-IN" smtClean="0"/>
              <a:pPr/>
              <a:t>36</a:t>
            </a:fld>
            <a:endParaRPr lang="en-I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71546"/>
            <a:ext cx="8401080" cy="5214974"/>
          </a:xfrm>
        </p:spPr>
        <p:txBody>
          <a:bodyPr>
            <a:normAutofit fontScale="92500" lnSpcReduction="10000"/>
          </a:bodyPr>
          <a:lstStyle/>
          <a:p>
            <a:pPr algn="just">
              <a:buFont typeface="Wingdings" pitchFamily="2" charset="2"/>
              <a:buChar char="Ø"/>
            </a:pPr>
            <a:r>
              <a:rPr lang="en-IN" dirty="0">
                <a:latin typeface="Times New Roman" pitchFamily="18" charset="0"/>
                <a:cs typeface="Times New Roman" pitchFamily="18" charset="0"/>
              </a:rPr>
              <a:t>Firms create competitive advantages by discovering new and better ways to compete in an industry and bringing them to market.</a:t>
            </a:r>
          </a:p>
          <a:p>
            <a:pPr algn="just">
              <a:buFont typeface="Wingdings" pitchFamily="2" charset="2"/>
              <a:buChar char="Ø"/>
            </a:pPr>
            <a:r>
              <a:rPr lang="en-IN" dirty="0">
                <a:latin typeface="Times New Roman" pitchFamily="18" charset="0"/>
                <a:cs typeface="Times New Roman" pitchFamily="18" charset="0"/>
              </a:rPr>
              <a:t>An enterprise that does not daily innovate inevitably ages and declines.</a:t>
            </a:r>
          </a:p>
          <a:p>
            <a:pPr algn="just">
              <a:buFont typeface="Wingdings" pitchFamily="2" charset="2"/>
              <a:buChar char="Ø"/>
            </a:pPr>
            <a:r>
              <a:rPr lang="en-IN" dirty="0">
                <a:latin typeface="Times New Roman" pitchFamily="18" charset="0"/>
                <a:cs typeface="Times New Roman" pitchFamily="18" charset="0"/>
              </a:rPr>
              <a:t>Even in a successful business the disease of bureaucracy and complacency is dangerous.</a:t>
            </a:r>
          </a:p>
          <a:p>
            <a:pPr algn="just">
              <a:buNone/>
            </a:pPr>
            <a:r>
              <a:rPr lang="en-IN" b="1" dirty="0">
                <a:latin typeface="Times New Roman" pitchFamily="18" charset="0"/>
                <a:cs typeface="Times New Roman" pitchFamily="18" charset="0"/>
              </a:rPr>
              <a:t>Bureaucracy- the system of official rules that an organization has for doing something, that people often think is too complicated.</a:t>
            </a:r>
          </a:p>
          <a:p>
            <a:pPr algn="just">
              <a:buNone/>
            </a:pPr>
            <a:r>
              <a:rPr lang="en-IN" b="1" dirty="0">
                <a:latin typeface="Times New Roman" pitchFamily="18" charset="0"/>
                <a:cs typeface="Times New Roman" pitchFamily="18" charset="0"/>
              </a:rPr>
              <a:t>Complacency- when one become so secure in work that the person take potentially dangerous shortcuts in performing task.</a:t>
            </a:r>
          </a:p>
        </p:txBody>
      </p:sp>
      <p:sp>
        <p:nvSpPr>
          <p:cNvPr id="3" name="Title 2"/>
          <p:cNvSpPr>
            <a:spLocks noGrp="1"/>
          </p:cNvSpPr>
          <p:nvPr>
            <p:ph type="title"/>
          </p:nvPr>
        </p:nvSpPr>
        <p:spPr>
          <a:xfrm>
            <a:off x="457200" y="274638"/>
            <a:ext cx="8258204" cy="939784"/>
          </a:xfrm>
        </p:spPr>
        <p:txBody>
          <a:bodyPr/>
          <a:lstStyle/>
          <a:p>
            <a:r>
              <a:rPr lang="en-IN" b="0" dirty="0">
                <a:effectLst/>
                <a:latin typeface="Times New Roman" pitchFamily="18" charset="0"/>
                <a:cs typeface="Times New Roman" pitchFamily="18" charset="0"/>
              </a:rPr>
              <a:t>How does Business benefit?</a:t>
            </a:r>
          </a:p>
        </p:txBody>
      </p:sp>
      <p:sp>
        <p:nvSpPr>
          <p:cNvPr id="4" name="Slide Number Placeholder 3">
            <a:extLst>
              <a:ext uri="{FF2B5EF4-FFF2-40B4-BE49-F238E27FC236}">
                <a16:creationId xmlns:a16="http://schemas.microsoft.com/office/drawing/2014/main" id="{50F208E1-67C2-B1D6-09F3-21914D2F5449}"/>
              </a:ext>
            </a:extLst>
          </p:cNvPr>
          <p:cNvSpPr>
            <a:spLocks noGrp="1"/>
          </p:cNvSpPr>
          <p:nvPr>
            <p:ph type="sldNum" sz="quarter" idx="12"/>
          </p:nvPr>
        </p:nvSpPr>
        <p:spPr/>
        <p:txBody>
          <a:bodyPr/>
          <a:lstStyle/>
          <a:p>
            <a:fld id="{E30343DF-1328-4506-AB11-795268172F46}" type="slidenum">
              <a:rPr lang="en-IN" smtClean="0"/>
              <a:pPr/>
              <a:t>37</a:t>
            </a:fld>
            <a:endParaRPr lang="en-I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pitchFamily="2" charset="2"/>
              <a:buChar char="Ø"/>
            </a:pPr>
            <a:r>
              <a:rPr lang="en-IN" dirty="0">
                <a:latin typeface="Times New Roman" pitchFamily="18" charset="0"/>
                <a:cs typeface="Times New Roman" pitchFamily="18" charset="0"/>
              </a:rPr>
              <a:t>Flexibility</a:t>
            </a:r>
          </a:p>
          <a:p>
            <a:pPr>
              <a:buFont typeface="Wingdings" pitchFamily="2" charset="2"/>
              <a:buChar char="Ø"/>
            </a:pPr>
            <a:r>
              <a:rPr lang="en-IN" dirty="0">
                <a:latin typeface="Times New Roman" pitchFamily="18" charset="0"/>
                <a:cs typeface="Times New Roman" pitchFamily="18" charset="0"/>
              </a:rPr>
              <a:t>Less restrictions but supportive environment</a:t>
            </a:r>
          </a:p>
          <a:p>
            <a:pPr>
              <a:buFont typeface="Wingdings" pitchFamily="2" charset="2"/>
              <a:buChar char="Ø"/>
            </a:pPr>
            <a:r>
              <a:rPr lang="en-IN" dirty="0">
                <a:latin typeface="Times New Roman" pitchFamily="18" charset="0"/>
                <a:cs typeface="Times New Roman" pitchFamily="18" charset="0"/>
              </a:rPr>
              <a:t>Recognition</a:t>
            </a:r>
          </a:p>
          <a:p>
            <a:pPr>
              <a:buFont typeface="Wingdings" pitchFamily="2" charset="2"/>
              <a:buChar char="Ø"/>
            </a:pPr>
            <a:r>
              <a:rPr lang="en-IN" dirty="0">
                <a:latin typeface="Times New Roman" pitchFamily="18" charset="0"/>
                <a:cs typeface="Times New Roman" pitchFamily="18" charset="0"/>
              </a:rPr>
              <a:t>Their ideas are vehicles towards advancement</a:t>
            </a:r>
          </a:p>
          <a:p>
            <a:pPr>
              <a:buFont typeface="Wingdings" pitchFamily="2" charset="2"/>
              <a:buChar char="Ø"/>
            </a:pPr>
            <a:r>
              <a:rPr lang="en-IN" dirty="0">
                <a:latin typeface="Times New Roman" pitchFamily="18" charset="0"/>
                <a:cs typeface="Times New Roman" pitchFamily="18" charset="0"/>
              </a:rPr>
              <a:t>Increased value to organization - increased PAYCHECK</a:t>
            </a:r>
          </a:p>
        </p:txBody>
      </p:sp>
      <p:sp>
        <p:nvSpPr>
          <p:cNvPr id="3" name="Title 2"/>
          <p:cNvSpPr>
            <a:spLocks noGrp="1"/>
          </p:cNvSpPr>
          <p:nvPr>
            <p:ph type="title"/>
          </p:nvPr>
        </p:nvSpPr>
        <p:spPr/>
        <p:txBody>
          <a:bodyPr/>
          <a:lstStyle/>
          <a:p>
            <a:r>
              <a:rPr lang="en-IN" b="0" dirty="0">
                <a:effectLst/>
                <a:latin typeface="Times New Roman" pitchFamily="18" charset="0"/>
                <a:cs typeface="Times New Roman" pitchFamily="18" charset="0"/>
              </a:rPr>
              <a:t>How do </a:t>
            </a:r>
            <a:r>
              <a:rPr lang="en-IN" b="0" dirty="0" err="1">
                <a:effectLst/>
                <a:latin typeface="Times New Roman" pitchFamily="18" charset="0"/>
                <a:cs typeface="Times New Roman" pitchFamily="18" charset="0"/>
              </a:rPr>
              <a:t>Intrapreneurs</a:t>
            </a:r>
            <a:r>
              <a:rPr lang="en-IN" b="0" dirty="0">
                <a:effectLst/>
                <a:latin typeface="Times New Roman" pitchFamily="18" charset="0"/>
                <a:cs typeface="Times New Roman" pitchFamily="18" charset="0"/>
              </a:rPr>
              <a:t> benefit?</a:t>
            </a:r>
          </a:p>
        </p:txBody>
      </p:sp>
      <p:sp>
        <p:nvSpPr>
          <p:cNvPr id="4" name="Slide Number Placeholder 3">
            <a:extLst>
              <a:ext uri="{FF2B5EF4-FFF2-40B4-BE49-F238E27FC236}">
                <a16:creationId xmlns:a16="http://schemas.microsoft.com/office/drawing/2014/main" id="{FA619BCA-C4D2-C49B-3FF1-8BD17DFFC231}"/>
              </a:ext>
            </a:extLst>
          </p:cNvPr>
          <p:cNvSpPr>
            <a:spLocks noGrp="1"/>
          </p:cNvSpPr>
          <p:nvPr>
            <p:ph type="sldNum" sz="quarter" idx="12"/>
          </p:nvPr>
        </p:nvSpPr>
        <p:spPr/>
        <p:txBody>
          <a:bodyPr/>
          <a:lstStyle/>
          <a:p>
            <a:fld id="{E30343DF-1328-4506-AB11-795268172F46}" type="slidenum">
              <a:rPr lang="en-IN" smtClean="0"/>
              <a:pPr/>
              <a:t>38</a:t>
            </a:fld>
            <a:endParaRPr lang="en-I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28736"/>
            <a:ext cx="8229600" cy="4578555"/>
          </a:xfrm>
        </p:spPr>
        <p:txBody>
          <a:bodyPr>
            <a:normAutofit/>
          </a:bodyPr>
          <a:lstStyle/>
          <a:p>
            <a:pPr>
              <a:buNone/>
            </a:pPr>
            <a:endParaRPr lang="en-IN" dirty="0">
              <a:latin typeface="Times New Roman" pitchFamily="18" charset="0"/>
              <a:cs typeface="Times New Roman" pitchFamily="18" charset="0"/>
            </a:endParaRPr>
          </a:p>
          <a:p>
            <a:r>
              <a:rPr lang="en-IN" dirty="0">
                <a:latin typeface="Times New Roman" pitchFamily="18" charset="0"/>
                <a:cs typeface="Times New Roman" pitchFamily="18" charset="0"/>
              </a:rPr>
              <a:t>Family firm is a corporation that is entirely owned by members of single family. It is also known as company owned, controlled and operated by members of one or several families.</a:t>
            </a:r>
          </a:p>
          <a:p>
            <a:r>
              <a:rPr lang="en-IN" dirty="0">
                <a:latin typeface="Times New Roman" pitchFamily="18" charset="0"/>
                <a:cs typeface="Times New Roman" pitchFamily="18" charset="0"/>
              </a:rPr>
              <a:t> Family business is one in which one or more members of one or more families have ownership, interest and significant commitment towards business.</a:t>
            </a:r>
          </a:p>
        </p:txBody>
      </p:sp>
      <p:sp>
        <p:nvSpPr>
          <p:cNvPr id="3" name="Title 2"/>
          <p:cNvSpPr>
            <a:spLocks noGrp="1"/>
          </p:cNvSpPr>
          <p:nvPr>
            <p:ph type="title"/>
          </p:nvPr>
        </p:nvSpPr>
        <p:spPr/>
        <p:txBody>
          <a:bodyPr/>
          <a:lstStyle/>
          <a:p>
            <a:r>
              <a:rPr lang="en-US" b="0" dirty="0">
                <a:effectLst/>
                <a:latin typeface="Times New Roman" pitchFamily="18" charset="0"/>
                <a:cs typeface="Times New Roman" pitchFamily="18" charset="0"/>
              </a:rPr>
              <a:t>Family </a:t>
            </a:r>
            <a:r>
              <a:rPr lang="en-US" b="0" dirty="0" err="1">
                <a:effectLst/>
                <a:latin typeface="Times New Roman" pitchFamily="18" charset="0"/>
                <a:cs typeface="Times New Roman" pitchFamily="18" charset="0"/>
              </a:rPr>
              <a:t>busniess</a:t>
            </a:r>
            <a:endParaRPr lang="en-IN" b="0" dirty="0">
              <a:effectLst/>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B15C9E7E-4EC8-AE96-173E-46F3CE6FA92E}"/>
              </a:ext>
            </a:extLst>
          </p:cNvPr>
          <p:cNvSpPr>
            <a:spLocks noGrp="1"/>
          </p:cNvSpPr>
          <p:nvPr>
            <p:ph type="sldNum" sz="quarter" idx="12"/>
          </p:nvPr>
        </p:nvSpPr>
        <p:spPr/>
        <p:txBody>
          <a:bodyPr/>
          <a:lstStyle/>
          <a:p>
            <a:fld id="{E30343DF-1328-4506-AB11-795268172F46}" type="slidenum">
              <a:rPr lang="en-IN" smtClean="0"/>
              <a:pPr/>
              <a:t>39</a:t>
            </a:fld>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IN" dirty="0">
                <a:latin typeface="Times New Roman" pitchFamily="18" charset="0"/>
                <a:cs typeface="Times New Roman" pitchFamily="18" charset="0"/>
              </a:rPr>
              <a:t>Technology Entrepreneurship – The Impact We all know </a:t>
            </a:r>
            <a:r>
              <a:rPr lang="en-IN" dirty="0" err="1">
                <a:latin typeface="Times New Roman" pitchFamily="18" charset="0"/>
                <a:cs typeface="Times New Roman" pitchFamily="18" charset="0"/>
              </a:rPr>
              <a:t>facebook</a:t>
            </a:r>
            <a:r>
              <a:rPr lang="en-IN" dirty="0">
                <a:latin typeface="Times New Roman" pitchFamily="18" charset="0"/>
                <a:cs typeface="Times New Roman" pitchFamily="18" charset="0"/>
              </a:rPr>
              <a:t>, twitter and </a:t>
            </a:r>
            <a:r>
              <a:rPr lang="en-IN" dirty="0" err="1">
                <a:latin typeface="Times New Roman" pitchFamily="18" charset="0"/>
                <a:cs typeface="Times New Roman" pitchFamily="18" charset="0"/>
              </a:rPr>
              <a:t>google</a:t>
            </a:r>
            <a:r>
              <a:rPr lang="en-IN" dirty="0">
                <a:latin typeface="Times New Roman" pitchFamily="18" charset="0"/>
                <a:cs typeface="Times New Roman" pitchFamily="18" charset="0"/>
              </a:rPr>
              <a:t> – some of the great examples of tech entrepreneurship.</a:t>
            </a:r>
          </a:p>
          <a:p>
            <a:r>
              <a:rPr lang="en-IN" dirty="0">
                <a:latin typeface="Times New Roman" pitchFamily="18" charset="0"/>
                <a:cs typeface="Times New Roman" pitchFamily="18" charset="0"/>
              </a:rPr>
              <a:t> Companies like these have created new industries all on their own, creating billions of dollars of value, boosting economies in the countries from which they grow.</a:t>
            </a:r>
          </a:p>
          <a:p>
            <a:r>
              <a:rPr lang="en-IN" dirty="0">
                <a:latin typeface="Times New Roman" pitchFamily="18" charset="0"/>
                <a:cs typeface="Times New Roman" pitchFamily="18" charset="0"/>
              </a:rPr>
              <a:t> Through tech-entrepreneurship comes investment and jobs. </a:t>
            </a:r>
          </a:p>
          <a:p>
            <a:r>
              <a:rPr lang="en-IN" dirty="0">
                <a:latin typeface="Times New Roman" pitchFamily="18" charset="0"/>
                <a:cs typeface="Times New Roman" pitchFamily="18" charset="0"/>
              </a:rPr>
              <a:t>Through investment and jobs comes greater competitive advantage on an international scale, which in turn attracts more even investment which can be used to further develop the nation.</a:t>
            </a:r>
          </a:p>
          <a:p>
            <a:r>
              <a:rPr lang="en-IN" dirty="0">
                <a:latin typeface="Times New Roman" pitchFamily="18" charset="0"/>
                <a:cs typeface="Times New Roman" pitchFamily="18" charset="0"/>
              </a:rPr>
              <a:t> Countries like Israel, for example, have enjoyed great economic growth ,thanks to their tech talents.</a:t>
            </a:r>
          </a:p>
        </p:txBody>
      </p:sp>
      <p:sp>
        <p:nvSpPr>
          <p:cNvPr id="3" name="Title 2"/>
          <p:cNvSpPr>
            <a:spLocks noGrp="1"/>
          </p:cNvSpPr>
          <p:nvPr>
            <p:ph type="title"/>
          </p:nvPr>
        </p:nvSpPr>
        <p:spPr/>
        <p:txBody>
          <a:bodyPr/>
          <a:lstStyle/>
          <a:p>
            <a:endParaRPr lang="en-IN"/>
          </a:p>
        </p:txBody>
      </p:sp>
      <p:sp>
        <p:nvSpPr>
          <p:cNvPr id="4" name="Slide Number Placeholder 3">
            <a:extLst>
              <a:ext uri="{FF2B5EF4-FFF2-40B4-BE49-F238E27FC236}">
                <a16:creationId xmlns:a16="http://schemas.microsoft.com/office/drawing/2014/main" id="{4B6C92FC-DC0B-834E-CC0D-6CF19F2FD17F}"/>
              </a:ext>
            </a:extLst>
          </p:cNvPr>
          <p:cNvSpPr>
            <a:spLocks noGrp="1"/>
          </p:cNvSpPr>
          <p:nvPr>
            <p:ph type="sldNum" sz="quarter" idx="12"/>
          </p:nvPr>
        </p:nvSpPr>
        <p:spPr/>
        <p:txBody>
          <a:bodyPr/>
          <a:lstStyle/>
          <a:p>
            <a:fld id="{E30343DF-1328-4506-AB11-795268172F46}" type="slidenum">
              <a:rPr lang="en-IN" smtClean="0"/>
              <a:pPr/>
              <a:t>4</a:t>
            </a:fld>
            <a:endParaRPr lang="en-I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624078" indent="-514350">
              <a:buFont typeface="+mj-lt"/>
              <a:buAutoNum type="arabicPeriod"/>
            </a:pPr>
            <a:r>
              <a:rPr lang="en-IN" dirty="0">
                <a:latin typeface="Times New Roman" pitchFamily="18" charset="0"/>
                <a:cs typeface="Times New Roman" pitchFamily="18" charset="0"/>
              </a:rPr>
              <a:t>Entrepreneurial (after identifying business opportunity)</a:t>
            </a:r>
          </a:p>
          <a:p>
            <a:pPr marL="624078" indent="-514350">
              <a:buFont typeface="+mj-lt"/>
              <a:buAutoNum type="arabicPeriod"/>
            </a:pPr>
            <a:r>
              <a:rPr lang="en-IN" dirty="0">
                <a:latin typeface="Times New Roman" pitchFamily="18" charset="0"/>
                <a:cs typeface="Times New Roman" pitchFamily="18" charset="0"/>
              </a:rPr>
              <a:t>Functionally specialized (growth phase)</a:t>
            </a:r>
          </a:p>
          <a:p>
            <a:pPr marL="624078" indent="-514350">
              <a:buFont typeface="+mj-lt"/>
              <a:buAutoNum type="arabicPeriod"/>
            </a:pPr>
            <a:r>
              <a:rPr lang="en-IN" dirty="0">
                <a:latin typeface="Times New Roman" pitchFamily="18" charset="0"/>
                <a:cs typeface="Times New Roman" pitchFamily="18" charset="0"/>
              </a:rPr>
              <a:t>Process-driven (system oriented)</a:t>
            </a:r>
          </a:p>
          <a:p>
            <a:pPr marL="624078" indent="-514350">
              <a:buFont typeface="+mj-lt"/>
              <a:buAutoNum type="arabicPeriod"/>
            </a:pPr>
            <a:r>
              <a:rPr lang="en-IN" dirty="0">
                <a:latin typeface="Times New Roman" pitchFamily="18" charset="0"/>
                <a:cs typeface="Times New Roman" pitchFamily="18" charset="0"/>
              </a:rPr>
              <a:t>Market-driven(matures)</a:t>
            </a:r>
          </a:p>
        </p:txBody>
      </p:sp>
      <p:sp>
        <p:nvSpPr>
          <p:cNvPr id="3" name="Title 2"/>
          <p:cNvSpPr>
            <a:spLocks noGrp="1"/>
          </p:cNvSpPr>
          <p:nvPr>
            <p:ph type="title"/>
          </p:nvPr>
        </p:nvSpPr>
        <p:spPr/>
        <p:txBody>
          <a:bodyPr>
            <a:normAutofit fontScale="90000"/>
          </a:bodyPr>
          <a:lstStyle/>
          <a:p>
            <a:r>
              <a:rPr lang="en-IN" dirty="0">
                <a:effectLst/>
                <a:latin typeface="Times New Roman" pitchFamily="18" charset="0"/>
                <a:cs typeface="Times New Roman" pitchFamily="18" charset="0"/>
              </a:rPr>
              <a:t>Stages of development of a family business</a:t>
            </a:r>
          </a:p>
        </p:txBody>
      </p:sp>
      <p:sp>
        <p:nvSpPr>
          <p:cNvPr id="4" name="Slide Number Placeholder 3">
            <a:extLst>
              <a:ext uri="{FF2B5EF4-FFF2-40B4-BE49-F238E27FC236}">
                <a16:creationId xmlns:a16="http://schemas.microsoft.com/office/drawing/2014/main" id="{52FE7EA1-DD32-E0E1-28DA-5425BB74A6CE}"/>
              </a:ext>
            </a:extLst>
          </p:cNvPr>
          <p:cNvSpPr>
            <a:spLocks noGrp="1"/>
          </p:cNvSpPr>
          <p:nvPr>
            <p:ph type="sldNum" sz="quarter" idx="12"/>
          </p:nvPr>
        </p:nvSpPr>
        <p:spPr/>
        <p:txBody>
          <a:bodyPr/>
          <a:lstStyle/>
          <a:p>
            <a:fld id="{E30343DF-1328-4506-AB11-795268172F46}" type="slidenum">
              <a:rPr lang="en-IN" smtClean="0"/>
              <a:pPr/>
              <a:t>40</a:t>
            </a:fld>
            <a:endParaRPr lang="en-I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a:t>Importance of family relationship</a:t>
            </a:r>
          </a:p>
          <a:p>
            <a:pPr marL="624078" indent="-514350">
              <a:buFont typeface="+mj-lt"/>
              <a:buAutoNum type="arabicPeriod"/>
            </a:pPr>
            <a:r>
              <a:rPr lang="en-US" dirty="0"/>
              <a:t>Composition of the board of director</a:t>
            </a:r>
          </a:p>
          <a:p>
            <a:pPr marL="624078" indent="-514350">
              <a:buFont typeface="+mj-lt"/>
              <a:buAutoNum type="arabicPeriod"/>
            </a:pPr>
            <a:r>
              <a:rPr lang="en-US" dirty="0"/>
              <a:t>Loyalty</a:t>
            </a:r>
          </a:p>
          <a:p>
            <a:pPr marL="624078" indent="-514350">
              <a:buFont typeface="+mj-lt"/>
              <a:buAutoNum type="arabicPeriod"/>
            </a:pPr>
            <a:r>
              <a:rPr lang="en-US" dirty="0"/>
              <a:t>Dedication of family members</a:t>
            </a:r>
          </a:p>
          <a:p>
            <a:pPr marL="624078" indent="-514350">
              <a:buFont typeface="+mj-lt"/>
              <a:buAutoNum type="arabicPeriod"/>
            </a:pPr>
            <a:r>
              <a:rPr lang="en-US" dirty="0"/>
              <a:t>Male-dominated</a:t>
            </a:r>
          </a:p>
          <a:p>
            <a:pPr marL="624078" indent="-514350">
              <a:buFont typeface="+mj-lt"/>
              <a:buAutoNum type="arabicPeriod"/>
            </a:pPr>
            <a:r>
              <a:rPr lang="en-US" dirty="0"/>
              <a:t>Dominance of certain trading communities</a:t>
            </a:r>
          </a:p>
        </p:txBody>
      </p:sp>
      <p:sp>
        <p:nvSpPr>
          <p:cNvPr id="3" name="Title 2"/>
          <p:cNvSpPr>
            <a:spLocks noGrp="1"/>
          </p:cNvSpPr>
          <p:nvPr>
            <p:ph type="title"/>
          </p:nvPr>
        </p:nvSpPr>
        <p:spPr/>
        <p:txBody>
          <a:bodyPr/>
          <a:lstStyle/>
          <a:p>
            <a:r>
              <a:rPr lang="en-US" dirty="0"/>
              <a:t>Characteristics </a:t>
            </a:r>
          </a:p>
        </p:txBody>
      </p:sp>
      <p:sp>
        <p:nvSpPr>
          <p:cNvPr id="4" name="Slide Number Placeholder 3">
            <a:extLst>
              <a:ext uri="{FF2B5EF4-FFF2-40B4-BE49-F238E27FC236}">
                <a16:creationId xmlns:a16="http://schemas.microsoft.com/office/drawing/2014/main" id="{67370B11-D486-D4C3-76A5-6FE92D5CAEDB}"/>
              </a:ext>
            </a:extLst>
          </p:cNvPr>
          <p:cNvSpPr>
            <a:spLocks noGrp="1"/>
          </p:cNvSpPr>
          <p:nvPr>
            <p:ph type="sldNum" sz="quarter" idx="12"/>
          </p:nvPr>
        </p:nvSpPr>
        <p:spPr/>
        <p:txBody>
          <a:bodyPr/>
          <a:lstStyle/>
          <a:p>
            <a:fld id="{E30343DF-1328-4506-AB11-795268172F46}" type="slidenum">
              <a:rPr lang="en-IN" smtClean="0"/>
              <a:pPr/>
              <a:t>41</a:t>
            </a:fld>
            <a:endParaRPr lang="en-I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57298"/>
            <a:ext cx="8229600" cy="4649993"/>
          </a:xfrm>
        </p:spPr>
        <p:txBody>
          <a:bodyPr/>
          <a:lstStyle/>
          <a:p>
            <a:pPr algn="just"/>
            <a:r>
              <a:rPr lang="en-US" dirty="0"/>
              <a:t>Family owned business- It is for profit enterprise owned by members of a single extended family.</a:t>
            </a:r>
          </a:p>
          <a:p>
            <a:pPr algn="just"/>
            <a:r>
              <a:rPr lang="en-US" dirty="0"/>
              <a:t>A family owned and managed business-(Active participation of at least one family member)</a:t>
            </a:r>
          </a:p>
          <a:p>
            <a:pPr algn="just"/>
            <a:r>
              <a:rPr lang="en-US" dirty="0"/>
              <a:t>A family owned and led business-(on the board of directors of the company)</a:t>
            </a:r>
          </a:p>
          <a:p>
            <a:endParaRPr lang="en-US" dirty="0"/>
          </a:p>
          <a:p>
            <a:endParaRPr lang="en-US" dirty="0"/>
          </a:p>
        </p:txBody>
      </p:sp>
      <p:sp>
        <p:nvSpPr>
          <p:cNvPr id="3" name="Title 2"/>
          <p:cNvSpPr>
            <a:spLocks noGrp="1"/>
          </p:cNvSpPr>
          <p:nvPr>
            <p:ph type="title"/>
          </p:nvPr>
        </p:nvSpPr>
        <p:spPr/>
        <p:txBody>
          <a:bodyPr>
            <a:normAutofit fontScale="90000"/>
          </a:bodyPr>
          <a:lstStyle/>
          <a:p>
            <a:r>
              <a:rPr lang="en-US" dirty="0"/>
              <a:t>Various types of family businesses</a:t>
            </a:r>
          </a:p>
        </p:txBody>
      </p:sp>
      <p:sp>
        <p:nvSpPr>
          <p:cNvPr id="4" name="Slide Number Placeholder 3">
            <a:extLst>
              <a:ext uri="{FF2B5EF4-FFF2-40B4-BE49-F238E27FC236}">
                <a16:creationId xmlns:a16="http://schemas.microsoft.com/office/drawing/2014/main" id="{1699D832-BDE1-8F60-26AC-A3593AC9798F}"/>
              </a:ext>
            </a:extLst>
          </p:cNvPr>
          <p:cNvSpPr>
            <a:spLocks noGrp="1"/>
          </p:cNvSpPr>
          <p:nvPr>
            <p:ph type="sldNum" sz="quarter" idx="12"/>
          </p:nvPr>
        </p:nvSpPr>
        <p:spPr/>
        <p:txBody>
          <a:bodyPr/>
          <a:lstStyle/>
          <a:p>
            <a:fld id="{E30343DF-1328-4506-AB11-795268172F46}" type="slidenum">
              <a:rPr lang="en-IN" smtClean="0"/>
              <a:pPr/>
              <a:t>42</a:t>
            </a:fld>
            <a:endParaRPr lang="en-I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Captain- low business and low family orientation</a:t>
            </a:r>
          </a:p>
          <a:p>
            <a:r>
              <a:rPr lang="en-US" dirty="0"/>
              <a:t>Family team- low business and relatively high family orientation</a:t>
            </a:r>
          </a:p>
          <a:p>
            <a:r>
              <a:rPr lang="en-US" dirty="0"/>
              <a:t>Professional family- low family orientation and high business orientation</a:t>
            </a:r>
          </a:p>
          <a:p>
            <a:r>
              <a:rPr lang="en-US" dirty="0"/>
              <a:t>Family enterprise model- high family orientation and high business orientation</a:t>
            </a:r>
          </a:p>
        </p:txBody>
      </p:sp>
      <p:sp>
        <p:nvSpPr>
          <p:cNvPr id="3" name="Title 2"/>
          <p:cNvSpPr>
            <a:spLocks noGrp="1"/>
          </p:cNvSpPr>
          <p:nvPr>
            <p:ph type="title"/>
          </p:nvPr>
        </p:nvSpPr>
        <p:spPr/>
        <p:txBody>
          <a:bodyPr>
            <a:normAutofit fontScale="90000"/>
          </a:bodyPr>
          <a:lstStyle/>
          <a:p>
            <a:r>
              <a:rPr lang="en-US" dirty="0"/>
              <a:t>Family business model- Based on family and business orientation.</a:t>
            </a:r>
          </a:p>
        </p:txBody>
      </p:sp>
      <p:sp>
        <p:nvSpPr>
          <p:cNvPr id="4" name="Slide Number Placeholder 3">
            <a:extLst>
              <a:ext uri="{FF2B5EF4-FFF2-40B4-BE49-F238E27FC236}">
                <a16:creationId xmlns:a16="http://schemas.microsoft.com/office/drawing/2014/main" id="{C4DE7D50-D798-B8A7-7DE5-1E448D323566}"/>
              </a:ext>
            </a:extLst>
          </p:cNvPr>
          <p:cNvSpPr>
            <a:spLocks noGrp="1"/>
          </p:cNvSpPr>
          <p:nvPr>
            <p:ph type="sldNum" sz="quarter" idx="12"/>
          </p:nvPr>
        </p:nvSpPr>
        <p:spPr/>
        <p:txBody>
          <a:bodyPr/>
          <a:lstStyle/>
          <a:p>
            <a:fld id="{E30343DF-1328-4506-AB11-795268172F46}" type="slidenum">
              <a:rPr lang="en-IN" smtClean="0"/>
              <a:pPr/>
              <a:t>43</a:t>
            </a:fld>
            <a:endParaRPr lang="en-I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a:latin typeface="Times New Roman" pitchFamily="18" charset="0"/>
                <a:cs typeface="Times New Roman" pitchFamily="18" charset="0"/>
              </a:rPr>
              <a:t>Non-participating family member</a:t>
            </a:r>
          </a:p>
          <a:p>
            <a:r>
              <a:rPr lang="en-IN" dirty="0">
                <a:latin typeface="Times New Roman" pitchFamily="18" charset="0"/>
                <a:cs typeface="Times New Roman" pitchFamily="18" charset="0"/>
              </a:rPr>
              <a:t>Family emotions family </a:t>
            </a:r>
          </a:p>
          <a:p>
            <a:r>
              <a:rPr lang="en-IN" dirty="0">
                <a:latin typeface="Times New Roman" pitchFamily="18" charset="0"/>
                <a:cs typeface="Times New Roman" pitchFamily="18" charset="0"/>
              </a:rPr>
              <a:t>Family versus business</a:t>
            </a:r>
          </a:p>
          <a:p>
            <a:r>
              <a:rPr lang="en-IN" dirty="0">
                <a:latin typeface="Times New Roman" pitchFamily="18" charset="0"/>
                <a:cs typeface="Times New Roman" pitchFamily="18" charset="0"/>
              </a:rPr>
              <a:t>Defining authority</a:t>
            </a:r>
          </a:p>
          <a:p>
            <a:r>
              <a:rPr lang="en-IN" dirty="0">
                <a:latin typeface="Times New Roman" pitchFamily="18" charset="0"/>
                <a:cs typeface="Times New Roman" pitchFamily="18" charset="0"/>
              </a:rPr>
              <a:t>Fair to all approach</a:t>
            </a:r>
          </a:p>
          <a:p>
            <a:r>
              <a:rPr lang="en-IN" dirty="0">
                <a:latin typeface="Times New Roman" pitchFamily="18" charset="0"/>
                <a:cs typeface="Times New Roman" pitchFamily="18" charset="0"/>
              </a:rPr>
              <a:t>Retaining non-family professionals</a:t>
            </a:r>
          </a:p>
          <a:p>
            <a:r>
              <a:rPr lang="en-IN" dirty="0">
                <a:latin typeface="Times New Roman" pitchFamily="18" charset="0"/>
                <a:cs typeface="Times New Roman" pitchFamily="18" charset="0"/>
              </a:rPr>
              <a:t>Change management</a:t>
            </a:r>
          </a:p>
          <a:p>
            <a:r>
              <a:rPr lang="en-IN" dirty="0">
                <a:latin typeface="Times New Roman" pitchFamily="18" charset="0"/>
                <a:cs typeface="Times New Roman" pitchFamily="18" charset="0"/>
              </a:rPr>
              <a:t>Decision making</a:t>
            </a:r>
          </a:p>
          <a:p>
            <a:r>
              <a:rPr lang="en-IN" dirty="0">
                <a:latin typeface="Times New Roman" pitchFamily="18" charset="0"/>
                <a:cs typeface="Times New Roman" pitchFamily="18" charset="0"/>
              </a:rPr>
              <a:t>Succession planning</a:t>
            </a:r>
          </a:p>
        </p:txBody>
      </p:sp>
      <p:sp>
        <p:nvSpPr>
          <p:cNvPr id="3" name="Title 2"/>
          <p:cNvSpPr>
            <a:spLocks noGrp="1"/>
          </p:cNvSpPr>
          <p:nvPr>
            <p:ph type="title"/>
          </p:nvPr>
        </p:nvSpPr>
        <p:spPr/>
        <p:txBody>
          <a:bodyPr>
            <a:normAutofit fontScale="90000"/>
          </a:bodyPr>
          <a:lstStyle/>
          <a:p>
            <a:r>
              <a:rPr lang="en-IN" b="0" dirty="0">
                <a:effectLst/>
                <a:latin typeface="Times New Roman" pitchFamily="18" charset="0"/>
                <a:cs typeface="Times New Roman" pitchFamily="18" charset="0"/>
              </a:rPr>
              <a:t>Challenges faced by family-owned business</a:t>
            </a:r>
          </a:p>
        </p:txBody>
      </p:sp>
      <p:sp>
        <p:nvSpPr>
          <p:cNvPr id="4" name="Slide Number Placeholder 3">
            <a:extLst>
              <a:ext uri="{FF2B5EF4-FFF2-40B4-BE49-F238E27FC236}">
                <a16:creationId xmlns:a16="http://schemas.microsoft.com/office/drawing/2014/main" id="{D3657C8B-B56C-DFE9-F1FD-C8D8B1A200A3}"/>
              </a:ext>
            </a:extLst>
          </p:cNvPr>
          <p:cNvSpPr>
            <a:spLocks noGrp="1"/>
          </p:cNvSpPr>
          <p:nvPr>
            <p:ph type="sldNum" sz="quarter" idx="12"/>
          </p:nvPr>
        </p:nvSpPr>
        <p:spPr/>
        <p:txBody>
          <a:bodyPr/>
          <a:lstStyle/>
          <a:p>
            <a:fld id="{E30343DF-1328-4506-AB11-795268172F46}" type="slidenum">
              <a:rPr lang="en-IN" smtClean="0"/>
              <a:pPr/>
              <a:t>44</a:t>
            </a:fld>
            <a:endParaRPr lang="en-IN"/>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latin typeface="Times New Roman" pitchFamily="18" charset="0"/>
                <a:cs typeface="Times New Roman" pitchFamily="18" charset="0"/>
              </a:rPr>
              <a:t>Rural Entrepreneurship is that entrepreneurship which ensures value addition to rural resources in rural areas engaging largely rural human resources.</a:t>
            </a:r>
          </a:p>
          <a:p>
            <a:r>
              <a:rPr lang="en-IN" dirty="0">
                <a:latin typeface="Times New Roman" pitchFamily="18" charset="0"/>
                <a:cs typeface="Times New Roman" pitchFamily="18" charset="0"/>
              </a:rPr>
              <a:t>Rural entrepreneurship refers to the development of a new enterprise which pioneers new products and services, creates a new market for its offerings or uses advanced technology, in the rural area.</a:t>
            </a:r>
          </a:p>
        </p:txBody>
      </p:sp>
      <p:sp>
        <p:nvSpPr>
          <p:cNvPr id="3" name="Title 2"/>
          <p:cNvSpPr>
            <a:spLocks noGrp="1"/>
          </p:cNvSpPr>
          <p:nvPr>
            <p:ph type="title"/>
          </p:nvPr>
        </p:nvSpPr>
        <p:spPr/>
        <p:txBody>
          <a:bodyPr/>
          <a:lstStyle/>
          <a:p>
            <a:r>
              <a:rPr lang="en-US" b="0" dirty="0">
                <a:latin typeface="Times New Roman" pitchFamily="18" charset="0"/>
                <a:cs typeface="Times New Roman" pitchFamily="18" charset="0"/>
              </a:rPr>
              <a:t>Rural </a:t>
            </a:r>
            <a:r>
              <a:rPr lang="en-US" b="0" dirty="0">
                <a:effectLst/>
                <a:latin typeface="Times New Roman" pitchFamily="18" charset="0"/>
                <a:cs typeface="Times New Roman" pitchFamily="18" charset="0"/>
              </a:rPr>
              <a:t>entrepreneurship</a:t>
            </a:r>
            <a:endParaRPr lang="en-IN" b="0" dirty="0">
              <a:effectLst/>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BFAF8BC3-6754-E5AA-3649-3C04E80141CD}"/>
              </a:ext>
            </a:extLst>
          </p:cNvPr>
          <p:cNvSpPr>
            <a:spLocks noGrp="1"/>
          </p:cNvSpPr>
          <p:nvPr>
            <p:ph type="sldNum" sz="quarter" idx="12"/>
          </p:nvPr>
        </p:nvSpPr>
        <p:spPr/>
        <p:txBody>
          <a:bodyPr/>
          <a:lstStyle/>
          <a:p>
            <a:fld id="{E30343DF-1328-4506-AB11-795268172F46}" type="slidenum">
              <a:rPr lang="en-IN" smtClean="0"/>
              <a:pPr/>
              <a:t>45</a:t>
            </a:fld>
            <a:endParaRPr lang="en-I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IN" dirty="0">
                <a:latin typeface="Times New Roman" pitchFamily="18" charset="0"/>
                <a:cs typeface="Times New Roman" pitchFamily="18" charset="0"/>
              </a:rPr>
              <a:t>As people are migrating from rural areas to urban areas due to lack of job opportunities and rural youth is unable to find any options for their growth. It is not only bad for the rural areas as the rural areas do not have any options for youth but it also put pressure on the infrastructure and amenities of the urban areas.</a:t>
            </a:r>
          </a:p>
          <a:p>
            <a:r>
              <a:rPr lang="en-IN" dirty="0">
                <a:latin typeface="Times New Roman" pitchFamily="18" charset="0"/>
                <a:cs typeface="Times New Roman" pitchFamily="18" charset="0"/>
              </a:rPr>
              <a:t>However, a large number of products and services are available in remote areas but people do not have any inventive ideas to utilize all these resources in a proper manner. That is the reason; Rural Entrepreneurship is highly required to develop the small villages and their people too.</a:t>
            </a:r>
          </a:p>
        </p:txBody>
      </p:sp>
      <p:sp>
        <p:nvSpPr>
          <p:cNvPr id="3" name="Title 2"/>
          <p:cNvSpPr>
            <a:spLocks noGrp="1"/>
          </p:cNvSpPr>
          <p:nvPr>
            <p:ph type="title"/>
          </p:nvPr>
        </p:nvSpPr>
        <p:spPr/>
        <p:txBody>
          <a:bodyPr/>
          <a:lstStyle/>
          <a:p>
            <a:r>
              <a:rPr lang="en-US" b="0" dirty="0">
                <a:effectLst/>
                <a:latin typeface="Times New Roman" pitchFamily="18" charset="0"/>
                <a:cs typeface="Times New Roman" pitchFamily="18" charset="0"/>
              </a:rPr>
              <a:t>Why rural entrepreneurship?</a:t>
            </a:r>
            <a:endParaRPr lang="en-IN" b="0" dirty="0">
              <a:effectLst/>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2F345093-5BD8-B9A6-18AC-A384EDDEF200}"/>
              </a:ext>
            </a:extLst>
          </p:cNvPr>
          <p:cNvSpPr>
            <a:spLocks noGrp="1"/>
          </p:cNvSpPr>
          <p:nvPr>
            <p:ph type="sldNum" sz="quarter" idx="12"/>
          </p:nvPr>
        </p:nvSpPr>
        <p:spPr/>
        <p:txBody>
          <a:bodyPr/>
          <a:lstStyle/>
          <a:p>
            <a:fld id="{E30343DF-1328-4506-AB11-795268172F46}" type="slidenum">
              <a:rPr lang="en-IN" smtClean="0"/>
              <a:pPr/>
              <a:t>46</a:t>
            </a:fld>
            <a:endParaRPr lang="en-I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latin typeface="Times New Roman" pitchFamily="18" charset="0"/>
                <a:cs typeface="Times New Roman" pitchFamily="18" charset="0"/>
              </a:rPr>
              <a:t>Employment generation</a:t>
            </a:r>
          </a:p>
          <a:p>
            <a:r>
              <a:rPr lang="en-IN" dirty="0">
                <a:latin typeface="Times New Roman" pitchFamily="18" charset="0"/>
                <a:cs typeface="Times New Roman" pitchFamily="18" charset="0"/>
              </a:rPr>
              <a:t>Income generation</a:t>
            </a:r>
          </a:p>
          <a:p>
            <a:r>
              <a:rPr lang="en-IN" dirty="0">
                <a:latin typeface="Times New Roman" pitchFamily="18" charset="0"/>
                <a:cs typeface="Times New Roman" pitchFamily="18" charset="0"/>
              </a:rPr>
              <a:t>Not only protect but also promotes the art, culture and creativity, i.e. the varied heritage of that particular region.</a:t>
            </a:r>
          </a:p>
          <a:p>
            <a:r>
              <a:rPr lang="en-US" dirty="0">
                <a:latin typeface="Times New Roman" pitchFamily="18" charset="0"/>
                <a:cs typeface="Times New Roman" pitchFamily="18" charset="0"/>
              </a:rPr>
              <a:t>Reduces migration of villagers</a:t>
            </a:r>
          </a:p>
          <a:p>
            <a:r>
              <a:rPr lang="en-IN" dirty="0">
                <a:latin typeface="Times New Roman" pitchFamily="18" charset="0"/>
                <a:cs typeface="Times New Roman" pitchFamily="18" charset="0"/>
              </a:rPr>
              <a:t>Proper Utilization of resources</a:t>
            </a:r>
          </a:p>
          <a:p>
            <a:r>
              <a:rPr lang="en-IN" dirty="0">
                <a:latin typeface="Times New Roman" pitchFamily="18" charset="0"/>
                <a:cs typeface="Times New Roman" pitchFamily="18" charset="0"/>
              </a:rPr>
              <a:t>Plug the gap</a:t>
            </a:r>
          </a:p>
        </p:txBody>
      </p:sp>
      <p:sp>
        <p:nvSpPr>
          <p:cNvPr id="3" name="Title 2"/>
          <p:cNvSpPr>
            <a:spLocks noGrp="1"/>
          </p:cNvSpPr>
          <p:nvPr>
            <p:ph type="title"/>
          </p:nvPr>
        </p:nvSpPr>
        <p:spPr/>
        <p:txBody>
          <a:bodyPr>
            <a:normAutofit/>
          </a:bodyPr>
          <a:lstStyle/>
          <a:p>
            <a:r>
              <a:rPr lang="en-US" b="0" dirty="0">
                <a:effectLst/>
                <a:latin typeface="Times New Roman" pitchFamily="18" charset="0"/>
                <a:cs typeface="Times New Roman" pitchFamily="18" charset="0"/>
              </a:rPr>
              <a:t>Need for rural entrepreneurship</a:t>
            </a:r>
            <a:endParaRPr lang="en-IN" b="0" dirty="0">
              <a:effectLst/>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1114D258-6E27-DA04-B2A2-7F2AD0049D63}"/>
              </a:ext>
            </a:extLst>
          </p:cNvPr>
          <p:cNvSpPr>
            <a:spLocks noGrp="1"/>
          </p:cNvSpPr>
          <p:nvPr>
            <p:ph type="sldNum" sz="quarter" idx="12"/>
          </p:nvPr>
        </p:nvSpPr>
        <p:spPr/>
        <p:txBody>
          <a:bodyPr/>
          <a:lstStyle/>
          <a:p>
            <a:fld id="{E30343DF-1328-4506-AB11-795268172F46}" type="slidenum">
              <a:rPr lang="en-IN" smtClean="0"/>
              <a:pPr/>
              <a:t>47</a:t>
            </a:fld>
            <a:endParaRPr lang="en-IN"/>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a:latin typeface="Times New Roman" pitchFamily="18" charset="0"/>
                <a:cs typeface="Times New Roman" pitchFamily="18" charset="0"/>
              </a:rPr>
              <a:t>Lack of technical know-how </a:t>
            </a:r>
          </a:p>
          <a:p>
            <a:r>
              <a:rPr lang="en-IN" dirty="0">
                <a:latin typeface="Times New Roman" pitchFamily="18" charset="0"/>
                <a:cs typeface="Times New Roman" pitchFamily="18" charset="0"/>
              </a:rPr>
              <a:t>Lack of training services</a:t>
            </a:r>
          </a:p>
          <a:p>
            <a:r>
              <a:rPr lang="en-IN" dirty="0">
                <a:latin typeface="Times New Roman" pitchFamily="18" charset="0"/>
                <a:cs typeface="Times New Roman" pitchFamily="18" charset="0"/>
              </a:rPr>
              <a:t>Management problems </a:t>
            </a:r>
          </a:p>
          <a:p>
            <a:r>
              <a:rPr lang="en-IN" dirty="0">
                <a:latin typeface="Times New Roman" pitchFamily="18" charset="0"/>
                <a:cs typeface="Times New Roman" pitchFamily="18" charset="0"/>
              </a:rPr>
              <a:t>Lack of quality control </a:t>
            </a:r>
          </a:p>
          <a:p>
            <a:r>
              <a:rPr lang="en-IN" dirty="0">
                <a:latin typeface="Times New Roman" pitchFamily="18" charset="0"/>
                <a:cs typeface="Times New Roman" pitchFamily="18" charset="0"/>
              </a:rPr>
              <a:t>Lack of infrastructure</a:t>
            </a:r>
          </a:p>
          <a:p>
            <a:r>
              <a:rPr lang="en-IN" dirty="0">
                <a:latin typeface="Times New Roman" pitchFamily="18" charset="0"/>
                <a:cs typeface="Times New Roman" pitchFamily="18" charset="0"/>
              </a:rPr>
              <a:t>Poor quality of raw materials </a:t>
            </a:r>
          </a:p>
          <a:p>
            <a:r>
              <a:rPr lang="en-IN" dirty="0">
                <a:latin typeface="Times New Roman" pitchFamily="18" charset="0"/>
                <a:cs typeface="Times New Roman" pitchFamily="18" charset="0"/>
              </a:rPr>
              <a:t>Lack of latest technology </a:t>
            </a:r>
          </a:p>
          <a:p>
            <a:r>
              <a:rPr lang="en-IN" dirty="0">
                <a:latin typeface="Times New Roman" pitchFamily="18" charset="0"/>
                <a:cs typeface="Times New Roman" pitchFamily="18" charset="0"/>
              </a:rPr>
              <a:t>Lack of promotional strategy</a:t>
            </a:r>
          </a:p>
        </p:txBody>
      </p:sp>
      <p:sp>
        <p:nvSpPr>
          <p:cNvPr id="3" name="Title 2"/>
          <p:cNvSpPr>
            <a:spLocks noGrp="1"/>
          </p:cNvSpPr>
          <p:nvPr>
            <p:ph type="title"/>
          </p:nvPr>
        </p:nvSpPr>
        <p:spPr/>
        <p:txBody>
          <a:bodyPr>
            <a:normAutofit/>
          </a:bodyPr>
          <a:lstStyle/>
          <a:p>
            <a:r>
              <a:rPr lang="en-US" b="0" dirty="0">
                <a:effectLst/>
                <a:latin typeface="Times New Roman" pitchFamily="18" charset="0"/>
                <a:cs typeface="Times New Roman" pitchFamily="18" charset="0"/>
              </a:rPr>
              <a:t>Problems of rural entrepreneurship</a:t>
            </a:r>
            <a:endParaRPr lang="en-IN" b="0" dirty="0">
              <a:effectLst/>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52FCB75E-29F5-11DE-82A8-0283249C621C}"/>
              </a:ext>
            </a:extLst>
          </p:cNvPr>
          <p:cNvSpPr>
            <a:spLocks noGrp="1"/>
          </p:cNvSpPr>
          <p:nvPr>
            <p:ph type="sldNum" sz="quarter" idx="12"/>
          </p:nvPr>
        </p:nvSpPr>
        <p:spPr/>
        <p:txBody>
          <a:bodyPr/>
          <a:lstStyle/>
          <a:p>
            <a:fld id="{E30343DF-1328-4506-AB11-795268172F46}" type="slidenum">
              <a:rPr lang="en-IN" smtClean="0"/>
              <a:pPr/>
              <a:t>48</a:t>
            </a:fld>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a:latin typeface="Times New Roman" pitchFamily="18" charset="0"/>
                <a:cs typeface="Times New Roman" pitchFamily="18" charset="0"/>
              </a:rPr>
              <a:t>The Impact so in addition to social media, thanks to tech entrepreneurs, we can now enjoy things like:- </a:t>
            </a:r>
          </a:p>
          <a:p>
            <a:r>
              <a:rPr lang="en-IN" dirty="0">
                <a:latin typeface="Times New Roman" pitchFamily="18" charset="0"/>
                <a:cs typeface="Times New Roman" pitchFamily="18" charset="0"/>
              </a:rPr>
              <a:t>Access to global markets and talent – through things like </a:t>
            </a:r>
            <a:r>
              <a:rPr lang="en-IN" dirty="0" err="1">
                <a:latin typeface="Times New Roman" pitchFamily="18" charset="0"/>
                <a:cs typeface="Times New Roman" pitchFamily="18" charset="0"/>
              </a:rPr>
              <a:t>alibaba</a:t>
            </a:r>
            <a:r>
              <a:rPr lang="en-IN" dirty="0">
                <a:latin typeface="Times New Roman" pitchFamily="18" charset="0"/>
                <a:cs typeface="Times New Roman" pitchFamily="18" charset="0"/>
              </a:rPr>
              <a:t>. </a:t>
            </a:r>
          </a:p>
          <a:p>
            <a:r>
              <a:rPr lang="en-IN" dirty="0">
                <a:latin typeface="Times New Roman" pitchFamily="18" charset="0"/>
                <a:cs typeface="Times New Roman" pitchFamily="18" charset="0"/>
              </a:rPr>
              <a:t> Work on the go wherever we are – through things like smart phones and tablets.</a:t>
            </a:r>
          </a:p>
          <a:p>
            <a:r>
              <a:rPr lang="en-IN" dirty="0">
                <a:latin typeface="Times New Roman" pitchFamily="18" charset="0"/>
                <a:cs typeface="Times New Roman" pitchFamily="18" charset="0"/>
              </a:rPr>
              <a:t>The ability to connect around the globe with ease through things like Skype and Google Hangouts. </a:t>
            </a:r>
          </a:p>
        </p:txBody>
      </p:sp>
      <p:sp>
        <p:nvSpPr>
          <p:cNvPr id="3" name="Title 2"/>
          <p:cNvSpPr>
            <a:spLocks noGrp="1"/>
          </p:cNvSpPr>
          <p:nvPr>
            <p:ph type="title"/>
          </p:nvPr>
        </p:nvSpPr>
        <p:spPr/>
        <p:txBody>
          <a:bodyPr/>
          <a:lstStyle/>
          <a:p>
            <a:r>
              <a:rPr lang="en-US" b="0" dirty="0">
                <a:effectLst/>
                <a:latin typeface="Times New Roman" pitchFamily="18" charset="0"/>
                <a:cs typeface="Times New Roman" pitchFamily="18" charset="0"/>
              </a:rPr>
              <a:t>Impact of tech entrepreneur</a:t>
            </a:r>
            <a:endParaRPr lang="en-IN" b="0" dirty="0">
              <a:effectLst/>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D6A101DA-36D3-8B24-915C-87CB115E88A3}"/>
              </a:ext>
            </a:extLst>
          </p:cNvPr>
          <p:cNvSpPr>
            <a:spLocks noGrp="1"/>
          </p:cNvSpPr>
          <p:nvPr>
            <p:ph type="sldNum" sz="quarter" idx="12"/>
          </p:nvPr>
        </p:nvSpPr>
        <p:spPr/>
        <p:txBody>
          <a:bodyPr/>
          <a:lstStyle/>
          <a:p>
            <a:fld id="{E30343DF-1328-4506-AB11-795268172F46}" type="slidenum">
              <a:rPr lang="en-IN" smtClean="0"/>
              <a:pPr/>
              <a:t>5</a:t>
            </a:fld>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a:latin typeface="Times New Roman" pitchFamily="18" charset="0"/>
                <a:cs typeface="Times New Roman" pitchFamily="18" charset="0"/>
              </a:rPr>
              <a:t> It’s just like ‘normal’ entrepreneurship, except with a particular focus on opportunities that require, or become amplified by, technology.</a:t>
            </a:r>
          </a:p>
          <a:p>
            <a:r>
              <a:rPr lang="en-IN" dirty="0">
                <a:latin typeface="Times New Roman" pitchFamily="18" charset="0"/>
                <a:cs typeface="Times New Roman" pitchFamily="18" charset="0"/>
              </a:rPr>
              <a:t> So this means that tech entrepreneurs spot and identify opportunities in much the same way as others, and essentially go about developing solutions in much the same way too. The big difference is that they utilise and rely on their unique ‘tech’ skill sets to create their competitive advantage.</a:t>
            </a:r>
          </a:p>
        </p:txBody>
      </p:sp>
      <p:sp>
        <p:nvSpPr>
          <p:cNvPr id="3" name="Title 2"/>
          <p:cNvSpPr>
            <a:spLocks noGrp="1"/>
          </p:cNvSpPr>
          <p:nvPr>
            <p:ph type="title"/>
          </p:nvPr>
        </p:nvSpPr>
        <p:spPr/>
        <p:txBody>
          <a:bodyPr>
            <a:normAutofit/>
          </a:bodyPr>
          <a:lstStyle/>
          <a:p>
            <a:r>
              <a:rPr lang="en-IN" b="0" dirty="0">
                <a:effectLst/>
                <a:latin typeface="Times New Roman" pitchFamily="18" charset="0"/>
                <a:cs typeface="Times New Roman" pitchFamily="18" charset="0"/>
              </a:rPr>
              <a:t>What is Tech Entrepreneurship? </a:t>
            </a:r>
            <a:endParaRPr lang="en-IN" dirty="0">
              <a:effectLst/>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8955195B-D457-67AA-46AC-47E6BD9EB98F}"/>
              </a:ext>
            </a:extLst>
          </p:cNvPr>
          <p:cNvSpPr>
            <a:spLocks noGrp="1"/>
          </p:cNvSpPr>
          <p:nvPr>
            <p:ph type="sldNum" sz="quarter" idx="12"/>
          </p:nvPr>
        </p:nvSpPr>
        <p:spPr/>
        <p:txBody>
          <a:bodyPr/>
          <a:lstStyle/>
          <a:p>
            <a:fld id="{E30343DF-1328-4506-AB11-795268172F46}" type="slidenum">
              <a:rPr lang="en-IN" smtClean="0"/>
              <a:pPr/>
              <a:t>6</a:t>
            </a:fld>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gn="just">
              <a:buNone/>
            </a:pPr>
            <a:r>
              <a:rPr lang="en-IN" b="1" dirty="0">
                <a:latin typeface="Times New Roman" pitchFamily="18" charset="0"/>
                <a:cs typeface="Times New Roman" pitchFamily="18" charset="0"/>
              </a:rPr>
              <a:t>Need to create Unique Value </a:t>
            </a:r>
            <a:r>
              <a:rPr lang="en-IN" dirty="0">
                <a:latin typeface="Times New Roman" pitchFamily="18" charset="0"/>
                <a:cs typeface="Times New Roman" pitchFamily="18" charset="0"/>
              </a:rPr>
              <a:t>– These days, many people strive to solve the same problem or offer the same value. As a result, particularly in the tech field, creating truly unique value is of critical importance. As soon as a customer sees something they’ve seen before, it’s probably not long before they’re not your customer anymore!</a:t>
            </a:r>
          </a:p>
          <a:p>
            <a:pPr algn="just">
              <a:buNone/>
            </a:pPr>
            <a:r>
              <a:rPr lang="en-IN" b="1" dirty="0">
                <a:latin typeface="Times New Roman" pitchFamily="18" charset="0"/>
                <a:cs typeface="Times New Roman" pitchFamily="18" charset="0"/>
              </a:rPr>
              <a:t>stay up-to-date </a:t>
            </a:r>
            <a:r>
              <a:rPr lang="en-IN" dirty="0">
                <a:latin typeface="Times New Roman" pitchFamily="18" charset="0"/>
                <a:cs typeface="Times New Roman" pitchFamily="18" charset="0"/>
              </a:rPr>
              <a:t>– Not only with the way that value can be delivered, but also the </a:t>
            </a:r>
            <a:r>
              <a:rPr lang="en-IN" b="1" dirty="0">
                <a:latin typeface="Times New Roman" pitchFamily="18" charset="0"/>
                <a:cs typeface="Times New Roman" pitchFamily="18" charset="0"/>
              </a:rPr>
              <a:t>type of value </a:t>
            </a:r>
            <a:r>
              <a:rPr lang="en-IN" dirty="0">
                <a:latin typeface="Times New Roman" pitchFamily="18" charset="0"/>
                <a:cs typeface="Times New Roman" pitchFamily="18" charset="0"/>
              </a:rPr>
              <a:t>that’s actually demanded. There’s no point doing something unique that is outdated, or something that’s outdated, that is unique! And when it comes to tech, it’s not long before things are outdated - so this is a particularly important consideration.</a:t>
            </a:r>
          </a:p>
        </p:txBody>
      </p:sp>
      <p:sp>
        <p:nvSpPr>
          <p:cNvPr id="3" name="Title 2"/>
          <p:cNvSpPr>
            <a:spLocks noGrp="1"/>
          </p:cNvSpPr>
          <p:nvPr>
            <p:ph type="title"/>
          </p:nvPr>
        </p:nvSpPr>
        <p:spPr/>
        <p:txBody>
          <a:bodyPr>
            <a:normAutofit fontScale="90000"/>
          </a:bodyPr>
          <a:lstStyle/>
          <a:p>
            <a:r>
              <a:rPr lang="en-IN" b="0" dirty="0">
                <a:effectLst/>
                <a:latin typeface="Times New Roman" pitchFamily="18" charset="0"/>
                <a:cs typeface="Times New Roman" pitchFamily="18" charset="0"/>
              </a:rPr>
              <a:t>Elements of Successful Tech -Entrepreneurship</a:t>
            </a:r>
            <a:endParaRPr lang="en-IN" dirty="0">
              <a:effectLst/>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AE4F76CB-166F-E236-5476-FA12736C2BF9}"/>
              </a:ext>
            </a:extLst>
          </p:cNvPr>
          <p:cNvSpPr>
            <a:spLocks noGrp="1"/>
          </p:cNvSpPr>
          <p:nvPr>
            <p:ph type="sldNum" sz="quarter" idx="12"/>
          </p:nvPr>
        </p:nvSpPr>
        <p:spPr/>
        <p:txBody>
          <a:bodyPr/>
          <a:lstStyle/>
          <a:p>
            <a:fld id="{E30343DF-1328-4506-AB11-795268172F46}" type="slidenum">
              <a:rPr lang="en-IN" smtClean="0"/>
              <a:pPr/>
              <a:t>7</a:t>
            </a:fld>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71546"/>
            <a:ext cx="8229600" cy="4935745"/>
          </a:xfrm>
        </p:spPr>
        <p:txBody>
          <a:bodyPr>
            <a:normAutofit fontScale="85000" lnSpcReduction="10000"/>
          </a:bodyPr>
          <a:lstStyle/>
          <a:p>
            <a:pPr algn="just">
              <a:buNone/>
            </a:pPr>
            <a:r>
              <a:rPr lang="en-IN" b="1" dirty="0">
                <a:latin typeface="Times New Roman" pitchFamily="18" charset="0"/>
                <a:cs typeface="Times New Roman" pitchFamily="18" charset="0"/>
              </a:rPr>
              <a:t>Get the right people </a:t>
            </a:r>
            <a:r>
              <a:rPr lang="en-IN" dirty="0">
                <a:latin typeface="Times New Roman" pitchFamily="18" charset="0"/>
                <a:cs typeface="Times New Roman" pitchFamily="18" charset="0"/>
              </a:rPr>
              <a:t>– Because more so than other ventures, tech ventures need talented people who not only have the technical smarts to create the unique, ever-evolving value required, but also a commitment to growing companies – and this is a hard balance to find. </a:t>
            </a:r>
          </a:p>
          <a:p>
            <a:pPr algn="just">
              <a:buNone/>
            </a:pPr>
            <a:r>
              <a:rPr lang="en-IN" dirty="0">
                <a:latin typeface="Times New Roman" pitchFamily="18" charset="0"/>
                <a:cs typeface="Times New Roman" pitchFamily="18" charset="0"/>
              </a:rPr>
              <a:t> </a:t>
            </a:r>
            <a:r>
              <a:rPr lang="en-IN" b="1" dirty="0">
                <a:latin typeface="Times New Roman" pitchFamily="18" charset="0"/>
                <a:cs typeface="Times New Roman" pitchFamily="18" charset="0"/>
              </a:rPr>
              <a:t>size of the target market </a:t>
            </a:r>
            <a:r>
              <a:rPr lang="en-IN" dirty="0">
                <a:latin typeface="Times New Roman" pitchFamily="18" charset="0"/>
                <a:cs typeface="Times New Roman" pitchFamily="18" charset="0"/>
              </a:rPr>
              <a:t>- Thanks to all the requirements of staying unique and up-to-date with uniquely talented and clever people, tech-ventures can be very expensive. Therefore, having the ability to sell to hundreds of thousands of customers, or even millions of customers, is important – especially when investors are involved. Thankfully, unlike services, for example, the cost of serving one thousand customers and the cost of serving one MILLION customers, isn’t very different, which means profit grows rapidly and makes all the risk and investment worthwhile… Assuming you do a good job.</a:t>
            </a:r>
          </a:p>
        </p:txBody>
      </p:sp>
      <p:sp>
        <p:nvSpPr>
          <p:cNvPr id="3" name="Title 2"/>
          <p:cNvSpPr>
            <a:spLocks noGrp="1"/>
          </p:cNvSpPr>
          <p:nvPr>
            <p:ph type="title"/>
          </p:nvPr>
        </p:nvSpPr>
        <p:spPr>
          <a:xfrm>
            <a:off x="457200" y="274638"/>
            <a:ext cx="8229600" cy="582594"/>
          </a:xfrm>
        </p:spPr>
        <p:txBody>
          <a:bodyPr>
            <a:normAutofit fontScale="90000"/>
          </a:bodyPr>
          <a:lstStyle/>
          <a:p>
            <a:endParaRPr lang="en-IN" dirty="0"/>
          </a:p>
        </p:txBody>
      </p:sp>
      <p:sp>
        <p:nvSpPr>
          <p:cNvPr id="4" name="Slide Number Placeholder 3">
            <a:extLst>
              <a:ext uri="{FF2B5EF4-FFF2-40B4-BE49-F238E27FC236}">
                <a16:creationId xmlns:a16="http://schemas.microsoft.com/office/drawing/2014/main" id="{E1FF2B07-7F01-5F45-A221-CD17161E74DB}"/>
              </a:ext>
            </a:extLst>
          </p:cNvPr>
          <p:cNvSpPr>
            <a:spLocks noGrp="1"/>
          </p:cNvSpPr>
          <p:nvPr>
            <p:ph type="sldNum" sz="quarter" idx="12"/>
          </p:nvPr>
        </p:nvSpPr>
        <p:spPr/>
        <p:txBody>
          <a:bodyPr/>
          <a:lstStyle/>
          <a:p>
            <a:fld id="{E30343DF-1328-4506-AB11-795268172F46}" type="slidenum">
              <a:rPr lang="en-IN" smtClean="0"/>
              <a:pPr/>
              <a:t>8</a:t>
            </a:fld>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6).png"/>
          <p:cNvPicPr>
            <a:picLocks noGrp="1" noChangeAspect="1"/>
          </p:cNvPicPr>
          <p:nvPr>
            <p:ph idx="1"/>
          </p:nvPr>
        </p:nvPicPr>
        <p:blipFill>
          <a:blip r:embed="rId2"/>
          <a:stretch>
            <a:fillRect/>
          </a:stretch>
        </p:blipFill>
        <p:spPr>
          <a:xfrm>
            <a:off x="214282" y="61117"/>
            <a:ext cx="8715435" cy="6439717"/>
          </a:xfrm>
        </p:spPr>
      </p:pic>
      <p:sp>
        <p:nvSpPr>
          <p:cNvPr id="2" name="Slide Number Placeholder 1">
            <a:extLst>
              <a:ext uri="{FF2B5EF4-FFF2-40B4-BE49-F238E27FC236}">
                <a16:creationId xmlns:a16="http://schemas.microsoft.com/office/drawing/2014/main" id="{32376D03-C61D-62A5-D450-1D7C12937C56}"/>
              </a:ext>
            </a:extLst>
          </p:cNvPr>
          <p:cNvSpPr>
            <a:spLocks noGrp="1"/>
          </p:cNvSpPr>
          <p:nvPr>
            <p:ph type="sldNum" sz="quarter" idx="12"/>
          </p:nvPr>
        </p:nvSpPr>
        <p:spPr/>
        <p:txBody>
          <a:bodyPr/>
          <a:lstStyle/>
          <a:p>
            <a:fld id="{E30343DF-1328-4506-AB11-795268172F46}" type="slidenum">
              <a:rPr lang="en-IN" smtClean="0"/>
              <a:pPr/>
              <a:t>9</a:t>
            </a:fld>
            <a:endParaRPr lang="en-IN"/>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934</TotalTime>
  <Words>2858</Words>
  <Application>Microsoft Office PowerPoint</Application>
  <PresentationFormat>On-screen Show (4:3)</PresentationFormat>
  <Paragraphs>246</Paragraphs>
  <Slides>48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Calibri</vt:lpstr>
      <vt:lpstr>Lucida Sans Unicode</vt:lpstr>
      <vt:lpstr>Times New Roman</vt:lpstr>
      <vt:lpstr>Verdana</vt:lpstr>
      <vt:lpstr>Wingdings</vt:lpstr>
      <vt:lpstr>Wingdings 2</vt:lpstr>
      <vt:lpstr>Wingdings 3</vt:lpstr>
      <vt:lpstr>Concourse</vt:lpstr>
      <vt:lpstr>Types of Entrepreneurship</vt:lpstr>
      <vt:lpstr>Techno-entrepreneurship</vt:lpstr>
      <vt:lpstr>PowerPoint Presentation</vt:lpstr>
      <vt:lpstr>PowerPoint Presentation</vt:lpstr>
      <vt:lpstr>Impact of tech entrepreneur</vt:lpstr>
      <vt:lpstr>What is Tech Entrepreneurship? </vt:lpstr>
      <vt:lpstr>Elements of Successful Tech -Entrepreneurship</vt:lpstr>
      <vt:lpstr>PowerPoint Presentation</vt:lpstr>
      <vt:lpstr>PowerPoint Presentation</vt:lpstr>
      <vt:lpstr>PowerPoint Presentation</vt:lpstr>
      <vt:lpstr>Women entrepreneurs</vt:lpstr>
      <vt:lpstr>PowerPoint Presentation</vt:lpstr>
      <vt:lpstr>PowerPoint Presentation</vt:lpstr>
      <vt:lpstr>Challenges faced by women entrepreneurs</vt:lpstr>
      <vt:lpstr>Why women becomes entreprenure</vt:lpstr>
      <vt:lpstr>Strategies for the development of women entrepreneurs</vt:lpstr>
      <vt:lpstr>Problems faced by women entrepreneur</vt:lpstr>
      <vt:lpstr>Government incentives</vt:lpstr>
      <vt:lpstr>Mahila vikas nidhi</vt:lpstr>
      <vt:lpstr> District industries center(DICs) </vt:lpstr>
      <vt:lpstr>Rashtriya Mahila Kosh</vt:lpstr>
      <vt:lpstr>Institution supporting Women Entrepreneurs in India- Pg 132</vt:lpstr>
      <vt:lpstr>Social entrepreneurship</vt:lpstr>
      <vt:lpstr>PowerPoint Presentation</vt:lpstr>
      <vt:lpstr>PowerPoint Presentation</vt:lpstr>
      <vt:lpstr>social entrepreneurship Drivers</vt:lpstr>
      <vt:lpstr>PowerPoint Presentation</vt:lpstr>
      <vt:lpstr>PowerPoint Presentation</vt:lpstr>
      <vt:lpstr>   Intrapreneurship</vt:lpstr>
      <vt:lpstr>PowerPoint Presentation</vt:lpstr>
      <vt:lpstr>3 Types of Intrapreneur </vt:lpstr>
      <vt:lpstr>PowerPoint Presentation</vt:lpstr>
      <vt:lpstr>PowerPoint Presentation</vt:lpstr>
      <vt:lpstr>PowerPoint Presentation</vt:lpstr>
      <vt:lpstr>Why should organizations embrace intrapreneurs?</vt:lpstr>
      <vt:lpstr>Intraprenurial activity</vt:lpstr>
      <vt:lpstr>How does Business benefit?</vt:lpstr>
      <vt:lpstr>How do Intrapreneurs benefit?</vt:lpstr>
      <vt:lpstr>Family busniess</vt:lpstr>
      <vt:lpstr>Stages of development of a family business</vt:lpstr>
      <vt:lpstr>Characteristics </vt:lpstr>
      <vt:lpstr>Various types of family businesses</vt:lpstr>
      <vt:lpstr>Family business model- Based on family and business orientation.</vt:lpstr>
      <vt:lpstr>Challenges faced by family-owned business</vt:lpstr>
      <vt:lpstr>Rural entrepreneurship</vt:lpstr>
      <vt:lpstr>Why rural entrepreneurship?</vt:lpstr>
      <vt:lpstr>Need for rural entrepreneurship</vt:lpstr>
      <vt:lpstr>Problems of rural entrepreneurship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ENTREPRENEURSHIP</dc:title>
  <dc:creator>admin</dc:creator>
  <cp:lastModifiedBy>Parva Patel</cp:lastModifiedBy>
  <cp:revision>124</cp:revision>
  <dcterms:created xsi:type="dcterms:W3CDTF">2021-07-24T07:02:21Z</dcterms:created>
  <dcterms:modified xsi:type="dcterms:W3CDTF">2022-09-17T07:20:49Z</dcterms:modified>
</cp:coreProperties>
</file>