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9" r:id="rId6"/>
    <p:sldId id="262" r:id="rId7"/>
    <p:sldId id="260" r:id="rId8"/>
    <p:sldId id="263" r:id="rId9"/>
    <p:sldId id="264" r:id="rId10"/>
    <p:sldId id="271" r:id="rId11"/>
    <p:sldId id="266" r:id="rId12"/>
    <p:sldId id="267"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AD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1ACC28-7954-409B-9D4B-FDBC593E5AE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D482508-E1CB-4A17-9E0E-C8A1C6A08899}">
      <dgm:prSet/>
      <dgm:spPr/>
      <dgm:t>
        <a:bodyPr/>
        <a:lstStyle/>
        <a:p>
          <a:r>
            <a:rPr lang="en-US" b="1"/>
            <a:t>Developing a recommendation model based on scraped data from Grubhub and make a webpage of it.</a:t>
          </a:r>
          <a:endParaRPr lang="en-US"/>
        </a:p>
      </dgm:t>
    </dgm:pt>
    <dgm:pt modelId="{F32AC89F-17D3-400B-846F-154361907B7D}" type="parTrans" cxnId="{89E134F7-3781-4F7E-8FC9-45C33DAD6A38}">
      <dgm:prSet/>
      <dgm:spPr/>
      <dgm:t>
        <a:bodyPr/>
        <a:lstStyle/>
        <a:p>
          <a:endParaRPr lang="en-US"/>
        </a:p>
      </dgm:t>
    </dgm:pt>
    <dgm:pt modelId="{EE89FBD8-9FB4-46FC-AE00-282A9CAEBB0F}" type="sibTrans" cxnId="{89E134F7-3781-4F7E-8FC9-45C33DAD6A38}">
      <dgm:prSet/>
      <dgm:spPr/>
      <dgm:t>
        <a:bodyPr/>
        <a:lstStyle/>
        <a:p>
          <a:endParaRPr lang="en-US"/>
        </a:p>
      </dgm:t>
    </dgm:pt>
    <dgm:pt modelId="{F97FADAC-3DA0-4ADF-AAF8-F3CA718C1419}">
      <dgm:prSet/>
      <dgm:spPr/>
      <dgm:t>
        <a:bodyPr/>
        <a:lstStyle/>
        <a:p>
          <a:r>
            <a:rPr lang="en-US" b="1"/>
            <a:t>Design algorithms, analyzing user data to generate personalized recommendations based on past ratings, cuisine preferences, delivery review number and location.</a:t>
          </a:r>
          <a:endParaRPr lang="en-US"/>
        </a:p>
      </dgm:t>
    </dgm:pt>
    <dgm:pt modelId="{8D135DDB-6249-4356-BFE5-1F475FCE64A7}" type="parTrans" cxnId="{B6D430E7-E8CC-495B-B1B0-2E3FF8D38FCC}">
      <dgm:prSet/>
      <dgm:spPr/>
      <dgm:t>
        <a:bodyPr/>
        <a:lstStyle/>
        <a:p>
          <a:endParaRPr lang="en-US"/>
        </a:p>
      </dgm:t>
    </dgm:pt>
    <dgm:pt modelId="{CF2104AF-D32D-4996-80F9-E35D7E2B5605}" type="sibTrans" cxnId="{B6D430E7-E8CC-495B-B1B0-2E3FF8D38FCC}">
      <dgm:prSet/>
      <dgm:spPr/>
      <dgm:t>
        <a:bodyPr/>
        <a:lstStyle/>
        <a:p>
          <a:endParaRPr lang="en-US"/>
        </a:p>
      </dgm:t>
    </dgm:pt>
    <dgm:pt modelId="{186BD948-6951-4922-A12B-7413D5CDFB41}">
      <dgm:prSet/>
      <dgm:spPr/>
      <dgm:t>
        <a:bodyPr/>
        <a:lstStyle/>
        <a:p>
          <a:r>
            <a:rPr lang="en-US" b="1"/>
            <a:t>Enabling users to access information about cuisine availability at different restaurants and preferred price ranges.</a:t>
          </a:r>
          <a:endParaRPr lang="en-US"/>
        </a:p>
      </dgm:t>
    </dgm:pt>
    <dgm:pt modelId="{1868D19B-AE72-40B2-82EA-BB265160D704}" type="parTrans" cxnId="{F375EA2D-5644-4149-A27E-9A13E1093CE7}">
      <dgm:prSet/>
      <dgm:spPr/>
      <dgm:t>
        <a:bodyPr/>
        <a:lstStyle/>
        <a:p>
          <a:endParaRPr lang="en-US"/>
        </a:p>
      </dgm:t>
    </dgm:pt>
    <dgm:pt modelId="{4C23BF8A-041E-4D52-8B4B-52FC74D6D860}" type="sibTrans" cxnId="{F375EA2D-5644-4149-A27E-9A13E1093CE7}">
      <dgm:prSet/>
      <dgm:spPr/>
      <dgm:t>
        <a:bodyPr/>
        <a:lstStyle/>
        <a:p>
          <a:endParaRPr lang="en-US"/>
        </a:p>
      </dgm:t>
    </dgm:pt>
    <dgm:pt modelId="{91EA034C-057C-41B9-A3D6-1F070E993A1A}">
      <dgm:prSet/>
      <dgm:spPr/>
      <dgm:t>
        <a:bodyPr/>
        <a:lstStyle/>
        <a:p>
          <a:r>
            <a:rPr lang="en-US" b="1"/>
            <a:t>Develop user-friendly interface for feedback, enabling users to explore menus, reviews, and ratings of recommended restaurants.</a:t>
          </a:r>
          <a:endParaRPr lang="en-US"/>
        </a:p>
      </dgm:t>
    </dgm:pt>
    <dgm:pt modelId="{C0C1EBBD-4737-4BD1-A6E0-DC65F3F3AB50}" type="parTrans" cxnId="{7DD10626-B014-4BC1-B9EA-A4FFE7DDCEF0}">
      <dgm:prSet/>
      <dgm:spPr/>
      <dgm:t>
        <a:bodyPr/>
        <a:lstStyle/>
        <a:p>
          <a:endParaRPr lang="en-US"/>
        </a:p>
      </dgm:t>
    </dgm:pt>
    <dgm:pt modelId="{C97E5098-A27C-459A-ACAF-A3DB4BA4A36A}" type="sibTrans" cxnId="{7DD10626-B014-4BC1-B9EA-A4FFE7DDCEF0}">
      <dgm:prSet/>
      <dgm:spPr/>
      <dgm:t>
        <a:bodyPr/>
        <a:lstStyle/>
        <a:p>
          <a:endParaRPr lang="en-US"/>
        </a:p>
      </dgm:t>
    </dgm:pt>
    <dgm:pt modelId="{B442C44C-8824-4823-89D2-CF5302117FC6}">
      <dgm:prSet/>
      <dgm:spPr/>
      <dgm:t>
        <a:bodyPr/>
        <a:lstStyle/>
        <a:p>
          <a:r>
            <a:rPr lang="en-US" b="1"/>
            <a:t>Assisting potential restaurant owners in determining optimal cuisine offerings and average pricing for new restaurant ventures.</a:t>
          </a:r>
          <a:endParaRPr lang="en-US"/>
        </a:p>
      </dgm:t>
    </dgm:pt>
    <dgm:pt modelId="{9DA67E7F-1621-41E5-B84C-7632A5693608}" type="parTrans" cxnId="{E196AB0E-C5DF-46C7-98C5-BBB6EE2F3D5C}">
      <dgm:prSet/>
      <dgm:spPr/>
      <dgm:t>
        <a:bodyPr/>
        <a:lstStyle/>
        <a:p>
          <a:endParaRPr lang="en-US"/>
        </a:p>
      </dgm:t>
    </dgm:pt>
    <dgm:pt modelId="{9EF7B134-DEF3-4813-9D84-5CCCC2D0D708}" type="sibTrans" cxnId="{E196AB0E-C5DF-46C7-98C5-BBB6EE2F3D5C}">
      <dgm:prSet/>
      <dgm:spPr/>
      <dgm:t>
        <a:bodyPr/>
        <a:lstStyle/>
        <a:p>
          <a:endParaRPr lang="en-US"/>
        </a:p>
      </dgm:t>
    </dgm:pt>
    <dgm:pt modelId="{BF9C30A9-A07E-48B4-A0B2-FD55A89A94B5}" type="pres">
      <dgm:prSet presAssocID="{FC1ACC28-7954-409B-9D4B-FDBC593E5AE6}" presName="vert0" presStyleCnt="0">
        <dgm:presLayoutVars>
          <dgm:dir/>
          <dgm:animOne val="branch"/>
          <dgm:animLvl val="lvl"/>
        </dgm:presLayoutVars>
      </dgm:prSet>
      <dgm:spPr/>
    </dgm:pt>
    <dgm:pt modelId="{CD8C53A7-A579-453A-BDA7-56D184FDBF67}" type="pres">
      <dgm:prSet presAssocID="{5D482508-E1CB-4A17-9E0E-C8A1C6A08899}" presName="thickLine" presStyleLbl="alignNode1" presStyleIdx="0" presStyleCnt="5"/>
      <dgm:spPr/>
    </dgm:pt>
    <dgm:pt modelId="{7CBAC7A9-53F4-497A-A0E1-58787453A521}" type="pres">
      <dgm:prSet presAssocID="{5D482508-E1CB-4A17-9E0E-C8A1C6A08899}" presName="horz1" presStyleCnt="0"/>
      <dgm:spPr/>
    </dgm:pt>
    <dgm:pt modelId="{B8F9EAAE-A067-40AE-9BE7-4A97CBECA316}" type="pres">
      <dgm:prSet presAssocID="{5D482508-E1CB-4A17-9E0E-C8A1C6A08899}" presName="tx1" presStyleLbl="revTx" presStyleIdx="0" presStyleCnt="5"/>
      <dgm:spPr/>
    </dgm:pt>
    <dgm:pt modelId="{B1800514-F988-4B80-ADFC-80F8C4241CA2}" type="pres">
      <dgm:prSet presAssocID="{5D482508-E1CB-4A17-9E0E-C8A1C6A08899}" presName="vert1" presStyleCnt="0"/>
      <dgm:spPr/>
    </dgm:pt>
    <dgm:pt modelId="{2504C8E2-CF20-4FC3-B081-9949EDDF7C83}" type="pres">
      <dgm:prSet presAssocID="{F97FADAC-3DA0-4ADF-AAF8-F3CA718C1419}" presName="thickLine" presStyleLbl="alignNode1" presStyleIdx="1" presStyleCnt="5"/>
      <dgm:spPr/>
    </dgm:pt>
    <dgm:pt modelId="{79D05708-473F-4ABD-B98F-D6180599853B}" type="pres">
      <dgm:prSet presAssocID="{F97FADAC-3DA0-4ADF-AAF8-F3CA718C1419}" presName="horz1" presStyleCnt="0"/>
      <dgm:spPr/>
    </dgm:pt>
    <dgm:pt modelId="{2EA4AB86-53E0-463E-9A5A-E582B744F9A6}" type="pres">
      <dgm:prSet presAssocID="{F97FADAC-3DA0-4ADF-AAF8-F3CA718C1419}" presName="tx1" presStyleLbl="revTx" presStyleIdx="1" presStyleCnt="5"/>
      <dgm:spPr/>
    </dgm:pt>
    <dgm:pt modelId="{D714C21F-6DD0-4C03-BBEE-692B9ABE7A20}" type="pres">
      <dgm:prSet presAssocID="{F97FADAC-3DA0-4ADF-AAF8-F3CA718C1419}" presName="vert1" presStyleCnt="0"/>
      <dgm:spPr/>
    </dgm:pt>
    <dgm:pt modelId="{16E95B3E-205C-473C-8CEA-C477BB3F64DE}" type="pres">
      <dgm:prSet presAssocID="{186BD948-6951-4922-A12B-7413D5CDFB41}" presName="thickLine" presStyleLbl="alignNode1" presStyleIdx="2" presStyleCnt="5"/>
      <dgm:spPr/>
    </dgm:pt>
    <dgm:pt modelId="{CCA239F1-F412-4C14-B761-520551D57572}" type="pres">
      <dgm:prSet presAssocID="{186BD948-6951-4922-A12B-7413D5CDFB41}" presName="horz1" presStyleCnt="0"/>
      <dgm:spPr/>
    </dgm:pt>
    <dgm:pt modelId="{480C5330-6748-4F9D-AF9E-EFD8905C3B10}" type="pres">
      <dgm:prSet presAssocID="{186BD948-6951-4922-A12B-7413D5CDFB41}" presName="tx1" presStyleLbl="revTx" presStyleIdx="2" presStyleCnt="5"/>
      <dgm:spPr/>
    </dgm:pt>
    <dgm:pt modelId="{2B807CE9-FC2F-4114-ABCB-26CE96742B7A}" type="pres">
      <dgm:prSet presAssocID="{186BD948-6951-4922-A12B-7413D5CDFB41}" presName="vert1" presStyleCnt="0"/>
      <dgm:spPr/>
    </dgm:pt>
    <dgm:pt modelId="{351CD795-8347-4029-ABBC-71D2231626A1}" type="pres">
      <dgm:prSet presAssocID="{91EA034C-057C-41B9-A3D6-1F070E993A1A}" presName="thickLine" presStyleLbl="alignNode1" presStyleIdx="3" presStyleCnt="5"/>
      <dgm:spPr/>
    </dgm:pt>
    <dgm:pt modelId="{9E23C2C6-72E0-464B-9A06-BF3DB40D5144}" type="pres">
      <dgm:prSet presAssocID="{91EA034C-057C-41B9-A3D6-1F070E993A1A}" presName="horz1" presStyleCnt="0"/>
      <dgm:spPr/>
    </dgm:pt>
    <dgm:pt modelId="{327DC08D-BAB5-4BE0-890F-C44CA33C156D}" type="pres">
      <dgm:prSet presAssocID="{91EA034C-057C-41B9-A3D6-1F070E993A1A}" presName="tx1" presStyleLbl="revTx" presStyleIdx="3" presStyleCnt="5"/>
      <dgm:spPr/>
    </dgm:pt>
    <dgm:pt modelId="{D668AEC6-5851-421E-AFE5-60929A72D4E0}" type="pres">
      <dgm:prSet presAssocID="{91EA034C-057C-41B9-A3D6-1F070E993A1A}" presName="vert1" presStyleCnt="0"/>
      <dgm:spPr/>
    </dgm:pt>
    <dgm:pt modelId="{58DD2894-B6D6-4059-B885-926136FFED54}" type="pres">
      <dgm:prSet presAssocID="{B442C44C-8824-4823-89D2-CF5302117FC6}" presName="thickLine" presStyleLbl="alignNode1" presStyleIdx="4" presStyleCnt="5"/>
      <dgm:spPr/>
    </dgm:pt>
    <dgm:pt modelId="{4AB30167-4BCD-4864-8E88-7B60BA55AF17}" type="pres">
      <dgm:prSet presAssocID="{B442C44C-8824-4823-89D2-CF5302117FC6}" presName="horz1" presStyleCnt="0"/>
      <dgm:spPr/>
    </dgm:pt>
    <dgm:pt modelId="{98CD8C89-4314-4A65-991D-40D6FE4F90E5}" type="pres">
      <dgm:prSet presAssocID="{B442C44C-8824-4823-89D2-CF5302117FC6}" presName="tx1" presStyleLbl="revTx" presStyleIdx="4" presStyleCnt="5"/>
      <dgm:spPr/>
    </dgm:pt>
    <dgm:pt modelId="{7EE7D1FD-3983-4D0A-9FD0-B21A675ABFA5}" type="pres">
      <dgm:prSet presAssocID="{B442C44C-8824-4823-89D2-CF5302117FC6}" presName="vert1" presStyleCnt="0"/>
      <dgm:spPr/>
    </dgm:pt>
  </dgm:ptLst>
  <dgm:cxnLst>
    <dgm:cxn modelId="{E196AB0E-C5DF-46C7-98C5-BBB6EE2F3D5C}" srcId="{FC1ACC28-7954-409B-9D4B-FDBC593E5AE6}" destId="{B442C44C-8824-4823-89D2-CF5302117FC6}" srcOrd="4" destOrd="0" parTransId="{9DA67E7F-1621-41E5-B84C-7632A5693608}" sibTransId="{9EF7B134-DEF3-4813-9D84-5CCCC2D0D708}"/>
    <dgm:cxn modelId="{7DD10626-B014-4BC1-B9EA-A4FFE7DDCEF0}" srcId="{FC1ACC28-7954-409B-9D4B-FDBC593E5AE6}" destId="{91EA034C-057C-41B9-A3D6-1F070E993A1A}" srcOrd="3" destOrd="0" parTransId="{C0C1EBBD-4737-4BD1-A6E0-DC65F3F3AB50}" sibTransId="{C97E5098-A27C-459A-ACAF-A3DB4BA4A36A}"/>
    <dgm:cxn modelId="{A6D47C27-E891-43AC-8A0C-E24F942A1710}" type="presOf" srcId="{186BD948-6951-4922-A12B-7413D5CDFB41}" destId="{480C5330-6748-4F9D-AF9E-EFD8905C3B10}" srcOrd="0" destOrd="0" presId="urn:microsoft.com/office/officeart/2008/layout/LinedList"/>
    <dgm:cxn modelId="{F375EA2D-5644-4149-A27E-9A13E1093CE7}" srcId="{FC1ACC28-7954-409B-9D4B-FDBC593E5AE6}" destId="{186BD948-6951-4922-A12B-7413D5CDFB41}" srcOrd="2" destOrd="0" parTransId="{1868D19B-AE72-40B2-82EA-BB265160D704}" sibTransId="{4C23BF8A-041E-4D52-8B4B-52FC74D6D860}"/>
    <dgm:cxn modelId="{A238FE36-47F3-4C21-981B-2B4CD9B6B98F}" type="presOf" srcId="{F97FADAC-3DA0-4ADF-AAF8-F3CA718C1419}" destId="{2EA4AB86-53E0-463E-9A5A-E582B744F9A6}" srcOrd="0" destOrd="0" presId="urn:microsoft.com/office/officeart/2008/layout/LinedList"/>
    <dgm:cxn modelId="{4397E55B-908C-425C-8975-7138DA98CDFE}" type="presOf" srcId="{5D482508-E1CB-4A17-9E0E-C8A1C6A08899}" destId="{B8F9EAAE-A067-40AE-9BE7-4A97CBECA316}" srcOrd="0" destOrd="0" presId="urn:microsoft.com/office/officeart/2008/layout/LinedList"/>
    <dgm:cxn modelId="{1E0E8648-DF66-470B-BA32-34969D818392}" type="presOf" srcId="{91EA034C-057C-41B9-A3D6-1F070E993A1A}" destId="{327DC08D-BAB5-4BE0-890F-C44CA33C156D}" srcOrd="0" destOrd="0" presId="urn:microsoft.com/office/officeart/2008/layout/LinedList"/>
    <dgm:cxn modelId="{E5592F69-81C6-4F0C-9D2A-88E2DEE33164}" type="presOf" srcId="{FC1ACC28-7954-409B-9D4B-FDBC593E5AE6}" destId="{BF9C30A9-A07E-48B4-A0B2-FD55A89A94B5}" srcOrd="0" destOrd="0" presId="urn:microsoft.com/office/officeart/2008/layout/LinedList"/>
    <dgm:cxn modelId="{541ABBD2-DBD2-4179-BDA0-DA058691814A}" type="presOf" srcId="{B442C44C-8824-4823-89D2-CF5302117FC6}" destId="{98CD8C89-4314-4A65-991D-40D6FE4F90E5}" srcOrd="0" destOrd="0" presId="urn:microsoft.com/office/officeart/2008/layout/LinedList"/>
    <dgm:cxn modelId="{B6D430E7-E8CC-495B-B1B0-2E3FF8D38FCC}" srcId="{FC1ACC28-7954-409B-9D4B-FDBC593E5AE6}" destId="{F97FADAC-3DA0-4ADF-AAF8-F3CA718C1419}" srcOrd="1" destOrd="0" parTransId="{8D135DDB-6249-4356-BFE5-1F475FCE64A7}" sibTransId="{CF2104AF-D32D-4996-80F9-E35D7E2B5605}"/>
    <dgm:cxn modelId="{89E134F7-3781-4F7E-8FC9-45C33DAD6A38}" srcId="{FC1ACC28-7954-409B-9D4B-FDBC593E5AE6}" destId="{5D482508-E1CB-4A17-9E0E-C8A1C6A08899}" srcOrd="0" destOrd="0" parTransId="{F32AC89F-17D3-400B-846F-154361907B7D}" sibTransId="{EE89FBD8-9FB4-46FC-AE00-282A9CAEBB0F}"/>
    <dgm:cxn modelId="{AEB2C109-9855-401C-A256-93DF5C3FD352}" type="presParOf" srcId="{BF9C30A9-A07E-48B4-A0B2-FD55A89A94B5}" destId="{CD8C53A7-A579-453A-BDA7-56D184FDBF67}" srcOrd="0" destOrd="0" presId="urn:microsoft.com/office/officeart/2008/layout/LinedList"/>
    <dgm:cxn modelId="{5EBAAF80-7EC8-4A5A-8332-EF9DE551A3C4}" type="presParOf" srcId="{BF9C30A9-A07E-48B4-A0B2-FD55A89A94B5}" destId="{7CBAC7A9-53F4-497A-A0E1-58787453A521}" srcOrd="1" destOrd="0" presId="urn:microsoft.com/office/officeart/2008/layout/LinedList"/>
    <dgm:cxn modelId="{A36CAEF7-31F2-4ED2-B3B4-EB3C2DE04137}" type="presParOf" srcId="{7CBAC7A9-53F4-497A-A0E1-58787453A521}" destId="{B8F9EAAE-A067-40AE-9BE7-4A97CBECA316}" srcOrd="0" destOrd="0" presId="urn:microsoft.com/office/officeart/2008/layout/LinedList"/>
    <dgm:cxn modelId="{44B6C88A-1426-4AB3-BF97-B304175470C3}" type="presParOf" srcId="{7CBAC7A9-53F4-497A-A0E1-58787453A521}" destId="{B1800514-F988-4B80-ADFC-80F8C4241CA2}" srcOrd="1" destOrd="0" presId="urn:microsoft.com/office/officeart/2008/layout/LinedList"/>
    <dgm:cxn modelId="{90587022-BCEE-4963-9C6B-F1A3C033ECF6}" type="presParOf" srcId="{BF9C30A9-A07E-48B4-A0B2-FD55A89A94B5}" destId="{2504C8E2-CF20-4FC3-B081-9949EDDF7C83}" srcOrd="2" destOrd="0" presId="urn:microsoft.com/office/officeart/2008/layout/LinedList"/>
    <dgm:cxn modelId="{AB5A16E7-D3A8-4108-8472-CBC1F0918CC1}" type="presParOf" srcId="{BF9C30A9-A07E-48B4-A0B2-FD55A89A94B5}" destId="{79D05708-473F-4ABD-B98F-D6180599853B}" srcOrd="3" destOrd="0" presId="urn:microsoft.com/office/officeart/2008/layout/LinedList"/>
    <dgm:cxn modelId="{8690024D-CADC-42B1-BFC6-0738D1BC83A4}" type="presParOf" srcId="{79D05708-473F-4ABD-B98F-D6180599853B}" destId="{2EA4AB86-53E0-463E-9A5A-E582B744F9A6}" srcOrd="0" destOrd="0" presId="urn:microsoft.com/office/officeart/2008/layout/LinedList"/>
    <dgm:cxn modelId="{23C999E4-1F77-4750-9CA5-7C21610D8FA1}" type="presParOf" srcId="{79D05708-473F-4ABD-B98F-D6180599853B}" destId="{D714C21F-6DD0-4C03-BBEE-692B9ABE7A20}" srcOrd="1" destOrd="0" presId="urn:microsoft.com/office/officeart/2008/layout/LinedList"/>
    <dgm:cxn modelId="{D9135A70-3B9B-48F0-BF8A-5F51352607C9}" type="presParOf" srcId="{BF9C30A9-A07E-48B4-A0B2-FD55A89A94B5}" destId="{16E95B3E-205C-473C-8CEA-C477BB3F64DE}" srcOrd="4" destOrd="0" presId="urn:microsoft.com/office/officeart/2008/layout/LinedList"/>
    <dgm:cxn modelId="{FD088C21-258A-4600-999A-D6308791D09C}" type="presParOf" srcId="{BF9C30A9-A07E-48B4-A0B2-FD55A89A94B5}" destId="{CCA239F1-F412-4C14-B761-520551D57572}" srcOrd="5" destOrd="0" presId="urn:microsoft.com/office/officeart/2008/layout/LinedList"/>
    <dgm:cxn modelId="{D961F23A-0E24-451A-BF67-9F28D1EFC6B3}" type="presParOf" srcId="{CCA239F1-F412-4C14-B761-520551D57572}" destId="{480C5330-6748-4F9D-AF9E-EFD8905C3B10}" srcOrd="0" destOrd="0" presId="urn:microsoft.com/office/officeart/2008/layout/LinedList"/>
    <dgm:cxn modelId="{208FA5C0-6C64-4F49-B4C9-5F16B7DA0950}" type="presParOf" srcId="{CCA239F1-F412-4C14-B761-520551D57572}" destId="{2B807CE9-FC2F-4114-ABCB-26CE96742B7A}" srcOrd="1" destOrd="0" presId="urn:microsoft.com/office/officeart/2008/layout/LinedList"/>
    <dgm:cxn modelId="{A6356020-9B3D-4A17-A00C-FEA4C665EFC9}" type="presParOf" srcId="{BF9C30A9-A07E-48B4-A0B2-FD55A89A94B5}" destId="{351CD795-8347-4029-ABBC-71D2231626A1}" srcOrd="6" destOrd="0" presId="urn:microsoft.com/office/officeart/2008/layout/LinedList"/>
    <dgm:cxn modelId="{26A1E1C5-272B-4552-8BDF-1436AF6C066A}" type="presParOf" srcId="{BF9C30A9-A07E-48B4-A0B2-FD55A89A94B5}" destId="{9E23C2C6-72E0-464B-9A06-BF3DB40D5144}" srcOrd="7" destOrd="0" presId="urn:microsoft.com/office/officeart/2008/layout/LinedList"/>
    <dgm:cxn modelId="{4C768BF3-06F4-4A52-8D40-0C6517F688A2}" type="presParOf" srcId="{9E23C2C6-72E0-464B-9A06-BF3DB40D5144}" destId="{327DC08D-BAB5-4BE0-890F-C44CA33C156D}" srcOrd="0" destOrd="0" presId="urn:microsoft.com/office/officeart/2008/layout/LinedList"/>
    <dgm:cxn modelId="{6212270C-8F67-4047-8B6B-094B8A79D22A}" type="presParOf" srcId="{9E23C2C6-72E0-464B-9A06-BF3DB40D5144}" destId="{D668AEC6-5851-421E-AFE5-60929A72D4E0}" srcOrd="1" destOrd="0" presId="urn:microsoft.com/office/officeart/2008/layout/LinedList"/>
    <dgm:cxn modelId="{C7A4D1AC-725A-405B-9DF1-88FD35C00FEA}" type="presParOf" srcId="{BF9C30A9-A07E-48B4-A0B2-FD55A89A94B5}" destId="{58DD2894-B6D6-4059-B885-926136FFED54}" srcOrd="8" destOrd="0" presId="urn:microsoft.com/office/officeart/2008/layout/LinedList"/>
    <dgm:cxn modelId="{A0F78911-5E38-4E66-BBF9-9F6C01A87E1C}" type="presParOf" srcId="{BF9C30A9-A07E-48B4-A0B2-FD55A89A94B5}" destId="{4AB30167-4BCD-4864-8E88-7B60BA55AF17}" srcOrd="9" destOrd="0" presId="urn:microsoft.com/office/officeart/2008/layout/LinedList"/>
    <dgm:cxn modelId="{2C4AED61-43FF-49BD-800D-94F639F4D2BA}" type="presParOf" srcId="{4AB30167-4BCD-4864-8E88-7B60BA55AF17}" destId="{98CD8C89-4314-4A65-991D-40D6FE4F90E5}" srcOrd="0" destOrd="0" presId="urn:microsoft.com/office/officeart/2008/layout/LinedList"/>
    <dgm:cxn modelId="{DACA474B-6627-4D95-9EAA-A82E85BF55C1}" type="presParOf" srcId="{4AB30167-4BCD-4864-8E88-7B60BA55AF17}" destId="{7EE7D1FD-3983-4D0A-9FD0-B21A675ABFA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C53A7-A579-453A-BDA7-56D184FDBF67}">
      <dsp:nvSpPr>
        <dsp:cNvPr id="0" name=""/>
        <dsp:cNvSpPr/>
      </dsp:nvSpPr>
      <dsp:spPr>
        <a:xfrm>
          <a:off x="0" y="502"/>
          <a:ext cx="5487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F9EAAE-A067-40AE-9BE7-4A97CBECA316}">
      <dsp:nvSpPr>
        <dsp:cNvPr id="0" name=""/>
        <dsp:cNvSpPr/>
      </dsp:nvSpPr>
      <dsp:spPr>
        <a:xfrm>
          <a:off x="0" y="502"/>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Developing a recommendation model based on scraped data from Grubhub and make a webpage of it.</a:t>
          </a:r>
          <a:endParaRPr lang="en-US" sz="1600" kern="1200"/>
        </a:p>
      </dsp:txBody>
      <dsp:txXfrm>
        <a:off x="0" y="502"/>
        <a:ext cx="5487146" cy="823467"/>
      </dsp:txXfrm>
    </dsp:sp>
    <dsp:sp modelId="{2504C8E2-CF20-4FC3-B081-9949EDDF7C83}">
      <dsp:nvSpPr>
        <dsp:cNvPr id="0" name=""/>
        <dsp:cNvSpPr/>
      </dsp:nvSpPr>
      <dsp:spPr>
        <a:xfrm>
          <a:off x="0" y="823970"/>
          <a:ext cx="548714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A4AB86-53E0-463E-9A5A-E582B744F9A6}">
      <dsp:nvSpPr>
        <dsp:cNvPr id="0" name=""/>
        <dsp:cNvSpPr/>
      </dsp:nvSpPr>
      <dsp:spPr>
        <a:xfrm>
          <a:off x="0" y="823970"/>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Design algorithms, analyzing user data to generate personalized recommendations based on past ratings, cuisine preferences, delivery review number and location.</a:t>
          </a:r>
          <a:endParaRPr lang="en-US" sz="1600" kern="1200"/>
        </a:p>
      </dsp:txBody>
      <dsp:txXfrm>
        <a:off x="0" y="823970"/>
        <a:ext cx="5487146" cy="823467"/>
      </dsp:txXfrm>
    </dsp:sp>
    <dsp:sp modelId="{16E95B3E-205C-473C-8CEA-C477BB3F64DE}">
      <dsp:nvSpPr>
        <dsp:cNvPr id="0" name=""/>
        <dsp:cNvSpPr/>
      </dsp:nvSpPr>
      <dsp:spPr>
        <a:xfrm>
          <a:off x="0" y="1647438"/>
          <a:ext cx="5487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0C5330-6748-4F9D-AF9E-EFD8905C3B10}">
      <dsp:nvSpPr>
        <dsp:cNvPr id="0" name=""/>
        <dsp:cNvSpPr/>
      </dsp:nvSpPr>
      <dsp:spPr>
        <a:xfrm>
          <a:off x="0" y="1647438"/>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Enabling users to access information about cuisine availability at different restaurants and preferred price ranges.</a:t>
          </a:r>
          <a:endParaRPr lang="en-US" sz="1600" kern="1200"/>
        </a:p>
      </dsp:txBody>
      <dsp:txXfrm>
        <a:off x="0" y="1647438"/>
        <a:ext cx="5487146" cy="823467"/>
      </dsp:txXfrm>
    </dsp:sp>
    <dsp:sp modelId="{351CD795-8347-4029-ABBC-71D2231626A1}">
      <dsp:nvSpPr>
        <dsp:cNvPr id="0" name=""/>
        <dsp:cNvSpPr/>
      </dsp:nvSpPr>
      <dsp:spPr>
        <a:xfrm>
          <a:off x="0" y="2470906"/>
          <a:ext cx="548714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DC08D-BAB5-4BE0-890F-C44CA33C156D}">
      <dsp:nvSpPr>
        <dsp:cNvPr id="0" name=""/>
        <dsp:cNvSpPr/>
      </dsp:nvSpPr>
      <dsp:spPr>
        <a:xfrm>
          <a:off x="0" y="2470906"/>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Develop user-friendly interface for feedback, enabling users to explore menus, reviews, and ratings of recommended restaurants.</a:t>
          </a:r>
          <a:endParaRPr lang="en-US" sz="1600" kern="1200"/>
        </a:p>
      </dsp:txBody>
      <dsp:txXfrm>
        <a:off x="0" y="2470906"/>
        <a:ext cx="5487146" cy="823467"/>
      </dsp:txXfrm>
    </dsp:sp>
    <dsp:sp modelId="{58DD2894-B6D6-4059-B885-926136FFED54}">
      <dsp:nvSpPr>
        <dsp:cNvPr id="0" name=""/>
        <dsp:cNvSpPr/>
      </dsp:nvSpPr>
      <dsp:spPr>
        <a:xfrm>
          <a:off x="0" y="3294374"/>
          <a:ext cx="548714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CD8C89-4314-4A65-991D-40D6FE4F90E5}">
      <dsp:nvSpPr>
        <dsp:cNvPr id="0" name=""/>
        <dsp:cNvSpPr/>
      </dsp:nvSpPr>
      <dsp:spPr>
        <a:xfrm>
          <a:off x="0" y="3294374"/>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Assisting potential restaurant owners in determining optimal cuisine offerings and average pricing for new restaurant ventures.</a:t>
          </a:r>
          <a:endParaRPr lang="en-US" sz="1600" kern="1200"/>
        </a:p>
      </dsp:txBody>
      <dsp:txXfrm>
        <a:off x="0" y="3294374"/>
        <a:ext cx="5487146" cy="8234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9265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8722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1399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686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3885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7124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8841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082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9726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2355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1/7/2024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3324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1/7/2024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22861432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cuisinechase.vercel.ap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812B206-25E9-4F8B-AED7-8353BA62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E142A6D3-8DB2-4EE4-B19A-4C40D070F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366826"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D73BD45-87D9-44BD-8E6F-A575FFD9C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2" idx="1"/>
          </p:cNvCxnSpPr>
          <p:nvPr>
            <p:extLst>
              <p:ext uri="{386F3935-93C4-4BCD-93E2-E3B085C9AB24}">
                <p16:designElem xmlns:p16="http://schemas.microsoft.com/office/powerpoint/2015/main" val="1"/>
              </p:ext>
            </p:extLst>
          </p:nvPr>
        </p:nvCxnSpPr>
        <p:spPr>
          <a:xfrm flipH="1">
            <a:off x="0" y="4849099"/>
            <a:ext cx="3027816" cy="100445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24000" y="4995894"/>
            <a:ext cx="9144000" cy="1043750"/>
          </a:xfrm>
        </p:spPr>
        <p:txBody>
          <a:bodyPr>
            <a:normAutofit/>
          </a:bodyPr>
          <a:lstStyle/>
          <a:p>
            <a:r>
              <a:rPr lang="en-US" sz="4000" b="1" dirty="0">
                <a:latin typeface="Walbaum Display Light"/>
              </a:rPr>
              <a:t>  Food  Delivery  Project</a:t>
            </a:r>
          </a:p>
        </p:txBody>
      </p:sp>
      <p:pic>
        <p:nvPicPr>
          <p:cNvPr id="4" name="Picture 3" descr="A group of foil trays of food&#10;&#10;Description automatically generated">
            <a:extLst>
              <a:ext uri="{FF2B5EF4-FFF2-40B4-BE49-F238E27FC236}">
                <a16:creationId xmlns:a16="http://schemas.microsoft.com/office/drawing/2014/main" id="{780B0F28-BC35-1DA4-8105-BE4F26ABF982}"/>
              </a:ext>
            </a:extLst>
          </p:cNvPr>
          <p:cNvPicPr>
            <a:picLocks noChangeAspect="1"/>
          </p:cNvPicPr>
          <p:nvPr/>
        </p:nvPicPr>
        <p:blipFill rotWithShape="1">
          <a:blip r:embed="rId2"/>
          <a:srcRect l="1241" r="51929" b="-1"/>
          <a:stretch/>
        </p:blipFill>
        <p:spPr>
          <a:xfrm>
            <a:off x="972274" y="551062"/>
            <a:ext cx="3577098" cy="3768259"/>
          </a:xfrm>
          <a:prstGeom prst="rect">
            <a:avLst/>
          </a:prstGeom>
        </p:spPr>
      </p:pic>
      <p:pic>
        <p:nvPicPr>
          <p:cNvPr id="5" name="Picture 4" descr="Orange letters on a white background&#10;&#10;Description automatically generated">
            <a:extLst>
              <a:ext uri="{FF2B5EF4-FFF2-40B4-BE49-F238E27FC236}">
                <a16:creationId xmlns:a16="http://schemas.microsoft.com/office/drawing/2014/main" id="{CF4338BC-F7C6-9A44-A811-8883F46C14CD}"/>
              </a:ext>
            </a:extLst>
          </p:cNvPr>
          <p:cNvPicPr>
            <a:picLocks noChangeAspect="1"/>
          </p:cNvPicPr>
          <p:nvPr/>
        </p:nvPicPr>
        <p:blipFill>
          <a:blip r:embed="rId3"/>
          <a:stretch>
            <a:fillRect/>
          </a:stretch>
        </p:blipFill>
        <p:spPr>
          <a:xfrm>
            <a:off x="6286992" y="1660629"/>
            <a:ext cx="5388261" cy="1549125"/>
          </a:xfrm>
          <a:prstGeom prst="rect">
            <a:avLst/>
          </a:prstGeom>
        </p:spPr>
      </p:pic>
      <p:cxnSp>
        <p:nvCxnSpPr>
          <p:cNvPr id="145" name="Straight Connector 144">
            <a:extLst>
              <a:ext uri="{FF2B5EF4-FFF2-40B4-BE49-F238E27FC236}">
                <a16:creationId xmlns:a16="http://schemas.microsoft.com/office/drawing/2014/main" id="{2178E38C-83CD-4BC6-893D-662EF9BFA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602477" y="4849098"/>
            <a:ext cx="339224" cy="20089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965CFDB-63A4-4033-A10B-8444138F68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2420" y="4849097"/>
            <a:ext cx="3309580" cy="13821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AF33-905B-802C-22B9-0AE81222B995}"/>
              </a:ext>
            </a:extLst>
          </p:cNvPr>
          <p:cNvSpPr>
            <a:spLocks noGrp="1"/>
          </p:cNvSpPr>
          <p:nvPr>
            <p:ph type="title"/>
          </p:nvPr>
        </p:nvSpPr>
        <p:spPr/>
        <p:txBody>
          <a:bodyPr/>
          <a:lstStyle/>
          <a:p>
            <a:endParaRPr lang="en-IN"/>
          </a:p>
        </p:txBody>
      </p:sp>
      <p:pic>
        <p:nvPicPr>
          <p:cNvPr id="5" name="Content Placeholder 4" descr="A screenshot of a computer">
            <a:extLst>
              <a:ext uri="{FF2B5EF4-FFF2-40B4-BE49-F238E27FC236}">
                <a16:creationId xmlns:a16="http://schemas.microsoft.com/office/drawing/2014/main" id="{4C514F63-7D85-6C1A-80C1-F0E0E0B662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14356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10;&#10;Description automatically generated">
            <a:extLst>
              <a:ext uri="{FF2B5EF4-FFF2-40B4-BE49-F238E27FC236}">
                <a16:creationId xmlns:a16="http://schemas.microsoft.com/office/drawing/2014/main" id="{CDCA8A91-68ED-B4D1-56BD-DDC38D0DB308}"/>
              </a:ext>
            </a:extLst>
          </p:cNvPr>
          <p:cNvPicPr>
            <a:picLocks noChangeAspect="1"/>
          </p:cNvPicPr>
          <p:nvPr/>
        </p:nvPicPr>
        <p:blipFill>
          <a:blip r:embed="rId2"/>
          <a:stretch>
            <a:fillRect/>
          </a:stretch>
        </p:blipFill>
        <p:spPr>
          <a:xfrm>
            <a:off x="145849" y="1616102"/>
            <a:ext cx="7760896" cy="4814929"/>
          </a:xfrm>
          <a:prstGeom prst="rect">
            <a:avLst/>
          </a:prstGeom>
        </p:spPr>
      </p:pic>
      <p:pic>
        <p:nvPicPr>
          <p:cNvPr id="3" name="Picture 2" descr="A milkshake with popcorn and chocolate and a straw&#10;&#10;Description automatically generated">
            <a:extLst>
              <a:ext uri="{FF2B5EF4-FFF2-40B4-BE49-F238E27FC236}">
                <a16:creationId xmlns:a16="http://schemas.microsoft.com/office/drawing/2014/main" id="{5F5D1470-1B50-3D79-D804-60951CF0469B}"/>
              </a:ext>
            </a:extLst>
          </p:cNvPr>
          <p:cNvPicPr>
            <a:picLocks noChangeAspect="1"/>
          </p:cNvPicPr>
          <p:nvPr/>
        </p:nvPicPr>
        <p:blipFill>
          <a:blip r:embed="rId3"/>
          <a:stretch>
            <a:fillRect/>
          </a:stretch>
        </p:blipFill>
        <p:spPr>
          <a:xfrm>
            <a:off x="8476891" y="1569159"/>
            <a:ext cx="3332671" cy="4812360"/>
          </a:xfrm>
          <a:prstGeom prst="rect">
            <a:avLst/>
          </a:prstGeom>
        </p:spPr>
      </p:pic>
      <p:sp>
        <p:nvSpPr>
          <p:cNvPr id="4" name="TextBox 3">
            <a:extLst>
              <a:ext uri="{FF2B5EF4-FFF2-40B4-BE49-F238E27FC236}">
                <a16:creationId xmlns:a16="http://schemas.microsoft.com/office/drawing/2014/main" id="{BDA940CE-EB8B-3D7C-AB87-29FEF8FAA84C}"/>
              </a:ext>
            </a:extLst>
          </p:cNvPr>
          <p:cNvSpPr txBox="1"/>
          <p:nvPr/>
        </p:nvSpPr>
        <p:spPr>
          <a:xfrm>
            <a:off x="307380" y="195235"/>
            <a:ext cx="89542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25ADCF"/>
                </a:solidFill>
              </a:rPr>
              <a:t>            </a:t>
            </a:r>
            <a:r>
              <a:rPr lang="en-US" sz="3600" b="1" i="1">
                <a:solidFill>
                  <a:srgbClr val="25ADCF"/>
                </a:solidFill>
              </a:rPr>
              <a:t>GRUBHUB RECOMMENDATION MODEL</a:t>
            </a:r>
          </a:p>
          <a:p>
            <a:endParaRPr lang="en-US">
              <a:ea typeface="+mn-lt"/>
              <a:cs typeface="+mn-lt"/>
            </a:endParaRPr>
          </a:p>
        </p:txBody>
      </p:sp>
      <p:sp>
        <p:nvSpPr>
          <p:cNvPr id="5" name="TextBox 4">
            <a:extLst>
              <a:ext uri="{FF2B5EF4-FFF2-40B4-BE49-F238E27FC236}">
                <a16:creationId xmlns:a16="http://schemas.microsoft.com/office/drawing/2014/main" id="{D48CC1F4-86BE-A398-126C-8A34420B8536}"/>
              </a:ext>
            </a:extLst>
          </p:cNvPr>
          <p:cNvSpPr txBox="1"/>
          <p:nvPr/>
        </p:nvSpPr>
        <p:spPr>
          <a:xfrm>
            <a:off x="95144" y="1208036"/>
            <a:ext cx="82353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a:cs typeface="Segoe UI"/>
              </a:rPr>
              <a:t>LINK = </a:t>
            </a:r>
            <a:r>
              <a:rPr lang="en-US" sz="2400">
                <a:latin typeface="Segoe UI"/>
                <a:cs typeface="Segoe UI"/>
                <a:hlinkClick r:id="rId4"/>
              </a:rPr>
              <a:t>https://cuisinechase.vercel.app/</a:t>
            </a:r>
            <a:endParaRPr lang="en-US"/>
          </a:p>
        </p:txBody>
      </p:sp>
    </p:spTree>
    <p:extLst>
      <p:ext uri="{BB962C8B-B14F-4D97-AF65-F5344CB8AC3E}">
        <p14:creationId xmlns:p14="http://schemas.microsoft.com/office/powerpoint/2010/main" val="231289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F3B3648-329D-0804-65C6-851569F30148}"/>
              </a:ext>
            </a:extLst>
          </p:cNvPr>
          <p:cNvSpPr txBox="1"/>
          <p:nvPr/>
        </p:nvSpPr>
        <p:spPr>
          <a:xfrm>
            <a:off x="5146159" y="685800"/>
            <a:ext cx="6238688" cy="13822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i="1" cap="all">
                <a:solidFill>
                  <a:schemeClr val="tx2"/>
                </a:solidFill>
                <a:latin typeface="+mj-lt"/>
                <a:ea typeface="+mj-ea"/>
                <a:cs typeface="+mj-cs"/>
              </a:rPr>
              <a:t>      </a:t>
            </a:r>
            <a:r>
              <a:rPr lang="en-US" sz="4400" b="1" i="1" u="sng" cap="all">
                <a:solidFill>
                  <a:srgbClr val="25ADCF"/>
                </a:solidFill>
                <a:latin typeface="+mj-lt"/>
                <a:ea typeface="+mj-ea"/>
                <a:cs typeface="+mj-cs"/>
              </a:rPr>
              <a:t>OBSTACLES</a:t>
            </a:r>
            <a:r>
              <a:rPr lang="en-US" sz="4400" b="1" i="1" cap="all">
                <a:solidFill>
                  <a:schemeClr val="tx2"/>
                </a:solidFill>
                <a:latin typeface="+mj-lt"/>
                <a:ea typeface="+mj-ea"/>
                <a:cs typeface="+mj-cs"/>
              </a:rPr>
              <a:t> </a:t>
            </a:r>
            <a:endParaRPr lang="en-US" sz="4400" i="1" cap="all">
              <a:solidFill>
                <a:schemeClr val="tx2"/>
              </a:solidFill>
              <a:latin typeface="+mj-lt"/>
              <a:ea typeface="+mj-ea"/>
              <a:cs typeface="+mj-cs"/>
            </a:endParaRPr>
          </a:p>
        </p:txBody>
      </p:sp>
      <p:pic>
        <p:nvPicPr>
          <p:cNvPr id="4" name="Picture 3" descr="A hand holding a bowl of macaroni and cheese&#10;&#10;Description automatically generated">
            <a:extLst>
              <a:ext uri="{FF2B5EF4-FFF2-40B4-BE49-F238E27FC236}">
                <a16:creationId xmlns:a16="http://schemas.microsoft.com/office/drawing/2014/main" id="{1D0C9C9D-F8AC-0B2C-4712-B32440ADC9AB}"/>
              </a:ext>
            </a:extLst>
          </p:cNvPr>
          <p:cNvPicPr>
            <a:picLocks noChangeAspect="1"/>
          </p:cNvPicPr>
          <p:nvPr/>
        </p:nvPicPr>
        <p:blipFill rotWithShape="1">
          <a:blip r:embed="rId2"/>
          <a:srcRect l="1798" r="7896"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6" name="TextBox 5">
            <a:extLst>
              <a:ext uri="{FF2B5EF4-FFF2-40B4-BE49-F238E27FC236}">
                <a16:creationId xmlns:a16="http://schemas.microsoft.com/office/drawing/2014/main" id="{8C2B1B50-288B-EBBC-11CB-C4D4252FC1B7}"/>
              </a:ext>
            </a:extLst>
          </p:cNvPr>
          <p:cNvSpPr txBox="1"/>
          <p:nvPr/>
        </p:nvSpPr>
        <p:spPr>
          <a:xfrm>
            <a:off x="5146158" y="2301949"/>
            <a:ext cx="6238687" cy="40226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spcAft>
                <a:spcPts val="600"/>
              </a:spcAft>
              <a:buSzPct val="80000"/>
              <a:buFont typeface="Arial" panose="020B0604020202020204" pitchFamily="34" charset="0"/>
              <a:buChar char="•"/>
            </a:pPr>
            <a:r>
              <a:rPr lang="en-US" sz="2000" i="1">
                <a:solidFill>
                  <a:schemeClr val="tx2"/>
                </a:solidFill>
                <a:latin typeface="Calibri"/>
                <a:cs typeface="Calibri"/>
              </a:rPr>
              <a:t>EXTRACTING DATA FROM WEB SOURCES WAS A FORMIDABLE ENDEAVOR THAT PRESENTS SIGNIFICANT CHALLENGES..</a:t>
            </a:r>
          </a:p>
          <a:p>
            <a:pPr>
              <a:spcAft>
                <a:spcPts val="600"/>
              </a:spcAft>
              <a:buSzPct val="80000"/>
            </a:pPr>
            <a:endParaRPr lang="en-US" sz="2000" i="1">
              <a:solidFill>
                <a:schemeClr val="tx2"/>
              </a:solidFill>
              <a:latin typeface="Calibri"/>
              <a:cs typeface="Calibri"/>
            </a:endParaRPr>
          </a:p>
          <a:p>
            <a:pPr indent="-228600">
              <a:spcAft>
                <a:spcPts val="600"/>
              </a:spcAft>
              <a:buSzPct val="80000"/>
              <a:buFont typeface="Arial" panose="020B0604020202020204" pitchFamily="34" charset="0"/>
              <a:buChar char="•"/>
            </a:pPr>
            <a:r>
              <a:rPr lang="en-US" sz="2000" i="1">
                <a:solidFill>
                  <a:schemeClr val="tx2"/>
                </a:solidFill>
                <a:latin typeface="Calibri"/>
                <a:cs typeface="Calibri"/>
              </a:rPr>
              <a:t>REPETITIVE WEB SOURCE BLOCKING INCIDENTS HAVE ARISEN DUE TO THE OMISSION OF PROPER DELAY FUNCTIONS IN OUR CODE..</a:t>
            </a:r>
          </a:p>
          <a:p>
            <a:pPr>
              <a:spcAft>
                <a:spcPts val="600"/>
              </a:spcAft>
              <a:buSzPct val="80000"/>
            </a:pPr>
            <a:endParaRPr lang="en-US" sz="2000" i="1">
              <a:solidFill>
                <a:schemeClr val="tx2"/>
              </a:solidFill>
              <a:latin typeface="Calibri"/>
              <a:cs typeface="Calibri"/>
            </a:endParaRPr>
          </a:p>
          <a:p>
            <a:pPr indent="-228600">
              <a:spcAft>
                <a:spcPts val="600"/>
              </a:spcAft>
              <a:buSzPct val="80000"/>
              <a:buFont typeface="Arial" panose="020B0604020202020204" pitchFamily="34" charset="0"/>
              <a:buChar char="•"/>
            </a:pPr>
            <a:r>
              <a:rPr lang="en-US" sz="2000" i="1">
                <a:solidFill>
                  <a:schemeClr val="tx2"/>
                </a:solidFill>
                <a:latin typeface="Calibri"/>
                <a:cs typeface="Calibri"/>
              </a:rPr>
              <a:t>WEBSITES FREQUENTLY UPDATE THEIR STRUCTURE AND LAYOUT WHICH BREAKS OUR SCRAPING SCRIPTS</a:t>
            </a:r>
          </a:p>
          <a:p>
            <a:pPr indent="-228600">
              <a:spcAft>
                <a:spcPts val="600"/>
              </a:spcAft>
              <a:buSzPct val="80000"/>
              <a:buFont typeface="Arial" panose="020B0604020202020204" pitchFamily="34" charset="0"/>
              <a:buChar char="•"/>
            </a:pPr>
            <a:endParaRPr lang="en-US">
              <a:solidFill>
                <a:schemeClr val="tx2"/>
              </a:solidFill>
            </a:endParaRPr>
          </a:p>
        </p:txBody>
      </p:sp>
      <p:cxnSp>
        <p:nvCxnSpPr>
          <p:cNvPr id="37" name="Straight Connector 36">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110D89D-C725-CF13-3DA9-8BF2038E72C1}"/>
              </a:ext>
            </a:extLst>
          </p:cNvPr>
          <p:cNvSpPr txBox="1"/>
          <p:nvPr/>
        </p:nvSpPr>
        <p:spPr>
          <a:xfrm>
            <a:off x="1448282" y="40424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mn-lt"/>
              <a:cs typeface="+mn-lt"/>
            </a:endParaRPr>
          </a:p>
        </p:txBody>
      </p:sp>
    </p:spTree>
    <p:extLst>
      <p:ext uri="{BB962C8B-B14F-4D97-AF65-F5344CB8AC3E}">
        <p14:creationId xmlns:p14="http://schemas.microsoft.com/office/powerpoint/2010/main" val="270747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65">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late of food on a table&#10;&#10;Description automatically generated">
            <a:extLst>
              <a:ext uri="{FF2B5EF4-FFF2-40B4-BE49-F238E27FC236}">
                <a16:creationId xmlns:a16="http://schemas.microsoft.com/office/drawing/2014/main" id="{7336D3C1-F5BA-51EB-52D1-E0B69BC17885}"/>
              </a:ext>
            </a:extLst>
          </p:cNvPr>
          <p:cNvPicPr>
            <a:picLocks noChangeAspect="1"/>
          </p:cNvPicPr>
          <p:nvPr/>
        </p:nvPicPr>
        <p:blipFill rotWithShape="1">
          <a:blip r:embed="rId2"/>
          <a:srcRect l="10164" r="13426"/>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4" name="TextBox 3">
            <a:extLst>
              <a:ext uri="{FF2B5EF4-FFF2-40B4-BE49-F238E27FC236}">
                <a16:creationId xmlns:a16="http://schemas.microsoft.com/office/drawing/2014/main" id="{E3BD5362-FF54-772E-204E-923009C0E0A3}"/>
              </a:ext>
            </a:extLst>
          </p:cNvPr>
          <p:cNvSpPr txBox="1"/>
          <p:nvPr/>
        </p:nvSpPr>
        <p:spPr>
          <a:xfrm>
            <a:off x="285392" y="453457"/>
            <a:ext cx="6952114" cy="17671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i="1" u="sng" cap="all">
                <a:solidFill>
                  <a:srgbClr val="25ADCF"/>
                </a:solidFill>
                <a:latin typeface="+mj-lt"/>
                <a:ea typeface="+mj-ea"/>
                <a:cs typeface="+mj-cs"/>
              </a:rPr>
              <a:t>WHAT</a:t>
            </a:r>
            <a:r>
              <a:rPr lang="en-US" sz="4400" b="1" i="1" cap="all">
                <a:solidFill>
                  <a:srgbClr val="25ADCF"/>
                </a:solidFill>
                <a:latin typeface="+mj-lt"/>
                <a:ea typeface="+mj-ea"/>
                <a:cs typeface="+mj-cs"/>
              </a:rPr>
              <a:t>  </a:t>
            </a:r>
            <a:r>
              <a:rPr lang="en-US" sz="4400" b="1" i="1" u="sng" cap="all">
                <a:solidFill>
                  <a:srgbClr val="25ADCF"/>
                </a:solidFill>
                <a:latin typeface="+mj-lt"/>
                <a:ea typeface="+mj-ea"/>
                <a:cs typeface="+mj-cs"/>
              </a:rPr>
              <a:t>WE</a:t>
            </a:r>
            <a:r>
              <a:rPr lang="en-US" sz="4400" b="1" i="1" cap="all">
                <a:solidFill>
                  <a:srgbClr val="25ADCF"/>
                </a:solidFill>
                <a:latin typeface="+mj-lt"/>
                <a:ea typeface="+mj-ea"/>
                <a:cs typeface="+mj-cs"/>
              </a:rPr>
              <a:t>  </a:t>
            </a:r>
            <a:r>
              <a:rPr lang="en-US" sz="4400" b="1" i="1" u="sng" cap="all">
                <a:solidFill>
                  <a:srgbClr val="25ADCF"/>
                </a:solidFill>
                <a:latin typeface="+mj-lt"/>
                <a:ea typeface="+mj-ea"/>
                <a:cs typeface="+mj-cs"/>
              </a:rPr>
              <a:t>LEARNED</a:t>
            </a:r>
            <a:endParaRPr lang="en-US" sz="4400" i="1" u="sng" cap="all">
              <a:solidFill>
                <a:srgbClr val="25ADCF"/>
              </a:solidFill>
              <a:latin typeface="+mj-lt"/>
              <a:ea typeface="+mj-ea"/>
              <a:cs typeface="+mj-cs"/>
            </a:endParaRPr>
          </a:p>
        </p:txBody>
      </p:sp>
      <p:cxnSp>
        <p:nvCxnSpPr>
          <p:cNvPr id="67" name="Straight Connector 66">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3B103D-66C1-DCCF-ABF5-1EE0FD16FF0F}"/>
              </a:ext>
            </a:extLst>
          </p:cNvPr>
          <p:cNvSpPr txBox="1"/>
          <p:nvPr/>
        </p:nvSpPr>
        <p:spPr>
          <a:xfrm>
            <a:off x="371657" y="2206255"/>
            <a:ext cx="6220391" cy="411834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spcAft>
                <a:spcPts val="600"/>
              </a:spcAft>
              <a:buSzPct val="80000"/>
              <a:buFont typeface="Arial" panose="020B0604020202020204" pitchFamily="34" charset="0"/>
              <a:buChar char="•"/>
            </a:pPr>
            <a:r>
              <a:rPr lang="en-US" b="1" i="1">
                <a:solidFill>
                  <a:schemeClr val="tx2"/>
                </a:solidFill>
                <a:latin typeface="Calibri"/>
                <a:cs typeface="Calibri"/>
              </a:rPr>
              <a:t> WEB SCRAPPING</a:t>
            </a: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r>
              <a:rPr lang="en-US" b="1" i="1">
                <a:solidFill>
                  <a:schemeClr val="tx2"/>
                </a:solidFill>
                <a:latin typeface="Calibri"/>
                <a:cs typeface="Calibri"/>
              </a:rPr>
              <a:t>PYTHON LIBRARIES LIKE SELENIUM AND BEAUTIFUL SOUP</a:t>
            </a: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r>
              <a:rPr lang="en-US" b="1" i="1">
                <a:solidFill>
                  <a:schemeClr val="tx2"/>
                </a:solidFill>
                <a:latin typeface="Calibri"/>
                <a:cs typeface="Calibri"/>
              </a:rPr>
              <a:t>BASIC KNOWLEDGE OF HTML</a:t>
            </a: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r>
              <a:rPr lang="en-US" b="1" i="1">
                <a:solidFill>
                  <a:schemeClr val="tx2"/>
                </a:solidFill>
                <a:latin typeface="Calibri"/>
                <a:cs typeface="Calibri"/>
              </a:rPr>
              <a:t> TEAM WORK AND COORDINATION.</a:t>
            </a:r>
          </a:p>
          <a:p>
            <a:pPr indent="-228600">
              <a:spcAft>
                <a:spcPts val="600"/>
              </a:spcAft>
              <a:buSzPct val="80000"/>
              <a:buFont typeface="Arial" panose="020B0604020202020204" pitchFamily="34" charset="0"/>
              <a:buChar char="•"/>
            </a:pPr>
            <a:endParaRPr lang="en-US">
              <a:solidFill>
                <a:schemeClr val="tx2"/>
              </a:solidFill>
            </a:endParaRPr>
          </a:p>
        </p:txBody>
      </p:sp>
    </p:spTree>
    <p:extLst>
      <p:ext uri="{BB962C8B-B14F-4D97-AF65-F5344CB8AC3E}">
        <p14:creationId xmlns:p14="http://schemas.microsoft.com/office/powerpoint/2010/main" val="387690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board with food on it&#10;&#10;Description automatically generated">
            <a:extLst>
              <a:ext uri="{FF2B5EF4-FFF2-40B4-BE49-F238E27FC236}">
                <a16:creationId xmlns:a16="http://schemas.microsoft.com/office/drawing/2014/main" id="{51174206-79B3-9278-CF95-5F4808D51D84}"/>
              </a:ext>
            </a:extLst>
          </p:cNvPr>
          <p:cNvPicPr>
            <a:picLocks noGrp="1" noChangeAspect="1"/>
          </p:cNvPicPr>
          <p:nvPr>
            <p:ph idx="1"/>
          </p:nvPr>
        </p:nvPicPr>
        <p:blipFill>
          <a:blip r:embed="rId2"/>
          <a:stretch>
            <a:fillRect/>
          </a:stretch>
        </p:blipFill>
        <p:spPr>
          <a:xfrm>
            <a:off x="-4387" y="11102"/>
            <a:ext cx="12200773" cy="6842385"/>
          </a:xfrm>
        </p:spPr>
      </p:pic>
      <p:pic>
        <p:nvPicPr>
          <p:cNvPr id="7" name="Picture 6" descr="A black and white text&#10;&#10;Description automatically generated">
            <a:extLst>
              <a:ext uri="{FF2B5EF4-FFF2-40B4-BE49-F238E27FC236}">
                <a16:creationId xmlns:a16="http://schemas.microsoft.com/office/drawing/2014/main" id="{23AFCF1C-4A64-B639-7AC4-0E52D1C67762}"/>
              </a:ext>
            </a:extLst>
          </p:cNvPr>
          <p:cNvPicPr>
            <a:picLocks noChangeAspect="1"/>
          </p:cNvPicPr>
          <p:nvPr/>
        </p:nvPicPr>
        <p:blipFill>
          <a:blip r:embed="rId3"/>
          <a:stretch>
            <a:fillRect/>
          </a:stretch>
        </p:blipFill>
        <p:spPr>
          <a:xfrm rot="-540000">
            <a:off x="3201197" y="1923746"/>
            <a:ext cx="5776821" cy="3030748"/>
          </a:xfrm>
          <a:prstGeom prst="rect">
            <a:avLst/>
          </a:prstGeom>
        </p:spPr>
      </p:pic>
    </p:spTree>
    <p:extLst>
      <p:ext uri="{BB962C8B-B14F-4D97-AF65-F5344CB8AC3E}">
        <p14:creationId xmlns:p14="http://schemas.microsoft.com/office/powerpoint/2010/main" val="28843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A8330-B4F5-4610-A791-19E9B6388F02}"/>
              </a:ext>
            </a:extLst>
          </p:cNvPr>
          <p:cNvSpPr>
            <a:spLocks noGrp="1"/>
          </p:cNvSpPr>
          <p:nvPr>
            <p:ph type="title"/>
          </p:nvPr>
        </p:nvSpPr>
        <p:spPr>
          <a:xfrm>
            <a:off x="294917" y="533400"/>
            <a:ext cx="5478043" cy="1671639"/>
          </a:xfrm>
        </p:spPr>
        <p:txBody>
          <a:bodyPr vert="horz" lIns="91440" tIns="45720" rIns="91440" bIns="45720" rtlCol="0" anchor="ctr">
            <a:normAutofit/>
          </a:bodyPr>
          <a:lstStyle/>
          <a:p>
            <a:r>
              <a:rPr lang="en-US" b="1"/>
              <a:t>  </a:t>
            </a:r>
            <a:r>
              <a:rPr lang="en-US" b="1">
                <a:solidFill>
                  <a:srgbClr val="001E2E"/>
                </a:solidFill>
              </a:rPr>
              <a:t>  </a:t>
            </a:r>
            <a:r>
              <a:rPr lang="en-US" b="1" u="sng">
                <a:solidFill>
                  <a:srgbClr val="25ADCF"/>
                </a:solidFill>
              </a:rPr>
              <a:t>Team</a:t>
            </a:r>
            <a:r>
              <a:rPr lang="en-US" b="1">
                <a:solidFill>
                  <a:srgbClr val="25ADCF"/>
                </a:solidFill>
              </a:rPr>
              <a:t> </a:t>
            </a:r>
            <a:r>
              <a:rPr lang="en-US" b="1" u="sng">
                <a:solidFill>
                  <a:srgbClr val="25ADCF"/>
                </a:solidFill>
              </a:rPr>
              <a:t>Members</a:t>
            </a:r>
          </a:p>
        </p:txBody>
      </p:sp>
      <p:sp>
        <p:nvSpPr>
          <p:cNvPr id="4" name="TextBox 3">
            <a:extLst>
              <a:ext uri="{FF2B5EF4-FFF2-40B4-BE49-F238E27FC236}">
                <a16:creationId xmlns:a16="http://schemas.microsoft.com/office/drawing/2014/main" id="{DE577842-2D03-ECF7-0DE0-F7A0861FDAF8}"/>
              </a:ext>
            </a:extLst>
          </p:cNvPr>
          <p:cNvSpPr txBox="1"/>
          <p:nvPr/>
        </p:nvSpPr>
        <p:spPr>
          <a:xfrm>
            <a:off x="1104900" y="2205038"/>
            <a:ext cx="4405314" cy="411956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spcAft>
                <a:spcPts val="600"/>
              </a:spcAft>
              <a:buSzPct val="80000"/>
              <a:buFont typeface="Arial" panose="020B0604020202020204" pitchFamily="34" charset="0"/>
              <a:buChar char="•"/>
            </a:pPr>
            <a:r>
              <a:rPr lang="en-US" sz="2000" b="1" dirty="0">
                <a:solidFill>
                  <a:schemeClr val="tx2"/>
                </a:solidFill>
              </a:rPr>
              <a:t>DEVVRAT KAUSHIK</a:t>
            </a:r>
          </a:p>
          <a:p>
            <a:pPr indent="-228600">
              <a:spcAft>
                <a:spcPts val="600"/>
              </a:spcAft>
              <a:buSzPct val="80000"/>
              <a:buFont typeface="Arial" panose="020B0604020202020204" pitchFamily="34" charset="0"/>
              <a:buChar char="•"/>
            </a:pPr>
            <a:endParaRPr lang="en-US" sz="2000" b="1" dirty="0">
              <a:solidFill>
                <a:schemeClr val="tx2"/>
              </a:solidFill>
            </a:endParaRPr>
          </a:p>
          <a:p>
            <a:pPr indent="-228600">
              <a:spcAft>
                <a:spcPts val="600"/>
              </a:spcAft>
              <a:buSzPct val="80000"/>
              <a:buFont typeface="Arial" panose="020B0604020202020204" pitchFamily="34" charset="0"/>
              <a:buChar char="•"/>
            </a:pPr>
            <a:r>
              <a:rPr lang="en-US" sz="2000" b="1" dirty="0">
                <a:solidFill>
                  <a:schemeClr val="tx2"/>
                </a:solidFill>
              </a:rPr>
              <a:t>ISHITA GOYAL</a:t>
            </a:r>
          </a:p>
          <a:p>
            <a:pPr indent="-228600">
              <a:spcAft>
                <a:spcPts val="600"/>
              </a:spcAft>
              <a:buSzPct val="80000"/>
              <a:buFont typeface="Arial" panose="020B0604020202020204" pitchFamily="34" charset="0"/>
              <a:buChar char="•"/>
            </a:pPr>
            <a:endParaRPr lang="en-US" sz="2000" b="1" dirty="0">
              <a:solidFill>
                <a:schemeClr val="tx2"/>
              </a:solidFill>
            </a:endParaRPr>
          </a:p>
          <a:p>
            <a:pPr indent="-228600">
              <a:spcAft>
                <a:spcPts val="600"/>
              </a:spcAft>
              <a:buSzPct val="80000"/>
              <a:buFont typeface="Arial" panose="020B0604020202020204" pitchFamily="34" charset="0"/>
              <a:buChar char="•"/>
            </a:pPr>
            <a:r>
              <a:rPr lang="en-US" sz="2000" b="1" dirty="0">
                <a:solidFill>
                  <a:schemeClr val="tx2"/>
                </a:solidFill>
              </a:rPr>
              <a:t>NUPUR KAWTRA</a:t>
            </a:r>
          </a:p>
          <a:p>
            <a:pPr indent="-228600">
              <a:spcAft>
                <a:spcPts val="600"/>
              </a:spcAft>
              <a:buSzPct val="80000"/>
              <a:buFont typeface="Arial" panose="020B0604020202020204" pitchFamily="34" charset="0"/>
              <a:buChar char="•"/>
            </a:pPr>
            <a:endParaRPr lang="en-US" sz="2000" b="1" dirty="0">
              <a:solidFill>
                <a:schemeClr val="tx2"/>
              </a:solidFill>
            </a:endParaRPr>
          </a:p>
          <a:p>
            <a:pPr indent="-228600">
              <a:spcAft>
                <a:spcPts val="600"/>
              </a:spcAft>
              <a:buSzPct val="80000"/>
              <a:buFont typeface="Arial" panose="020B0604020202020204" pitchFamily="34" charset="0"/>
              <a:buChar char="•"/>
            </a:pPr>
            <a:r>
              <a:rPr lang="en-US" sz="2000" b="1">
                <a:solidFill>
                  <a:schemeClr val="tx2"/>
                </a:solidFill>
              </a:rPr>
              <a:t>SOURABH WABALE</a:t>
            </a:r>
            <a:endParaRPr lang="en-US" sz="2000" b="1" dirty="0">
              <a:solidFill>
                <a:schemeClr val="tx2"/>
              </a:solidFill>
            </a:endParaRPr>
          </a:p>
          <a:p>
            <a:pPr indent="-228600">
              <a:spcAft>
                <a:spcPts val="600"/>
              </a:spcAft>
              <a:buSzPct val="80000"/>
              <a:buFont typeface="Arial" panose="020B0604020202020204" pitchFamily="34" charset="0"/>
              <a:buChar char="•"/>
            </a:pPr>
            <a:endParaRPr lang="en-US" dirty="0">
              <a:solidFill>
                <a:schemeClr val="tx2"/>
              </a:solidFill>
            </a:endParaRPr>
          </a:p>
          <a:p>
            <a:pPr indent="-228600">
              <a:spcAft>
                <a:spcPts val="600"/>
              </a:spcAft>
              <a:buSzPct val="80000"/>
              <a:buFont typeface="Arial" panose="020B0604020202020204" pitchFamily="34" charset="0"/>
              <a:buChar char="•"/>
            </a:pPr>
            <a:endParaRPr lang="en-US" dirty="0">
              <a:solidFill>
                <a:schemeClr val="tx2"/>
              </a:solidFill>
            </a:endParaRPr>
          </a:p>
        </p:txBody>
      </p:sp>
      <p:cxnSp>
        <p:nvCxnSpPr>
          <p:cNvPr id="25" name="Straight Connector 24">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group of people sitting around a table&#10;&#10;Description automatically generated">
            <a:extLst>
              <a:ext uri="{FF2B5EF4-FFF2-40B4-BE49-F238E27FC236}">
                <a16:creationId xmlns:a16="http://schemas.microsoft.com/office/drawing/2014/main" id="{7B16DFF2-213B-CC4F-C425-D1ADC7F59180}"/>
              </a:ext>
            </a:extLst>
          </p:cNvPr>
          <p:cNvPicPr>
            <a:picLocks noChangeAspect="1"/>
          </p:cNvPicPr>
          <p:nvPr/>
        </p:nvPicPr>
        <p:blipFill>
          <a:blip r:embed="rId2"/>
          <a:stretch>
            <a:fillRect/>
          </a:stretch>
        </p:blipFill>
        <p:spPr>
          <a:xfrm>
            <a:off x="6239775" y="1565058"/>
            <a:ext cx="5562600" cy="3727883"/>
          </a:xfrm>
          <a:prstGeom prst="rect">
            <a:avLst/>
          </a:prstGeom>
        </p:spPr>
      </p:pic>
    </p:spTree>
    <p:extLst>
      <p:ext uri="{BB962C8B-B14F-4D97-AF65-F5344CB8AC3E}">
        <p14:creationId xmlns:p14="http://schemas.microsoft.com/office/powerpoint/2010/main" val="2331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table with food on it&#10;&#10;Description automatically generated">
            <a:extLst>
              <a:ext uri="{FF2B5EF4-FFF2-40B4-BE49-F238E27FC236}">
                <a16:creationId xmlns:a16="http://schemas.microsoft.com/office/drawing/2014/main" id="{D2B706B3-AD19-1D17-D617-7737A38C54C6}"/>
              </a:ext>
            </a:extLst>
          </p:cNvPr>
          <p:cNvPicPr>
            <a:picLocks noChangeAspect="1"/>
          </p:cNvPicPr>
          <p:nvPr/>
        </p:nvPicPr>
        <p:blipFill>
          <a:blip r:embed="rId2"/>
          <a:stretch>
            <a:fillRect/>
          </a:stretch>
        </p:blipFill>
        <p:spPr>
          <a:xfrm>
            <a:off x="-65146" y="7264"/>
            <a:ext cx="12327595" cy="6871870"/>
          </a:xfrm>
          <a:prstGeom prst="rect">
            <a:avLst/>
          </a:prstGeom>
        </p:spPr>
      </p:pic>
      <p:sp>
        <p:nvSpPr>
          <p:cNvPr id="6" name="Title 5">
            <a:extLst>
              <a:ext uri="{FF2B5EF4-FFF2-40B4-BE49-F238E27FC236}">
                <a16:creationId xmlns:a16="http://schemas.microsoft.com/office/drawing/2014/main" id="{6A41928F-972F-3D37-00DB-E871F099DD20}"/>
              </a:ext>
            </a:extLst>
          </p:cNvPr>
          <p:cNvSpPr>
            <a:spLocks noGrp="1"/>
          </p:cNvSpPr>
          <p:nvPr>
            <p:ph type="title"/>
          </p:nvPr>
        </p:nvSpPr>
        <p:spPr>
          <a:xfrm>
            <a:off x="510396" y="15817"/>
            <a:ext cx="6498566" cy="1367779"/>
          </a:xfrm>
        </p:spPr>
        <p:txBody>
          <a:bodyPr/>
          <a:lstStyle/>
          <a:p>
            <a:r>
              <a:rPr lang="en-US"/>
              <a:t>   </a:t>
            </a:r>
            <a:r>
              <a:rPr lang="en-US" sz="4800"/>
              <a:t> </a:t>
            </a:r>
            <a:r>
              <a:rPr lang="en-US" sz="4800" b="1" u="sng">
                <a:solidFill>
                  <a:srgbClr val="25ADCF"/>
                </a:solidFill>
              </a:rPr>
              <a:t>Introduction</a:t>
            </a:r>
          </a:p>
        </p:txBody>
      </p:sp>
      <p:sp>
        <p:nvSpPr>
          <p:cNvPr id="7" name="TextBox 6">
            <a:extLst>
              <a:ext uri="{FF2B5EF4-FFF2-40B4-BE49-F238E27FC236}">
                <a16:creationId xmlns:a16="http://schemas.microsoft.com/office/drawing/2014/main" id="{5536EB8E-F639-2016-CC3E-0BEA56801257}"/>
              </a:ext>
            </a:extLst>
          </p:cNvPr>
          <p:cNvSpPr txBox="1"/>
          <p:nvPr/>
        </p:nvSpPr>
        <p:spPr>
          <a:xfrm>
            <a:off x="516274" y="980579"/>
            <a:ext cx="7530858"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sz="2400">
              <a:ea typeface="+mn-lt"/>
              <a:cs typeface="+mn-lt"/>
            </a:endParaRPr>
          </a:p>
          <a:p>
            <a:r>
              <a:rPr lang="en-US" sz="2400">
                <a:ea typeface="+mn-lt"/>
                <a:cs typeface="+mn-lt"/>
              </a:rPr>
              <a:t>Grubhub Inc is an American online and mobile prepared food ordering and delivery platform based in Chicago Illinois. Founded in 2004, it is a subsidiary of the Dutch company Just Eat Takeaway since 2021. Grubhub has been criticized for antitrust price manipulation, listing restaurants without permission, and allegedly misclassifying workers. Grubhub Seamless went public in April 2014 and was traded on the New York Stock Exchange under the ticker symbol GRUB as of 2019, it had 19.9 million active users, with 115,000 associated restaurants in 3,200 cities in all 50 US states</a:t>
            </a:r>
            <a:endParaRPr lang="en-US" sz="2400"/>
          </a:p>
        </p:txBody>
      </p:sp>
    </p:spTree>
    <p:extLst>
      <p:ext uri="{BB962C8B-B14F-4D97-AF65-F5344CB8AC3E}">
        <p14:creationId xmlns:p14="http://schemas.microsoft.com/office/powerpoint/2010/main" val="352263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table and chairs outside a restaurant&#10;&#10;Description automatically generated">
            <a:extLst>
              <a:ext uri="{FF2B5EF4-FFF2-40B4-BE49-F238E27FC236}">
                <a16:creationId xmlns:a16="http://schemas.microsoft.com/office/drawing/2014/main" id="{250969F3-D2CD-8EC6-4E3A-DE7FE5D5BCFF}"/>
              </a:ext>
            </a:extLst>
          </p:cNvPr>
          <p:cNvPicPr>
            <a:picLocks noGrp="1" noChangeAspect="1"/>
          </p:cNvPicPr>
          <p:nvPr>
            <p:ph idx="1"/>
          </p:nvPr>
        </p:nvPicPr>
        <p:blipFill rotWithShape="1">
          <a:blip r:embed="rId2"/>
          <a:srcRect t="13442" r="1"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CECD5510-FA0D-0E80-54C7-75C090BD731E}"/>
              </a:ext>
            </a:extLst>
          </p:cNvPr>
          <p:cNvSpPr>
            <a:spLocks noGrp="1"/>
          </p:cNvSpPr>
          <p:nvPr>
            <p:ph type="title"/>
          </p:nvPr>
        </p:nvSpPr>
        <p:spPr>
          <a:xfrm>
            <a:off x="1104901" y="467834"/>
            <a:ext cx="6132605" cy="1738422"/>
          </a:xfrm>
        </p:spPr>
        <p:txBody>
          <a:bodyPr vert="horz" lIns="91440" tIns="45720" rIns="91440" bIns="45720" rtlCol="0">
            <a:normAutofit/>
          </a:bodyPr>
          <a:lstStyle/>
          <a:p>
            <a:r>
              <a:rPr lang="en-US" b="1"/>
              <a:t>         </a:t>
            </a:r>
            <a:r>
              <a:rPr lang="en-US" b="1" u="sng">
                <a:solidFill>
                  <a:srgbClr val="25ADCF"/>
                </a:solidFill>
              </a:rPr>
              <a:t>Objective</a:t>
            </a:r>
          </a:p>
        </p:txBody>
      </p:sp>
      <p:cxnSp>
        <p:nvCxnSpPr>
          <p:cNvPr id="72" name="Straight Connector 7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TextBox 7">
            <a:extLst>
              <a:ext uri="{FF2B5EF4-FFF2-40B4-BE49-F238E27FC236}">
                <a16:creationId xmlns:a16="http://schemas.microsoft.com/office/drawing/2014/main" id="{8DF19972-77B7-9AD2-0316-E3EE421B920D}"/>
              </a:ext>
            </a:extLst>
          </p:cNvPr>
          <p:cNvGraphicFramePr/>
          <p:nvPr>
            <p:extLst>
              <p:ext uri="{D42A27DB-BD31-4B8C-83A1-F6EECF244321}">
                <p14:modId xmlns:p14="http://schemas.microsoft.com/office/powerpoint/2010/main" val="2100024040"/>
              </p:ext>
            </p:extLst>
          </p:nvPr>
        </p:nvGraphicFramePr>
        <p:xfrm>
          <a:off x="1104902" y="2206255"/>
          <a:ext cx="5487146" cy="4118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54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78A6ADAB-085E-E197-16FF-3544AE52699F}"/>
              </a:ext>
            </a:extLst>
          </p:cNvPr>
          <p:cNvSpPr/>
          <p:nvPr/>
        </p:nvSpPr>
        <p:spPr>
          <a:xfrm>
            <a:off x="497711" y="1339590"/>
            <a:ext cx="2602300" cy="1883432"/>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a:ea typeface="+mn-lt"/>
                <a:cs typeface="+mn-lt"/>
              </a:rPr>
              <a:t>Data Extraction</a:t>
            </a:r>
            <a:r>
              <a:rPr lang="en-US">
                <a:ea typeface="+mn-lt"/>
                <a:cs typeface="+mn-lt"/>
              </a:rPr>
              <a:t> We used Python. Beautiful Soup: and Selenium to scrape data</a:t>
            </a:r>
            <a:endParaRPr lang="en-US"/>
          </a:p>
        </p:txBody>
      </p:sp>
      <p:sp>
        <p:nvSpPr>
          <p:cNvPr id="7" name="Cloud 6">
            <a:extLst>
              <a:ext uri="{FF2B5EF4-FFF2-40B4-BE49-F238E27FC236}">
                <a16:creationId xmlns:a16="http://schemas.microsoft.com/office/drawing/2014/main" id="{E27BEF9A-1321-730D-9B8A-E4A546F26C33}"/>
              </a:ext>
            </a:extLst>
          </p:cNvPr>
          <p:cNvSpPr/>
          <p:nvPr/>
        </p:nvSpPr>
        <p:spPr>
          <a:xfrm>
            <a:off x="8023440" y="4611622"/>
            <a:ext cx="2975384" cy="2141677"/>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ea typeface="+mn-lt"/>
                <a:cs typeface="+mn-lt"/>
              </a:rPr>
              <a:t>        </a:t>
            </a:r>
            <a:r>
              <a:rPr lang="en-US" sz="2000" u="sng">
                <a:ea typeface="+mn-lt"/>
                <a:cs typeface="+mn-lt"/>
              </a:rPr>
              <a:t> </a:t>
            </a:r>
          </a:p>
          <a:p>
            <a:pPr algn="ctr"/>
            <a:r>
              <a:rPr lang="en-US" sz="2000" u="sng">
                <a:ea typeface="+mn-lt"/>
                <a:cs typeface="+mn-lt"/>
              </a:rPr>
              <a:t>Visualization</a:t>
            </a:r>
            <a:endParaRPr lang="en-US" sz="2000" u="sng"/>
          </a:p>
          <a:p>
            <a:pPr algn="ctr"/>
            <a:r>
              <a:rPr lang="en-US">
                <a:ea typeface="+mn-lt"/>
                <a:cs typeface="+mn-lt"/>
              </a:rPr>
              <a:t>Power BI was used to visualize patterns, and key insights derived from the restaurant data</a:t>
            </a:r>
            <a:endParaRPr lang="en-US"/>
          </a:p>
          <a:p>
            <a:pPr algn="ctr"/>
            <a:endParaRPr lang="en-US"/>
          </a:p>
        </p:txBody>
      </p:sp>
      <p:sp>
        <p:nvSpPr>
          <p:cNvPr id="8" name="Cloud 7">
            <a:extLst>
              <a:ext uri="{FF2B5EF4-FFF2-40B4-BE49-F238E27FC236}">
                <a16:creationId xmlns:a16="http://schemas.microsoft.com/office/drawing/2014/main" id="{234D4B67-1CCE-644B-75CD-89E4E7C6FD69}"/>
              </a:ext>
            </a:extLst>
          </p:cNvPr>
          <p:cNvSpPr/>
          <p:nvPr/>
        </p:nvSpPr>
        <p:spPr>
          <a:xfrm>
            <a:off x="835488" y="4706254"/>
            <a:ext cx="3119884" cy="215532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mn-lt"/>
              <a:cs typeface="+mn-lt"/>
            </a:endParaRPr>
          </a:p>
          <a:p>
            <a:pPr algn="ctr"/>
            <a:endParaRPr lang="en-US">
              <a:ea typeface="+mn-lt"/>
              <a:cs typeface="+mn-lt"/>
            </a:endParaRPr>
          </a:p>
          <a:p>
            <a:pPr algn="ctr"/>
            <a:r>
              <a:rPr lang="en-US" sz="2000" u="sng">
                <a:ea typeface="+mn-lt"/>
                <a:cs typeface="+mn-lt"/>
              </a:rPr>
              <a:t>Insights Generation</a:t>
            </a:r>
            <a:r>
              <a:rPr lang="en-US">
                <a:ea typeface="+mn-lt"/>
                <a:cs typeface="+mn-lt"/>
              </a:rPr>
              <a:t> Through data analysis and visualization by Power BI, we generated actionable insights.</a:t>
            </a:r>
            <a:endParaRPr lang="en-US"/>
          </a:p>
          <a:p>
            <a:pPr algn="ctr"/>
            <a:endParaRPr lang="en-US"/>
          </a:p>
        </p:txBody>
      </p:sp>
      <p:sp>
        <p:nvSpPr>
          <p:cNvPr id="9" name="Cloud 8">
            <a:extLst>
              <a:ext uri="{FF2B5EF4-FFF2-40B4-BE49-F238E27FC236}">
                <a16:creationId xmlns:a16="http://schemas.microsoft.com/office/drawing/2014/main" id="{1C47D8F0-4D76-ADEC-48FD-B18EBD77E7D6}"/>
              </a:ext>
            </a:extLst>
          </p:cNvPr>
          <p:cNvSpPr/>
          <p:nvPr/>
        </p:nvSpPr>
        <p:spPr>
          <a:xfrm>
            <a:off x="8162844" y="1297912"/>
            <a:ext cx="2817960" cy="2037761"/>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u="sng">
                <a:ea typeface="+mn-lt"/>
                <a:cs typeface="+mn-lt"/>
              </a:rPr>
              <a:t>Data Cleaning</a:t>
            </a:r>
            <a:endParaRPr lang="en-US">
              <a:ea typeface="+mn-lt"/>
              <a:cs typeface="+mn-lt"/>
            </a:endParaRPr>
          </a:p>
          <a:p>
            <a:pPr algn="ctr"/>
            <a:r>
              <a:rPr lang="en-US">
                <a:ea typeface="+mn-lt"/>
                <a:cs typeface="+mn-lt"/>
              </a:rPr>
              <a:t>Cleaned, validated, and formatted the data, handling missing values</a:t>
            </a:r>
            <a:endParaRPr lang="en-US"/>
          </a:p>
        </p:txBody>
      </p:sp>
      <p:sp>
        <p:nvSpPr>
          <p:cNvPr id="11" name="Cloud 10">
            <a:extLst>
              <a:ext uri="{FF2B5EF4-FFF2-40B4-BE49-F238E27FC236}">
                <a16:creationId xmlns:a16="http://schemas.microsoft.com/office/drawing/2014/main" id="{B16D8C38-A247-D259-E499-E44B2E404C10}"/>
              </a:ext>
            </a:extLst>
          </p:cNvPr>
          <p:cNvSpPr/>
          <p:nvPr/>
        </p:nvSpPr>
        <p:spPr>
          <a:xfrm>
            <a:off x="4336465" y="146268"/>
            <a:ext cx="3062375" cy="231475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u="sng">
              <a:ea typeface="+mn-lt"/>
              <a:cs typeface="+mn-lt"/>
            </a:endParaRPr>
          </a:p>
          <a:p>
            <a:pPr algn="ctr"/>
            <a:r>
              <a:rPr lang="en-US" sz="2000" u="sng">
                <a:ea typeface="+mn-lt"/>
                <a:cs typeface="+mn-lt"/>
              </a:rPr>
              <a:t>Data stored as CSV</a:t>
            </a:r>
            <a:endParaRPr lang="en-US" sz="2000" u="sng"/>
          </a:p>
          <a:p>
            <a:pPr algn="ctr"/>
            <a:r>
              <a:rPr lang="en-US" sz="1600">
                <a:ea typeface="+mn-lt"/>
                <a:cs typeface="+mn-lt"/>
              </a:rPr>
              <a:t>After extraction and processing, we saved the cleaned and structured data as CSV files for</a:t>
            </a:r>
            <a:r>
              <a:rPr lang="en-US">
                <a:ea typeface="+mn-lt"/>
                <a:cs typeface="+mn-lt"/>
              </a:rPr>
              <a:t> further analysis</a:t>
            </a:r>
            <a:endParaRPr lang="en-US"/>
          </a:p>
          <a:p>
            <a:pPr algn="ctr"/>
            <a:endParaRPr lang="en-US"/>
          </a:p>
        </p:txBody>
      </p:sp>
      <p:sp>
        <p:nvSpPr>
          <p:cNvPr id="12" name="Cloud 11">
            <a:extLst>
              <a:ext uri="{FF2B5EF4-FFF2-40B4-BE49-F238E27FC236}">
                <a16:creationId xmlns:a16="http://schemas.microsoft.com/office/drawing/2014/main" id="{B8424D79-4460-4681-CA94-E79C89BD9705}"/>
              </a:ext>
            </a:extLst>
          </p:cNvPr>
          <p:cNvSpPr/>
          <p:nvPr/>
        </p:nvSpPr>
        <p:spPr>
          <a:xfrm>
            <a:off x="4537749" y="3266153"/>
            <a:ext cx="2659809" cy="1883432"/>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i="1" u="sng">
                <a:solidFill>
                  <a:srgbClr val="FFC000"/>
                </a:solidFill>
              </a:rPr>
              <a:t>PROJECT</a:t>
            </a:r>
          </a:p>
        </p:txBody>
      </p:sp>
      <p:cxnSp>
        <p:nvCxnSpPr>
          <p:cNvPr id="13" name="Straight Arrow Connector 12">
            <a:extLst>
              <a:ext uri="{FF2B5EF4-FFF2-40B4-BE49-F238E27FC236}">
                <a16:creationId xmlns:a16="http://schemas.microsoft.com/office/drawing/2014/main" id="{8B02B07E-CE28-E11B-C641-C24475ECBC68}"/>
              </a:ext>
            </a:extLst>
          </p:cNvPr>
          <p:cNvCxnSpPr/>
          <p:nvPr/>
        </p:nvCxnSpPr>
        <p:spPr>
          <a:xfrm>
            <a:off x="5928168" y="2335193"/>
            <a:ext cx="7715" cy="132915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C868BE9-1A1F-4F45-8FDE-F5A707AA0CD5}"/>
              </a:ext>
            </a:extLst>
          </p:cNvPr>
          <p:cNvCxnSpPr>
            <a:cxnSpLocks/>
          </p:cNvCxnSpPr>
          <p:nvPr/>
        </p:nvCxnSpPr>
        <p:spPr>
          <a:xfrm flipH="1">
            <a:off x="6080566" y="2643850"/>
            <a:ext cx="3020993" cy="116518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BFCE9D-1218-A8D1-8A8C-71D9BD3F8117}"/>
              </a:ext>
            </a:extLst>
          </p:cNvPr>
          <p:cNvCxnSpPr>
            <a:cxnSpLocks/>
          </p:cNvCxnSpPr>
          <p:nvPr/>
        </p:nvCxnSpPr>
        <p:spPr>
          <a:xfrm>
            <a:off x="6555129" y="4553673"/>
            <a:ext cx="1975412" cy="89510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C51CE9-97EB-98A9-2287-B9407836DBEC}"/>
              </a:ext>
            </a:extLst>
          </p:cNvPr>
          <p:cNvCxnSpPr>
            <a:cxnSpLocks/>
          </p:cNvCxnSpPr>
          <p:nvPr/>
        </p:nvCxnSpPr>
        <p:spPr>
          <a:xfrm flipV="1">
            <a:off x="3256345" y="4657842"/>
            <a:ext cx="2206905" cy="77357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DA27F6-26F1-259B-F2DB-FE07B73815D6}"/>
              </a:ext>
            </a:extLst>
          </p:cNvPr>
          <p:cNvCxnSpPr>
            <a:cxnSpLocks/>
          </p:cNvCxnSpPr>
          <p:nvPr/>
        </p:nvCxnSpPr>
        <p:spPr>
          <a:xfrm>
            <a:off x="2407535" y="2798181"/>
            <a:ext cx="2640955" cy="1068726"/>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6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7" name="Straight Connector 9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11" name="Rectangle 110">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9" name="Picture 18" descr="A plate of food on a wooden board&#10;&#10;Description automatically generated">
            <a:extLst>
              <a:ext uri="{FF2B5EF4-FFF2-40B4-BE49-F238E27FC236}">
                <a16:creationId xmlns:a16="http://schemas.microsoft.com/office/drawing/2014/main" id="{52A760B2-4372-1DB5-72DC-7115940CEAE1}"/>
              </a:ext>
            </a:extLst>
          </p:cNvPr>
          <p:cNvPicPr>
            <a:picLocks noChangeAspect="1"/>
          </p:cNvPicPr>
          <p:nvPr/>
        </p:nvPicPr>
        <p:blipFill>
          <a:blip r:embed="rId2"/>
          <a:stretch>
            <a:fillRect/>
          </a:stretch>
        </p:blipFill>
        <p:spPr>
          <a:xfrm>
            <a:off x="8361871" y="903445"/>
            <a:ext cx="3447690" cy="3886544"/>
          </a:xfrm>
          <a:prstGeom prst="rect">
            <a:avLst/>
          </a:prstGeom>
        </p:spPr>
      </p:pic>
      <p:sp>
        <p:nvSpPr>
          <p:cNvPr id="21" name="TextBox 20">
            <a:extLst>
              <a:ext uri="{FF2B5EF4-FFF2-40B4-BE49-F238E27FC236}">
                <a16:creationId xmlns:a16="http://schemas.microsoft.com/office/drawing/2014/main" id="{7DA8AEA3-E107-3A99-082A-4B9AE7A96469}"/>
              </a:ext>
            </a:extLst>
          </p:cNvPr>
          <p:cNvSpPr txBox="1"/>
          <p:nvPr/>
        </p:nvSpPr>
        <p:spPr>
          <a:xfrm>
            <a:off x="4170873" y="5469105"/>
            <a:ext cx="800531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accent1">
                    <a:lumMod val="60000"/>
                    <a:lumOff val="40000"/>
                  </a:schemeClr>
                </a:solidFill>
              </a:rPr>
              <a:t> </a:t>
            </a:r>
            <a:r>
              <a:rPr lang="en-US" sz="3600" b="1" dirty="0">
                <a:solidFill>
                  <a:schemeClr val="accent1">
                    <a:lumMod val="60000"/>
                    <a:lumOff val="40000"/>
                  </a:schemeClr>
                </a:solidFill>
                <a:latin typeface="Univers Condensed Light"/>
                <a:ea typeface="Calibri"/>
                <a:cs typeface="Calibri"/>
              </a:rPr>
              <a:t>     </a:t>
            </a:r>
            <a:r>
              <a:rPr lang="en-US" sz="3600" b="1" dirty="0">
                <a:solidFill>
                  <a:srgbClr val="25ADCF"/>
                </a:solidFill>
                <a:latin typeface="Univers Condensed Light"/>
                <a:ea typeface="Calibri"/>
                <a:cs typeface="Calibri"/>
              </a:rPr>
              <a:t> </a:t>
            </a:r>
            <a:r>
              <a:rPr lang="en-US" sz="4000" b="1" i="1" dirty="0">
                <a:solidFill>
                  <a:srgbClr val="25ADCF"/>
                </a:solidFill>
                <a:latin typeface="Univers Condensed Light"/>
                <a:ea typeface="Calibri"/>
                <a:cs typeface="Calibri"/>
              </a:rPr>
              <a:t>Restaurant Locations by Geographic Area</a:t>
            </a:r>
            <a:endParaRPr lang="en-US" sz="4000" i="1" dirty="0">
              <a:solidFill>
                <a:srgbClr val="25ADCF"/>
              </a:solidFill>
              <a:latin typeface="Univers Condensed Light"/>
              <a:ea typeface="Calibri"/>
              <a:cs typeface="Calibri"/>
            </a:endParaRPr>
          </a:p>
        </p:txBody>
      </p:sp>
      <p:pic>
        <p:nvPicPr>
          <p:cNvPr id="3" name="Picture 2" descr="A map of the united states with orange dots&#10;&#10;Description automatically generated">
            <a:extLst>
              <a:ext uri="{FF2B5EF4-FFF2-40B4-BE49-F238E27FC236}">
                <a16:creationId xmlns:a16="http://schemas.microsoft.com/office/drawing/2014/main" id="{D684C672-AC5F-121C-6C0B-4A8A6677A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547" y="1069112"/>
            <a:ext cx="3771900" cy="3242479"/>
          </a:xfrm>
          <a:prstGeom prst="rect">
            <a:avLst/>
          </a:prstGeom>
        </p:spPr>
      </p:pic>
    </p:spTree>
    <p:extLst>
      <p:ext uri="{BB962C8B-B14F-4D97-AF65-F5344CB8AC3E}">
        <p14:creationId xmlns:p14="http://schemas.microsoft.com/office/powerpoint/2010/main" val="389781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table full of food&#10;&#10;Description automatically generated">
            <a:extLst>
              <a:ext uri="{FF2B5EF4-FFF2-40B4-BE49-F238E27FC236}">
                <a16:creationId xmlns:a16="http://schemas.microsoft.com/office/drawing/2014/main" id="{9A95BB3A-FC19-640F-011B-20A5B496F4AB}"/>
              </a:ext>
            </a:extLst>
          </p:cNvPr>
          <p:cNvPicPr>
            <a:picLocks noChangeAspect="1"/>
          </p:cNvPicPr>
          <p:nvPr/>
        </p:nvPicPr>
        <p:blipFill>
          <a:blip r:embed="rId2"/>
          <a:stretch>
            <a:fillRect/>
          </a:stretch>
        </p:blipFill>
        <p:spPr>
          <a:xfrm>
            <a:off x="7730252" y="655575"/>
            <a:ext cx="3431128" cy="4837886"/>
          </a:xfrm>
          <a:prstGeom prst="rect">
            <a:avLst/>
          </a:prstGeom>
        </p:spPr>
      </p:pic>
      <p:sp>
        <p:nvSpPr>
          <p:cNvPr id="17" name="TextBox 16">
            <a:extLst>
              <a:ext uri="{FF2B5EF4-FFF2-40B4-BE49-F238E27FC236}">
                <a16:creationId xmlns:a16="http://schemas.microsoft.com/office/drawing/2014/main" id="{8ADA92BC-0D7B-9149-F036-FA017DFC62C8}"/>
              </a:ext>
            </a:extLst>
          </p:cNvPr>
          <p:cNvSpPr txBox="1"/>
          <p:nvPr/>
        </p:nvSpPr>
        <p:spPr>
          <a:xfrm>
            <a:off x="8120" y="5889596"/>
            <a:ext cx="1158971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25ADCF"/>
                </a:solidFill>
              </a:rPr>
              <a:t>        </a:t>
            </a:r>
            <a:r>
              <a:rPr lang="en-US" sz="3200" b="1" i="1" dirty="0">
                <a:solidFill>
                  <a:srgbClr val="25ADCF"/>
                </a:solidFill>
              </a:rPr>
              <a:t>Top 3 location Having most delivery review number of the Restaurants </a:t>
            </a:r>
            <a:r>
              <a:rPr lang="en-US" sz="3200" b="1" dirty="0">
                <a:solidFill>
                  <a:srgbClr val="25ADCF"/>
                </a:solidFill>
              </a:rPr>
              <a:t> </a:t>
            </a:r>
          </a:p>
          <a:p>
            <a:pPr algn="l"/>
            <a:endParaRPr lang="en-US" dirty="0"/>
          </a:p>
        </p:txBody>
      </p:sp>
      <p:sp>
        <p:nvSpPr>
          <p:cNvPr id="19" name="TextBox 18">
            <a:extLst>
              <a:ext uri="{FF2B5EF4-FFF2-40B4-BE49-F238E27FC236}">
                <a16:creationId xmlns:a16="http://schemas.microsoft.com/office/drawing/2014/main" id="{503D112C-3ED7-4D2B-ACB5-A70E0352EBCA}"/>
              </a:ext>
            </a:extLst>
          </p:cNvPr>
          <p:cNvSpPr txBox="1"/>
          <p:nvPr/>
        </p:nvSpPr>
        <p:spPr>
          <a:xfrm>
            <a:off x="9066362" y="70094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2" descr="A graph of a pie chart&#10;&#10;Description automatically generated">
            <a:extLst>
              <a:ext uri="{FF2B5EF4-FFF2-40B4-BE49-F238E27FC236}">
                <a16:creationId xmlns:a16="http://schemas.microsoft.com/office/drawing/2014/main" id="{BDC4284C-773D-FE93-B188-E1BB70AD4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560" y="1287671"/>
            <a:ext cx="5451676" cy="3573695"/>
          </a:xfrm>
          <a:prstGeom prst="rect">
            <a:avLst/>
          </a:prstGeom>
        </p:spPr>
      </p:pic>
    </p:spTree>
    <p:extLst>
      <p:ext uri="{BB962C8B-B14F-4D97-AF65-F5344CB8AC3E}">
        <p14:creationId xmlns:p14="http://schemas.microsoft.com/office/powerpoint/2010/main" val="54762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wo glasses of chocolate dessert&#10;&#10;Description automatically generated">
            <a:extLst>
              <a:ext uri="{FF2B5EF4-FFF2-40B4-BE49-F238E27FC236}">
                <a16:creationId xmlns:a16="http://schemas.microsoft.com/office/drawing/2014/main" id="{A46A64A8-CBB0-F7B3-3A15-03F6C1592609}"/>
              </a:ext>
            </a:extLst>
          </p:cNvPr>
          <p:cNvPicPr>
            <a:picLocks noChangeAspect="1"/>
          </p:cNvPicPr>
          <p:nvPr/>
        </p:nvPicPr>
        <p:blipFill>
          <a:blip r:embed="rId2"/>
          <a:stretch>
            <a:fillRect/>
          </a:stretch>
        </p:blipFill>
        <p:spPr>
          <a:xfrm>
            <a:off x="8060130" y="538159"/>
            <a:ext cx="3577086" cy="4300267"/>
          </a:xfrm>
          <a:prstGeom prst="rect">
            <a:avLst/>
          </a:prstGeom>
        </p:spPr>
      </p:pic>
      <p:sp>
        <p:nvSpPr>
          <p:cNvPr id="10" name="TextBox 9">
            <a:extLst>
              <a:ext uri="{FF2B5EF4-FFF2-40B4-BE49-F238E27FC236}">
                <a16:creationId xmlns:a16="http://schemas.microsoft.com/office/drawing/2014/main" id="{945BFAAC-46B9-6E4A-6DF8-8CB88FDEEB11}"/>
              </a:ext>
            </a:extLst>
          </p:cNvPr>
          <p:cNvSpPr txBox="1"/>
          <p:nvPr/>
        </p:nvSpPr>
        <p:spPr>
          <a:xfrm>
            <a:off x="2509736" y="6086013"/>
            <a:ext cx="944519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25ADCF"/>
                </a:solidFill>
              </a:rPr>
              <a:t>Top Cuisine by Delivery review Numbers per Restaurant</a:t>
            </a:r>
            <a:endParaRPr lang="en-US" dirty="0"/>
          </a:p>
        </p:txBody>
      </p:sp>
      <p:pic>
        <p:nvPicPr>
          <p:cNvPr id="3" name="Picture 2" descr="A menu with a list of food&#10;&#10;Description automatically generated">
            <a:extLst>
              <a:ext uri="{FF2B5EF4-FFF2-40B4-BE49-F238E27FC236}">
                <a16:creationId xmlns:a16="http://schemas.microsoft.com/office/drawing/2014/main" id="{C927A367-37E6-ADB5-3645-67365F599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976" y="815742"/>
            <a:ext cx="5170024" cy="4300267"/>
          </a:xfrm>
          <a:prstGeom prst="rect">
            <a:avLst/>
          </a:prstGeom>
        </p:spPr>
      </p:pic>
    </p:spTree>
    <p:extLst>
      <p:ext uri="{BB962C8B-B14F-4D97-AF65-F5344CB8AC3E}">
        <p14:creationId xmlns:p14="http://schemas.microsoft.com/office/powerpoint/2010/main" val="20537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3D359-9BF1-6846-2A9A-D0FCBECADD45}"/>
              </a:ext>
            </a:extLst>
          </p:cNvPr>
          <p:cNvSpPr txBox="1"/>
          <p:nvPr/>
        </p:nvSpPr>
        <p:spPr>
          <a:xfrm>
            <a:off x="4806140" y="5546997"/>
            <a:ext cx="74589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25ADCF"/>
                </a:solidFill>
              </a:rPr>
              <a:t>       Total  number of restaurants for each cuisine</a:t>
            </a:r>
            <a:endParaRPr lang="en-US" sz="3200" b="1" i="1" dirty="0">
              <a:solidFill>
                <a:srgbClr val="25ADCF"/>
              </a:solidFill>
            </a:endParaRPr>
          </a:p>
        </p:txBody>
      </p:sp>
      <p:pic>
        <p:nvPicPr>
          <p:cNvPr id="6" name="Picture 5" descr="A plate of chicken wings and fries&#10;&#10;Description automatically generated">
            <a:extLst>
              <a:ext uri="{FF2B5EF4-FFF2-40B4-BE49-F238E27FC236}">
                <a16:creationId xmlns:a16="http://schemas.microsoft.com/office/drawing/2014/main" id="{0F4DB026-6748-5D9E-16D4-13388928BE9C}"/>
              </a:ext>
            </a:extLst>
          </p:cNvPr>
          <p:cNvPicPr>
            <a:picLocks noChangeAspect="1"/>
          </p:cNvPicPr>
          <p:nvPr/>
        </p:nvPicPr>
        <p:blipFill>
          <a:blip r:embed="rId2"/>
          <a:stretch>
            <a:fillRect/>
          </a:stretch>
        </p:blipFill>
        <p:spPr>
          <a:xfrm>
            <a:off x="6492816" y="1578072"/>
            <a:ext cx="5129841" cy="3227403"/>
          </a:xfrm>
          <a:prstGeom prst="rect">
            <a:avLst/>
          </a:prstGeom>
        </p:spPr>
      </p:pic>
      <p:pic>
        <p:nvPicPr>
          <p:cNvPr id="3" name="Picture 2" descr="A screenshot of a menu">
            <a:extLst>
              <a:ext uri="{FF2B5EF4-FFF2-40B4-BE49-F238E27FC236}">
                <a16:creationId xmlns:a16="http://schemas.microsoft.com/office/drawing/2014/main" id="{998708D7-5AF4-44E4-7F0A-B6CD5146B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80" y="1221345"/>
            <a:ext cx="5129841" cy="3940855"/>
          </a:xfrm>
          <a:prstGeom prst="rect">
            <a:avLst/>
          </a:prstGeom>
        </p:spPr>
      </p:pic>
    </p:spTree>
    <p:extLst>
      <p:ext uri="{BB962C8B-B14F-4D97-AF65-F5344CB8AC3E}">
        <p14:creationId xmlns:p14="http://schemas.microsoft.com/office/powerpoint/2010/main" val="394105533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298</TotalTime>
  <Words>416</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Univers Condensed Light</vt:lpstr>
      <vt:lpstr>Walbaum Display Light</vt:lpstr>
      <vt:lpstr>AngleLinesVTI</vt:lpstr>
      <vt:lpstr>  Food  Delivery  Project</vt:lpstr>
      <vt:lpstr>    Team Members</vt:lpstr>
      <vt:lpstr>    Introduction</vt:lpstr>
      <vt:lpstr>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Sourabh Wabale</cp:lastModifiedBy>
  <cp:revision>9</cp:revision>
  <dcterms:created xsi:type="dcterms:W3CDTF">2023-09-12T06:15:35Z</dcterms:created>
  <dcterms:modified xsi:type="dcterms:W3CDTF">2024-01-06T19:57:56Z</dcterms:modified>
</cp:coreProperties>
</file>