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60" r:id="rId3"/>
    <p:sldId id="259" r:id="rId4"/>
    <p:sldId id="273" r:id="rId5"/>
    <p:sldId id="269" r:id="rId6"/>
    <p:sldId id="272" r:id="rId7"/>
    <p:sldId id="261" r:id="rId8"/>
    <p:sldId id="267" r:id="rId9"/>
    <p:sldId id="268" r:id="rId10"/>
    <p:sldId id="274" r:id="rId11"/>
    <p:sldId id="262" r:id="rId12"/>
    <p:sldId id="263" r:id="rId13"/>
    <p:sldId id="264" r:id="rId14"/>
    <p:sldId id="265" r:id="rId15"/>
    <p:sldId id="266"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Masai%20DA%20Projects\excel(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Masai%20Projects\excel.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Masai%20DA%20Projects\excel(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Masai%20Projects\excel.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Masai%20Projects\excel.projec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[excel(AutoRecovered).xlsx]avg price of noida!PivotTable1</c:name>
    <c:fmtId val="20"/>
  </c:pivotSource>
  <c:chart>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pPr>
            <a:solidFill>
              <a:schemeClr val="accent1"/>
            </a:solidFill>
            <a:ln w="952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139107611548557"/>
          <c:y val="0.11339129483814524"/>
          <c:w val="0.74607005347780109"/>
          <c:h val="0.61515744582516885"/>
        </c:manualLayout>
      </c:layout>
      <c:lineChart>
        <c:grouping val="standard"/>
        <c:varyColors val="0"/>
        <c:ser>
          <c:idx val="0"/>
          <c:order val="0"/>
          <c:tx>
            <c:strRef>
              <c:f>'avg price of noida'!$B$3:$B$4</c:f>
              <c:strCache>
                <c:ptCount val="1"/>
                <c:pt idx="0">
                  <c:v>Ash gourd</c:v>
                </c:pt>
              </c:strCache>
            </c:strRef>
          </c:tx>
          <c:spPr>
            <a:ln w="22225" cap="rnd">
              <a:solidFill>
                <a:schemeClr val="accent1"/>
              </a:solidFill>
              <a:round/>
            </a:ln>
            <a:effectLst/>
          </c:spPr>
          <c:marker>
            <c:symbol val="none"/>
          </c:marker>
          <c:cat>
            <c:multiLvlStrRef>
              <c:f>'avg price of noida'!$A$5:$A$21</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'avg price of noida'!$B$5:$B$21</c:f>
              <c:numCache>
                <c:formatCode>0</c:formatCode>
                <c:ptCount val="14"/>
                <c:pt idx="0">
                  <c:v>22.535714285714285</c:v>
                </c:pt>
                <c:pt idx="1">
                  <c:v>19.838709677419356</c:v>
                </c:pt>
                <c:pt idx="2">
                  <c:v>18.821428571428573</c:v>
                </c:pt>
                <c:pt idx="3">
                  <c:v>19.29032258064516</c:v>
                </c:pt>
                <c:pt idx="4">
                  <c:v>17.866666666666667</c:v>
                </c:pt>
                <c:pt idx="5">
                  <c:v>21.966666666666665</c:v>
                </c:pt>
                <c:pt idx="6">
                  <c:v>25.387096774193548</c:v>
                </c:pt>
                <c:pt idx="7">
                  <c:v>26.066666666666666</c:v>
                </c:pt>
                <c:pt idx="8">
                  <c:v>25.096774193548388</c:v>
                </c:pt>
                <c:pt idx="9">
                  <c:v>24.3</c:v>
                </c:pt>
                <c:pt idx="10">
                  <c:v>25.580645161290324</c:v>
                </c:pt>
                <c:pt idx="11">
                  <c:v>24.516129032258064</c:v>
                </c:pt>
                <c:pt idx="12">
                  <c:v>26.071428571428573</c:v>
                </c:pt>
                <c:pt idx="13">
                  <c:v>23.903225806451612</c:v>
                </c:pt>
              </c:numCache>
            </c:numRef>
          </c:val>
          <c:smooth val="0"/>
          <c:extLst>
            <c:ext xmlns:c16="http://schemas.microsoft.com/office/drawing/2014/chart" uri="{C3380CC4-5D6E-409C-BE32-E72D297353CC}">
              <c16:uniqueId val="{00000000-8578-44F0-9E29-1794A5D4FCFE}"/>
            </c:ext>
          </c:extLst>
        </c:ser>
        <c:ser>
          <c:idx val="1"/>
          <c:order val="1"/>
          <c:tx>
            <c:strRef>
              <c:f>'avg price of noida'!$C$3:$C$4</c:f>
              <c:strCache>
                <c:ptCount val="1"/>
                <c:pt idx="0">
                  <c:v>Ridge Gourd</c:v>
                </c:pt>
              </c:strCache>
            </c:strRef>
          </c:tx>
          <c:spPr>
            <a:ln w="22225" cap="rnd">
              <a:solidFill>
                <a:schemeClr val="accent2"/>
              </a:solidFill>
              <a:round/>
            </a:ln>
            <a:effectLst/>
          </c:spPr>
          <c:marker>
            <c:symbol val="none"/>
          </c:marker>
          <c:cat>
            <c:multiLvlStrRef>
              <c:f>'avg price of noida'!$A$5:$A$21</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'avg price of noida'!$C$5:$C$21</c:f>
              <c:numCache>
                <c:formatCode>0</c:formatCode>
                <c:ptCount val="14"/>
                <c:pt idx="0">
                  <c:v>30.392857142857142</c:v>
                </c:pt>
                <c:pt idx="1">
                  <c:v>25.93548387096774</c:v>
                </c:pt>
                <c:pt idx="2">
                  <c:v>27.464285714285715</c:v>
                </c:pt>
                <c:pt idx="3">
                  <c:v>27.64516129032258</c:v>
                </c:pt>
                <c:pt idx="4">
                  <c:v>24.133333333333333</c:v>
                </c:pt>
                <c:pt idx="5">
                  <c:v>25.933333333333334</c:v>
                </c:pt>
                <c:pt idx="6">
                  <c:v>28.483870967741936</c:v>
                </c:pt>
                <c:pt idx="7">
                  <c:v>27.466666666666665</c:v>
                </c:pt>
                <c:pt idx="8">
                  <c:v>32.935483870967744</c:v>
                </c:pt>
                <c:pt idx="9">
                  <c:v>31.1</c:v>
                </c:pt>
                <c:pt idx="10">
                  <c:v>27.419354838709676</c:v>
                </c:pt>
                <c:pt idx="11">
                  <c:v>27.967741935483872</c:v>
                </c:pt>
                <c:pt idx="12">
                  <c:v>29.142857142857142</c:v>
                </c:pt>
                <c:pt idx="13">
                  <c:v>28.93548387096774</c:v>
                </c:pt>
              </c:numCache>
            </c:numRef>
          </c:val>
          <c:smooth val="0"/>
          <c:extLst>
            <c:ext xmlns:c16="http://schemas.microsoft.com/office/drawing/2014/chart" uri="{C3380CC4-5D6E-409C-BE32-E72D297353CC}">
              <c16:uniqueId val="{00000006-8578-44F0-9E29-1794A5D4FCFE}"/>
            </c:ext>
          </c:extLst>
        </c:ser>
        <c:ser>
          <c:idx val="2"/>
          <c:order val="2"/>
          <c:tx>
            <c:strRef>
              <c:f>'avg price of noida'!$D$3:$D$4</c:f>
              <c:strCache>
                <c:ptCount val="1"/>
                <c:pt idx="0">
                  <c:v>Snake Gourd</c:v>
                </c:pt>
              </c:strCache>
            </c:strRef>
          </c:tx>
          <c:spPr>
            <a:ln w="22225" cap="rnd">
              <a:solidFill>
                <a:schemeClr val="accent3"/>
              </a:solidFill>
              <a:round/>
            </a:ln>
            <a:effectLst/>
          </c:spPr>
          <c:marker>
            <c:symbol val="none"/>
          </c:marker>
          <c:cat>
            <c:multiLvlStrRef>
              <c:f>'avg price of noida'!$A$5:$A$21</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'avg price of noida'!$D$5:$D$21</c:f>
              <c:numCache>
                <c:formatCode>0</c:formatCode>
                <c:ptCount val="14"/>
                <c:pt idx="0">
                  <c:v>29.428571428571427</c:v>
                </c:pt>
                <c:pt idx="1">
                  <c:v>20.387096774193548</c:v>
                </c:pt>
                <c:pt idx="2">
                  <c:v>19.392857142857142</c:v>
                </c:pt>
                <c:pt idx="3">
                  <c:v>19.29032258064516</c:v>
                </c:pt>
                <c:pt idx="4">
                  <c:v>22.733333333333334</c:v>
                </c:pt>
                <c:pt idx="5">
                  <c:v>25.866666666666667</c:v>
                </c:pt>
                <c:pt idx="6">
                  <c:v>27.516129032258064</c:v>
                </c:pt>
                <c:pt idx="7">
                  <c:v>28.833333333333332</c:v>
                </c:pt>
                <c:pt idx="8">
                  <c:v>32.87096774193548</c:v>
                </c:pt>
                <c:pt idx="9">
                  <c:v>31.666666666666668</c:v>
                </c:pt>
                <c:pt idx="10">
                  <c:v>29.870967741935484</c:v>
                </c:pt>
                <c:pt idx="11">
                  <c:v>29.129032258064516</c:v>
                </c:pt>
                <c:pt idx="12">
                  <c:v>28.964285714285715</c:v>
                </c:pt>
                <c:pt idx="13">
                  <c:v>26.225806451612904</c:v>
                </c:pt>
              </c:numCache>
            </c:numRef>
          </c:val>
          <c:smooth val="0"/>
          <c:extLst>
            <c:ext xmlns:c16="http://schemas.microsoft.com/office/drawing/2014/chart" uri="{C3380CC4-5D6E-409C-BE32-E72D297353CC}">
              <c16:uniqueId val="{0000000B-8578-44F0-9E29-1794A5D4FCFE}"/>
            </c:ext>
          </c:extLst>
        </c:ser>
        <c:ser>
          <c:idx val="3"/>
          <c:order val="3"/>
          <c:tx>
            <c:strRef>
              <c:f>'avg price of noida'!$E$3:$E$4</c:f>
              <c:strCache>
                <c:ptCount val="1"/>
                <c:pt idx="0">
                  <c:v>Tomato</c:v>
                </c:pt>
              </c:strCache>
            </c:strRef>
          </c:tx>
          <c:spPr>
            <a:ln w="22225" cap="rnd">
              <a:solidFill>
                <a:schemeClr val="accent4"/>
              </a:solidFill>
              <a:round/>
            </a:ln>
            <a:effectLst/>
          </c:spPr>
          <c:marker>
            <c:symbol val="none"/>
          </c:marker>
          <c:cat>
            <c:multiLvlStrRef>
              <c:f>'avg price of noida'!$A$5:$A$21</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'avg price of noida'!$E$5:$E$21</c:f>
              <c:numCache>
                <c:formatCode>0</c:formatCode>
                <c:ptCount val="14"/>
                <c:pt idx="0">
                  <c:v>18.678571428571427</c:v>
                </c:pt>
                <c:pt idx="1">
                  <c:v>18</c:v>
                </c:pt>
                <c:pt idx="2">
                  <c:v>19.071428571428573</c:v>
                </c:pt>
                <c:pt idx="3">
                  <c:v>59.483870967741936</c:v>
                </c:pt>
                <c:pt idx="4">
                  <c:v>45.93333333333333</c:v>
                </c:pt>
                <c:pt idx="5">
                  <c:v>19.266666666666666</c:v>
                </c:pt>
                <c:pt idx="6">
                  <c:v>24.032258064516128</c:v>
                </c:pt>
                <c:pt idx="7">
                  <c:v>37.766666666666666</c:v>
                </c:pt>
                <c:pt idx="8">
                  <c:v>30.129032258064516</c:v>
                </c:pt>
                <c:pt idx="9">
                  <c:v>19.533333333333335</c:v>
                </c:pt>
                <c:pt idx="10">
                  <c:v>16.451612903225808</c:v>
                </c:pt>
                <c:pt idx="11">
                  <c:v>22.967741935483872</c:v>
                </c:pt>
                <c:pt idx="12">
                  <c:v>23.928571428571427</c:v>
                </c:pt>
                <c:pt idx="13">
                  <c:v>26.129032258064516</c:v>
                </c:pt>
              </c:numCache>
            </c:numRef>
          </c:val>
          <c:smooth val="0"/>
          <c:extLst>
            <c:ext xmlns:c16="http://schemas.microsoft.com/office/drawing/2014/chart" uri="{C3380CC4-5D6E-409C-BE32-E72D297353CC}">
              <c16:uniqueId val="{00000010-8578-44F0-9E29-1794A5D4FCFE}"/>
            </c:ext>
          </c:extLst>
        </c:ser>
        <c:dLbls>
          <c:showLegendKey val="0"/>
          <c:showVal val="0"/>
          <c:showCatName val="0"/>
          <c:showSerName val="0"/>
          <c:showPercent val="0"/>
          <c:showBubbleSize val="0"/>
        </c:dLbls>
        <c:smooth val="0"/>
        <c:axId val="39695168"/>
        <c:axId val="39690592"/>
      </c:lineChart>
      <c:catAx>
        <c:axId val="39695168"/>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39690592"/>
        <c:crosses val="autoZero"/>
        <c:auto val="1"/>
        <c:lblAlgn val="ctr"/>
        <c:lblOffset val="100"/>
        <c:noMultiLvlLbl val="0"/>
      </c:catAx>
      <c:valAx>
        <c:axId val="39690592"/>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9695168"/>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[excel.project.xlsx]Q3!PivotTable1</c:name>
    <c:fmtId val="10"/>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Price varitions among delhi and noida</a:t>
            </a:r>
          </a:p>
        </c:rich>
      </c:tx>
      <c:layout>
        <c:manualLayout>
          <c:xMode val="edge"/>
          <c:yMode val="edge"/>
          <c:x val="0.11920687035328593"/>
          <c:y val="1.930415732888222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'Q3'!$B$3</c:f>
              <c:strCache>
                <c:ptCount val="1"/>
                <c:pt idx="0">
                  <c:v>Sum of Delhi Price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'Q3'!$A$4:$A$6</c:f>
              <c:strCache>
                <c:ptCount val="2"/>
                <c:pt idx="0">
                  <c:v>Colocasia Leaves</c:v>
                </c:pt>
                <c:pt idx="1">
                  <c:v>Sweet Potato</c:v>
                </c:pt>
              </c:strCache>
            </c:strRef>
          </c:cat>
          <c:val>
            <c:numRef>
              <c:f>'Q3'!$B$4:$B$6</c:f>
              <c:numCache>
                <c:formatCode>General</c:formatCode>
                <c:ptCount val="2"/>
                <c:pt idx="0">
                  <c:v>5397</c:v>
                </c:pt>
                <c:pt idx="1">
                  <c:v>16313</c:v>
                </c:pt>
              </c:numCache>
            </c:numRef>
          </c:val>
          <c:extLst>
            <c:ext xmlns:c16="http://schemas.microsoft.com/office/drawing/2014/chart" uri="{C3380CC4-5D6E-409C-BE32-E72D297353CC}">
              <c16:uniqueId val="{00000000-D9F8-45CC-8875-D778C793753D}"/>
            </c:ext>
          </c:extLst>
        </c:ser>
        <c:ser>
          <c:idx val="1"/>
          <c:order val="1"/>
          <c:tx>
            <c:strRef>
              <c:f>'Q3'!$C$3</c:f>
              <c:strCache>
                <c:ptCount val="1"/>
                <c:pt idx="0">
                  <c:v>Sum of Noida Price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'Q3'!$A$4:$A$6</c:f>
              <c:strCache>
                <c:ptCount val="2"/>
                <c:pt idx="0">
                  <c:v>Colocasia Leaves</c:v>
                </c:pt>
                <c:pt idx="1">
                  <c:v>Sweet Potato</c:v>
                </c:pt>
              </c:strCache>
            </c:strRef>
          </c:cat>
          <c:val>
            <c:numRef>
              <c:f>'Q3'!$C$4:$C$6</c:f>
              <c:numCache>
                <c:formatCode>General</c:formatCode>
                <c:ptCount val="2"/>
                <c:pt idx="0">
                  <c:v>5405</c:v>
                </c:pt>
                <c:pt idx="1">
                  <c:v>16408</c:v>
                </c:pt>
              </c:numCache>
            </c:numRef>
          </c:val>
          <c:extLst>
            <c:ext xmlns:c16="http://schemas.microsoft.com/office/drawing/2014/chart" uri="{C3380CC4-5D6E-409C-BE32-E72D297353CC}">
              <c16:uniqueId val="{00000001-D9F8-45CC-8875-D778C793753D}"/>
            </c:ext>
          </c:extLst>
        </c:ser>
        <c:dLbls>
          <c:dLblPos val="inEnd"/>
          <c:showLegendKey val="0"/>
          <c:showVal val="1"/>
          <c:showCatName val="0"/>
          <c:showSerName val="0"/>
          <c:showPercent val="0"/>
          <c:showBubbleSize val="0"/>
        </c:dLbls>
        <c:gapWidth val="65"/>
        <c:axId val="1761277791"/>
        <c:axId val="1761276127"/>
      </c:barChart>
      <c:catAx>
        <c:axId val="176127779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761276127"/>
        <c:crosses val="autoZero"/>
        <c:auto val="1"/>
        <c:lblAlgn val="ctr"/>
        <c:lblOffset val="100"/>
        <c:noMultiLvlLbl val="0"/>
      </c:catAx>
      <c:valAx>
        <c:axId val="176127612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761277791"/>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[excel(AutoRecovered).xlsx]seasonal !PivotTable2</c:name>
    <c:fmtId val="1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690907740306042E-2"/>
          <c:y val="0.10795755320686662"/>
          <c:w val="0.72720309493912927"/>
          <c:h val="0.70750965156717716"/>
        </c:manualLayout>
      </c:layout>
      <c:lineChart>
        <c:grouping val="standard"/>
        <c:varyColors val="0"/>
        <c:ser>
          <c:idx val="0"/>
          <c:order val="0"/>
          <c:tx>
            <c:strRef>
              <c:f>'seasonal '!$C$5:$C$6</c:f>
              <c:strCache>
                <c:ptCount val="1"/>
                <c:pt idx="0">
                  <c:v>Tomato</c:v>
                </c:pt>
              </c:strCache>
            </c:strRef>
          </c:tx>
          <c:spPr>
            <a:ln w="22225" cap="rnd">
              <a:solidFill>
                <a:schemeClr val="accent1"/>
              </a:solidFill>
              <a:round/>
            </a:ln>
            <a:effectLst/>
          </c:spPr>
          <c:marker>
            <c:symbol val="none"/>
          </c:marker>
          <c:cat>
            <c:multiLvlStrRef>
              <c:f>'seasonal '!$B$7:$B$23</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'seasonal '!$C$7:$C$23</c:f>
              <c:numCache>
                <c:formatCode>0</c:formatCode>
                <c:ptCount val="14"/>
                <c:pt idx="0">
                  <c:v>18.678571428571427</c:v>
                </c:pt>
                <c:pt idx="1">
                  <c:v>18</c:v>
                </c:pt>
                <c:pt idx="2">
                  <c:v>19.071428571428573</c:v>
                </c:pt>
                <c:pt idx="3">
                  <c:v>59.483870967741936</c:v>
                </c:pt>
                <c:pt idx="4">
                  <c:v>45.93333333333333</c:v>
                </c:pt>
                <c:pt idx="5">
                  <c:v>19.266666666666666</c:v>
                </c:pt>
                <c:pt idx="6">
                  <c:v>24.032258064516128</c:v>
                </c:pt>
                <c:pt idx="7">
                  <c:v>37.766666666666666</c:v>
                </c:pt>
                <c:pt idx="8">
                  <c:v>30.129032258064516</c:v>
                </c:pt>
                <c:pt idx="9">
                  <c:v>19.533333333333335</c:v>
                </c:pt>
                <c:pt idx="10">
                  <c:v>16.451612903225808</c:v>
                </c:pt>
                <c:pt idx="11">
                  <c:v>22.967741935483872</c:v>
                </c:pt>
                <c:pt idx="12">
                  <c:v>23.928571428571427</c:v>
                </c:pt>
                <c:pt idx="13">
                  <c:v>26.129032258064516</c:v>
                </c:pt>
              </c:numCache>
            </c:numRef>
          </c:val>
          <c:smooth val="0"/>
          <c:extLst>
            <c:ext xmlns:c16="http://schemas.microsoft.com/office/drawing/2014/chart" uri="{C3380CC4-5D6E-409C-BE32-E72D297353CC}">
              <c16:uniqueId val="{00000000-B18A-492B-9E12-DB67FF5737EF}"/>
            </c:ext>
          </c:extLst>
        </c:ser>
        <c:ser>
          <c:idx val="1"/>
          <c:order val="1"/>
          <c:tx>
            <c:strRef>
              <c:f>'seasonal '!$D$5:$D$6</c:f>
              <c:strCache>
                <c:ptCount val="1"/>
                <c:pt idx="0">
                  <c:v>Snake Gourd</c:v>
                </c:pt>
              </c:strCache>
            </c:strRef>
          </c:tx>
          <c:spPr>
            <a:ln w="22225" cap="rnd">
              <a:solidFill>
                <a:schemeClr val="accent2"/>
              </a:solidFill>
              <a:round/>
            </a:ln>
            <a:effectLst/>
          </c:spPr>
          <c:marker>
            <c:symbol val="none"/>
          </c:marker>
          <c:cat>
            <c:multiLvlStrRef>
              <c:f>'seasonal '!$B$7:$B$23</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'seasonal '!$D$7:$D$23</c:f>
              <c:numCache>
                <c:formatCode>0</c:formatCode>
                <c:ptCount val="14"/>
                <c:pt idx="0">
                  <c:v>29.428571428571427</c:v>
                </c:pt>
                <c:pt idx="1">
                  <c:v>20.387096774193548</c:v>
                </c:pt>
                <c:pt idx="2">
                  <c:v>19.392857142857142</c:v>
                </c:pt>
                <c:pt idx="3">
                  <c:v>19.29032258064516</c:v>
                </c:pt>
                <c:pt idx="4">
                  <c:v>22.733333333333334</c:v>
                </c:pt>
                <c:pt idx="5">
                  <c:v>25.866666666666667</c:v>
                </c:pt>
                <c:pt idx="6">
                  <c:v>27.516129032258064</c:v>
                </c:pt>
                <c:pt idx="7">
                  <c:v>28.833333333333332</c:v>
                </c:pt>
                <c:pt idx="8">
                  <c:v>32.87096774193548</c:v>
                </c:pt>
                <c:pt idx="9">
                  <c:v>31.666666666666668</c:v>
                </c:pt>
                <c:pt idx="10">
                  <c:v>29.870967741935484</c:v>
                </c:pt>
                <c:pt idx="11">
                  <c:v>29.129032258064516</c:v>
                </c:pt>
                <c:pt idx="12">
                  <c:v>28.964285714285715</c:v>
                </c:pt>
                <c:pt idx="13">
                  <c:v>26.225806451612904</c:v>
                </c:pt>
              </c:numCache>
            </c:numRef>
          </c:val>
          <c:smooth val="0"/>
          <c:extLst>
            <c:ext xmlns:c16="http://schemas.microsoft.com/office/drawing/2014/chart" uri="{C3380CC4-5D6E-409C-BE32-E72D297353CC}">
              <c16:uniqueId val="{00000006-B18A-492B-9E12-DB67FF5737EF}"/>
            </c:ext>
          </c:extLst>
        </c:ser>
        <c:ser>
          <c:idx val="2"/>
          <c:order val="2"/>
          <c:tx>
            <c:strRef>
              <c:f>'seasonal '!$E$5:$E$6</c:f>
              <c:strCache>
                <c:ptCount val="1"/>
                <c:pt idx="0">
                  <c:v>Ridge Gourd</c:v>
                </c:pt>
              </c:strCache>
            </c:strRef>
          </c:tx>
          <c:spPr>
            <a:ln w="22225" cap="rnd">
              <a:solidFill>
                <a:schemeClr val="accent3"/>
              </a:solidFill>
              <a:round/>
            </a:ln>
            <a:effectLst/>
          </c:spPr>
          <c:marker>
            <c:symbol val="none"/>
          </c:marker>
          <c:cat>
            <c:multiLvlStrRef>
              <c:f>'seasonal '!$B$7:$B$23</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'seasonal '!$E$7:$E$23</c:f>
              <c:numCache>
                <c:formatCode>0</c:formatCode>
                <c:ptCount val="14"/>
                <c:pt idx="0">
                  <c:v>30.392857142857142</c:v>
                </c:pt>
                <c:pt idx="1">
                  <c:v>25.93548387096774</c:v>
                </c:pt>
                <c:pt idx="2">
                  <c:v>27.464285714285715</c:v>
                </c:pt>
                <c:pt idx="3">
                  <c:v>27.64516129032258</c:v>
                </c:pt>
                <c:pt idx="4">
                  <c:v>24.133333333333333</c:v>
                </c:pt>
                <c:pt idx="5">
                  <c:v>25.933333333333334</c:v>
                </c:pt>
                <c:pt idx="6">
                  <c:v>28.483870967741936</c:v>
                </c:pt>
                <c:pt idx="7">
                  <c:v>27.466666666666665</c:v>
                </c:pt>
                <c:pt idx="8">
                  <c:v>32.935483870967744</c:v>
                </c:pt>
                <c:pt idx="9">
                  <c:v>31.1</c:v>
                </c:pt>
                <c:pt idx="10">
                  <c:v>27.419354838709676</c:v>
                </c:pt>
                <c:pt idx="11">
                  <c:v>27.967741935483872</c:v>
                </c:pt>
                <c:pt idx="12">
                  <c:v>29.142857142857142</c:v>
                </c:pt>
                <c:pt idx="13">
                  <c:v>28.93548387096774</c:v>
                </c:pt>
              </c:numCache>
            </c:numRef>
          </c:val>
          <c:smooth val="0"/>
          <c:extLst>
            <c:ext xmlns:c16="http://schemas.microsoft.com/office/drawing/2014/chart" uri="{C3380CC4-5D6E-409C-BE32-E72D297353CC}">
              <c16:uniqueId val="{0000000B-B18A-492B-9E12-DB67FF5737EF}"/>
            </c:ext>
          </c:extLst>
        </c:ser>
        <c:ser>
          <c:idx val="3"/>
          <c:order val="3"/>
          <c:tx>
            <c:strRef>
              <c:f>'seasonal '!$F$5:$F$6</c:f>
              <c:strCache>
                <c:ptCount val="1"/>
                <c:pt idx="0">
                  <c:v>Ash gourd</c:v>
                </c:pt>
              </c:strCache>
            </c:strRef>
          </c:tx>
          <c:spPr>
            <a:ln w="22225" cap="rnd">
              <a:solidFill>
                <a:schemeClr val="accent4"/>
              </a:solidFill>
              <a:round/>
            </a:ln>
            <a:effectLst/>
          </c:spPr>
          <c:marker>
            <c:symbol val="none"/>
          </c:marker>
          <c:cat>
            <c:multiLvlStrRef>
              <c:f>'seasonal '!$B$7:$B$23</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'seasonal '!$F$7:$F$23</c:f>
              <c:numCache>
                <c:formatCode>0</c:formatCode>
                <c:ptCount val="14"/>
                <c:pt idx="0">
                  <c:v>22.535714285714285</c:v>
                </c:pt>
                <c:pt idx="1">
                  <c:v>19.838709677419356</c:v>
                </c:pt>
                <c:pt idx="2">
                  <c:v>18.821428571428573</c:v>
                </c:pt>
                <c:pt idx="3">
                  <c:v>19.29032258064516</c:v>
                </c:pt>
                <c:pt idx="4">
                  <c:v>17.866666666666667</c:v>
                </c:pt>
                <c:pt idx="5">
                  <c:v>21.966666666666665</c:v>
                </c:pt>
                <c:pt idx="6">
                  <c:v>25.387096774193548</c:v>
                </c:pt>
                <c:pt idx="7">
                  <c:v>26.066666666666666</c:v>
                </c:pt>
                <c:pt idx="8">
                  <c:v>25.096774193548388</c:v>
                </c:pt>
                <c:pt idx="9">
                  <c:v>24.3</c:v>
                </c:pt>
                <c:pt idx="10">
                  <c:v>25.580645161290324</c:v>
                </c:pt>
                <c:pt idx="11">
                  <c:v>24.516129032258064</c:v>
                </c:pt>
                <c:pt idx="12">
                  <c:v>26.071428571428573</c:v>
                </c:pt>
                <c:pt idx="13">
                  <c:v>23.903225806451612</c:v>
                </c:pt>
              </c:numCache>
            </c:numRef>
          </c:val>
          <c:smooth val="0"/>
          <c:extLst>
            <c:ext xmlns:c16="http://schemas.microsoft.com/office/drawing/2014/chart" uri="{C3380CC4-5D6E-409C-BE32-E72D297353CC}">
              <c16:uniqueId val="{00000010-B18A-492B-9E12-DB67FF5737EF}"/>
            </c:ext>
          </c:extLst>
        </c:ser>
        <c:dLbls>
          <c:showLegendKey val="0"/>
          <c:showVal val="0"/>
          <c:showCatName val="0"/>
          <c:showSerName val="0"/>
          <c:showPercent val="0"/>
          <c:showBubbleSize val="0"/>
        </c:dLbls>
        <c:smooth val="0"/>
        <c:axId val="1761280287"/>
        <c:axId val="1761278623"/>
      </c:lineChart>
      <c:catAx>
        <c:axId val="176128028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61278623"/>
        <c:crosses val="autoZero"/>
        <c:auto val="1"/>
        <c:lblAlgn val="ctr"/>
        <c:lblOffset val="100"/>
        <c:noMultiLvlLbl val="0"/>
      </c:catAx>
      <c:valAx>
        <c:axId val="1761278623"/>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61280287"/>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Change in basket price</a:t>
            </a:r>
          </a:p>
        </c:rich>
      </c:tx>
      <c:layout>
        <c:manualLayout>
          <c:xMode val="edge"/>
          <c:yMode val="edge"/>
          <c:x val="0.42010301131713373"/>
          <c:y val="2.0512820512820513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'Q7'!$B$25</c:f>
              <c:strCache>
                <c:ptCount val="1"/>
                <c:pt idx="0">
                  <c:v>Low incom</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'Q7'!$A$26:$A$40</c:f>
              <c:strCache>
                <c:ptCount val="15"/>
                <c:pt idx="1">
                  <c:v>Feb-22</c:v>
                </c:pt>
                <c:pt idx="2">
                  <c:v>Mar-22</c:v>
                </c:pt>
                <c:pt idx="3">
                  <c:v>Apr</c:v>
                </c:pt>
                <c:pt idx="4">
                  <c:v>May</c:v>
                </c:pt>
                <c:pt idx="5">
                  <c:v>Jun</c:v>
                </c:pt>
                <c:pt idx="6">
                  <c:v>Jul</c:v>
                </c:pt>
                <c:pt idx="7">
                  <c:v>Aug</c:v>
                </c:pt>
                <c:pt idx="8">
                  <c:v>Sep</c:v>
                </c:pt>
                <c:pt idx="9">
                  <c:v>Oct</c:v>
                </c:pt>
                <c:pt idx="10">
                  <c:v>Nov</c:v>
                </c:pt>
                <c:pt idx="11">
                  <c:v>Dec</c:v>
                </c:pt>
                <c:pt idx="12">
                  <c:v>Jan</c:v>
                </c:pt>
                <c:pt idx="13">
                  <c:v>Feb-23</c:v>
                </c:pt>
                <c:pt idx="14">
                  <c:v>Mar-23</c:v>
                </c:pt>
              </c:strCache>
            </c:strRef>
          </c:cat>
          <c:val>
            <c:numRef>
              <c:f>'Q7'!$B$26:$B$40</c:f>
              <c:numCache>
                <c:formatCode>General</c:formatCode>
                <c:ptCount val="15"/>
                <c:pt idx="1">
                  <c:v>7838</c:v>
                </c:pt>
                <c:pt idx="2">
                  <c:v>7701</c:v>
                </c:pt>
                <c:pt idx="3">
                  <c:v>6419</c:v>
                </c:pt>
                <c:pt idx="4">
                  <c:v>7614</c:v>
                </c:pt>
                <c:pt idx="5">
                  <c:v>7793</c:v>
                </c:pt>
                <c:pt idx="6">
                  <c:v>7632</c:v>
                </c:pt>
                <c:pt idx="7">
                  <c:v>8202</c:v>
                </c:pt>
                <c:pt idx="8">
                  <c:v>7228</c:v>
                </c:pt>
                <c:pt idx="9">
                  <c:v>7225</c:v>
                </c:pt>
                <c:pt idx="10">
                  <c:v>7364</c:v>
                </c:pt>
                <c:pt idx="11">
                  <c:v>7209</c:v>
                </c:pt>
                <c:pt idx="12">
                  <c:v>6806</c:v>
                </c:pt>
                <c:pt idx="13">
                  <c:v>6781</c:v>
                </c:pt>
                <c:pt idx="14">
                  <c:v>7196</c:v>
                </c:pt>
              </c:numCache>
            </c:numRef>
          </c:val>
          <c:smooth val="0"/>
          <c:extLst>
            <c:ext xmlns:c16="http://schemas.microsoft.com/office/drawing/2014/chart" uri="{C3380CC4-5D6E-409C-BE32-E72D297353CC}">
              <c16:uniqueId val="{00000000-D236-49C2-9FEF-EBDCCBFCD87F}"/>
            </c:ext>
          </c:extLst>
        </c:ser>
        <c:ser>
          <c:idx val="1"/>
          <c:order val="1"/>
          <c:tx>
            <c:strRef>
              <c:f>'Q7'!$C$25</c:f>
              <c:strCache>
                <c:ptCount val="1"/>
                <c:pt idx="0">
                  <c:v>Middle income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'Q7'!$A$26:$A$40</c:f>
              <c:strCache>
                <c:ptCount val="15"/>
                <c:pt idx="1">
                  <c:v>Feb-22</c:v>
                </c:pt>
                <c:pt idx="2">
                  <c:v>Mar-22</c:v>
                </c:pt>
                <c:pt idx="3">
                  <c:v>Apr</c:v>
                </c:pt>
                <c:pt idx="4">
                  <c:v>May</c:v>
                </c:pt>
                <c:pt idx="5">
                  <c:v>Jun</c:v>
                </c:pt>
                <c:pt idx="6">
                  <c:v>Jul</c:v>
                </c:pt>
                <c:pt idx="7">
                  <c:v>Aug</c:v>
                </c:pt>
                <c:pt idx="8">
                  <c:v>Sep</c:v>
                </c:pt>
                <c:pt idx="9">
                  <c:v>Oct</c:v>
                </c:pt>
                <c:pt idx="10">
                  <c:v>Nov</c:v>
                </c:pt>
                <c:pt idx="11">
                  <c:v>Dec</c:v>
                </c:pt>
                <c:pt idx="12">
                  <c:v>Jan</c:v>
                </c:pt>
                <c:pt idx="13">
                  <c:v>Feb-23</c:v>
                </c:pt>
                <c:pt idx="14">
                  <c:v>Mar-23</c:v>
                </c:pt>
              </c:strCache>
            </c:strRef>
          </c:cat>
          <c:val>
            <c:numRef>
              <c:f>'Q7'!$C$26:$C$40</c:f>
              <c:numCache>
                <c:formatCode>General</c:formatCode>
                <c:ptCount val="15"/>
                <c:pt idx="1">
                  <c:v>9430</c:v>
                </c:pt>
                <c:pt idx="2">
                  <c:v>8988</c:v>
                </c:pt>
                <c:pt idx="3">
                  <c:v>7681</c:v>
                </c:pt>
                <c:pt idx="4">
                  <c:v>9503</c:v>
                </c:pt>
                <c:pt idx="5">
                  <c:v>10030</c:v>
                </c:pt>
                <c:pt idx="6">
                  <c:v>9534</c:v>
                </c:pt>
                <c:pt idx="7">
                  <c:v>10547</c:v>
                </c:pt>
                <c:pt idx="8">
                  <c:v>10858</c:v>
                </c:pt>
                <c:pt idx="9">
                  <c:v>11605</c:v>
                </c:pt>
                <c:pt idx="10">
                  <c:v>10621</c:v>
                </c:pt>
                <c:pt idx="11">
                  <c:v>9327</c:v>
                </c:pt>
                <c:pt idx="12">
                  <c:v>9048</c:v>
                </c:pt>
                <c:pt idx="13">
                  <c:v>8959</c:v>
                </c:pt>
                <c:pt idx="14">
                  <c:v>9733</c:v>
                </c:pt>
              </c:numCache>
            </c:numRef>
          </c:val>
          <c:smooth val="0"/>
          <c:extLst>
            <c:ext xmlns:c16="http://schemas.microsoft.com/office/drawing/2014/chart" uri="{C3380CC4-5D6E-409C-BE32-E72D297353CC}">
              <c16:uniqueId val="{00000001-D236-49C2-9FEF-EBDCCBFCD87F}"/>
            </c:ext>
          </c:extLst>
        </c:ser>
        <c:ser>
          <c:idx val="2"/>
          <c:order val="2"/>
          <c:tx>
            <c:strRef>
              <c:f>'Q7'!$D$25</c:f>
              <c:strCache>
                <c:ptCount val="1"/>
                <c:pt idx="0">
                  <c:v>Higher income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'Q7'!$A$26:$A$40</c:f>
              <c:strCache>
                <c:ptCount val="15"/>
                <c:pt idx="1">
                  <c:v>Feb-22</c:v>
                </c:pt>
                <c:pt idx="2">
                  <c:v>Mar-22</c:v>
                </c:pt>
                <c:pt idx="3">
                  <c:v>Apr</c:v>
                </c:pt>
                <c:pt idx="4">
                  <c:v>May</c:v>
                </c:pt>
                <c:pt idx="5">
                  <c:v>Jun</c:v>
                </c:pt>
                <c:pt idx="6">
                  <c:v>Jul</c:v>
                </c:pt>
                <c:pt idx="7">
                  <c:v>Aug</c:v>
                </c:pt>
                <c:pt idx="8">
                  <c:v>Sep</c:v>
                </c:pt>
                <c:pt idx="9">
                  <c:v>Oct</c:v>
                </c:pt>
                <c:pt idx="10">
                  <c:v>Nov</c:v>
                </c:pt>
                <c:pt idx="11">
                  <c:v>Dec</c:v>
                </c:pt>
                <c:pt idx="12">
                  <c:v>Jan</c:v>
                </c:pt>
                <c:pt idx="13">
                  <c:v>Feb-23</c:v>
                </c:pt>
                <c:pt idx="14">
                  <c:v>Mar-23</c:v>
                </c:pt>
              </c:strCache>
            </c:strRef>
          </c:cat>
          <c:val>
            <c:numRef>
              <c:f>'Q7'!$D$26:$D$40</c:f>
              <c:numCache>
                <c:formatCode>General</c:formatCode>
                <c:ptCount val="15"/>
                <c:pt idx="1">
                  <c:v>14732</c:v>
                </c:pt>
                <c:pt idx="2">
                  <c:v>15006</c:v>
                </c:pt>
                <c:pt idx="3">
                  <c:v>10351</c:v>
                </c:pt>
                <c:pt idx="4">
                  <c:v>11403</c:v>
                </c:pt>
                <c:pt idx="5">
                  <c:v>12238</c:v>
                </c:pt>
                <c:pt idx="6">
                  <c:v>12137</c:v>
                </c:pt>
                <c:pt idx="7">
                  <c:v>13845</c:v>
                </c:pt>
                <c:pt idx="8">
                  <c:v>14065</c:v>
                </c:pt>
                <c:pt idx="9">
                  <c:v>15052</c:v>
                </c:pt>
                <c:pt idx="10">
                  <c:v>15145</c:v>
                </c:pt>
                <c:pt idx="11">
                  <c:v>14739</c:v>
                </c:pt>
                <c:pt idx="12">
                  <c:v>15246</c:v>
                </c:pt>
                <c:pt idx="13">
                  <c:v>14332</c:v>
                </c:pt>
                <c:pt idx="14">
                  <c:v>15810</c:v>
                </c:pt>
              </c:numCache>
            </c:numRef>
          </c:val>
          <c:smooth val="0"/>
          <c:extLst>
            <c:ext xmlns:c16="http://schemas.microsoft.com/office/drawing/2014/chart" uri="{C3380CC4-5D6E-409C-BE32-E72D297353CC}">
              <c16:uniqueId val="{00000002-D236-49C2-9FEF-EBDCCBFCD87F}"/>
            </c:ext>
          </c:extLst>
        </c:ser>
        <c:dLbls>
          <c:showLegendKey val="0"/>
          <c:showVal val="0"/>
          <c:showCatName val="0"/>
          <c:showSerName val="0"/>
          <c:showPercent val="0"/>
          <c:showBubbleSize val="0"/>
        </c:dLbls>
        <c:marker val="1"/>
        <c:smooth val="0"/>
        <c:axId val="696649535"/>
        <c:axId val="696648287"/>
      </c:lineChart>
      <c:catAx>
        <c:axId val="6966495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96648287"/>
        <c:crosses val="autoZero"/>
        <c:auto val="1"/>
        <c:lblAlgn val="ctr"/>
        <c:lblOffset val="100"/>
        <c:noMultiLvlLbl val="0"/>
      </c:catAx>
      <c:valAx>
        <c:axId val="696648287"/>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4953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tx1">
          <a:lumMod val="15000"/>
          <a:lumOff val="85000"/>
        </a:schemeClr>
      </a:solidFill>
      <a:round/>
    </a:ln>
    <a:effectLst>
      <a:glow rad="127000">
        <a:schemeClr val="bg2"/>
      </a:glo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Inflantion among income groups</a:t>
            </a:r>
          </a:p>
        </c:rich>
      </c:tx>
      <c:layout>
        <c:manualLayout>
          <c:xMode val="edge"/>
          <c:yMode val="edge"/>
          <c:x val="0.19059373152255937"/>
          <c:y val="3.305576779445088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'q6'!$A$23</c:f>
              <c:strCache>
                <c:ptCount val="1"/>
                <c:pt idx="0">
                  <c:v>2022 feb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'q6'!$B$22:$D$22</c:f>
              <c:strCache>
                <c:ptCount val="3"/>
                <c:pt idx="0">
                  <c:v>low</c:v>
                </c:pt>
                <c:pt idx="1">
                  <c:v>medium</c:v>
                </c:pt>
                <c:pt idx="2">
                  <c:v>high</c:v>
                </c:pt>
              </c:strCache>
            </c:strRef>
          </c:cat>
          <c:val>
            <c:numRef>
              <c:f>'q6'!$B$23:$D$23</c:f>
              <c:numCache>
                <c:formatCode>General</c:formatCode>
                <c:ptCount val="3"/>
                <c:pt idx="0">
                  <c:v>280</c:v>
                </c:pt>
                <c:pt idx="1">
                  <c:v>337</c:v>
                </c:pt>
                <c:pt idx="2">
                  <c:v>526</c:v>
                </c:pt>
              </c:numCache>
            </c:numRef>
          </c:val>
          <c:extLst>
            <c:ext xmlns:c16="http://schemas.microsoft.com/office/drawing/2014/chart" uri="{C3380CC4-5D6E-409C-BE32-E72D297353CC}">
              <c16:uniqueId val="{00000000-E414-4D23-A6AE-767E4C0D2338}"/>
            </c:ext>
          </c:extLst>
        </c:ser>
        <c:ser>
          <c:idx val="1"/>
          <c:order val="1"/>
          <c:tx>
            <c:strRef>
              <c:f>'q6'!$A$24</c:f>
              <c:strCache>
                <c:ptCount val="1"/>
                <c:pt idx="0">
                  <c:v>2023 feb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'q6'!$B$22:$D$22</c:f>
              <c:strCache>
                <c:ptCount val="3"/>
                <c:pt idx="0">
                  <c:v>low</c:v>
                </c:pt>
                <c:pt idx="1">
                  <c:v>medium</c:v>
                </c:pt>
                <c:pt idx="2">
                  <c:v>high</c:v>
                </c:pt>
              </c:strCache>
            </c:strRef>
          </c:cat>
          <c:val>
            <c:numRef>
              <c:f>'q6'!$B$24:$D$24</c:f>
              <c:numCache>
                <c:formatCode>General</c:formatCode>
                <c:ptCount val="3"/>
                <c:pt idx="0">
                  <c:v>242</c:v>
                </c:pt>
                <c:pt idx="1">
                  <c:v>320</c:v>
                </c:pt>
                <c:pt idx="2">
                  <c:v>512</c:v>
                </c:pt>
              </c:numCache>
            </c:numRef>
          </c:val>
          <c:extLst>
            <c:ext xmlns:c16="http://schemas.microsoft.com/office/drawing/2014/chart" uri="{C3380CC4-5D6E-409C-BE32-E72D297353CC}">
              <c16:uniqueId val="{00000001-E414-4D23-A6AE-767E4C0D2338}"/>
            </c:ext>
          </c:extLst>
        </c:ser>
        <c:dLbls>
          <c:dLblPos val="outEnd"/>
          <c:showLegendKey val="0"/>
          <c:showVal val="1"/>
          <c:showCatName val="0"/>
          <c:showSerName val="0"/>
          <c:showPercent val="0"/>
          <c:showBubbleSize val="0"/>
        </c:dLbls>
        <c:gapWidth val="247"/>
        <c:axId val="2067601935"/>
        <c:axId val="2067615663"/>
      </c:barChart>
      <c:catAx>
        <c:axId val="206760193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2067615663"/>
        <c:crosses val="autoZero"/>
        <c:auto val="1"/>
        <c:lblAlgn val="ctr"/>
        <c:lblOffset val="100"/>
        <c:noMultiLvlLbl val="0"/>
      </c:catAx>
      <c:valAx>
        <c:axId val="206761566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2067601935"/>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D7E49-1398-4A27-ADA8-AAC4A37499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E79179A-C3B7-4F73-A6DC-B19D6140D40E}">
      <dgm:prSet/>
      <dgm:spPr/>
      <dgm:t>
        <a:bodyPr/>
        <a:lstStyle/>
        <a:p>
          <a:pPr>
            <a:lnSpc>
              <a:spcPct val="100000"/>
            </a:lnSpc>
          </a:pPr>
          <a:r>
            <a:rPr lang="en-US" b="0" i="0"/>
            <a:t>Our first step is to gather comprehensive and trustworthy data from relevant websites, forming the foundation of our vegetable market analysis.</a:t>
          </a:r>
          <a:endParaRPr lang="en-US"/>
        </a:p>
      </dgm:t>
    </dgm:pt>
    <dgm:pt modelId="{B2D9E4D9-07A9-4DF8-AB04-2A81F5D39EEB}" type="parTrans" cxnId="{7BF83586-C78F-4A13-85DA-74C89E7B8F23}">
      <dgm:prSet/>
      <dgm:spPr/>
      <dgm:t>
        <a:bodyPr/>
        <a:lstStyle/>
        <a:p>
          <a:endParaRPr lang="en-US"/>
        </a:p>
      </dgm:t>
    </dgm:pt>
    <dgm:pt modelId="{8700397C-FFC7-4095-846F-277910DE52D2}" type="sibTrans" cxnId="{7BF83586-C78F-4A13-85DA-74C89E7B8F23}">
      <dgm:prSet/>
      <dgm:spPr/>
      <dgm:t>
        <a:bodyPr/>
        <a:lstStyle/>
        <a:p>
          <a:endParaRPr lang="en-US"/>
        </a:p>
      </dgm:t>
    </dgm:pt>
    <dgm:pt modelId="{3D0D936E-663E-4E75-9A4B-A5B48D2DE8F3}">
      <dgm:prSet/>
      <dgm:spPr/>
      <dgm:t>
        <a:bodyPr/>
        <a:lstStyle/>
        <a:p>
          <a:pPr>
            <a:lnSpc>
              <a:spcPct val="100000"/>
            </a:lnSpc>
          </a:pPr>
          <a:r>
            <a:rPr lang="en-US" b="0" i="0"/>
            <a:t>We conduct a thorough examination of the Noida vegetable market, scrutinizing price trends and variations to offer valuable insights into market dynamics.</a:t>
          </a:r>
          <a:endParaRPr lang="en-US"/>
        </a:p>
      </dgm:t>
    </dgm:pt>
    <dgm:pt modelId="{681B7001-CE08-4D12-8A84-C51D805BFEA9}" type="parTrans" cxnId="{A9E34A7A-61D0-4E6B-A3FA-D62DE32A00F4}">
      <dgm:prSet/>
      <dgm:spPr/>
      <dgm:t>
        <a:bodyPr/>
        <a:lstStyle/>
        <a:p>
          <a:endParaRPr lang="en-US"/>
        </a:p>
      </dgm:t>
    </dgm:pt>
    <dgm:pt modelId="{CADA7582-84DA-4B1D-8F13-ADAD844E2E19}" type="sibTrans" cxnId="{A9E34A7A-61D0-4E6B-A3FA-D62DE32A00F4}">
      <dgm:prSet/>
      <dgm:spPr/>
      <dgm:t>
        <a:bodyPr/>
        <a:lstStyle/>
        <a:p>
          <a:endParaRPr lang="en-US"/>
        </a:p>
      </dgm:t>
    </dgm:pt>
    <dgm:pt modelId="{4139A839-5C9F-4C49-BA16-D01E2D89E4D9}">
      <dgm:prSet/>
      <dgm:spPr/>
      <dgm:t>
        <a:bodyPr/>
        <a:lstStyle/>
        <a:p>
          <a:pPr>
            <a:lnSpc>
              <a:spcPct val="100000"/>
            </a:lnSpc>
          </a:pPr>
          <a:r>
            <a:rPr lang="en-US" b="0" i="0"/>
            <a:t>Through price analysis, we identify which vegetables are in season, aiding consumers and vendors in making well-informed choices.</a:t>
          </a:r>
          <a:endParaRPr lang="en-US"/>
        </a:p>
      </dgm:t>
    </dgm:pt>
    <dgm:pt modelId="{FBDDCBAC-ACDD-4370-B0C3-A7F27D052B28}" type="parTrans" cxnId="{5568E1FA-3B80-484C-8799-8383AFB83806}">
      <dgm:prSet/>
      <dgm:spPr/>
      <dgm:t>
        <a:bodyPr/>
        <a:lstStyle/>
        <a:p>
          <a:endParaRPr lang="en-US"/>
        </a:p>
      </dgm:t>
    </dgm:pt>
    <dgm:pt modelId="{60A907A3-E075-4D12-8797-2B11FFFA7288}" type="sibTrans" cxnId="{5568E1FA-3B80-484C-8799-8383AFB83806}">
      <dgm:prSet/>
      <dgm:spPr/>
      <dgm:t>
        <a:bodyPr/>
        <a:lstStyle/>
        <a:p>
          <a:endParaRPr lang="en-US"/>
        </a:p>
      </dgm:t>
    </dgm:pt>
    <dgm:pt modelId="{44386682-0394-40EE-A4DE-71EF76EE69A2}" type="pres">
      <dgm:prSet presAssocID="{10ED7E49-1398-4A27-ADA8-AAC4A3749983}" presName="root" presStyleCnt="0">
        <dgm:presLayoutVars>
          <dgm:dir/>
          <dgm:resizeHandles val="exact"/>
        </dgm:presLayoutVars>
      </dgm:prSet>
      <dgm:spPr/>
    </dgm:pt>
    <dgm:pt modelId="{B33B5673-8A1D-45BB-8DE7-15186C00F3A7}" type="pres">
      <dgm:prSet presAssocID="{BE79179A-C3B7-4F73-A6DC-B19D6140D40E}" presName="compNode" presStyleCnt="0"/>
      <dgm:spPr/>
    </dgm:pt>
    <dgm:pt modelId="{4FA9709B-EBE4-4A24-BA8F-EA83AC954CBD}" type="pres">
      <dgm:prSet presAssocID="{BE79179A-C3B7-4F73-A6DC-B19D6140D40E}" presName="bgRect" presStyleLbl="bgShp" presStyleIdx="0" presStyleCnt="3"/>
      <dgm:spPr/>
    </dgm:pt>
    <dgm:pt modelId="{1FE56F6A-2CD3-4E51-80C2-354D98C14B80}" type="pres">
      <dgm:prSet presAssocID="{BE79179A-C3B7-4F73-A6DC-B19D6140D4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32024BD2-C647-42FA-92D8-B1B2026C0F3F}" type="pres">
      <dgm:prSet presAssocID="{BE79179A-C3B7-4F73-A6DC-B19D6140D40E}" presName="spaceRect" presStyleCnt="0"/>
      <dgm:spPr/>
    </dgm:pt>
    <dgm:pt modelId="{3E318FEE-BDDF-4E8F-ABCD-D08C198FF6C5}" type="pres">
      <dgm:prSet presAssocID="{BE79179A-C3B7-4F73-A6DC-B19D6140D40E}" presName="parTx" presStyleLbl="revTx" presStyleIdx="0" presStyleCnt="3">
        <dgm:presLayoutVars>
          <dgm:chMax val="0"/>
          <dgm:chPref val="0"/>
        </dgm:presLayoutVars>
      </dgm:prSet>
      <dgm:spPr/>
    </dgm:pt>
    <dgm:pt modelId="{8BB714AE-49FA-4488-B265-B376508970EE}" type="pres">
      <dgm:prSet presAssocID="{8700397C-FFC7-4095-846F-277910DE52D2}" presName="sibTrans" presStyleCnt="0"/>
      <dgm:spPr/>
    </dgm:pt>
    <dgm:pt modelId="{40EC9382-A4B6-4DFE-BF62-522A737AFFE0}" type="pres">
      <dgm:prSet presAssocID="{3D0D936E-663E-4E75-9A4B-A5B48D2DE8F3}" presName="compNode" presStyleCnt="0"/>
      <dgm:spPr/>
    </dgm:pt>
    <dgm:pt modelId="{F457570D-1278-4468-AC88-E5E38F42CF2C}" type="pres">
      <dgm:prSet presAssocID="{3D0D936E-663E-4E75-9A4B-A5B48D2DE8F3}" presName="bgRect" presStyleLbl="bgShp" presStyleIdx="1" presStyleCnt="3"/>
      <dgm:spPr/>
    </dgm:pt>
    <dgm:pt modelId="{DC458B1D-8129-4AA0-A775-8F384D454A6E}" type="pres">
      <dgm:prSet presAssocID="{3D0D936E-663E-4E75-9A4B-A5B48D2DE8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EA4C642-A627-4142-B7FF-0D17C7DF380A}" type="pres">
      <dgm:prSet presAssocID="{3D0D936E-663E-4E75-9A4B-A5B48D2DE8F3}" presName="spaceRect" presStyleCnt="0"/>
      <dgm:spPr/>
    </dgm:pt>
    <dgm:pt modelId="{89C8645E-8C70-466E-9812-A0B7347AC1F5}" type="pres">
      <dgm:prSet presAssocID="{3D0D936E-663E-4E75-9A4B-A5B48D2DE8F3}" presName="parTx" presStyleLbl="revTx" presStyleIdx="1" presStyleCnt="3">
        <dgm:presLayoutVars>
          <dgm:chMax val="0"/>
          <dgm:chPref val="0"/>
        </dgm:presLayoutVars>
      </dgm:prSet>
      <dgm:spPr/>
    </dgm:pt>
    <dgm:pt modelId="{6E0F784D-A185-4361-81AE-774B1C2348FE}" type="pres">
      <dgm:prSet presAssocID="{CADA7582-84DA-4B1D-8F13-ADAD844E2E19}" presName="sibTrans" presStyleCnt="0"/>
      <dgm:spPr/>
    </dgm:pt>
    <dgm:pt modelId="{836D6AF5-B85E-496B-93C9-F90F5C4574AB}" type="pres">
      <dgm:prSet presAssocID="{4139A839-5C9F-4C49-BA16-D01E2D89E4D9}" presName="compNode" presStyleCnt="0"/>
      <dgm:spPr/>
    </dgm:pt>
    <dgm:pt modelId="{607C02E5-2638-4D02-A5B6-8BB886B53D89}" type="pres">
      <dgm:prSet presAssocID="{4139A839-5C9F-4C49-BA16-D01E2D89E4D9}" presName="bgRect" presStyleLbl="bgShp" presStyleIdx="2" presStyleCnt="3"/>
      <dgm:spPr/>
    </dgm:pt>
    <dgm:pt modelId="{4993BF4F-FE8C-4CDF-94FF-56809AEF95FB}" type="pres">
      <dgm:prSet presAssocID="{4139A839-5C9F-4C49-BA16-D01E2D89E4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ruit Bowl"/>
        </a:ext>
      </dgm:extLst>
    </dgm:pt>
    <dgm:pt modelId="{6195D535-08DD-4E68-AFB9-90AFF7B9B0D2}" type="pres">
      <dgm:prSet presAssocID="{4139A839-5C9F-4C49-BA16-D01E2D89E4D9}" presName="spaceRect" presStyleCnt="0"/>
      <dgm:spPr/>
    </dgm:pt>
    <dgm:pt modelId="{43B9E0B8-82FD-4DD9-A40D-3065A893F535}" type="pres">
      <dgm:prSet presAssocID="{4139A839-5C9F-4C49-BA16-D01E2D89E4D9}" presName="parTx" presStyleLbl="revTx" presStyleIdx="2" presStyleCnt="3">
        <dgm:presLayoutVars>
          <dgm:chMax val="0"/>
          <dgm:chPref val="0"/>
        </dgm:presLayoutVars>
      </dgm:prSet>
      <dgm:spPr/>
    </dgm:pt>
  </dgm:ptLst>
  <dgm:cxnLst>
    <dgm:cxn modelId="{BBBBE010-9297-486A-ADCE-27D4066ED9B4}" type="presOf" srcId="{BE79179A-C3B7-4F73-A6DC-B19D6140D40E}" destId="{3E318FEE-BDDF-4E8F-ABCD-D08C198FF6C5}" srcOrd="0" destOrd="0" presId="urn:microsoft.com/office/officeart/2018/2/layout/IconVerticalSolidList"/>
    <dgm:cxn modelId="{A9E34A7A-61D0-4E6B-A3FA-D62DE32A00F4}" srcId="{10ED7E49-1398-4A27-ADA8-AAC4A3749983}" destId="{3D0D936E-663E-4E75-9A4B-A5B48D2DE8F3}" srcOrd="1" destOrd="0" parTransId="{681B7001-CE08-4D12-8A84-C51D805BFEA9}" sibTransId="{CADA7582-84DA-4B1D-8F13-ADAD844E2E19}"/>
    <dgm:cxn modelId="{7BF83586-C78F-4A13-85DA-74C89E7B8F23}" srcId="{10ED7E49-1398-4A27-ADA8-AAC4A3749983}" destId="{BE79179A-C3B7-4F73-A6DC-B19D6140D40E}" srcOrd="0" destOrd="0" parTransId="{B2D9E4D9-07A9-4DF8-AB04-2A81F5D39EEB}" sibTransId="{8700397C-FFC7-4095-846F-277910DE52D2}"/>
    <dgm:cxn modelId="{A8271C99-66B9-4460-915F-E837A5865904}" type="presOf" srcId="{10ED7E49-1398-4A27-ADA8-AAC4A3749983}" destId="{44386682-0394-40EE-A4DE-71EF76EE69A2}" srcOrd="0" destOrd="0" presId="urn:microsoft.com/office/officeart/2018/2/layout/IconVerticalSolidList"/>
    <dgm:cxn modelId="{66B78CDD-5FBB-43EF-AF00-A0F950184416}" type="presOf" srcId="{3D0D936E-663E-4E75-9A4B-A5B48D2DE8F3}" destId="{89C8645E-8C70-466E-9812-A0B7347AC1F5}" srcOrd="0" destOrd="0" presId="urn:microsoft.com/office/officeart/2018/2/layout/IconVerticalSolidList"/>
    <dgm:cxn modelId="{E6D024F1-3D93-494A-AFEB-A5FDF93C16F9}" type="presOf" srcId="{4139A839-5C9F-4C49-BA16-D01E2D89E4D9}" destId="{43B9E0B8-82FD-4DD9-A40D-3065A893F535}" srcOrd="0" destOrd="0" presId="urn:microsoft.com/office/officeart/2018/2/layout/IconVerticalSolidList"/>
    <dgm:cxn modelId="{5568E1FA-3B80-484C-8799-8383AFB83806}" srcId="{10ED7E49-1398-4A27-ADA8-AAC4A3749983}" destId="{4139A839-5C9F-4C49-BA16-D01E2D89E4D9}" srcOrd="2" destOrd="0" parTransId="{FBDDCBAC-ACDD-4370-B0C3-A7F27D052B28}" sibTransId="{60A907A3-E075-4D12-8797-2B11FFFA7288}"/>
    <dgm:cxn modelId="{33DC2CD6-99D3-405C-B511-902FDBBE6418}" type="presParOf" srcId="{44386682-0394-40EE-A4DE-71EF76EE69A2}" destId="{B33B5673-8A1D-45BB-8DE7-15186C00F3A7}" srcOrd="0" destOrd="0" presId="urn:microsoft.com/office/officeart/2018/2/layout/IconVerticalSolidList"/>
    <dgm:cxn modelId="{DC733255-2B03-469D-8D5E-9C0447222D01}" type="presParOf" srcId="{B33B5673-8A1D-45BB-8DE7-15186C00F3A7}" destId="{4FA9709B-EBE4-4A24-BA8F-EA83AC954CBD}" srcOrd="0" destOrd="0" presId="urn:microsoft.com/office/officeart/2018/2/layout/IconVerticalSolidList"/>
    <dgm:cxn modelId="{52F12AA7-E51C-4C2F-8E60-4807BE1CDD8A}" type="presParOf" srcId="{B33B5673-8A1D-45BB-8DE7-15186C00F3A7}" destId="{1FE56F6A-2CD3-4E51-80C2-354D98C14B80}" srcOrd="1" destOrd="0" presId="urn:microsoft.com/office/officeart/2018/2/layout/IconVerticalSolidList"/>
    <dgm:cxn modelId="{1D447B3C-354B-45C6-AD53-9589212A9D89}" type="presParOf" srcId="{B33B5673-8A1D-45BB-8DE7-15186C00F3A7}" destId="{32024BD2-C647-42FA-92D8-B1B2026C0F3F}" srcOrd="2" destOrd="0" presId="urn:microsoft.com/office/officeart/2018/2/layout/IconVerticalSolidList"/>
    <dgm:cxn modelId="{8C80BB1D-BB4A-4B77-A1AB-C08458132A6B}" type="presParOf" srcId="{B33B5673-8A1D-45BB-8DE7-15186C00F3A7}" destId="{3E318FEE-BDDF-4E8F-ABCD-D08C198FF6C5}" srcOrd="3" destOrd="0" presId="urn:microsoft.com/office/officeart/2018/2/layout/IconVerticalSolidList"/>
    <dgm:cxn modelId="{0336C9D2-3DC1-47C0-A32B-E3773FB4CFD6}" type="presParOf" srcId="{44386682-0394-40EE-A4DE-71EF76EE69A2}" destId="{8BB714AE-49FA-4488-B265-B376508970EE}" srcOrd="1" destOrd="0" presId="urn:microsoft.com/office/officeart/2018/2/layout/IconVerticalSolidList"/>
    <dgm:cxn modelId="{2CBE8610-D5C2-4A64-9108-181835BF1EE5}" type="presParOf" srcId="{44386682-0394-40EE-A4DE-71EF76EE69A2}" destId="{40EC9382-A4B6-4DFE-BF62-522A737AFFE0}" srcOrd="2" destOrd="0" presId="urn:microsoft.com/office/officeart/2018/2/layout/IconVerticalSolidList"/>
    <dgm:cxn modelId="{65D900AC-0CAC-4730-9A87-55A40409958D}" type="presParOf" srcId="{40EC9382-A4B6-4DFE-BF62-522A737AFFE0}" destId="{F457570D-1278-4468-AC88-E5E38F42CF2C}" srcOrd="0" destOrd="0" presId="urn:microsoft.com/office/officeart/2018/2/layout/IconVerticalSolidList"/>
    <dgm:cxn modelId="{8B81B80B-959D-4B92-807E-21E68266A26F}" type="presParOf" srcId="{40EC9382-A4B6-4DFE-BF62-522A737AFFE0}" destId="{DC458B1D-8129-4AA0-A775-8F384D454A6E}" srcOrd="1" destOrd="0" presId="urn:microsoft.com/office/officeart/2018/2/layout/IconVerticalSolidList"/>
    <dgm:cxn modelId="{B91A0F2D-9AA5-49F0-A8EA-4C5E9E4846F3}" type="presParOf" srcId="{40EC9382-A4B6-4DFE-BF62-522A737AFFE0}" destId="{2EA4C642-A627-4142-B7FF-0D17C7DF380A}" srcOrd="2" destOrd="0" presId="urn:microsoft.com/office/officeart/2018/2/layout/IconVerticalSolidList"/>
    <dgm:cxn modelId="{9EDC08AD-8793-4EFA-AAB6-A89564D13916}" type="presParOf" srcId="{40EC9382-A4B6-4DFE-BF62-522A737AFFE0}" destId="{89C8645E-8C70-466E-9812-A0B7347AC1F5}" srcOrd="3" destOrd="0" presId="urn:microsoft.com/office/officeart/2018/2/layout/IconVerticalSolidList"/>
    <dgm:cxn modelId="{954EF2BD-05BA-42EE-8B0B-F8AF8BD2293F}" type="presParOf" srcId="{44386682-0394-40EE-A4DE-71EF76EE69A2}" destId="{6E0F784D-A185-4361-81AE-774B1C2348FE}" srcOrd="3" destOrd="0" presId="urn:microsoft.com/office/officeart/2018/2/layout/IconVerticalSolidList"/>
    <dgm:cxn modelId="{AD9A1A01-B954-4BAF-9098-A824A065484A}" type="presParOf" srcId="{44386682-0394-40EE-A4DE-71EF76EE69A2}" destId="{836D6AF5-B85E-496B-93C9-F90F5C4574AB}" srcOrd="4" destOrd="0" presId="urn:microsoft.com/office/officeart/2018/2/layout/IconVerticalSolidList"/>
    <dgm:cxn modelId="{1C9D4AAE-DB08-4C1C-941C-55302A9B8755}" type="presParOf" srcId="{836D6AF5-B85E-496B-93C9-F90F5C4574AB}" destId="{607C02E5-2638-4D02-A5B6-8BB886B53D89}" srcOrd="0" destOrd="0" presId="urn:microsoft.com/office/officeart/2018/2/layout/IconVerticalSolidList"/>
    <dgm:cxn modelId="{DF953B32-E239-433F-8443-D38B79FB5CB9}" type="presParOf" srcId="{836D6AF5-B85E-496B-93C9-F90F5C4574AB}" destId="{4993BF4F-FE8C-4CDF-94FF-56809AEF95FB}" srcOrd="1" destOrd="0" presId="urn:microsoft.com/office/officeart/2018/2/layout/IconVerticalSolidList"/>
    <dgm:cxn modelId="{7CB0EB33-A9FE-49AD-9EF5-AD974F6CB914}" type="presParOf" srcId="{836D6AF5-B85E-496B-93C9-F90F5C4574AB}" destId="{6195D535-08DD-4E68-AFB9-90AFF7B9B0D2}" srcOrd="2" destOrd="0" presId="urn:microsoft.com/office/officeart/2018/2/layout/IconVerticalSolidList"/>
    <dgm:cxn modelId="{EAB4F185-630E-477D-939A-120D7CF52BBF}" type="presParOf" srcId="{836D6AF5-B85E-496B-93C9-F90F5C4574AB}" destId="{43B9E0B8-82FD-4DD9-A40D-3065A893F5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75621-8DB7-463B-97CA-59E8B9C8E61E}" type="doc">
      <dgm:prSet loTypeId="urn:microsoft.com/office/officeart/2005/8/layout/chart3" loCatId="cycle" qsTypeId="urn:microsoft.com/office/officeart/2005/8/quickstyle/simple1" qsCatId="simple" csTypeId="urn:microsoft.com/office/officeart/2005/8/colors/accent1_2" csCatId="accent1" phldr="1"/>
      <dgm:spPr/>
      <dgm:t>
        <a:bodyPr/>
        <a:lstStyle/>
        <a:p>
          <a:endParaRPr lang="en-US"/>
        </a:p>
      </dgm:t>
    </dgm:pt>
    <dgm:pt modelId="{AB60F408-4699-4285-B6A4-FDD5CA35D7EE}">
      <dgm:prSet custT="1">
        <dgm:style>
          <a:lnRef idx="3">
            <a:schemeClr val="lt1"/>
          </a:lnRef>
          <a:fillRef idx="1">
            <a:schemeClr val="accent1"/>
          </a:fillRef>
          <a:effectRef idx="1">
            <a:schemeClr val="accent1"/>
          </a:effectRef>
          <a:fontRef idx="minor">
            <a:schemeClr val="lt1"/>
          </a:fontRef>
        </dgm:style>
      </dgm:prSet>
      <dgm:spPr>
        <a:ln/>
      </dgm:spPr>
      <dgm:t>
        <a:bodyPr/>
        <a:lstStyle/>
        <a:p>
          <a:r>
            <a:rPr lang="en-US" sz="1400" b="1" i="0" dirty="0"/>
            <a:t>Quality and Freshness: </a:t>
          </a:r>
          <a:r>
            <a:rPr lang="en-US" sz="1400" i="0" dirty="0"/>
            <a:t>Providing high-quality and fresh vegetables is essential for customer satisfaction and building a good reputation.</a:t>
          </a:r>
          <a:endParaRPr lang="en-US" sz="1400" dirty="0"/>
        </a:p>
      </dgm:t>
    </dgm:pt>
    <dgm:pt modelId="{4AB3775C-F649-4129-8CE4-6985F840A7ED}" type="parTrans" cxnId="{6A256A23-24B2-4A7E-8684-AA9F0A345D85}">
      <dgm:prSet/>
      <dgm:spPr/>
      <dgm:t>
        <a:bodyPr/>
        <a:lstStyle/>
        <a:p>
          <a:endParaRPr lang="en-US"/>
        </a:p>
      </dgm:t>
    </dgm:pt>
    <dgm:pt modelId="{743BC8C5-7329-4C85-B470-EB0DFD848355}" type="sibTrans" cxnId="{6A256A23-24B2-4A7E-8684-AA9F0A345D85}">
      <dgm:prSet/>
      <dgm:spPr/>
      <dgm:t>
        <a:bodyPr/>
        <a:lstStyle/>
        <a:p>
          <a:endParaRPr lang="en-US"/>
        </a:p>
      </dgm:t>
    </dgm:pt>
    <dgm:pt modelId="{A8D57440-1561-435E-AA88-1D4147184E58}">
      <dgm:prSet/>
      <dgm:spPr/>
      <dgm:t>
        <a:bodyPr/>
        <a:lstStyle/>
        <a:p>
          <a:r>
            <a:rPr lang="en-US" b="1" i="0" dirty="0"/>
            <a:t>Price Competitiveness: </a:t>
          </a:r>
          <a:r>
            <a:rPr lang="en-US" i="0" dirty="0"/>
            <a:t>Offering competitive prices relative to market standards ensures affordability and attracts price-conscious consumers.</a:t>
          </a:r>
          <a:endParaRPr lang="en-US" dirty="0"/>
        </a:p>
      </dgm:t>
    </dgm:pt>
    <dgm:pt modelId="{424F2D61-D1B7-4352-9F04-286DBD29964D}" type="parTrans" cxnId="{6EDCF4CC-62C0-4576-B40F-0CABA9BCBEB3}">
      <dgm:prSet/>
      <dgm:spPr/>
      <dgm:t>
        <a:bodyPr/>
        <a:lstStyle/>
        <a:p>
          <a:endParaRPr lang="en-US"/>
        </a:p>
      </dgm:t>
    </dgm:pt>
    <dgm:pt modelId="{DC051C20-778E-4B36-AF68-560C9E17219B}" type="sibTrans" cxnId="{6EDCF4CC-62C0-4576-B40F-0CABA9BCBEB3}">
      <dgm:prSet/>
      <dgm:spPr/>
      <dgm:t>
        <a:bodyPr/>
        <a:lstStyle/>
        <a:p>
          <a:endParaRPr lang="en-US"/>
        </a:p>
      </dgm:t>
    </dgm:pt>
    <dgm:pt modelId="{AAF6069C-3EA1-432D-B46B-AC5817A0685F}">
      <dgm:prSet custT="1"/>
      <dgm:spPr/>
      <dgm:t>
        <a:bodyPr/>
        <a:lstStyle/>
        <a:p>
          <a:r>
            <a:rPr lang="en-US" sz="1300" b="1" i="0" dirty="0"/>
            <a:t>Efficient Supply Chain: </a:t>
          </a:r>
          <a:r>
            <a:rPr lang="en-US" sz="1300" i="0" dirty="0"/>
            <a:t>An efficient supply chain with reliable sources of vegetables, effective distribution, and minimal wastage is crucial for maintaining consistent product availability and reducing costs.</a:t>
          </a:r>
          <a:endParaRPr lang="en-US" sz="1300" dirty="0"/>
        </a:p>
      </dgm:t>
    </dgm:pt>
    <dgm:pt modelId="{D58EB7A3-F749-4D24-9BE8-E0985112FAA1}" type="parTrans" cxnId="{C9D6445E-A19D-4ED9-8B44-BC0FBAC0FDBD}">
      <dgm:prSet/>
      <dgm:spPr/>
      <dgm:t>
        <a:bodyPr/>
        <a:lstStyle/>
        <a:p>
          <a:endParaRPr lang="en-US"/>
        </a:p>
      </dgm:t>
    </dgm:pt>
    <dgm:pt modelId="{13911237-0989-43B2-9F0E-1DE5F8E46F41}" type="sibTrans" cxnId="{C9D6445E-A19D-4ED9-8B44-BC0FBAC0FDBD}">
      <dgm:prSet/>
      <dgm:spPr/>
      <dgm:t>
        <a:bodyPr/>
        <a:lstStyle/>
        <a:p>
          <a:endParaRPr lang="en-US"/>
        </a:p>
      </dgm:t>
    </dgm:pt>
    <dgm:pt modelId="{FFD5FBB2-1206-40AE-A121-DE710F62E98A}">
      <dgm:prSet custT="1"/>
      <dgm:spPr/>
      <dgm:t>
        <a:bodyPr/>
        <a:lstStyle/>
        <a:p>
          <a:r>
            <a:rPr lang="en-US" sz="1300" b="1" i="0" dirty="0">
              <a:solidFill>
                <a:schemeClr val="tx1"/>
              </a:solidFill>
            </a:rPr>
            <a:t>Customer Service and Convenience: </a:t>
          </a:r>
          <a:r>
            <a:rPr lang="en-US" sz="1300" i="0" dirty="0">
              <a:solidFill>
                <a:schemeClr val="tx1"/>
              </a:solidFill>
            </a:rPr>
            <a:t>Offering excellent customer service, convenient ordering options, and on-time deliveries can build strong customer loyalty and drive repeat business.</a:t>
          </a:r>
          <a:endParaRPr lang="en-US" sz="1300" dirty="0">
            <a:solidFill>
              <a:schemeClr val="tx1"/>
            </a:solidFill>
          </a:endParaRPr>
        </a:p>
      </dgm:t>
    </dgm:pt>
    <dgm:pt modelId="{98DC2D9B-6199-45D7-9F38-EB966E601EEF}" type="parTrans" cxnId="{0C47DFC7-80A3-4E94-A438-031C61F28612}">
      <dgm:prSet/>
      <dgm:spPr/>
      <dgm:t>
        <a:bodyPr/>
        <a:lstStyle/>
        <a:p>
          <a:endParaRPr lang="en-US"/>
        </a:p>
      </dgm:t>
    </dgm:pt>
    <dgm:pt modelId="{965505C3-1AC3-4B28-8602-B7C76394D08D}" type="sibTrans" cxnId="{0C47DFC7-80A3-4E94-A438-031C61F28612}">
      <dgm:prSet/>
      <dgm:spPr/>
      <dgm:t>
        <a:bodyPr/>
        <a:lstStyle/>
        <a:p>
          <a:endParaRPr lang="en-US"/>
        </a:p>
      </dgm:t>
    </dgm:pt>
    <dgm:pt modelId="{D95E6DA1-57B3-483C-8738-554248A46768}" type="pres">
      <dgm:prSet presAssocID="{F4C75621-8DB7-463B-97CA-59E8B9C8E61E}" presName="compositeShape" presStyleCnt="0">
        <dgm:presLayoutVars>
          <dgm:chMax val="7"/>
          <dgm:dir/>
          <dgm:resizeHandles val="exact"/>
        </dgm:presLayoutVars>
      </dgm:prSet>
      <dgm:spPr/>
    </dgm:pt>
    <dgm:pt modelId="{DD5AFBF1-2825-4B19-838F-504A97332BA5}" type="pres">
      <dgm:prSet presAssocID="{F4C75621-8DB7-463B-97CA-59E8B9C8E61E}" presName="wedge1" presStyleLbl="node1" presStyleIdx="0" presStyleCnt="4" custScaleX="112089" custScaleY="122297" custLinFactNeighborX="-3322" custLinFactNeighborY="2907"/>
      <dgm:spPr/>
    </dgm:pt>
    <dgm:pt modelId="{7AC9071B-36B9-4886-B599-B7E81A220FE9}" type="pres">
      <dgm:prSet presAssocID="{F4C75621-8DB7-463B-97CA-59E8B9C8E61E}" presName="wedge1Tx" presStyleLbl="node1" presStyleIdx="0" presStyleCnt="4">
        <dgm:presLayoutVars>
          <dgm:chMax val="0"/>
          <dgm:chPref val="0"/>
          <dgm:bulletEnabled val="1"/>
        </dgm:presLayoutVars>
      </dgm:prSet>
      <dgm:spPr/>
    </dgm:pt>
    <dgm:pt modelId="{0D8F5B81-E802-4E34-A548-371D1C21A294}" type="pres">
      <dgm:prSet presAssocID="{F4C75621-8DB7-463B-97CA-59E8B9C8E61E}" presName="wedge2" presStyleLbl="node1" presStyleIdx="1" presStyleCnt="4"/>
      <dgm:spPr/>
    </dgm:pt>
    <dgm:pt modelId="{32B68DCF-2ED1-48E5-929C-43646BDA7DF8}" type="pres">
      <dgm:prSet presAssocID="{F4C75621-8DB7-463B-97CA-59E8B9C8E61E}" presName="wedge2Tx" presStyleLbl="node1" presStyleIdx="1" presStyleCnt="4">
        <dgm:presLayoutVars>
          <dgm:chMax val="0"/>
          <dgm:chPref val="0"/>
          <dgm:bulletEnabled val="1"/>
        </dgm:presLayoutVars>
      </dgm:prSet>
      <dgm:spPr/>
    </dgm:pt>
    <dgm:pt modelId="{AC7B1210-D3B5-4684-8367-B62F1165C548}" type="pres">
      <dgm:prSet presAssocID="{F4C75621-8DB7-463B-97CA-59E8B9C8E61E}" presName="wedge3" presStyleLbl="node1" presStyleIdx="2" presStyleCnt="4"/>
      <dgm:spPr/>
    </dgm:pt>
    <dgm:pt modelId="{9A1F07BD-7B28-4D29-8F22-E807CD6948BE}" type="pres">
      <dgm:prSet presAssocID="{F4C75621-8DB7-463B-97CA-59E8B9C8E61E}" presName="wedge3Tx" presStyleLbl="node1" presStyleIdx="2" presStyleCnt="4">
        <dgm:presLayoutVars>
          <dgm:chMax val="0"/>
          <dgm:chPref val="0"/>
          <dgm:bulletEnabled val="1"/>
        </dgm:presLayoutVars>
      </dgm:prSet>
      <dgm:spPr/>
    </dgm:pt>
    <dgm:pt modelId="{CBCE36A0-1E98-4A57-B6FE-B69A9E89C87B}" type="pres">
      <dgm:prSet presAssocID="{F4C75621-8DB7-463B-97CA-59E8B9C8E61E}" presName="wedge4" presStyleLbl="node1" presStyleIdx="3" presStyleCnt="4" custLinFactNeighborX="-208" custLinFactNeighborY="208"/>
      <dgm:spPr/>
    </dgm:pt>
    <dgm:pt modelId="{9BD91DBB-24FB-4A49-B4D3-5C5F2FCAF1DF}" type="pres">
      <dgm:prSet presAssocID="{F4C75621-8DB7-463B-97CA-59E8B9C8E61E}" presName="wedge4Tx" presStyleLbl="node1" presStyleIdx="3" presStyleCnt="4">
        <dgm:presLayoutVars>
          <dgm:chMax val="0"/>
          <dgm:chPref val="0"/>
          <dgm:bulletEnabled val="1"/>
        </dgm:presLayoutVars>
      </dgm:prSet>
      <dgm:spPr/>
    </dgm:pt>
  </dgm:ptLst>
  <dgm:cxnLst>
    <dgm:cxn modelId="{6A256A23-24B2-4A7E-8684-AA9F0A345D85}" srcId="{F4C75621-8DB7-463B-97CA-59E8B9C8E61E}" destId="{AB60F408-4699-4285-B6A4-FDD5CA35D7EE}" srcOrd="0" destOrd="0" parTransId="{4AB3775C-F649-4129-8CE4-6985F840A7ED}" sibTransId="{743BC8C5-7329-4C85-B470-EB0DFD848355}"/>
    <dgm:cxn modelId="{C9D6445E-A19D-4ED9-8B44-BC0FBAC0FDBD}" srcId="{F4C75621-8DB7-463B-97CA-59E8B9C8E61E}" destId="{AAF6069C-3EA1-432D-B46B-AC5817A0685F}" srcOrd="2" destOrd="0" parTransId="{D58EB7A3-F749-4D24-9BE8-E0985112FAA1}" sibTransId="{13911237-0989-43B2-9F0E-1DE5F8E46F41}"/>
    <dgm:cxn modelId="{5E0D7A61-D3C1-4EC8-A7FC-694C6AC8F664}" type="presOf" srcId="{A8D57440-1561-435E-AA88-1D4147184E58}" destId="{32B68DCF-2ED1-48E5-929C-43646BDA7DF8}" srcOrd="1" destOrd="0" presId="urn:microsoft.com/office/officeart/2005/8/layout/chart3"/>
    <dgm:cxn modelId="{1DC21874-14BD-4A8C-8DAF-B5F89D9D85FE}" type="presOf" srcId="{F4C75621-8DB7-463B-97CA-59E8B9C8E61E}" destId="{D95E6DA1-57B3-483C-8738-554248A46768}" srcOrd="0" destOrd="0" presId="urn:microsoft.com/office/officeart/2005/8/layout/chart3"/>
    <dgm:cxn modelId="{81143C79-3BB9-470B-B3E6-2C4C2D467840}" type="presOf" srcId="{AB60F408-4699-4285-B6A4-FDD5CA35D7EE}" destId="{DD5AFBF1-2825-4B19-838F-504A97332BA5}" srcOrd="0" destOrd="0" presId="urn:microsoft.com/office/officeart/2005/8/layout/chart3"/>
    <dgm:cxn modelId="{EAF9ED80-D844-40AA-98F4-72C5E6642F26}" type="presOf" srcId="{FFD5FBB2-1206-40AE-A121-DE710F62E98A}" destId="{9BD91DBB-24FB-4A49-B4D3-5C5F2FCAF1DF}" srcOrd="1" destOrd="0" presId="urn:microsoft.com/office/officeart/2005/8/layout/chart3"/>
    <dgm:cxn modelId="{8379758C-7227-4B70-9560-DC72A005C882}" type="presOf" srcId="{AAF6069C-3EA1-432D-B46B-AC5817A0685F}" destId="{9A1F07BD-7B28-4D29-8F22-E807CD6948BE}" srcOrd="1" destOrd="0" presId="urn:microsoft.com/office/officeart/2005/8/layout/chart3"/>
    <dgm:cxn modelId="{070A58C7-7E52-4C03-9E92-44C50CB7C40C}" type="presOf" srcId="{FFD5FBB2-1206-40AE-A121-DE710F62E98A}" destId="{CBCE36A0-1E98-4A57-B6FE-B69A9E89C87B}" srcOrd="0" destOrd="0" presId="urn:microsoft.com/office/officeart/2005/8/layout/chart3"/>
    <dgm:cxn modelId="{0C47DFC7-80A3-4E94-A438-031C61F28612}" srcId="{F4C75621-8DB7-463B-97CA-59E8B9C8E61E}" destId="{FFD5FBB2-1206-40AE-A121-DE710F62E98A}" srcOrd="3" destOrd="0" parTransId="{98DC2D9B-6199-45D7-9F38-EB966E601EEF}" sibTransId="{965505C3-1AC3-4B28-8602-B7C76394D08D}"/>
    <dgm:cxn modelId="{E36162CB-86B9-40AE-890A-DF90E7134848}" type="presOf" srcId="{AB60F408-4699-4285-B6A4-FDD5CA35D7EE}" destId="{7AC9071B-36B9-4886-B599-B7E81A220FE9}" srcOrd="1" destOrd="0" presId="urn:microsoft.com/office/officeart/2005/8/layout/chart3"/>
    <dgm:cxn modelId="{6EDCF4CC-62C0-4576-B40F-0CABA9BCBEB3}" srcId="{F4C75621-8DB7-463B-97CA-59E8B9C8E61E}" destId="{A8D57440-1561-435E-AA88-1D4147184E58}" srcOrd="1" destOrd="0" parTransId="{424F2D61-D1B7-4352-9F04-286DBD29964D}" sibTransId="{DC051C20-778E-4B36-AF68-560C9E17219B}"/>
    <dgm:cxn modelId="{2C743BD6-7D49-42B0-9681-A3A0E6C3AF15}" type="presOf" srcId="{AAF6069C-3EA1-432D-B46B-AC5817A0685F}" destId="{AC7B1210-D3B5-4684-8367-B62F1165C548}" srcOrd="0" destOrd="0" presId="urn:microsoft.com/office/officeart/2005/8/layout/chart3"/>
    <dgm:cxn modelId="{22EB12F3-FBC3-470A-BB44-4009E7B5FFA0}" type="presOf" srcId="{A8D57440-1561-435E-AA88-1D4147184E58}" destId="{0D8F5B81-E802-4E34-A548-371D1C21A294}" srcOrd="0" destOrd="0" presId="urn:microsoft.com/office/officeart/2005/8/layout/chart3"/>
    <dgm:cxn modelId="{53161A99-29D2-42B5-9A5B-41508FED150D}" type="presParOf" srcId="{D95E6DA1-57B3-483C-8738-554248A46768}" destId="{DD5AFBF1-2825-4B19-838F-504A97332BA5}" srcOrd="0" destOrd="0" presId="urn:microsoft.com/office/officeart/2005/8/layout/chart3"/>
    <dgm:cxn modelId="{A2DA2990-CB06-4596-A5A8-76238FD7FA7B}" type="presParOf" srcId="{D95E6DA1-57B3-483C-8738-554248A46768}" destId="{7AC9071B-36B9-4886-B599-B7E81A220FE9}" srcOrd="1" destOrd="0" presId="urn:microsoft.com/office/officeart/2005/8/layout/chart3"/>
    <dgm:cxn modelId="{319F438D-83C8-4D99-A08F-830AEF65CC14}" type="presParOf" srcId="{D95E6DA1-57B3-483C-8738-554248A46768}" destId="{0D8F5B81-E802-4E34-A548-371D1C21A294}" srcOrd="2" destOrd="0" presId="urn:microsoft.com/office/officeart/2005/8/layout/chart3"/>
    <dgm:cxn modelId="{A8E1F017-682B-45E8-B50E-40169DF8532F}" type="presParOf" srcId="{D95E6DA1-57B3-483C-8738-554248A46768}" destId="{32B68DCF-2ED1-48E5-929C-43646BDA7DF8}" srcOrd="3" destOrd="0" presId="urn:microsoft.com/office/officeart/2005/8/layout/chart3"/>
    <dgm:cxn modelId="{7A0DD279-80A5-4354-ABD0-F02B9593AF05}" type="presParOf" srcId="{D95E6DA1-57B3-483C-8738-554248A46768}" destId="{AC7B1210-D3B5-4684-8367-B62F1165C548}" srcOrd="4" destOrd="0" presId="urn:microsoft.com/office/officeart/2005/8/layout/chart3"/>
    <dgm:cxn modelId="{8B70EF09-CDC3-42B0-9A8D-63E0272306CD}" type="presParOf" srcId="{D95E6DA1-57B3-483C-8738-554248A46768}" destId="{9A1F07BD-7B28-4D29-8F22-E807CD6948BE}" srcOrd="5" destOrd="0" presId="urn:microsoft.com/office/officeart/2005/8/layout/chart3"/>
    <dgm:cxn modelId="{1F0C89D4-4BEB-4F09-A036-43FA899998DE}" type="presParOf" srcId="{D95E6DA1-57B3-483C-8738-554248A46768}" destId="{CBCE36A0-1E98-4A57-B6FE-B69A9E89C87B}" srcOrd="6" destOrd="0" presId="urn:microsoft.com/office/officeart/2005/8/layout/chart3"/>
    <dgm:cxn modelId="{8C2ABD17-EAAD-4E0E-BC16-9A34AC56201D}" type="presParOf" srcId="{D95E6DA1-57B3-483C-8738-554248A46768}" destId="{9BD91DBB-24FB-4A49-B4D3-5C5F2FCAF1DF}"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27465B-8744-4FC4-9DDF-4A106FD293FD}"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C9EF599C-52CF-41F1-9C1B-C99F6B05B890}">
      <dgm:prSet/>
      <dgm:spPr/>
      <dgm:t>
        <a:bodyPr/>
        <a:lstStyle/>
        <a:p>
          <a:pPr>
            <a:defRPr cap="all"/>
          </a:pPr>
          <a:r>
            <a:rPr lang="en-US" b="0" i="0"/>
            <a:t>The vegetable market analysis in Noida unveiled price trends and income group preferences, underlining the need for tailored strategies addressing affordability and diverse consumer needs.</a:t>
          </a:r>
          <a:endParaRPr lang="en-US"/>
        </a:p>
      </dgm:t>
    </dgm:pt>
    <dgm:pt modelId="{3D0B5313-0F08-4202-B0F3-0A7E68581104}" type="parTrans" cxnId="{EB399CC2-5F51-45BF-BB32-813A1B5E197D}">
      <dgm:prSet/>
      <dgm:spPr/>
      <dgm:t>
        <a:bodyPr/>
        <a:lstStyle/>
        <a:p>
          <a:endParaRPr lang="en-US"/>
        </a:p>
      </dgm:t>
    </dgm:pt>
    <dgm:pt modelId="{CAA3EE6A-A989-47FD-9E3B-E9766F158108}" type="sibTrans" cxnId="{EB399CC2-5F51-45BF-BB32-813A1B5E197D}">
      <dgm:prSet/>
      <dgm:spPr/>
      <dgm:t>
        <a:bodyPr/>
        <a:lstStyle/>
        <a:p>
          <a:endParaRPr lang="en-US"/>
        </a:p>
      </dgm:t>
    </dgm:pt>
    <dgm:pt modelId="{02D725EC-3FDC-4C21-8B70-8BCD95DB3222}">
      <dgm:prSet/>
      <dgm:spPr/>
      <dgm:t>
        <a:bodyPr/>
        <a:lstStyle/>
        <a:p>
          <a:pPr>
            <a:defRPr cap="all"/>
          </a:pPr>
          <a:r>
            <a:rPr lang="en-US" b="0" i="0"/>
            <a:t>Furthermore, it showcased the significant potential for quick commerce vegetable businesses in Delhi, fueled by the demand for convenient delivery services in the urban environment. </a:t>
          </a:r>
          <a:endParaRPr lang="en-US"/>
        </a:p>
      </dgm:t>
    </dgm:pt>
    <dgm:pt modelId="{48946653-A50A-44E3-B8D4-72FD966E287A}" type="parTrans" cxnId="{7F63C85C-B19D-41ED-A2E1-C433B26D1F9B}">
      <dgm:prSet/>
      <dgm:spPr/>
      <dgm:t>
        <a:bodyPr/>
        <a:lstStyle/>
        <a:p>
          <a:endParaRPr lang="en-US"/>
        </a:p>
      </dgm:t>
    </dgm:pt>
    <dgm:pt modelId="{3036FCBB-FB73-4998-9446-C91447DAF7DC}" type="sibTrans" cxnId="{7F63C85C-B19D-41ED-A2E1-C433B26D1F9B}">
      <dgm:prSet/>
      <dgm:spPr/>
      <dgm:t>
        <a:bodyPr/>
        <a:lstStyle/>
        <a:p>
          <a:endParaRPr lang="en-US"/>
        </a:p>
      </dgm:t>
    </dgm:pt>
    <dgm:pt modelId="{40971A70-C4A6-4EAC-B3CA-1EA13EC7978B}">
      <dgm:prSet/>
      <dgm:spPr/>
      <dgm:t>
        <a:bodyPr/>
        <a:lstStyle/>
        <a:p>
          <a:pPr>
            <a:defRPr cap="all"/>
          </a:pPr>
          <a:r>
            <a:rPr lang="en-US" b="0" i="0"/>
            <a:t>In essence, the project's findings illuminated market dynamics and stressed the importance of adaptability to evolving consumer behaviors in Delhi's vegetable market.</a:t>
          </a:r>
          <a:endParaRPr lang="en-US"/>
        </a:p>
      </dgm:t>
    </dgm:pt>
    <dgm:pt modelId="{10C57D9C-6655-40B1-B749-FC5E5B05BFFD}" type="parTrans" cxnId="{617533E4-B9B0-49CF-8DAD-ED48DD07BD21}">
      <dgm:prSet/>
      <dgm:spPr/>
      <dgm:t>
        <a:bodyPr/>
        <a:lstStyle/>
        <a:p>
          <a:endParaRPr lang="en-US"/>
        </a:p>
      </dgm:t>
    </dgm:pt>
    <dgm:pt modelId="{0229DDBD-B13D-4095-903C-74629ACE5C00}" type="sibTrans" cxnId="{617533E4-B9B0-49CF-8DAD-ED48DD07BD21}">
      <dgm:prSet/>
      <dgm:spPr/>
      <dgm:t>
        <a:bodyPr/>
        <a:lstStyle/>
        <a:p>
          <a:endParaRPr lang="en-US"/>
        </a:p>
      </dgm:t>
    </dgm:pt>
    <dgm:pt modelId="{5CF0C3F8-AC70-454B-958B-5DF31AF65FE6}" type="pres">
      <dgm:prSet presAssocID="{9527465B-8744-4FC4-9DDF-4A106FD293FD}" presName="linear" presStyleCnt="0">
        <dgm:presLayoutVars>
          <dgm:animLvl val="lvl"/>
          <dgm:resizeHandles val="exact"/>
        </dgm:presLayoutVars>
      </dgm:prSet>
      <dgm:spPr/>
    </dgm:pt>
    <dgm:pt modelId="{272728D8-AA13-4121-B6E0-D9C68521055A}" type="pres">
      <dgm:prSet presAssocID="{C9EF599C-52CF-41F1-9C1B-C99F6B05B890}" presName="parentText" presStyleLbl="node1" presStyleIdx="0" presStyleCnt="3">
        <dgm:presLayoutVars>
          <dgm:chMax val="0"/>
          <dgm:bulletEnabled val="1"/>
        </dgm:presLayoutVars>
      </dgm:prSet>
      <dgm:spPr/>
    </dgm:pt>
    <dgm:pt modelId="{11282A15-00AE-449A-8022-B3F57BCF5EB0}" type="pres">
      <dgm:prSet presAssocID="{CAA3EE6A-A989-47FD-9E3B-E9766F158108}" presName="spacer" presStyleCnt="0"/>
      <dgm:spPr/>
    </dgm:pt>
    <dgm:pt modelId="{8A21F598-3B8D-4E56-B7A2-E5CCF70B19C5}" type="pres">
      <dgm:prSet presAssocID="{02D725EC-3FDC-4C21-8B70-8BCD95DB3222}" presName="parentText" presStyleLbl="node1" presStyleIdx="1" presStyleCnt="3">
        <dgm:presLayoutVars>
          <dgm:chMax val="0"/>
          <dgm:bulletEnabled val="1"/>
        </dgm:presLayoutVars>
      </dgm:prSet>
      <dgm:spPr/>
    </dgm:pt>
    <dgm:pt modelId="{70F485BF-EEBC-4F16-AC6B-2AA449AE5BF6}" type="pres">
      <dgm:prSet presAssocID="{3036FCBB-FB73-4998-9446-C91447DAF7DC}" presName="spacer" presStyleCnt="0"/>
      <dgm:spPr/>
    </dgm:pt>
    <dgm:pt modelId="{07AC8273-978B-452E-9713-7DA2B5FB10AE}" type="pres">
      <dgm:prSet presAssocID="{40971A70-C4A6-4EAC-B3CA-1EA13EC7978B}" presName="parentText" presStyleLbl="node1" presStyleIdx="2" presStyleCnt="3">
        <dgm:presLayoutVars>
          <dgm:chMax val="0"/>
          <dgm:bulletEnabled val="1"/>
        </dgm:presLayoutVars>
      </dgm:prSet>
      <dgm:spPr/>
    </dgm:pt>
  </dgm:ptLst>
  <dgm:cxnLst>
    <dgm:cxn modelId="{D65E8E1B-09CA-4845-AD7A-DBAF533273E4}" type="presOf" srcId="{C9EF599C-52CF-41F1-9C1B-C99F6B05B890}" destId="{272728D8-AA13-4121-B6E0-D9C68521055A}" srcOrd="0" destOrd="0" presId="urn:microsoft.com/office/officeart/2005/8/layout/vList2"/>
    <dgm:cxn modelId="{365AB026-01F9-43BB-8766-4C358BC4C62E}" type="presOf" srcId="{40971A70-C4A6-4EAC-B3CA-1EA13EC7978B}" destId="{07AC8273-978B-452E-9713-7DA2B5FB10AE}" srcOrd="0" destOrd="0" presId="urn:microsoft.com/office/officeart/2005/8/layout/vList2"/>
    <dgm:cxn modelId="{7F63C85C-B19D-41ED-A2E1-C433B26D1F9B}" srcId="{9527465B-8744-4FC4-9DDF-4A106FD293FD}" destId="{02D725EC-3FDC-4C21-8B70-8BCD95DB3222}" srcOrd="1" destOrd="0" parTransId="{48946653-A50A-44E3-B8D4-72FD966E287A}" sibTransId="{3036FCBB-FB73-4998-9446-C91447DAF7DC}"/>
    <dgm:cxn modelId="{972E3670-420C-40C0-83B9-71A5366D0507}" type="presOf" srcId="{02D725EC-3FDC-4C21-8B70-8BCD95DB3222}" destId="{8A21F598-3B8D-4E56-B7A2-E5CCF70B19C5}" srcOrd="0" destOrd="0" presId="urn:microsoft.com/office/officeart/2005/8/layout/vList2"/>
    <dgm:cxn modelId="{01AEF3A9-1E2A-4776-8734-059E0013F4C5}" type="presOf" srcId="{9527465B-8744-4FC4-9DDF-4A106FD293FD}" destId="{5CF0C3F8-AC70-454B-958B-5DF31AF65FE6}" srcOrd="0" destOrd="0" presId="urn:microsoft.com/office/officeart/2005/8/layout/vList2"/>
    <dgm:cxn modelId="{EB399CC2-5F51-45BF-BB32-813A1B5E197D}" srcId="{9527465B-8744-4FC4-9DDF-4A106FD293FD}" destId="{C9EF599C-52CF-41F1-9C1B-C99F6B05B890}" srcOrd="0" destOrd="0" parTransId="{3D0B5313-0F08-4202-B0F3-0A7E68581104}" sibTransId="{CAA3EE6A-A989-47FD-9E3B-E9766F158108}"/>
    <dgm:cxn modelId="{617533E4-B9B0-49CF-8DAD-ED48DD07BD21}" srcId="{9527465B-8744-4FC4-9DDF-4A106FD293FD}" destId="{40971A70-C4A6-4EAC-B3CA-1EA13EC7978B}" srcOrd="2" destOrd="0" parTransId="{10C57D9C-6655-40B1-B749-FC5E5B05BFFD}" sibTransId="{0229DDBD-B13D-4095-903C-74629ACE5C00}"/>
    <dgm:cxn modelId="{D6D45F08-E465-4D47-BE10-8B45AD1B3EA4}" type="presParOf" srcId="{5CF0C3F8-AC70-454B-958B-5DF31AF65FE6}" destId="{272728D8-AA13-4121-B6E0-D9C68521055A}" srcOrd="0" destOrd="0" presId="urn:microsoft.com/office/officeart/2005/8/layout/vList2"/>
    <dgm:cxn modelId="{7B3AB5C0-9A61-4DE6-A96B-3444CF336F76}" type="presParOf" srcId="{5CF0C3F8-AC70-454B-958B-5DF31AF65FE6}" destId="{11282A15-00AE-449A-8022-B3F57BCF5EB0}" srcOrd="1" destOrd="0" presId="urn:microsoft.com/office/officeart/2005/8/layout/vList2"/>
    <dgm:cxn modelId="{49CCEF18-7F9E-4663-8071-F61B7B6D0810}" type="presParOf" srcId="{5CF0C3F8-AC70-454B-958B-5DF31AF65FE6}" destId="{8A21F598-3B8D-4E56-B7A2-E5CCF70B19C5}" srcOrd="2" destOrd="0" presId="urn:microsoft.com/office/officeart/2005/8/layout/vList2"/>
    <dgm:cxn modelId="{6CCA53A8-A0CD-4940-8C6C-83DC82F76D79}" type="presParOf" srcId="{5CF0C3F8-AC70-454B-958B-5DF31AF65FE6}" destId="{70F485BF-EEBC-4F16-AC6B-2AA449AE5BF6}" srcOrd="3" destOrd="0" presId="urn:microsoft.com/office/officeart/2005/8/layout/vList2"/>
    <dgm:cxn modelId="{99CBAE9B-1872-4951-B4A2-219BA51F0288}" type="presParOf" srcId="{5CF0C3F8-AC70-454B-958B-5DF31AF65FE6}" destId="{07AC8273-978B-452E-9713-7DA2B5FB10A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9709B-EBE4-4A24-BA8F-EA83AC954CBD}">
      <dsp:nvSpPr>
        <dsp:cNvPr id="0" name=""/>
        <dsp:cNvSpPr/>
      </dsp:nvSpPr>
      <dsp:spPr>
        <a:xfrm>
          <a:off x="0" y="494"/>
          <a:ext cx="5320696" cy="1157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56F6A-2CD3-4E51-80C2-354D98C14B80}">
      <dsp:nvSpPr>
        <dsp:cNvPr id="0" name=""/>
        <dsp:cNvSpPr/>
      </dsp:nvSpPr>
      <dsp:spPr>
        <a:xfrm>
          <a:off x="350282" y="261035"/>
          <a:ext cx="636876" cy="636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18FEE-BDDF-4E8F-ABCD-D08C198FF6C5}">
      <dsp:nvSpPr>
        <dsp:cNvPr id="0" name=""/>
        <dsp:cNvSpPr/>
      </dsp:nvSpPr>
      <dsp:spPr>
        <a:xfrm>
          <a:off x="1337440" y="494"/>
          <a:ext cx="3983255" cy="1157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0" tIns="122550" rIns="122550" bIns="122550" numCol="1" spcCol="1270" anchor="ctr" anchorCtr="0">
          <a:noAutofit/>
        </a:bodyPr>
        <a:lstStyle/>
        <a:p>
          <a:pPr marL="0" lvl="0" indent="0" algn="l" defTabSz="666750">
            <a:lnSpc>
              <a:spcPct val="100000"/>
            </a:lnSpc>
            <a:spcBef>
              <a:spcPct val="0"/>
            </a:spcBef>
            <a:spcAft>
              <a:spcPct val="35000"/>
            </a:spcAft>
            <a:buNone/>
          </a:pPr>
          <a:r>
            <a:rPr lang="en-US" sz="1500" b="0" i="0" kern="1200"/>
            <a:t>Our first step is to gather comprehensive and trustworthy data from relevant websites, forming the foundation of our vegetable market analysis.</a:t>
          </a:r>
          <a:endParaRPr lang="en-US" sz="1500" kern="1200"/>
        </a:p>
      </dsp:txBody>
      <dsp:txXfrm>
        <a:off x="1337440" y="494"/>
        <a:ext cx="3983255" cy="1157957"/>
      </dsp:txXfrm>
    </dsp:sp>
    <dsp:sp modelId="{F457570D-1278-4468-AC88-E5E38F42CF2C}">
      <dsp:nvSpPr>
        <dsp:cNvPr id="0" name=""/>
        <dsp:cNvSpPr/>
      </dsp:nvSpPr>
      <dsp:spPr>
        <a:xfrm>
          <a:off x="0" y="1447941"/>
          <a:ext cx="5320696" cy="1157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58B1D-8129-4AA0-A775-8F384D454A6E}">
      <dsp:nvSpPr>
        <dsp:cNvPr id="0" name=""/>
        <dsp:cNvSpPr/>
      </dsp:nvSpPr>
      <dsp:spPr>
        <a:xfrm>
          <a:off x="350282" y="1708481"/>
          <a:ext cx="636876" cy="636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C8645E-8C70-466E-9812-A0B7347AC1F5}">
      <dsp:nvSpPr>
        <dsp:cNvPr id="0" name=""/>
        <dsp:cNvSpPr/>
      </dsp:nvSpPr>
      <dsp:spPr>
        <a:xfrm>
          <a:off x="1337440" y="1447941"/>
          <a:ext cx="3983255" cy="1157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0" tIns="122550" rIns="122550" bIns="122550" numCol="1" spcCol="1270" anchor="ctr" anchorCtr="0">
          <a:noAutofit/>
        </a:bodyPr>
        <a:lstStyle/>
        <a:p>
          <a:pPr marL="0" lvl="0" indent="0" algn="l" defTabSz="666750">
            <a:lnSpc>
              <a:spcPct val="100000"/>
            </a:lnSpc>
            <a:spcBef>
              <a:spcPct val="0"/>
            </a:spcBef>
            <a:spcAft>
              <a:spcPct val="35000"/>
            </a:spcAft>
            <a:buNone/>
          </a:pPr>
          <a:r>
            <a:rPr lang="en-US" sz="1500" b="0" i="0" kern="1200"/>
            <a:t>We conduct a thorough examination of the Noida vegetable market, scrutinizing price trends and variations to offer valuable insights into market dynamics.</a:t>
          </a:r>
          <a:endParaRPr lang="en-US" sz="1500" kern="1200"/>
        </a:p>
      </dsp:txBody>
      <dsp:txXfrm>
        <a:off x="1337440" y="1447941"/>
        <a:ext cx="3983255" cy="1157957"/>
      </dsp:txXfrm>
    </dsp:sp>
    <dsp:sp modelId="{607C02E5-2638-4D02-A5B6-8BB886B53D89}">
      <dsp:nvSpPr>
        <dsp:cNvPr id="0" name=""/>
        <dsp:cNvSpPr/>
      </dsp:nvSpPr>
      <dsp:spPr>
        <a:xfrm>
          <a:off x="0" y="2895387"/>
          <a:ext cx="5320696" cy="1157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3BF4F-FE8C-4CDF-94FF-56809AEF95FB}">
      <dsp:nvSpPr>
        <dsp:cNvPr id="0" name=""/>
        <dsp:cNvSpPr/>
      </dsp:nvSpPr>
      <dsp:spPr>
        <a:xfrm>
          <a:off x="350282" y="3155928"/>
          <a:ext cx="636876" cy="636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B9E0B8-82FD-4DD9-A40D-3065A893F535}">
      <dsp:nvSpPr>
        <dsp:cNvPr id="0" name=""/>
        <dsp:cNvSpPr/>
      </dsp:nvSpPr>
      <dsp:spPr>
        <a:xfrm>
          <a:off x="1337440" y="2895387"/>
          <a:ext cx="3983255" cy="1157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0" tIns="122550" rIns="122550" bIns="122550" numCol="1" spcCol="1270" anchor="ctr" anchorCtr="0">
          <a:noAutofit/>
        </a:bodyPr>
        <a:lstStyle/>
        <a:p>
          <a:pPr marL="0" lvl="0" indent="0" algn="l" defTabSz="666750">
            <a:lnSpc>
              <a:spcPct val="100000"/>
            </a:lnSpc>
            <a:spcBef>
              <a:spcPct val="0"/>
            </a:spcBef>
            <a:spcAft>
              <a:spcPct val="35000"/>
            </a:spcAft>
            <a:buNone/>
          </a:pPr>
          <a:r>
            <a:rPr lang="en-US" sz="1500" b="0" i="0" kern="1200"/>
            <a:t>Through price analysis, we identify which vegetables are in season, aiding consumers and vendors in making well-informed choices.</a:t>
          </a:r>
          <a:endParaRPr lang="en-US" sz="1500" kern="1200"/>
        </a:p>
      </dsp:txBody>
      <dsp:txXfrm>
        <a:off x="1337440" y="2895387"/>
        <a:ext cx="3983255" cy="115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AFBF1-2825-4B19-838F-504A97332BA5}">
      <dsp:nvSpPr>
        <dsp:cNvPr id="0" name=""/>
        <dsp:cNvSpPr/>
      </dsp:nvSpPr>
      <dsp:spPr>
        <a:xfrm>
          <a:off x="8055" y="446662"/>
          <a:ext cx="5739674" cy="6262389"/>
        </a:xfrm>
        <a:prstGeom prst="pie">
          <a:avLst>
            <a:gd name="adj1" fmla="val 16200000"/>
            <a:gd name="adj2" fmla="val 0"/>
          </a:avLst>
        </a:prstGeom>
        <a:solidFill>
          <a:schemeClr val="accent1"/>
        </a:solidFill>
        <a:ln w="3175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t>Quality and Freshness: </a:t>
          </a:r>
          <a:r>
            <a:rPr lang="en-US" sz="1400" i="0" kern="1200" dirty="0"/>
            <a:t>Providing high-quality and fresh vegetables is essential for customer satisfaction and building a good reputation.</a:t>
          </a:r>
          <a:endParaRPr lang="en-US" sz="1400" kern="1200" dirty="0"/>
        </a:p>
      </dsp:txBody>
      <dsp:txXfrm>
        <a:off x="2943488" y="1605204"/>
        <a:ext cx="2118213" cy="1863806"/>
      </dsp:txXfrm>
    </dsp:sp>
    <dsp:sp modelId="{0D8F5B81-E802-4E34-A548-371D1C21A294}">
      <dsp:nvSpPr>
        <dsp:cNvPr id="0" name=""/>
        <dsp:cNvSpPr/>
      </dsp:nvSpPr>
      <dsp:spPr>
        <a:xfrm>
          <a:off x="271881" y="1084478"/>
          <a:ext cx="5120640" cy="5120640"/>
        </a:xfrm>
        <a:prstGeom prst="pie">
          <a:avLst>
            <a:gd name="adj1" fmla="val 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t>Price Competitiveness: </a:t>
          </a:r>
          <a:r>
            <a:rPr lang="en-US" sz="1400" i="0" kern="1200" dirty="0"/>
            <a:t>Offering competitive prices relative to market standards ensures affordability and attracts price-conscious consumers.</a:t>
          </a:r>
          <a:endParaRPr lang="en-US" sz="1400" kern="1200" dirty="0"/>
        </a:p>
      </dsp:txBody>
      <dsp:txXfrm>
        <a:off x="2923641" y="3736238"/>
        <a:ext cx="1889760" cy="1524000"/>
      </dsp:txXfrm>
    </dsp:sp>
    <dsp:sp modelId="{AC7B1210-D3B5-4684-8367-B62F1165C548}">
      <dsp:nvSpPr>
        <dsp:cNvPr id="0" name=""/>
        <dsp:cNvSpPr/>
      </dsp:nvSpPr>
      <dsp:spPr>
        <a:xfrm>
          <a:off x="271881" y="1084478"/>
          <a:ext cx="5120640" cy="5120640"/>
        </a:xfrm>
        <a:prstGeom prst="pie">
          <a:avLst>
            <a:gd name="adj1" fmla="val 5400000"/>
            <a:gd name="adj2" fmla="val 10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i="0" kern="1200" dirty="0"/>
            <a:t>Efficient Supply Chain: </a:t>
          </a:r>
          <a:r>
            <a:rPr lang="en-US" sz="1300" i="0" kern="1200" dirty="0"/>
            <a:t>An efficient supply chain with reliable sources of vegetables, effective distribution, and minimal wastage is crucial for maintaining consistent product availability and reducing costs.</a:t>
          </a:r>
          <a:endParaRPr lang="en-US" sz="1300" kern="1200" dirty="0"/>
        </a:p>
      </dsp:txBody>
      <dsp:txXfrm>
        <a:off x="851001" y="3736238"/>
        <a:ext cx="1889760" cy="1524000"/>
      </dsp:txXfrm>
    </dsp:sp>
    <dsp:sp modelId="{CBCE36A0-1E98-4A57-B6FE-B69A9E89C87B}">
      <dsp:nvSpPr>
        <dsp:cNvPr id="0" name=""/>
        <dsp:cNvSpPr/>
      </dsp:nvSpPr>
      <dsp:spPr>
        <a:xfrm>
          <a:off x="261230" y="1095129"/>
          <a:ext cx="5120640" cy="5120640"/>
        </a:xfrm>
        <a:prstGeom prst="pie">
          <a:avLst>
            <a:gd name="adj1" fmla="val 108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i="0" kern="1200" dirty="0">
              <a:solidFill>
                <a:schemeClr val="tx1"/>
              </a:solidFill>
            </a:rPr>
            <a:t>Customer Service and Convenience: </a:t>
          </a:r>
          <a:r>
            <a:rPr lang="en-US" sz="1300" i="0" kern="1200" dirty="0">
              <a:solidFill>
                <a:schemeClr val="tx1"/>
              </a:solidFill>
            </a:rPr>
            <a:t>Offering excellent customer service, convenient ordering options, and on-time deliveries can build strong customer loyalty and drive repeat business.</a:t>
          </a:r>
          <a:endParaRPr lang="en-US" sz="1300" kern="1200" dirty="0">
            <a:solidFill>
              <a:schemeClr val="tx1"/>
            </a:solidFill>
          </a:endParaRPr>
        </a:p>
      </dsp:txBody>
      <dsp:txXfrm>
        <a:off x="840350" y="2040009"/>
        <a:ext cx="1889760" cy="152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728D8-AA13-4121-B6E0-D9C68521055A}">
      <dsp:nvSpPr>
        <dsp:cNvPr id="0" name=""/>
        <dsp:cNvSpPr/>
      </dsp:nvSpPr>
      <dsp:spPr>
        <a:xfrm>
          <a:off x="0" y="159456"/>
          <a:ext cx="7729728" cy="89505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defRPr cap="all"/>
          </a:pPr>
          <a:r>
            <a:rPr lang="en-US" sz="1700" b="0" i="0" kern="1200"/>
            <a:t>The vegetable market analysis in Noida unveiled price trends and income group preferences, underlining the need for tailored strategies addressing affordability and diverse consumer needs.</a:t>
          </a:r>
          <a:endParaRPr lang="en-US" sz="1700" kern="1200"/>
        </a:p>
      </dsp:txBody>
      <dsp:txXfrm>
        <a:off x="43693" y="203149"/>
        <a:ext cx="7642342" cy="807664"/>
      </dsp:txXfrm>
    </dsp:sp>
    <dsp:sp modelId="{8A21F598-3B8D-4E56-B7A2-E5CCF70B19C5}">
      <dsp:nvSpPr>
        <dsp:cNvPr id="0" name=""/>
        <dsp:cNvSpPr/>
      </dsp:nvSpPr>
      <dsp:spPr>
        <a:xfrm>
          <a:off x="0" y="1103466"/>
          <a:ext cx="7729728" cy="89505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defRPr cap="all"/>
          </a:pPr>
          <a:r>
            <a:rPr lang="en-US" sz="1700" b="0" i="0" kern="1200"/>
            <a:t>Furthermore, it showcased the significant potential for quick commerce vegetable businesses in Delhi, fueled by the demand for convenient delivery services in the urban environment. </a:t>
          </a:r>
          <a:endParaRPr lang="en-US" sz="1700" kern="1200"/>
        </a:p>
      </dsp:txBody>
      <dsp:txXfrm>
        <a:off x="43693" y="1147159"/>
        <a:ext cx="7642342" cy="807664"/>
      </dsp:txXfrm>
    </dsp:sp>
    <dsp:sp modelId="{07AC8273-978B-452E-9713-7DA2B5FB10AE}">
      <dsp:nvSpPr>
        <dsp:cNvPr id="0" name=""/>
        <dsp:cNvSpPr/>
      </dsp:nvSpPr>
      <dsp:spPr>
        <a:xfrm>
          <a:off x="0" y="2047476"/>
          <a:ext cx="7729728" cy="895050"/>
        </a:xfrm>
        <a:prstGeom prst="round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defRPr cap="all"/>
          </a:pPr>
          <a:r>
            <a:rPr lang="en-US" sz="1700" b="0" i="0" kern="1200"/>
            <a:t>In essence, the project's findings illuminated market dynamics and stressed the importance of adaptability to evolving consumer behaviors in Delhi's vegetable market.</a:t>
          </a:r>
          <a:endParaRPr lang="en-US" sz="1700" kern="1200"/>
        </a:p>
      </dsp:txBody>
      <dsp:txXfrm>
        <a:off x="43693" y="2091169"/>
        <a:ext cx="7642342" cy="8076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2124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187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4546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1367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930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9/9/2023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576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249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3102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9/9/2023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2306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9/9/2023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427866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9/9/2023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514954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9/9/2023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9736672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863E-95B4-BA97-185D-A67AF5223163}"/>
              </a:ext>
            </a:extLst>
          </p:cNvPr>
          <p:cNvSpPr>
            <a:spLocks noGrp="1"/>
          </p:cNvSpPr>
          <p:nvPr>
            <p:ph type="ctrTitle"/>
          </p:nvPr>
        </p:nvSpPr>
        <p:spPr>
          <a:xfrm>
            <a:off x="1600200" y="613458"/>
            <a:ext cx="8991600" cy="3090441"/>
          </a:xfrm>
        </p:spPr>
        <p:style>
          <a:lnRef idx="1">
            <a:schemeClr val="accent2"/>
          </a:lnRef>
          <a:fillRef idx="2">
            <a:schemeClr val="accent2"/>
          </a:fillRef>
          <a:effectRef idx="1">
            <a:schemeClr val="accent2"/>
          </a:effectRef>
          <a:fontRef idx="minor">
            <a:schemeClr val="dk1"/>
          </a:fontRef>
        </p:style>
        <p:txBody>
          <a:bodyPr vert="horz" lIns="182880" tIns="182880" rIns="182880" bIns="182880" rtlCol="0">
            <a:noAutofit/>
          </a:bodyPr>
          <a:lstStyle/>
          <a:p>
            <a:r>
              <a:rPr lang="en-US" sz="5000" b="1" u="sng" dirty="0">
                <a:latin typeface="Comic Sans MS" panose="030F0702030302020204" pitchFamily="66" charset="0"/>
              </a:rPr>
              <a:t>Vegetable Market Analysis</a:t>
            </a:r>
            <a:endParaRPr lang="en-US" sz="5000" dirty="0">
              <a:latin typeface="Comic Sans MS" panose="030F0702030302020204" pitchFamily="66" charset="0"/>
            </a:endParaRPr>
          </a:p>
        </p:txBody>
      </p:sp>
      <p:sp>
        <p:nvSpPr>
          <p:cNvPr id="3" name="Subtitle 2">
            <a:extLst>
              <a:ext uri="{FF2B5EF4-FFF2-40B4-BE49-F238E27FC236}">
                <a16:creationId xmlns:a16="http://schemas.microsoft.com/office/drawing/2014/main" id="{39D8D3E4-68E9-9944-AA90-746D3458DCFF}"/>
              </a:ext>
            </a:extLst>
          </p:cNvPr>
          <p:cNvSpPr>
            <a:spLocks noGrp="1"/>
          </p:cNvSpPr>
          <p:nvPr>
            <p:ph type="subTitle" idx="1"/>
          </p:nvPr>
        </p:nvSpPr>
        <p:spPr>
          <a:xfrm>
            <a:off x="6979534" y="3703899"/>
            <a:ext cx="5212466" cy="3090440"/>
          </a:xfrm>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p>
            <a:pPr algn="l">
              <a:lnSpc>
                <a:spcPct val="90000"/>
              </a:lnSpc>
            </a:pPr>
            <a:r>
              <a:rPr lang="en-US" sz="3600" b="1" u="sng" dirty="0">
                <a:solidFill>
                  <a:schemeClr val="bg1"/>
                </a:solidFill>
              </a:rPr>
              <a:t>Prepared by:</a:t>
            </a:r>
          </a:p>
          <a:p>
            <a:pPr marL="114300" algn="l">
              <a:lnSpc>
                <a:spcPct val="90000"/>
              </a:lnSpc>
            </a:pPr>
            <a:r>
              <a:rPr lang="en-US" sz="3200" b="1" dirty="0">
                <a:solidFill>
                  <a:schemeClr val="tx2"/>
                </a:solidFill>
              </a:rPr>
              <a:t>Brajesh V Kulkarni</a:t>
            </a:r>
          </a:p>
          <a:p>
            <a:pPr marL="114300" algn="l">
              <a:lnSpc>
                <a:spcPct val="90000"/>
              </a:lnSpc>
            </a:pPr>
            <a:r>
              <a:rPr lang="en-US" sz="3200" b="1" dirty="0" err="1">
                <a:solidFill>
                  <a:schemeClr val="tx2"/>
                </a:solidFill>
              </a:rPr>
              <a:t>Shivanni</a:t>
            </a:r>
            <a:r>
              <a:rPr lang="en-US" sz="3200" b="1" dirty="0">
                <a:solidFill>
                  <a:schemeClr val="tx2"/>
                </a:solidFill>
              </a:rPr>
              <a:t> Shinde</a:t>
            </a:r>
          </a:p>
          <a:p>
            <a:pPr marL="114300" algn="l">
              <a:lnSpc>
                <a:spcPct val="90000"/>
              </a:lnSpc>
            </a:pPr>
            <a:r>
              <a:rPr lang="en-US" sz="3200" b="1" dirty="0">
                <a:solidFill>
                  <a:schemeClr val="tx2"/>
                </a:solidFill>
              </a:rPr>
              <a:t>Sourabh Wabale</a:t>
            </a:r>
          </a:p>
          <a:p>
            <a:pPr marL="114300" algn="l">
              <a:lnSpc>
                <a:spcPct val="90000"/>
              </a:lnSpc>
            </a:pPr>
            <a:r>
              <a:rPr lang="en-US" sz="3200" b="1" dirty="0">
                <a:solidFill>
                  <a:schemeClr val="tx2"/>
                </a:solidFill>
              </a:rPr>
              <a:t>Somya Gupta</a:t>
            </a:r>
          </a:p>
          <a:p>
            <a:pPr indent="-228600">
              <a:lnSpc>
                <a:spcPct val="90000"/>
              </a:lnSpc>
              <a:buFont typeface="Arial" panose="020B0604020202020204" pitchFamily="34" charset="0"/>
              <a:buChar char="•"/>
            </a:pPr>
            <a:endParaRPr lang="en-US" sz="800" dirty="0">
              <a:solidFill>
                <a:schemeClr val="tx1"/>
              </a:solidFill>
            </a:endParaRPr>
          </a:p>
        </p:txBody>
      </p:sp>
    </p:spTree>
    <p:extLst>
      <p:ext uri="{BB962C8B-B14F-4D97-AF65-F5344CB8AC3E}">
        <p14:creationId xmlns:p14="http://schemas.microsoft.com/office/powerpoint/2010/main" val="77922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DFB8-47D4-157C-60CF-D4DD81DBB9AF}"/>
              </a:ext>
            </a:extLst>
          </p:cNvPr>
          <p:cNvSpPr>
            <a:spLocks noGrp="1"/>
          </p:cNvSpPr>
          <p:nvPr>
            <p:ph type="title"/>
          </p:nvPr>
        </p:nvSpPr>
        <p:spPr>
          <a:xfrm>
            <a:off x="0" y="0"/>
            <a:ext cx="12192000" cy="606056"/>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IN" dirty="0">
                <a:solidFill>
                  <a:schemeClr val="bg1"/>
                </a:solidFill>
              </a:rPr>
              <a:t>Vegetable market price Analysis</a:t>
            </a:r>
          </a:p>
        </p:txBody>
      </p:sp>
      <p:pic>
        <p:nvPicPr>
          <p:cNvPr id="5" name="Content Placeholder 4" descr="A close-up of several graphs&#10;&#10;Description automatically generated">
            <a:extLst>
              <a:ext uri="{FF2B5EF4-FFF2-40B4-BE49-F238E27FC236}">
                <a16:creationId xmlns:a16="http://schemas.microsoft.com/office/drawing/2014/main" id="{985F3020-E1FB-8F27-93D1-DDCE40FDDC72}"/>
              </a:ext>
            </a:extLst>
          </p:cNvPr>
          <p:cNvPicPr>
            <a:picLocks noGrp="1" noChangeAspect="1"/>
          </p:cNvPicPr>
          <p:nvPr>
            <p:ph idx="1"/>
          </p:nvPr>
        </p:nvPicPr>
        <p:blipFill>
          <a:blip r:embed="rId2"/>
          <a:stretch>
            <a:fillRect/>
          </a:stretch>
        </p:blipFill>
        <p:spPr>
          <a:xfrm>
            <a:off x="0" y="606056"/>
            <a:ext cx="12192000" cy="6251945"/>
          </a:xfrm>
        </p:spPr>
      </p:pic>
    </p:spTree>
    <p:extLst>
      <p:ext uri="{BB962C8B-B14F-4D97-AF65-F5344CB8AC3E}">
        <p14:creationId xmlns:p14="http://schemas.microsoft.com/office/powerpoint/2010/main" val="319490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57A20-982A-2B16-4B99-424A0420A82D}"/>
              </a:ext>
            </a:extLst>
          </p:cNvPr>
          <p:cNvSpPr>
            <a:spLocks noGrp="1"/>
          </p:cNvSpPr>
          <p:nvPr>
            <p:ph type="title"/>
          </p:nvPr>
        </p:nvSpPr>
        <p:spPr>
          <a:xfrm>
            <a:off x="7018315" y="273132"/>
            <a:ext cx="4690755" cy="6163294"/>
          </a:xfrm>
        </p:spPr>
        <p:style>
          <a:lnRef idx="1">
            <a:schemeClr val="accent2"/>
          </a:lnRef>
          <a:fillRef idx="2">
            <a:schemeClr val="accent2"/>
          </a:fillRef>
          <a:effectRef idx="1">
            <a:schemeClr val="accent2"/>
          </a:effectRef>
          <a:fontRef idx="minor">
            <a:schemeClr val="dk1"/>
          </a:fontRef>
        </p:style>
        <p:txBody>
          <a:bodyPr vert="horz" lIns="274320" tIns="182880" rIns="274320" bIns="182880" rtlCol="0" anchor="ctr" anchorCtr="1">
            <a:normAutofit/>
          </a:bodyPr>
          <a:lstStyle/>
          <a:p>
            <a:r>
              <a:rPr lang="en-US" sz="3100" b="1" dirty="0">
                <a:solidFill>
                  <a:srgbClr val="262626"/>
                </a:solidFill>
              </a:rPr>
              <a:t>Case Study on Quick Commerce Vegetable Business in Delhi:</a:t>
            </a:r>
            <a:br>
              <a:rPr lang="en-US" sz="3100" dirty="0">
                <a:solidFill>
                  <a:srgbClr val="262626"/>
                </a:solidFill>
              </a:rPr>
            </a:br>
            <a:endParaRPr lang="en-US" sz="3100" dirty="0">
              <a:solidFill>
                <a:srgbClr val="262626"/>
              </a:solidFill>
            </a:endParaRPr>
          </a:p>
        </p:txBody>
      </p:sp>
      <p:pic>
        <p:nvPicPr>
          <p:cNvPr id="1028" name="Picture 4" descr="Vegetable Cart Images - Free Download on Freepik">
            <a:extLst>
              <a:ext uri="{FF2B5EF4-FFF2-40B4-BE49-F238E27FC236}">
                <a16:creationId xmlns:a16="http://schemas.microsoft.com/office/drawing/2014/main" id="{B9F56A87-726C-F837-2AF4-0D338B9EF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0905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38725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2" descr="Earth People Images - Free Download on Freepik">
            <a:extLst>
              <a:ext uri="{FF2B5EF4-FFF2-40B4-BE49-F238E27FC236}">
                <a16:creationId xmlns:a16="http://schemas.microsoft.com/office/drawing/2014/main" id="{4B5168EF-F7EF-A629-6B39-B7616A09F2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88"/>
          <a:stretch/>
        </p:blipFill>
        <p:spPr bwMode="auto">
          <a:xfrm>
            <a:off x="0" y="0"/>
            <a:ext cx="6096000" cy="6970889"/>
          </a:xfrm>
          <a:prstGeom prst="rect">
            <a:avLst/>
          </a:prstGeom>
          <a:solidFill>
            <a:schemeClr val="tx2"/>
          </a:solidFill>
        </p:spPr>
      </p:pic>
      <p:sp>
        <p:nvSpPr>
          <p:cNvPr id="2" name="Title 1">
            <a:extLst>
              <a:ext uri="{FF2B5EF4-FFF2-40B4-BE49-F238E27FC236}">
                <a16:creationId xmlns:a16="http://schemas.microsoft.com/office/drawing/2014/main" id="{1DA32C86-7CEE-7062-E54F-96C289D0A184}"/>
              </a:ext>
            </a:extLst>
          </p:cNvPr>
          <p:cNvSpPr>
            <a:spLocks noGrp="1"/>
          </p:cNvSpPr>
          <p:nvPr>
            <p:ph type="title"/>
          </p:nvPr>
        </p:nvSpPr>
        <p:spPr>
          <a:xfrm>
            <a:off x="643128" y="2620927"/>
            <a:ext cx="3940747" cy="1223159"/>
          </a:xfrm>
          <a:solidFill>
            <a:schemeClr val="bg1">
              <a:alpha val="60000"/>
            </a:schemeClr>
          </a:solidFill>
        </p:spPr>
        <p:txBody>
          <a:bodyPr>
            <a:normAutofit/>
          </a:bodyPr>
          <a:lstStyle/>
          <a:p>
            <a:r>
              <a:rPr lang="en-US" sz="1300" b="1" dirty="0">
                <a:latin typeface="Canva Sans Bold"/>
              </a:rPr>
              <a:t>Market Size and Potential for Quick Commerce Vegetable Business in Delhi:</a:t>
            </a:r>
            <a:br>
              <a:rPr lang="en-US" sz="1300" dirty="0">
                <a:latin typeface="Canva Sans Bold"/>
              </a:rPr>
            </a:br>
            <a:endParaRPr lang="en-IN" sz="1300" dirty="0"/>
          </a:p>
        </p:txBody>
      </p:sp>
      <p:sp>
        <p:nvSpPr>
          <p:cNvPr id="3" name="Content Placeholder 2">
            <a:extLst>
              <a:ext uri="{FF2B5EF4-FFF2-40B4-BE49-F238E27FC236}">
                <a16:creationId xmlns:a16="http://schemas.microsoft.com/office/drawing/2014/main" id="{860530F0-C2D8-2CAB-E34D-4AAAF6B576BC}"/>
              </a:ext>
            </a:extLst>
          </p:cNvPr>
          <p:cNvSpPr>
            <a:spLocks noGrp="1"/>
          </p:cNvSpPr>
          <p:nvPr>
            <p:ph idx="1"/>
          </p:nvPr>
        </p:nvSpPr>
        <p:spPr>
          <a:xfrm>
            <a:off x="6743941" y="609600"/>
            <a:ext cx="4804931" cy="548639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a:buFont typeface="Wingdings" panose="05000000000000000000" pitchFamily="2" charset="2"/>
              <a:buChar char="Ø"/>
            </a:pPr>
            <a:r>
              <a:rPr lang="en-US" b="0" i="0" dirty="0">
                <a:solidFill>
                  <a:schemeClr val="bg1"/>
                </a:solidFill>
                <a:effectLst/>
                <a:latin typeface="Söhne"/>
              </a:rPr>
              <a:t>Delhi's Quick Commerce Vegetable Business is booming because more people in the city want quick and fresh vegetable deliveries.</a:t>
            </a:r>
          </a:p>
          <a:p>
            <a:pPr>
              <a:buFont typeface="Wingdings" panose="05000000000000000000" pitchFamily="2" charset="2"/>
              <a:buChar char="Ø"/>
            </a:pPr>
            <a:r>
              <a:rPr lang="en-US" b="0" i="0" dirty="0">
                <a:solidFill>
                  <a:schemeClr val="bg1"/>
                </a:solidFill>
                <a:effectLst/>
                <a:latin typeface="Söhne"/>
              </a:rPr>
              <a:t>There's a lot of competition and some challenges with delivering on time and maintaining quality.</a:t>
            </a:r>
          </a:p>
          <a:p>
            <a:pPr>
              <a:buFont typeface="Wingdings" panose="05000000000000000000" pitchFamily="2" charset="2"/>
              <a:buChar char="Ø"/>
            </a:pPr>
            <a:r>
              <a:rPr lang="en-US" b="0" i="0" dirty="0">
                <a:solidFill>
                  <a:schemeClr val="bg1"/>
                </a:solidFill>
                <a:effectLst/>
                <a:latin typeface="Söhne"/>
              </a:rPr>
              <a:t>But there's a chance for this business to get bigger because people in Delhi like different things and investors are interested.</a:t>
            </a:r>
          </a:p>
          <a:p>
            <a:pPr>
              <a:buFont typeface="Wingdings" panose="05000000000000000000" pitchFamily="2" charset="2"/>
              <a:buChar char="Ø"/>
            </a:pPr>
            <a:r>
              <a:rPr lang="en-US" b="0" i="0" dirty="0">
                <a:solidFill>
                  <a:schemeClr val="bg1"/>
                </a:solidFill>
                <a:effectLst/>
                <a:latin typeface="Söhne"/>
              </a:rPr>
              <a:t>It's important to follow the rules and work with partners to succeed.</a:t>
            </a:r>
          </a:p>
          <a:p>
            <a:pPr>
              <a:buFont typeface="Wingdings" panose="05000000000000000000" pitchFamily="2" charset="2"/>
              <a:buChar char="Ø"/>
            </a:pPr>
            <a:r>
              <a:rPr lang="en-US" b="0" i="0" dirty="0">
                <a:solidFill>
                  <a:schemeClr val="bg1"/>
                </a:solidFill>
                <a:effectLst/>
                <a:latin typeface="Söhne"/>
              </a:rPr>
              <a:t>The future looks good because more people are moving to cities and how they shop for vegetables is changing.</a:t>
            </a:r>
          </a:p>
          <a:p>
            <a:endParaRPr lang="en-IN" dirty="0"/>
          </a:p>
        </p:txBody>
      </p:sp>
    </p:spTree>
    <p:extLst>
      <p:ext uri="{BB962C8B-B14F-4D97-AF65-F5344CB8AC3E}">
        <p14:creationId xmlns:p14="http://schemas.microsoft.com/office/powerpoint/2010/main" val="346615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5743B1C3-FD81-2F87-AEB8-19F2F02F8F9E}"/>
              </a:ext>
            </a:extLst>
          </p:cNvPr>
          <p:cNvPicPr>
            <a:picLocks noChangeAspect="1"/>
          </p:cNvPicPr>
          <p:nvPr/>
        </p:nvPicPr>
        <p:blipFill rotWithShape="1">
          <a:blip r:embed="rId2"/>
          <a:srcRect l="45092" r="241"/>
          <a:stretch/>
        </p:blipFill>
        <p:spPr>
          <a:xfrm>
            <a:off x="180623" y="10643"/>
            <a:ext cx="6096000" cy="6857990"/>
          </a:xfrm>
          <a:prstGeom prst="rect">
            <a:avLst/>
          </a:prstGeom>
        </p:spPr>
      </p:pic>
      <p:sp>
        <p:nvSpPr>
          <p:cNvPr id="2" name="Title 1">
            <a:extLst>
              <a:ext uri="{FF2B5EF4-FFF2-40B4-BE49-F238E27FC236}">
                <a16:creationId xmlns:a16="http://schemas.microsoft.com/office/drawing/2014/main" id="{BF46B00C-497B-A0D6-F105-F5CB410BF403}"/>
              </a:ext>
            </a:extLst>
          </p:cNvPr>
          <p:cNvSpPr>
            <a:spLocks noGrp="1"/>
          </p:cNvSpPr>
          <p:nvPr>
            <p:ph type="title"/>
          </p:nvPr>
        </p:nvSpPr>
        <p:spPr>
          <a:xfrm>
            <a:off x="804672" y="2841505"/>
            <a:ext cx="4487298" cy="1174991"/>
          </a:xfrm>
          <a:solidFill>
            <a:schemeClr val="bg1">
              <a:alpha val="60000"/>
            </a:schemeClr>
          </a:solidFill>
        </p:spPr>
        <p:txBody>
          <a:bodyPr>
            <a:normAutofit/>
          </a:bodyPr>
          <a:lstStyle/>
          <a:p>
            <a:r>
              <a:rPr lang="en-US" sz="1300" b="1" dirty="0">
                <a:latin typeface="Canva Sans Bold"/>
              </a:rPr>
              <a:t>Competitive landscape for quick commerce vegetable business in Delhi:</a:t>
            </a:r>
            <a:br>
              <a:rPr lang="en-US" sz="1300" dirty="0">
                <a:latin typeface="Canva Sans Bold"/>
              </a:rPr>
            </a:br>
            <a:endParaRPr lang="en-IN" sz="1300" dirty="0"/>
          </a:p>
        </p:txBody>
      </p:sp>
      <p:sp>
        <p:nvSpPr>
          <p:cNvPr id="3" name="Content Placeholder 2">
            <a:extLst>
              <a:ext uri="{FF2B5EF4-FFF2-40B4-BE49-F238E27FC236}">
                <a16:creationId xmlns:a16="http://schemas.microsoft.com/office/drawing/2014/main" id="{52723C1C-E68A-5F05-5264-783584783EEA}"/>
              </a:ext>
            </a:extLst>
          </p:cNvPr>
          <p:cNvSpPr>
            <a:spLocks noGrp="1"/>
          </p:cNvSpPr>
          <p:nvPr>
            <p:ph idx="1"/>
          </p:nvPr>
        </p:nvSpPr>
        <p:spPr>
          <a:xfrm>
            <a:off x="6344356" y="293511"/>
            <a:ext cx="5667021" cy="6276621"/>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algn="l">
              <a:buFont typeface="Arial" panose="020B0604020202020204" pitchFamily="34" charset="0"/>
              <a:buChar char="•"/>
            </a:pPr>
            <a:r>
              <a:rPr lang="en-US" sz="1400" b="0" i="0" dirty="0">
                <a:solidFill>
                  <a:schemeClr val="bg1"/>
                </a:solidFill>
                <a:effectLst/>
                <a:latin typeface="Söhne"/>
              </a:rPr>
              <a:t>There are lots of companies doing the same thing - delivering vegetables quickly.</a:t>
            </a:r>
          </a:p>
          <a:p>
            <a:pPr algn="l">
              <a:buFont typeface="Arial" panose="020B0604020202020204" pitchFamily="34" charset="0"/>
              <a:buChar char="•"/>
            </a:pPr>
            <a:r>
              <a:rPr lang="en-US" sz="1400" b="0" i="0" dirty="0">
                <a:solidFill>
                  <a:schemeClr val="bg1"/>
                </a:solidFill>
                <a:effectLst/>
                <a:latin typeface="Söhne"/>
              </a:rPr>
              <a:t>Some big companies are in the game, like big grocery stores and online giants.</a:t>
            </a:r>
          </a:p>
          <a:p>
            <a:pPr algn="l">
              <a:buFont typeface="Arial" panose="020B0604020202020204" pitchFamily="34" charset="0"/>
              <a:buChar char="•"/>
            </a:pPr>
            <a:r>
              <a:rPr lang="en-US" sz="1400" b="0" i="0" dirty="0">
                <a:solidFill>
                  <a:schemeClr val="bg1"/>
                </a:solidFill>
                <a:effectLst/>
                <a:latin typeface="Söhne"/>
              </a:rPr>
              <a:t>Many smaller, local businesses are also competing, sometimes with unique offerings.</a:t>
            </a:r>
          </a:p>
          <a:p>
            <a:pPr algn="l">
              <a:buFont typeface="Arial" panose="020B0604020202020204" pitchFamily="34" charset="0"/>
              <a:buChar char="•"/>
            </a:pPr>
            <a:r>
              <a:rPr lang="en-US" sz="1400" b="0" i="0" dirty="0">
                <a:solidFill>
                  <a:schemeClr val="bg1"/>
                </a:solidFill>
                <a:effectLst/>
                <a:latin typeface="Söhne"/>
              </a:rPr>
              <a:t>Competition often leads to price wars, which can be good for consumers.</a:t>
            </a:r>
          </a:p>
          <a:p>
            <a:pPr algn="l">
              <a:buFont typeface="Arial" panose="020B0604020202020204" pitchFamily="34" charset="0"/>
              <a:buChar char="•"/>
            </a:pPr>
            <a:r>
              <a:rPr lang="en-US" sz="1400" b="0" i="0" dirty="0">
                <a:solidFill>
                  <a:schemeClr val="bg1"/>
                </a:solidFill>
                <a:effectLst/>
                <a:latin typeface="Söhne"/>
              </a:rPr>
              <a:t>Companies are trying to stand out by offering better quality and fresher vegetables.</a:t>
            </a:r>
          </a:p>
          <a:p>
            <a:pPr algn="l">
              <a:buFont typeface="Arial" panose="020B0604020202020204" pitchFamily="34" charset="0"/>
              <a:buChar char="•"/>
            </a:pPr>
            <a:r>
              <a:rPr lang="en-US" sz="1400" b="0" i="0" dirty="0">
                <a:solidFill>
                  <a:schemeClr val="bg1"/>
                </a:solidFill>
                <a:effectLst/>
                <a:latin typeface="Söhne"/>
              </a:rPr>
              <a:t>Quick delivery is a big focus to win over customers.</a:t>
            </a:r>
          </a:p>
          <a:p>
            <a:pPr algn="l">
              <a:buFont typeface="Arial" panose="020B0604020202020204" pitchFamily="34" charset="0"/>
              <a:buChar char="•"/>
            </a:pPr>
            <a:r>
              <a:rPr lang="en-US" sz="1400" b="0" i="0" dirty="0">
                <a:solidFill>
                  <a:schemeClr val="bg1"/>
                </a:solidFill>
                <a:effectLst/>
                <a:latin typeface="Söhne"/>
              </a:rPr>
              <a:t>Some companies use loyalty programs to keep customers coming back.</a:t>
            </a:r>
          </a:p>
          <a:p>
            <a:pPr algn="l">
              <a:buFont typeface="Arial" panose="020B0604020202020204" pitchFamily="34" charset="0"/>
              <a:buChar char="•"/>
            </a:pPr>
            <a:r>
              <a:rPr lang="en-US" sz="1400" b="0" i="0" dirty="0">
                <a:solidFill>
                  <a:schemeClr val="bg1"/>
                </a:solidFill>
                <a:effectLst/>
                <a:latin typeface="Söhne"/>
              </a:rPr>
              <a:t>There's a lot of innovation happening, like using technology to improve services.</a:t>
            </a:r>
          </a:p>
          <a:p>
            <a:pPr algn="l">
              <a:buFont typeface="Arial" panose="020B0604020202020204" pitchFamily="34" charset="0"/>
              <a:buChar char="•"/>
            </a:pPr>
            <a:r>
              <a:rPr lang="en-US" sz="1400" b="0" i="0" dirty="0">
                <a:solidFill>
                  <a:schemeClr val="bg1"/>
                </a:solidFill>
                <a:effectLst/>
                <a:latin typeface="Söhne"/>
              </a:rPr>
              <a:t>Despite the competition, maintaining good service and keeping prices low can be tough.</a:t>
            </a:r>
          </a:p>
          <a:p>
            <a:pPr algn="l">
              <a:buFont typeface="Arial" panose="020B0604020202020204" pitchFamily="34" charset="0"/>
              <a:buChar char="•"/>
            </a:pPr>
            <a:r>
              <a:rPr lang="en-US" sz="1400" b="0" i="0" dirty="0">
                <a:solidFill>
                  <a:schemeClr val="bg1"/>
                </a:solidFill>
                <a:effectLst/>
                <a:latin typeface="Söhne"/>
              </a:rPr>
              <a:t>With more people in Delhi and changing shopping habits, there's still room for new players to enter the market.</a:t>
            </a:r>
          </a:p>
          <a:p>
            <a:pPr>
              <a:lnSpc>
                <a:spcPct val="90000"/>
              </a:lnSpc>
            </a:pPr>
            <a:endParaRPr lang="en-IN" sz="1400" dirty="0"/>
          </a:p>
        </p:txBody>
      </p:sp>
    </p:spTree>
    <p:extLst>
      <p:ext uri="{BB962C8B-B14F-4D97-AF65-F5344CB8AC3E}">
        <p14:creationId xmlns:p14="http://schemas.microsoft.com/office/powerpoint/2010/main" val="85958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376D-C540-0FDB-C85F-E3645A576C69}"/>
              </a:ext>
            </a:extLst>
          </p:cNvPr>
          <p:cNvSpPr>
            <a:spLocks noGrp="1"/>
          </p:cNvSpPr>
          <p:nvPr>
            <p:ph type="title"/>
          </p:nvPr>
        </p:nvSpPr>
        <p:spPr>
          <a:xfrm>
            <a:off x="2231136" y="964692"/>
            <a:ext cx="7729728" cy="1188720"/>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Canva Sans Bold"/>
              </a:rPr>
              <a:t>Key challenges faced by the quick commerce vegetable business in Delhi</a:t>
            </a:r>
            <a:br>
              <a:rPr lang="en-US" sz="2000" dirty="0">
                <a:latin typeface="Canva Sans Bold"/>
              </a:rPr>
            </a:br>
            <a:endParaRPr lang="en-IN" sz="2000" dirty="0"/>
          </a:p>
        </p:txBody>
      </p:sp>
      <p:pic>
        <p:nvPicPr>
          <p:cNvPr id="4098" name="Picture 2" descr="Top Delivery Truck Cartoon Stock Vectors, Illustrations &amp; Clip Art - iStock  | Delivery man">
            <a:extLst>
              <a:ext uri="{FF2B5EF4-FFF2-40B4-BE49-F238E27FC236}">
                <a16:creationId xmlns:a16="http://schemas.microsoft.com/office/drawing/2014/main" id="{99200BC4-D6E0-3B3C-1A5D-0E84C436BF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74" r="16741" b="1"/>
          <a:stretch/>
        </p:blipFill>
        <p:spPr bwMode="auto">
          <a:xfrm>
            <a:off x="2397733" y="2906589"/>
            <a:ext cx="2112264" cy="2670048"/>
          </a:xfrm>
          <a:prstGeom prst="rect">
            <a:avLst/>
          </a:prstGeom>
          <a:noFill/>
          <a:extLst>
            <a:ext uri="{909E8E84-426E-40DD-AFC4-6F175D3DCCD1}">
              <a14:hiddenFill xmlns:a14="http://schemas.microsoft.com/office/drawing/2010/main">
                <a:solidFill>
                  <a:srgbClr val="FFFFFF"/>
                </a:solidFill>
              </a14:hiddenFill>
            </a:ext>
          </a:extLst>
        </p:spPr>
      </p:pic>
      <p:sp>
        <p:nvSpPr>
          <p:cNvPr id="4114" name="Rectangle 4111">
            <a:extLst>
              <a:ext uri="{FF2B5EF4-FFF2-40B4-BE49-F238E27FC236}">
                <a16:creationId xmlns:a16="http://schemas.microsoft.com/office/drawing/2014/main" id="{DC6E1497-CFC1-4195-AC75-7EB6B95F0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1136" y="2743200"/>
            <a:ext cx="2445458" cy="2996827"/>
          </a:xfrm>
          <a:prstGeom prst="rect">
            <a:avLst/>
          </a:prstGeom>
          <a:noFill/>
          <a:ln w="317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BC446B-642D-BEC5-A709-F2577A6A0804}"/>
              </a:ext>
            </a:extLst>
          </p:cNvPr>
          <p:cNvSpPr>
            <a:spLocks noGrp="1"/>
          </p:cNvSpPr>
          <p:nvPr>
            <p:ph idx="1"/>
          </p:nvPr>
        </p:nvSpPr>
        <p:spPr>
          <a:xfrm>
            <a:off x="5138928" y="2434856"/>
            <a:ext cx="6499916" cy="4067544"/>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nSpc>
                <a:spcPct val="90000"/>
              </a:lnSpc>
              <a:buFont typeface="+mj-lt"/>
              <a:buAutoNum type="arabicPeriod"/>
            </a:pPr>
            <a:r>
              <a:rPr lang="en-US" sz="1400" b="1" i="0" dirty="0">
                <a:solidFill>
                  <a:schemeClr val="bg1"/>
                </a:solidFill>
                <a:effectLst/>
                <a:latin typeface="Söhne"/>
              </a:rPr>
              <a:t>Delivery Delays:</a:t>
            </a:r>
            <a:r>
              <a:rPr lang="en-US" sz="1400" b="0" i="0" dirty="0">
                <a:solidFill>
                  <a:schemeClr val="bg1"/>
                </a:solidFill>
                <a:effectLst/>
                <a:latin typeface="Söhne"/>
              </a:rPr>
              <a:t> </a:t>
            </a:r>
            <a:r>
              <a:rPr lang="en-US" sz="1300" b="0" i="0" dirty="0">
                <a:solidFill>
                  <a:schemeClr val="bg1"/>
                </a:solidFill>
                <a:effectLst/>
                <a:latin typeface="Söhne"/>
              </a:rPr>
              <a:t>Traffic and logistics can cause delays in getting vegetables to customers quickly.</a:t>
            </a:r>
          </a:p>
          <a:p>
            <a:pPr>
              <a:lnSpc>
                <a:spcPct val="90000"/>
              </a:lnSpc>
              <a:buFont typeface="+mj-lt"/>
              <a:buAutoNum type="arabicPeriod"/>
            </a:pPr>
            <a:r>
              <a:rPr lang="en-US" sz="1400" b="1" i="0" dirty="0">
                <a:solidFill>
                  <a:schemeClr val="bg1"/>
                </a:solidFill>
                <a:effectLst/>
                <a:latin typeface="Söhne"/>
              </a:rPr>
              <a:t>Quality Control:</a:t>
            </a:r>
            <a:r>
              <a:rPr lang="en-US" sz="1400" b="0" i="0" dirty="0">
                <a:solidFill>
                  <a:schemeClr val="bg1"/>
                </a:solidFill>
                <a:effectLst/>
                <a:latin typeface="Söhne"/>
              </a:rPr>
              <a:t> </a:t>
            </a:r>
            <a:r>
              <a:rPr lang="en-US" sz="1300" b="0" i="0" dirty="0">
                <a:solidFill>
                  <a:schemeClr val="bg1"/>
                </a:solidFill>
                <a:effectLst/>
                <a:latin typeface="Söhne"/>
              </a:rPr>
              <a:t>Ensuring that vegetables stay fresh during delivery can be a challenge.</a:t>
            </a:r>
          </a:p>
          <a:p>
            <a:pPr>
              <a:lnSpc>
                <a:spcPct val="90000"/>
              </a:lnSpc>
              <a:buFont typeface="+mj-lt"/>
              <a:buAutoNum type="arabicPeriod"/>
            </a:pPr>
            <a:r>
              <a:rPr lang="en-US" sz="1400" b="1" i="0" dirty="0">
                <a:solidFill>
                  <a:schemeClr val="bg1"/>
                </a:solidFill>
                <a:effectLst/>
                <a:latin typeface="Söhne"/>
              </a:rPr>
              <a:t>Competition:</a:t>
            </a:r>
            <a:r>
              <a:rPr lang="en-US" sz="1400" b="0" i="0" dirty="0">
                <a:solidFill>
                  <a:schemeClr val="bg1"/>
                </a:solidFill>
                <a:effectLst/>
                <a:latin typeface="Söhne"/>
              </a:rPr>
              <a:t> </a:t>
            </a:r>
            <a:r>
              <a:rPr lang="en-US" sz="1300" b="0" i="0" dirty="0">
                <a:solidFill>
                  <a:schemeClr val="bg1"/>
                </a:solidFill>
                <a:effectLst/>
                <a:latin typeface="Söhne"/>
              </a:rPr>
              <a:t>Many businesses are fighting to attract the same customers.</a:t>
            </a:r>
          </a:p>
          <a:p>
            <a:pPr>
              <a:lnSpc>
                <a:spcPct val="90000"/>
              </a:lnSpc>
              <a:buFont typeface="+mj-lt"/>
              <a:buAutoNum type="arabicPeriod"/>
            </a:pPr>
            <a:r>
              <a:rPr lang="en-US" sz="1400" b="1" i="0" dirty="0">
                <a:solidFill>
                  <a:schemeClr val="bg1"/>
                </a:solidFill>
                <a:effectLst/>
                <a:latin typeface="Söhne"/>
              </a:rPr>
              <a:t>Price Pressure:</a:t>
            </a:r>
            <a:r>
              <a:rPr lang="en-US" sz="1400" b="0" i="0" dirty="0">
                <a:solidFill>
                  <a:schemeClr val="bg1"/>
                </a:solidFill>
                <a:effectLst/>
                <a:latin typeface="Söhne"/>
              </a:rPr>
              <a:t> </a:t>
            </a:r>
            <a:r>
              <a:rPr lang="en-US" sz="1300" b="0" i="0" dirty="0">
                <a:solidFill>
                  <a:schemeClr val="bg1"/>
                </a:solidFill>
                <a:effectLst/>
                <a:latin typeface="Söhne"/>
              </a:rPr>
              <a:t>Trying to keep prices low while maintaining quality can be tough.</a:t>
            </a:r>
          </a:p>
          <a:p>
            <a:pPr>
              <a:lnSpc>
                <a:spcPct val="90000"/>
              </a:lnSpc>
              <a:buFont typeface="+mj-lt"/>
              <a:buAutoNum type="arabicPeriod"/>
            </a:pPr>
            <a:r>
              <a:rPr lang="en-US" sz="1400" b="1" i="0" dirty="0">
                <a:solidFill>
                  <a:schemeClr val="bg1"/>
                </a:solidFill>
                <a:effectLst/>
                <a:latin typeface="Söhne"/>
              </a:rPr>
              <a:t>Customer Expectations:</a:t>
            </a:r>
            <a:r>
              <a:rPr lang="en-US" sz="1400" b="0" i="0" dirty="0">
                <a:solidFill>
                  <a:schemeClr val="bg1"/>
                </a:solidFill>
                <a:effectLst/>
                <a:latin typeface="Söhne"/>
              </a:rPr>
              <a:t> </a:t>
            </a:r>
            <a:r>
              <a:rPr lang="en-US" sz="1300" b="0" i="0" dirty="0">
                <a:solidFill>
                  <a:schemeClr val="bg1"/>
                </a:solidFill>
                <a:effectLst/>
                <a:latin typeface="Söhne"/>
              </a:rPr>
              <a:t>Customers expect on-time delivery and high-quality produce.</a:t>
            </a:r>
          </a:p>
          <a:p>
            <a:pPr>
              <a:lnSpc>
                <a:spcPct val="90000"/>
              </a:lnSpc>
              <a:buFont typeface="+mj-lt"/>
              <a:buAutoNum type="arabicPeriod"/>
            </a:pPr>
            <a:r>
              <a:rPr lang="en-US" sz="1400" b="1" i="0" dirty="0">
                <a:solidFill>
                  <a:schemeClr val="bg1"/>
                </a:solidFill>
                <a:effectLst/>
                <a:latin typeface="Söhne"/>
              </a:rPr>
              <a:t>Logistics Costs:</a:t>
            </a:r>
            <a:r>
              <a:rPr lang="en-US" sz="1400" b="0" i="0" dirty="0">
                <a:solidFill>
                  <a:schemeClr val="bg1"/>
                </a:solidFill>
                <a:effectLst/>
                <a:latin typeface="Söhne"/>
              </a:rPr>
              <a:t> </a:t>
            </a:r>
            <a:r>
              <a:rPr lang="en-US" sz="1300" b="0" i="0" dirty="0">
                <a:solidFill>
                  <a:schemeClr val="bg1"/>
                </a:solidFill>
                <a:effectLst/>
                <a:latin typeface="Söhne"/>
              </a:rPr>
              <a:t>Handling transportation and delivery expenses can eat into profits.</a:t>
            </a:r>
          </a:p>
          <a:p>
            <a:pPr>
              <a:lnSpc>
                <a:spcPct val="90000"/>
              </a:lnSpc>
              <a:buFont typeface="+mj-lt"/>
              <a:buAutoNum type="arabicPeriod"/>
            </a:pPr>
            <a:r>
              <a:rPr lang="en-US" sz="1400" b="1" i="0" dirty="0">
                <a:solidFill>
                  <a:schemeClr val="bg1"/>
                </a:solidFill>
                <a:effectLst/>
                <a:latin typeface="Söhne"/>
              </a:rPr>
              <a:t>Seasonal Variations:</a:t>
            </a:r>
            <a:r>
              <a:rPr lang="en-US" sz="1400" b="0" i="0" dirty="0">
                <a:solidFill>
                  <a:schemeClr val="bg1"/>
                </a:solidFill>
                <a:effectLst/>
                <a:latin typeface="Söhne"/>
              </a:rPr>
              <a:t> </a:t>
            </a:r>
            <a:r>
              <a:rPr lang="en-US" sz="1300" b="0" i="0" dirty="0">
                <a:solidFill>
                  <a:schemeClr val="bg1"/>
                </a:solidFill>
                <a:effectLst/>
                <a:latin typeface="Söhne"/>
              </a:rPr>
              <a:t>The availability and cost of vegetables change with the seasons, affecting business.</a:t>
            </a:r>
          </a:p>
          <a:p>
            <a:pPr>
              <a:lnSpc>
                <a:spcPct val="90000"/>
              </a:lnSpc>
              <a:buFont typeface="+mj-lt"/>
              <a:buAutoNum type="arabicPeriod"/>
            </a:pPr>
            <a:r>
              <a:rPr lang="en-US" sz="1400" b="1" i="0" dirty="0">
                <a:solidFill>
                  <a:schemeClr val="bg1"/>
                </a:solidFill>
                <a:effectLst/>
                <a:latin typeface="Söhne"/>
              </a:rPr>
              <a:t>Regulatory Compliance:</a:t>
            </a:r>
            <a:r>
              <a:rPr lang="en-US" sz="1400" b="0" i="0" dirty="0">
                <a:solidFill>
                  <a:schemeClr val="bg1"/>
                </a:solidFill>
                <a:effectLst/>
                <a:latin typeface="Söhne"/>
              </a:rPr>
              <a:t> </a:t>
            </a:r>
            <a:r>
              <a:rPr lang="en-US" sz="1300" b="0" i="0" dirty="0">
                <a:solidFill>
                  <a:schemeClr val="bg1"/>
                </a:solidFill>
                <a:effectLst/>
                <a:latin typeface="Söhne"/>
              </a:rPr>
              <a:t>Adhering to food safety and delivery regulations is crucial but can be complex.</a:t>
            </a:r>
          </a:p>
          <a:p>
            <a:pPr>
              <a:lnSpc>
                <a:spcPct val="90000"/>
              </a:lnSpc>
              <a:buFont typeface="+mj-lt"/>
              <a:buAutoNum type="arabicPeriod"/>
            </a:pPr>
            <a:r>
              <a:rPr lang="en-US" sz="1400" b="1" i="0" dirty="0">
                <a:solidFill>
                  <a:schemeClr val="bg1"/>
                </a:solidFill>
                <a:effectLst/>
                <a:latin typeface="Söhne"/>
              </a:rPr>
              <a:t>Supply Chain Issues:</a:t>
            </a:r>
            <a:r>
              <a:rPr lang="en-US" sz="1400" b="0" i="0" dirty="0">
                <a:solidFill>
                  <a:schemeClr val="bg1"/>
                </a:solidFill>
                <a:effectLst/>
                <a:latin typeface="Söhne"/>
              </a:rPr>
              <a:t> </a:t>
            </a:r>
            <a:r>
              <a:rPr lang="en-US" sz="1300" b="0" i="0" dirty="0">
                <a:solidFill>
                  <a:schemeClr val="bg1"/>
                </a:solidFill>
                <a:effectLst/>
                <a:latin typeface="Söhne"/>
              </a:rPr>
              <a:t>Ensuring a steady supply of fresh vegetables can be challenging.</a:t>
            </a:r>
          </a:p>
          <a:p>
            <a:pPr>
              <a:lnSpc>
                <a:spcPct val="90000"/>
              </a:lnSpc>
              <a:buFont typeface="+mj-lt"/>
              <a:buAutoNum type="arabicPeriod"/>
            </a:pPr>
            <a:r>
              <a:rPr lang="en-US" sz="1400" b="1" i="0" dirty="0">
                <a:solidFill>
                  <a:schemeClr val="bg1"/>
                </a:solidFill>
                <a:effectLst/>
                <a:latin typeface="Söhne"/>
              </a:rPr>
              <a:t>Tech Investments:</a:t>
            </a:r>
            <a:r>
              <a:rPr lang="en-US" sz="1400" b="0" i="0" dirty="0">
                <a:solidFill>
                  <a:schemeClr val="bg1"/>
                </a:solidFill>
                <a:effectLst/>
                <a:latin typeface="Söhne"/>
              </a:rPr>
              <a:t> </a:t>
            </a:r>
            <a:r>
              <a:rPr lang="en-US" sz="1300" b="0" i="0" dirty="0">
                <a:solidFill>
                  <a:schemeClr val="bg1"/>
                </a:solidFill>
                <a:effectLst/>
                <a:latin typeface="Söhne"/>
              </a:rPr>
              <a:t>Keeping up with technology for efficient operations can be costly.</a:t>
            </a:r>
          </a:p>
          <a:p>
            <a:pPr>
              <a:lnSpc>
                <a:spcPct val="90000"/>
              </a:lnSpc>
            </a:pPr>
            <a:endParaRPr lang="en-IN" sz="900" dirty="0"/>
          </a:p>
        </p:txBody>
      </p:sp>
    </p:spTree>
    <p:extLst>
      <p:ext uri="{BB962C8B-B14F-4D97-AF65-F5344CB8AC3E}">
        <p14:creationId xmlns:p14="http://schemas.microsoft.com/office/powerpoint/2010/main" val="106186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2" name="Picture 2" descr="The Winner, Cartoon Human Character Holding A Clipboard With ...">
            <a:extLst>
              <a:ext uri="{FF2B5EF4-FFF2-40B4-BE49-F238E27FC236}">
                <a16:creationId xmlns:a16="http://schemas.microsoft.com/office/drawing/2014/main" id="{FF9B390D-1190-CF2B-911C-850D8DF38C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5" r="-1" b="-1"/>
          <a:stretch/>
        </p:blipFill>
        <p:spPr bwMode="auto">
          <a:xfrm>
            <a:off x="642"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1A2279-6F43-6A3F-1DEB-98D04D2F860D}"/>
              </a:ext>
            </a:extLst>
          </p:cNvPr>
          <p:cNvSpPr>
            <a:spLocks noGrp="1"/>
          </p:cNvSpPr>
          <p:nvPr>
            <p:ph type="title"/>
          </p:nvPr>
        </p:nvSpPr>
        <p:spPr>
          <a:xfrm>
            <a:off x="804672" y="2841505"/>
            <a:ext cx="4487298" cy="1174991"/>
          </a:xfrm>
          <a:solidFill>
            <a:schemeClr val="bg1">
              <a:alpha val="60000"/>
            </a:schemeClr>
          </a:solidFill>
        </p:spPr>
        <p:txBody>
          <a:bodyPr>
            <a:normAutofit/>
          </a:bodyPr>
          <a:lstStyle/>
          <a:p>
            <a:r>
              <a:rPr lang="en-US" sz="2400" b="1">
                <a:latin typeface="Norwester"/>
              </a:rPr>
              <a:t>KEY SUCCESS FACTORS</a:t>
            </a:r>
            <a:br>
              <a:rPr lang="en-US" sz="2400">
                <a:latin typeface="Norwester"/>
              </a:rPr>
            </a:br>
            <a:endParaRPr lang="en-IN" sz="2400"/>
          </a:p>
        </p:txBody>
      </p:sp>
      <p:graphicFrame>
        <p:nvGraphicFramePr>
          <p:cNvPr id="5126" name="Content Placeholder 2">
            <a:extLst>
              <a:ext uri="{FF2B5EF4-FFF2-40B4-BE49-F238E27FC236}">
                <a16:creationId xmlns:a16="http://schemas.microsoft.com/office/drawing/2014/main" id="{BA21F9D2-FEA3-5DC1-9A89-D6EC03685D8D}"/>
              </a:ext>
            </a:extLst>
          </p:cNvPr>
          <p:cNvGraphicFramePr>
            <a:graphicFrameLocks noGrp="1"/>
          </p:cNvGraphicFramePr>
          <p:nvPr>
            <p:ph idx="1"/>
            <p:extLst>
              <p:ext uri="{D42A27DB-BD31-4B8C-83A1-F6EECF244321}">
                <p14:modId xmlns:p14="http://schemas.microsoft.com/office/powerpoint/2010/main" val="3832486782"/>
              </p:ext>
            </p:extLst>
          </p:nvPr>
        </p:nvGraphicFramePr>
        <p:xfrm>
          <a:off x="6095359" y="0"/>
          <a:ext cx="6096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458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CONCLUSION On Blue Paper Scroll Cartoon. Illustration Image ...">
            <a:extLst>
              <a:ext uri="{FF2B5EF4-FFF2-40B4-BE49-F238E27FC236}">
                <a16:creationId xmlns:a16="http://schemas.microsoft.com/office/drawing/2014/main" id="{3EC2E51D-5E98-27D1-601E-306AFF74CC4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7705" b="11982"/>
          <a:stretch/>
        </p:blipFill>
        <p:spPr bwMode="auto">
          <a:xfrm>
            <a:off x="20" y="10"/>
            <a:ext cx="12191980" cy="685799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pic>
      <p:sp>
        <p:nvSpPr>
          <p:cNvPr id="2" name="Title 1">
            <a:extLst>
              <a:ext uri="{FF2B5EF4-FFF2-40B4-BE49-F238E27FC236}">
                <a16:creationId xmlns:a16="http://schemas.microsoft.com/office/drawing/2014/main" id="{7504136D-ABEB-4610-5B8E-AD28B1CF8790}"/>
              </a:ext>
            </a:extLst>
          </p:cNvPr>
          <p:cNvSpPr>
            <a:spLocks noGrp="1"/>
          </p:cNvSpPr>
          <p:nvPr>
            <p:ph type="title"/>
          </p:nvPr>
        </p:nvSpPr>
        <p:spPr>
          <a:xfrm>
            <a:off x="2231136" y="964692"/>
            <a:ext cx="7729728" cy="1188720"/>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sz="4000" b="1" dirty="0">
                <a:solidFill>
                  <a:schemeClr val="bg1"/>
                </a:solidFill>
                <a:latin typeface="Norwester"/>
              </a:rPr>
              <a:t>CONCLUSION</a:t>
            </a:r>
            <a:br>
              <a:rPr lang="en-US" dirty="0">
                <a:solidFill>
                  <a:schemeClr val="tx1"/>
                </a:solidFill>
                <a:latin typeface="Norwester"/>
              </a:rPr>
            </a:br>
            <a:endParaRPr lang="en-IN" dirty="0">
              <a:solidFill>
                <a:schemeClr val="tx1"/>
              </a:solidFill>
            </a:endParaRPr>
          </a:p>
        </p:txBody>
      </p:sp>
      <p:graphicFrame>
        <p:nvGraphicFramePr>
          <p:cNvPr id="6148" name="Content Placeholder 2">
            <a:extLst>
              <a:ext uri="{FF2B5EF4-FFF2-40B4-BE49-F238E27FC236}">
                <a16:creationId xmlns:a16="http://schemas.microsoft.com/office/drawing/2014/main" id="{9A217080-13E6-7FE0-686B-8BAF406F2690}"/>
              </a:ext>
            </a:extLst>
          </p:cNvPr>
          <p:cNvGraphicFramePr>
            <a:graphicFrameLocks noGrp="1"/>
          </p:cNvGraphicFramePr>
          <p:nvPr>
            <p:ph idx="1"/>
            <p:extLst>
              <p:ext uri="{D42A27DB-BD31-4B8C-83A1-F6EECF244321}">
                <p14:modId xmlns:p14="http://schemas.microsoft.com/office/powerpoint/2010/main" val="210529191"/>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8490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170" name="Picture 2" descr="Cartoon of Happy Smiling Man or Businessman Holding Sign with Thank You  Text Stock Vector - Illustration of text, drawing: 113134328">
            <a:extLst>
              <a:ext uri="{FF2B5EF4-FFF2-40B4-BE49-F238E27FC236}">
                <a16:creationId xmlns:a16="http://schemas.microsoft.com/office/drawing/2014/main" id="{7DC42621-1B3B-B6B5-2000-11E83A75B35A}"/>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b="20213"/>
          <a:stretch/>
        </p:blipFill>
        <p:spPr bwMode="auto">
          <a:xfrm>
            <a:off x="0" y="0"/>
            <a:ext cx="12191980" cy="685799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pic>
      <p:sp>
        <p:nvSpPr>
          <p:cNvPr id="4" name="TextBox 6">
            <a:extLst>
              <a:ext uri="{FF2B5EF4-FFF2-40B4-BE49-F238E27FC236}">
                <a16:creationId xmlns:a16="http://schemas.microsoft.com/office/drawing/2014/main" id="{C4A02905-B562-DDE7-8135-84C0589A3036}"/>
              </a:ext>
            </a:extLst>
          </p:cNvPr>
          <p:cNvSpPr txBox="1">
            <a:spLocks noGrp="1"/>
          </p:cNvSpPr>
          <p:nvPr>
            <p:ph type="title"/>
          </p:nvPr>
        </p:nvSpPr>
        <p:spPr>
          <a:xfrm>
            <a:off x="2230438" y="308344"/>
            <a:ext cx="7731125" cy="103135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rtlCol="0">
            <a:normAutofit/>
          </a:bodyPr>
          <a:lstStyle/>
          <a:p>
            <a:pPr>
              <a:spcBef>
                <a:spcPct val="0"/>
              </a:spcBef>
            </a:pPr>
            <a:r>
              <a:rPr lang="en-US">
                <a:latin typeface="League Spartan"/>
              </a:rPr>
              <a:t>THANK YOU</a:t>
            </a:r>
          </a:p>
        </p:txBody>
      </p:sp>
      <p:sp>
        <p:nvSpPr>
          <p:cNvPr id="3" name="Content Placeholder 2">
            <a:extLst>
              <a:ext uri="{FF2B5EF4-FFF2-40B4-BE49-F238E27FC236}">
                <a16:creationId xmlns:a16="http://schemas.microsoft.com/office/drawing/2014/main" id="{A66D61EC-B87F-F150-A04B-1F0FD7DAED54}"/>
              </a:ext>
            </a:extLst>
          </p:cNvPr>
          <p:cNvSpPr>
            <a:spLocks noGrp="1"/>
          </p:cNvSpPr>
          <p:nvPr>
            <p:ph idx="1"/>
          </p:nvPr>
        </p:nvSpPr>
        <p:spPr>
          <a:xfrm>
            <a:off x="2231135" y="4338084"/>
            <a:ext cx="7965487" cy="2519906"/>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br>
              <a:rPr lang="en-US" dirty="0">
                <a:solidFill>
                  <a:schemeClr val="bg1"/>
                </a:solidFill>
              </a:rPr>
            </a:br>
            <a:r>
              <a:rPr lang="en-US" b="0" i="0" dirty="0">
                <a:solidFill>
                  <a:schemeClr val="bg1"/>
                </a:solidFill>
                <a:effectLst/>
                <a:latin typeface="Söhne"/>
              </a:rPr>
              <a:t>We express our gratitude to our project sponsors for their trust in our abilities, our dedicated team members for their hard work in conducting the analysis, our mentors and guides for their invaluable support throughout the project, everyone in attendance today for their time and attention, and the Selenium library in Python for streamlining data extraction and analysis, which significantly contributed to our project's success.</a:t>
            </a:r>
            <a:endParaRPr lang="en-IN" dirty="0">
              <a:solidFill>
                <a:schemeClr val="bg1"/>
              </a:solidFill>
            </a:endParaRPr>
          </a:p>
        </p:txBody>
      </p:sp>
    </p:spTree>
    <p:extLst>
      <p:ext uri="{BB962C8B-B14F-4D97-AF65-F5344CB8AC3E}">
        <p14:creationId xmlns:p14="http://schemas.microsoft.com/office/powerpoint/2010/main" val="357159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2AAF-171F-0C80-22BC-227265B1B6B3}"/>
              </a:ext>
            </a:extLst>
          </p:cNvPr>
          <p:cNvSpPr>
            <a:spLocks noGrp="1"/>
          </p:cNvSpPr>
          <p:nvPr>
            <p:ph type="title"/>
          </p:nvPr>
        </p:nvSpPr>
        <p:spPr>
          <a:xfrm>
            <a:off x="5445496" y="978776"/>
            <a:ext cx="5925310" cy="1174991"/>
          </a:xfrm>
        </p:spPr>
        <p:style>
          <a:lnRef idx="1">
            <a:schemeClr val="accent2"/>
          </a:lnRef>
          <a:fillRef idx="2">
            <a:schemeClr val="accent2"/>
          </a:fillRef>
          <a:effectRef idx="1">
            <a:schemeClr val="accent2"/>
          </a:effectRef>
          <a:fontRef idx="minor">
            <a:schemeClr val="dk1"/>
          </a:fontRef>
        </p:style>
        <p:txBody>
          <a:bodyPr>
            <a:normAutofit/>
          </a:bodyPr>
          <a:lstStyle/>
          <a:p>
            <a:r>
              <a:rPr lang="en-IN" sz="2400" dirty="0">
                <a:solidFill>
                  <a:schemeClr val="bg1"/>
                </a:solidFill>
              </a:rPr>
              <a:t>Introduction</a:t>
            </a:r>
          </a:p>
        </p:txBody>
      </p:sp>
      <p:pic>
        <p:nvPicPr>
          <p:cNvPr id="5" name="Picture 4" descr="A close-up of vegetables&#10;&#10;Description automatically generated">
            <a:extLst>
              <a:ext uri="{FF2B5EF4-FFF2-40B4-BE49-F238E27FC236}">
                <a16:creationId xmlns:a16="http://schemas.microsoft.com/office/drawing/2014/main" id="{A7134918-5592-9FBF-4A28-845D0303592F}"/>
              </a:ext>
            </a:extLst>
          </p:cNvPr>
          <p:cNvPicPr>
            <a:picLocks noChangeAspect="1"/>
          </p:cNvPicPr>
          <p:nvPr/>
        </p:nvPicPr>
        <p:blipFill rotWithShape="1">
          <a:blip r:embed="rId2"/>
          <a:srcRect l="20763" r="41037"/>
          <a:stretch/>
        </p:blipFill>
        <p:spPr>
          <a:xfrm>
            <a:off x="20" y="10"/>
            <a:ext cx="4657325" cy="6857990"/>
          </a:xfrm>
          <a:prstGeom prst="rect">
            <a:avLst/>
          </a:prstGeom>
        </p:spPr>
      </p:pic>
      <p:sp>
        <p:nvSpPr>
          <p:cNvPr id="15" name="Content Placeholder 2">
            <a:extLst>
              <a:ext uri="{FF2B5EF4-FFF2-40B4-BE49-F238E27FC236}">
                <a16:creationId xmlns:a16="http://schemas.microsoft.com/office/drawing/2014/main" id="{56A1F0BF-C2B4-A7C3-6C1D-BC4A5BE6E4CB}"/>
              </a:ext>
            </a:extLst>
          </p:cNvPr>
          <p:cNvSpPr>
            <a:spLocks noGrp="1"/>
          </p:cNvSpPr>
          <p:nvPr>
            <p:ph idx="1"/>
          </p:nvPr>
        </p:nvSpPr>
        <p:spPr>
          <a:xfrm>
            <a:off x="5445496" y="2640691"/>
            <a:ext cx="5925310" cy="3823904"/>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nSpc>
                <a:spcPct val="90000"/>
              </a:lnSpc>
              <a:buFont typeface="+mj-lt"/>
              <a:buAutoNum type="arabicPeriod"/>
            </a:pPr>
            <a:r>
              <a:rPr lang="en-US" sz="1300" b="1" i="0" dirty="0">
                <a:solidFill>
                  <a:schemeClr val="bg1"/>
                </a:solidFill>
                <a:effectLst/>
                <a:latin typeface="Söhne"/>
              </a:rPr>
              <a:t>Comprehensive Analysis</a:t>
            </a:r>
            <a:r>
              <a:rPr lang="en-US" sz="1300" i="0" dirty="0">
                <a:solidFill>
                  <a:schemeClr val="bg1"/>
                </a:solidFill>
                <a:effectLst/>
                <a:latin typeface="Söhne"/>
              </a:rPr>
              <a:t>: Our team has conducted an extensive analysis of the Noida vegetable market, covering various aspects to provide a holistic view.</a:t>
            </a:r>
          </a:p>
          <a:p>
            <a:pPr>
              <a:lnSpc>
                <a:spcPct val="90000"/>
              </a:lnSpc>
              <a:buFont typeface="+mj-lt"/>
              <a:buAutoNum type="arabicPeriod"/>
            </a:pPr>
            <a:r>
              <a:rPr lang="en-US" sz="1300" b="1" i="0" dirty="0">
                <a:solidFill>
                  <a:schemeClr val="bg1"/>
                </a:solidFill>
                <a:effectLst/>
                <a:latin typeface="Söhne"/>
              </a:rPr>
              <a:t>Price Insights: </a:t>
            </a:r>
            <a:r>
              <a:rPr lang="en-US" sz="1300" i="0" dirty="0">
                <a:solidFill>
                  <a:schemeClr val="bg1"/>
                </a:solidFill>
                <a:effectLst/>
                <a:latin typeface="Söhne"/>
              </a:rPr>
              <a:t>We delved into the market's pricing dynamics by examining average monthly prices and comparing them with neighboring markets.</a:t>
            </a:r>
          </a:p>
          <a:p>
            <a:pPr>
              <a:lnSpc>
                <a:spcPct val="90000"/>
              </a:lnSpc>
              <a:buFont typeface="+mj-lt"/>
              <a:buAutoNum type="arabicPeriod"/>
            </a:pPr>
            <a:r>
              <a:rPr lang="en-US" sz="1300" b="1" i="0" dirty="0">
                <a:solidFill>
                  <a:schemeClr val="bg1"/>
                </a:solidFill>
                <a:effectLst/>
                <a:latin typeface="Söhne"/>
              </a:rPr>
              <a:t>Seasonal Trends: </a:t>
            </a:r>
            <a:r>
              <a:rPr lang="en-US" sz="1300" i="0" dirty="0">
                <a:solidFill>
                  <a:schemeClr val="bg1"/>
                </a:solidFill>
                <a:effectLst/>
                <a:latin typeface="Söhne"/>
              </a:rPr>
              <a:t>Our research also focused on understanding which vegetables are in season, helping both buyers and sellers make informed decisions.</a:t>
            </a:r>
          </a:p>
          <a:p>
            <a:pPr>
              <a:lnSpc>
                <a:spcPct val="90000"/>
              </a:lnSpc>
              <a:buFont typeface="+mj-lt"/>
              <a:buAutoNum type="arabicPeriod"/>
            </a:pPr>
            <a:r>
              <a:rPr lang="en-US" sz="1300" b="1" i="0" dirty="0">
                <a:solidFill>
                  <a:schemeClr val="bg1"/>
                </a:solidFill>
                <a:effectLst/>
                <a:latin typeface="Söhne"/>
              </a:rPr>
              <a:t>Income Groups: </a:t>
            </a:r>
            <a:r>
              <a:rPr lang="en-US" sz="1300" i="0" dirty="0">
                <a:solidFill>
                  <a:schemeClr val="bg1"/>
                </a:solidFill>
                <a:effectLst/>
                <a:latin typeface="Söhne"/>
              </a:rPr>
              <a:t>We explored how different income groups are affected by vegetable prices, shedding light on affordability and accessibility.</a:t>
            </a:r>
          </a:p>
          <a:p>
            <a:pPr>
              <a:lnSpc>
                <a:spcPct val="90000"/>
              </a:lnSpc>
              <a:buFont typeface="+mj-lt"/>
              <a:buAutoNum type="arabicPeriod"/>
            </a:pPr>
            <a:r>
              <a:rPr lang="en-US" sz="1300" b="1" i="0" dirty="0">
                <a:solidFill>
                  <a:schemeClr val="bg1"/>
                </a:solidFill>
                <a:effectLst/>
                <a:latin typeface="Söhne"/>
              </a:rPr>
              <a:t>Technology Integration</a:t>
            </a:r>
            <a:r>
              <a:rPr lang="en-US" sz="1300" i="0" dirty="0">
                <a:solidFill>
                  <a:schemeClr val="bg1"/>
                </a:solidFill>
                <a:effectLst/>
                <a:latin typeface="Söhne"/>
              </a:rPr>
              <a:t>: The use of the Selenium library in Python showcased our commitment to efficient data extraction from online sources, ensuring accurate and up-to-date information.</a:t>
            </a:r>
          </a:p>
          <a:p>
            <a:pPr>
              <a:lnSpc>
                <a:spcPct val="90000"/>
              </a:lnSpc>
              <a:buFont typeface="+mj-lt"/>
              <a:buAutoNum type="arabicPeriod"/>
            </a:pPr>
            <a:r>
              <a:rPr lang="en-US" sz="1300" b="1" i="0" dirty="0">
                <a:solidFill>
                  <a:schemeClr val="bg1"/>
                </a:solidFill>
                <a:effectLst/>
                <a:latin typeface="Söhne"/>
              </a:rPr>
              <a:t>Market Exploration: </a:t>
            </a:r>
            <a:r>
              <a:rPr lang="en-US" sz="1300" i="0" dirty="0">
                <a:solidFill>
                  <a:schemeClr val="bg1"/>
                </a:solidFill>
                <a:effectLst/>
                <a:latin typeface="Söhne"/>
              </a:rPr>
              <a:t>Our case study goes beyond the surface, providing insights into market size, potential, competition, key challenges, success factors, and the transformative role of technology in enhancing operations and customer experiences. Additionally, we offer a fresh perspective on the quick commerce vegetable business in Delhi, highlighting its significance in the evolving market landscape.</a:t>
            </a:r>
          </a:p>
          <a:p>
            <a:pPr>
              <a:lnSpc>
                <a:spcPct val="90000"/>
              </a:lnSpc>
            </a:pPr>
            <a:endParaRPr lang="en-IN" sz="1100" dirty="0"/>
          </a:p>
        </p:txBody>
      </p:sp>
    </p:spTree>
    <p:extLst>
      <p:ext uri="{BB962C8B-B14F-4D97-AF65-F5344CB8AC3E}">
        <p14:creationId xmlns:p14="http://schemas.microsoft.com/office/powerpoint/2010/main" val="367384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6FA75-0209-3D4E-BCA1-2B34033D97AA}"/>
              </a:ext>
            </a:extLst>
          </p:cNvPr>
          <p:cNvSpPr>
            <a:spLocks noGrp="1"/>
          </p:cNvSpPr>
          <p:nvPr>
            <p:ph type="title"/>
          </p:nvPr>
        </p:nvSpPr>
        <p:spPr>
          <a:xfrm>
            <a:off x="1260873" y="1586484"/>
            <a:ext cx="3685032" cy="3685032"/>
          </a:xfrm>
          <a:prstGeom prst="ellipse">
            <a:avLst/>
          </a:prstGeom>
          <a:ln/>
        </p:spPr>
        <p:style>
          <a:lnRef idx="1">
            <a:schemeClr val="accent2"/>
          </a:lnRef>
          <a:fillRef idx="2">
            <a:schemeClr val="accent2"/>
          </a:fillRef>
          <a:effectRef idx="1">
            <a:schemeClr val="accent2"/>
          </a:effectRef>
          <a:fontRef idx="minor">
            <a:schemeClr val="dk1"/>
          </a:fontRef>
        </p:style>
        <p:txBody>
          <a:bodyPr>
            <a:normAutofit/>
          </a:bodyPr>
          <a:lstStyle/>
          <a:p>
            <a:r>
              <a:rPr lang="en-IN" sz="2400" b="1" dirty="0">
                <a:solidFill>
                  <a:schemeClr val="tx1"/>
                </a:solidFill>
              </a:rPr>
              <a:t>Objectives</a:t>
            </a:r>
          </a:p>
        </p:txBody>
      </p:sp>
      <p:graphicFrame>
        <p:nvGraphicFramePr>
          <p:cNvPr id="14" name="Content Placeholder 2">
            <a:extLst>
              <a:ext uri="{FF2B5EF4-FFF2-40B4-BE49-F238E27FC236}">
                <a16:creationId xmlns:a16="http://schemas.microsoft.com/office/drawing/2014/main" id="{DA77D302-CF00-D34C-9D96-A58A18E764B4}"/>
              </a:ext>
            </a:extLst>
          </p:cNvPr>
          <p:cNvGraphicFramePr>
            <a:graphicFrameLocks noGrp="1"/>
          </p:cNvGraphicFramePr>
          <p:nvPr>
            <p:ph idx="1"/>
          </p:nvPr>
        </p:nvGraphicFramePr>
        <p:xfrm>
          <a:off x="5591695" y="1402080"/>
          <a:ext cx="5320696" cy="4053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73471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615B-25CA-5877-C5DD-79E341A15886}"/>
              </a:ext>
            </a:extLst>
          </p:cNvPr>
          <p:cNvSpPr>
            <a:spLocks noGrp="1"/>
          </p:cNvSpPr>
          <p:nvPr>
            <p:ph type="title"/>
          </p:nvPr>
        </p:nvSpPr>
        <p:spPr>
          <a:xfrm>
            <a:off x="2231136" y="574158"/>
            <a:ext cx="7729728" cy="1127051"/>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dirty="0">
                <a:solidFill>
                  <a:srgbClr val="000000"/>
                </a:solidFill>
                <a:latin typeface="Norwester"/>
              </a:rPr>
              <a:t>"THE AVERAGE MONTHLY PRICE OF VEGETABLES IN THE NOIDA MARKET"</a:t>
            </a:r>
            <a:br>
              <a:rPr lang="en-US" sz="2800" dirty="0">
                <a:solidFill>
                  <a:srgbClr val="000000"/>
                </a:solidFill>
                <a:latin typeface="Norwester"/>
              </a:rPr>
            </a:br>
            <a:endParaRPr lang="en-IN" dirty="0"/>
          </a:p>
        </p:txBody>
      </p:sp>
      <p:sp>
        <p:nvSpPr>
          <p:cNvPr id="3" name="Content Placeholder 2">
            <a:extLst>
              <a:ext uri="{FF2B5EF4-FFF2-40B4-BE49-F238E27FC236}">
                <a16:creationId xmlns:a16="http://schemas.microsoft.com/office/drawing/2014/main" id="{34ABE910-63E0-97C0-A135-340230617EDD}"/>
              </a:ext>
            </a:extLst>
          </p:cNvPr>
          <p:cNvSpPr>
            <a:spLocks noGrp="1"/>
          </p:cNvSpPr>
          <p:nvPr>
            <p:ph idx="1"/>
          </p:nvPr>
        </p:nvSpPr>
        <p:spPr>
          <a:xfrm>
            <a:off x="6655443" y="2060294"/>
            <a:ext cx="5220181" cy="4409954"/>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bg1"/>
                </a:solidFill>
              </a:rPr>
              <a:t>Analyzing the average price of each vegetable each month is a valuable aspect of your vegetable market analysis project.</a:t>
            </a:r>
          </a:p>
          <a:p>
            <a:r>
              <a:rPr lang="en-US" b="1" dirty="0">
                <a:solidFill>
                  <a:schemeClr val="bg1"/>
                </a:solidFill>
              </a:rPr>
              <a:t>Price Trends: </a:t>
            </a:r>
            <a:r>
              <a:rPr lang="en-US" dirty="0">
                <a:solidFill>
                  <a:schemeClr val="bg1"/>
                </a:solidFill>
              </a:rPr>
              <a:t>The analysis revealed pronounced price fluctuations throughout the year, driven primarily by seasonal factors.</a:t>
            </a:r>
          </a:p>
          <a:p>
            <a:r>
              <a:rPr lang="en-US" b="1" dirty="0">
                <a:solidFill>
                  <a:schemeClr val="bg1"/>
                </a:solidFill>
              </a:rPr>
              <a:t>Stability in Some Vegetables: </a:t>
            </a:r>
            <a:r>
              <a:rPr lang="en-US" dirty="0">
                <a:solidFill>
                  <a:schemeClr val="bg1"/>
                </a:solidFill>
              </a:rPr>
              <a:t>Certain vegetables maintained relatively stable prices year-round, suggesting consistent availability and affordability for consumers.</a:t>
            </a:r>
            <a:endParaRPr lang="en-IN" dirty="0">
              <a:solidFill>
                <a:schemeClr val="bg1"/>
              </a:solidFill>
            </a:endParaRPr>
          </a:p>
          <a:p>
            <a:endParaRPr lang="en-IN" dirty="0"/>
          </a:p>
        </p:txBody>
      </p:sp>
      <p:graphicFrame>
        <p:nvGraphicFramePr>
          <p:cNvPr id="4" name="Chart 3">
            <a:extLst>
              <a:ext uri="{FF2B5EF4-FFF2-40B4-BE49-F238E27FC236}">
                <a16:creationId xmlns:a16="http://schemas.microsoft.com/office/drawing/2014/main" id="{F3C3C024-8E6D-4B15-AEDA-5A952B16B270}"/>
              </a:ext>
            </a:extLst>
          </p:cNvPr>
          <p:cNvGraphicFramePr>
            <a:graphicFrameLocks/>
          </p:cNvGraphicFramePr>
          <p:nvPr>
            <p:extLst>
              <p:ext uri="{D42A27DB-BD31-4B8C-83A1-F6EECF244321}">
                <p14:modId xmlns:p14="http://schemas.microsoft.com/office/powerpoint/2010/main" val="3492693258"/>
              </p:ext>
            </p:extLst>
          </p:nvPr>
        </p:nvGraphicFramePr>
        <p:xfrm>
          <a:off x="316376" y="2060294"/>
          <a:ext cx="6020629" cy="42235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415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017B-8A3F-A34D-8EA6-7AA447EDFA3C}"/>
              </a:ext>
            </a:extLst>
          </p:cNvPr>
          <p:cNvSpPr>
            <a:spLocks noGrp="1"/>
          </p:cNvSpPr>
          <p:nvPr>
            <p:ph type="title"/>
          </p:nvPr>
        </p:nvSpPr>
        <p:spPr>
          <a:xfrm>
            <a:off x="1424763" y="191387"/>
            <a:ext cx="10047767" cy="1403498"/>
          </a:xfrm>
          <a:ln/>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dirty="0">
                <a:solidFill>
                  <a:srgbClr val="000000"/>
                </a:solidFill>
                <a:latin typeface="Norwester"/>
              </a:rPr>
              <a:t>DIFFERENCES OR SIMILARITIES IN THE PRICES OF VEGETABLES IN NOIDA AND NEARBY MARKET</a:t>
            </a:r>
            <a:br>
              <a:rPr lang="en-US" sz="2800" dirty="0">
                <a:solidFill>
                  <a:srgbClr val="000000"/>
                </a:solidFill>
                <a:latin typeface="Norwester"/>
              </a:rPr>
            </a:br>
            <a:endParaRPr lang="en-IN" dirty="0"/>
          </a:p>
        </p:txBody>
      </p:sp>
      <p:sp>
        <p:nvSpPr>
          <p:cNvPr id="3" name="Content Placeholder 2">
            <a:extLst>
              <a:ext uri="{FF2B5EF4-FFF2-40B4-BE49-F238E27FC236}">
                <a16:creationId xmlns:a16="http://schemas.microsoft.com/office/drawing/2014/main" id="{F735135B-04FD-DCFA-BDC2-E637E67B47A1}"/>
              </a:ext>
            </a:extLst>
          </p:cNvPr>
          <p:cNvSpPr>
            <a:spLocks noGrp="1"/>
          </p:cNvSpPr>
          <p:nvPr>
            <p:ph idx="1"/>
          </p:nvPr>
        </p:nvSpPr>
        <p:spPr>
          <a:xfrm>
            <a:off x="6453962" y="1594884"/>
            <a:ext cx="5018568" cy="526311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525032" lvl="1" indent="-262516" algn="just">
              <a:lnSpc>
                <a:spcPts val="3574"/>
              </a:lnSpc>
              <a:buFont typeface="Arial"/>
              <a:buChar char="•"/>
            </a:pPr>
            <a:r>
              <a:rPr lang="en-US" sz="1800" dirty="0">
                <a:solidFill>
                  <a:srgbClr val="000000"/>
                </a:solidFill>
                <a:latin typeface="Canva Sans"/>
              </a:rPr>
              <a:t>Noida consistently offers lower prices for most vegetables, making it a cost-effective option.</a:t>
            </a:r>
          </a:p>
          <a:p>
            <a:pPr marL="525032" lvl="1" indent="-262516" algn="just">
              <a:lnSpc>
                <a:spcPts val="3574"/>
              </a:lnSpc>
              <a:buFont typeface="Arial"/>
              <a:buChar char="•"/>
            </a:pPr>
            <a:r>
              <a:rPr lang="en-US" sz="1800" dirty="0">
                <a:solidFill>
                  <a:srgbClr val="000000"/>
                </a:solidFill>
                <a:latin typeface="Canva Sans"/>
              </a:rPr>
              <a:t>The price difference highlights the potential for significant savings in Noida.</a:t>
            </a:r>
          </a:p>
          <a:p>
            <a:pPr marL="525032" lvl="1" indent="-262516" algn="just">
              <a:lnSpc>
                <a:spcPts val="3574"/>
              </a:lnSpc>
              <a:buFont typeface="Arial"/>
              <a:buChar char="•"/>
            </a:pPr>
            <a:r>
              <a:rPr lang="en-US" sz="1800" dirty="0">
                <a:solidFill>
                  <a:srgbClr val="000000"/>
                </a:solidFill>
                <a:latin typeface="Canva Sans"/>
              </a:rPr>
              <a:t>Factors such as proximity to agricultural regions and market competition contribute to the lower prices.</a:t>
            </a:r>
          </a:p>
          <a:p>
            <a:pPr marL="525032" lvl="1" indent="-262516" algn="just">
              <a:lnSpc>
                <a:spcPts val="3574"/>
              </a:lnSpc>
              <a:buFont typeface="Arial"/>
              <a:buChar char="•"/>
            </a:pPr>
            <a:r>
              <a:rPr lang="en-US" sz="1800" dirty="0">
                <a:solidFill>
                  <a:srgbClr val="000000"/>
                </a:solidFill>
                <a:latin typeface="Canva Sans"/>
              </a:rPr>
              <a:t>Noida's lower prices provide opportunities for affordability and improved profit margins.</a:t>
            </a:r>
          </a:p>
          <a:p>
            <a:endParaRPr lang="en-IN" dirty="0"/>
          </a:p>
        </p:txBody>
      </p:sp>
      <p:graphicFrame>
        <p:nvGraphicFramePr>
          <p:cNvPr id="5" name="Chart 4">
            <a:extLst>
              <a:ext uri="{FF2B5EF4-FFF2-40B4-BE49-F238E27FC236}">
                <a16:creationId xmlns:a16="http://schemas.microsoft.com/office/drawing/2014/main" id="{11C0B89E-2687-4556-877F-3D95A99E6A6F}"/>
              </a:ext>
            </a:extLst>
          </p:cNvPr>
          <p:cNvGraphicFramePr>
            <a:graphicFrameLocks/>
          </p:cNvGraphicFramePr>
          <p:nvPr>
            <p:extLst>
              <p:ext uri="{D42A27DB-BD31-4B8C-83A1-F6EECF244321}">
                <p14:modId xmlns:p14="http://schemas.microsoft.com/office/powerpoint/2010/main" val="2894527080"/>
              </p:ext>
            </p:extLst>
          </p:nvPr>
        </p:nvGraphicFramePr>
        <p:xfrm>
          <a:off x="1424762" y="1594886"/>
          <a:ext cx="5018568" cy="5263114"/>
        </p:xfrm>
        <a:graphic>
          <a:graphicData uri="http://schemas.openxmlformats.org/drawingml/2006/chart">
            <c:chart xmlns:c="http://schemas.openxmlformats.org/drawingml/2006/chart" xmlns:r="http://schemas.openxmlformats.org/officeDocument/2006/relationships" r:id="rId2"/>
          </a:graphicData>
        </a:graphic>
      </p:graphicFrame>
      <p:pic>
        <p:nvPicPr>
          <p:cNvPr id="8" name="Graphic 7">
            <a:extLst>
              <a:ext uri="{FF2B5EF4-FFF2-40B4-BE49-F238E27FC236}">
                <a16:creationId xmlns:a16="http://schemas.microsoft.com/office/drawing/2014/main" id="{E56D24DA-39E9-01C1-7067-64688233C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 y="1594885"/>
            <a:ext cx="1419446" cy="5263114"/>
          </a:xfrm>
          <a:prstGeom prst="rect">
            <a:avLst/>
          </a:prstGeom>
        </p:spPr>
      </p:pic>
    </p:spTree>
    <p:extLst>
      <p:ext uri="{BB962C8B-B14F-4D97-AF65-F5344CB8AC3E}">
        <p14:creationId xmlns:p14="http://schemas.microsoft.com/office/powerpoint/2010/main" val="427117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0EA7-085D-BEFB-0DDD-0E3A0208B924}"/>
              </a:ext>
            </a:extLst>
          </p:cNvPr>
          <p:cNvSpPr>
            <a:spLocks noGrp="1"/>
          </p:cNvSpPr>
          <p:nvPr>
            <p:ph type="title"/>
          </p:nvPr>
        </p:nvSpPr>
        <p:spPr>
          <a:xfrm>
            <a:off x="2231136" y="0"/>
            <a:ext cx="7729728" cy="174374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b="1" dirty="0">
                <a:solidFill>
                  <a:schemeClr val="bg1"/>
                </a:solidFill>
                <a:latin typeface="Norwester"/>
              </a:rPr>
              <a:t>SEASONAL VEGETABLES BY OBSERVING THE FLUCTUATIONS IN PRICE ON DIFFERENT TIME PERIODS</a:t>
            </a:r>
            <a:br>
              <a:rPr lang="en-US" sz="2800" dirty="0">
                <a:solidFill>
                  <a:srgbClr val="000000"/>
                </a:solidFill>
                <a:latin typeface="Norwester"/>
              </a:rPr>
            </a:br>
            <a:endParaRPr lang="en-IN" dirty="0"/>
          </a:p>
        </p:txBody>
      </p:sp>
      <p:sp>
        <p:nvSpPr>
          <p:cNvPr id="3" name="Content Placeholder 2">
            <a:extLst>
              <a:ext uri="{FF2B5EF4-FFF2-40B4-BE49-F238E27FC236}">
                <a16:creationId xmlns:a16="http://schemas.microsoft.com/office/drawing/2014/main" id="{014A0F01-A17D-13A0-82BB-CDFC9A549BF7}"/>
              </a:ext>
            </a:extLst>
          </p:cNvPr>
          <p:cNvSpPr>
            <a:spLocks noGrp="1"/>
          </p:cNvSpPr>
          <p:nvPr>
            <p:ph idx="1"/>
          </p:nvPr>
        </p:nvSpPr>
        <p:spPr>
          <a:xfrm>
            <a:off x="6273209" y="2009553"/>
            <a:ext cx="5369441" cy="4178595"/>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1800" dirty="0">
                <a:solidFill>
                  <a:srgbClr val="000000"/>
                </a:solidFill>
                <a:latin typeface="Canva Sans Bold"/>
              </a:rPr>
              <a:t>The chart illustrates the price fluctuations of different seasonal vegetables over time.</a:t>
            </a:r>
          </a:p>
          <a:p>
            <a:r>
              <a:rPr lang="en-US" sz="1800" dirty="0">
                <a:solidFill>
                  <a:srgbClr val="000000"/>
                </a:solidFill>
                <a:latin typeface="Canva Sans Bold"/>
              </a:rPr>
              <a:t>It showcases the variations in prices during different months or seasons throughout the year.</a:t>
            </a:r>
          </a:p>
          <a:p>
            <a:r>
              <a:rPr lang="en-US" sz="1800" dirty="0">
                <a:solidFill>
                  <a:srgbClr val="000000"/>
                </a:solidFill>
                <a:latin typeface="Canva Sans Bold"/>
              </a:rPr>
              <a:t>The fluctuations in vegetable prices can be influenced by external factors such as weather conditions, season, location , and market demand.</a:t>
            </a:r>
          </a:p>
          <a:p>
            <a:r>
              <a:rPr lang="en-US" sz="1800" dirty="0">
                <a:solidFill>
                  <a:srgbClr val="000000"/>
                </a:solidFill>
                <a:latin typeface="Canva Sans Bold"/>
              </a:rPr>
              <a:t>The chart  reveals correlations between price movements and vegetables season.</a:t>
            </a:r>
          </a:p>
          <a:p>
            <a:endParaRPr lang="en-IN" dirty="0">
              <a:solidFill>
                <a:schemeClr val="bg1"/>
              </a:solidFill>
            </a:endParaRPr>
          </a:p>
        </p:txBody>
      </p:sp>
      <p:graphicFrame>
        <p:nvGraphicFramePr>
          <p:cNvPr id="5" name="Chart 4">
            <a:extLst>
              <a:ext uri="{FF2B5EF4-FFF2-40B4-BE49-F238E27FC236}">
                <a16:creationId xmlns:a16="http://schemas.microsoft.com/office/drawing/2014/main" id="{B511BDC1-E1AC-4E77-A8F0-340AB1FA1167}"/>
              </a:ext>
            </a:extLst>
          </p:cNvPr>
          <p:cNvGraphicFramePr>
            <a:graphicFrameLocks/>
          </p:cNvGraphicFramePr>
          <p:nvPr>
            <p:extLst>
              <p:ext uri="{D42A27DB-BD31-4B8C-83A1-F6EECF244321}">
                <p14:modId xmlns:p14="http://schemas.microsoft.com/office/powerpoint/2010/main" val="3449085699"/>
              </p:ext>
            </p:extLst>
          </p:nvPr>
        </p:nvGraphicFramePr>
        <p:xfrm>
          <a:off x="0" y="2009553"/>
          <a:ext cx="6273209" cy="41785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254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Page 2 | Veggie basket Vectors &amp; Illustrations for Free ...">
            <a:extLst>
              <a:ext uri="{FF2B5EF4-FFF2-40B4-BE49-F238E27FC236}">
                <a16:creationId xmlns:a16="http://schemas.microsoft.com/office/drawing/2014/main" id="{BD28C232-50CD-527A-FD0D-38591820D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0" y="4104169"/>
            <a:ext cx="4165600" cy="27538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8F9426-8E12-7305-2AC4-5FA6DF7C2BA3}"/>
              </a:ext>
            </a:extLst>
          </p:cNvPr>
          <p:cNvSpPr>
            <a:spLocks noGrp="1"/>
          </p:cNvSpPr>
          <p:nvPr>
            <p:ph type="title"/>
          </p:nvPr>
        </p:nvSpPr>
        <p:spPr>
          <a:xfrm>
            <a:off x="2231136" y="361508"/>
            <a:ext cx="7729728" cy="1201478"/>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dirty="0">
                <a:solidFill>
                  <a:srgbClr val="000000"/>
                </a:solidFill>
                <a:latin typeface="Norwester"/>
              </a:rPr>
              <a:t>"</a:t>
            </a:r>
            <a:r>
              <a:rPr lang="en-US" sz="2800" b="1" dirty="0">
                <a:solidFill>
                  <a:srgbClr val="000000"/>
                </a:solidFill>
                <a:latin typeface="Norwester"/>
              </a:rPr>
              <a:t>VEGETABLE BASKET EXPENDITURE BY INCOME GROUP"</a:t>
            </a:r>
            <a:br>
              <a:rPr lang="en-US" sz="2800" dirty="0">
                <a:solidFill>
                  <a:srgbClr val="000000"/>
                </a:solidFill>
                <a:latin typeface="Norwester"/>
              </a:rPr>
            </a:br>
            <a:endParaRPr lang="en-IN" dirty="0"/>
          </a:p>
        </p:txBody>
      </p:sp>
      <p:sp>
        <p:nvSpPr>
          <p:cNvPr id="4" name="Rectangle: Rounded Corners 3">
            <a:extLst>
              <a:ext uri="{FF2B5EF4-FFF2-40B4-BE49-F238E27FC236}">
                <a16:creationId xmlns:a16="http://schemas.microsoft.com/office/drawing/2014/main" id="{AED6BF29-0399-F203-5D1C-1A22FB5FA57A}"/>
              </a:ext>
            </a:extLst>
          </p:cNvPr>
          <p:cNvSpPr/>
          <p:nvPr/>
        </p:nvSpPr>
        <p:spPr>
          <a:xfrm>
            <a:off x="1189658" y="1892595"/>
            <a:ext cx="4165599" cy="221157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ts val="7279"/>
              </a:lnSpc>
            </a:pPr>
            <a:endParaRPr lang="en-US" sz="1800" dirty="0">
              <a:solidFill>
                <a:srgbClr val="000000"/>
              </a:solidFill>
              <a:latin typeface="Canva Sans Bold"/>
            </a:endParaRPr>
          </a:p>
        </p:txBody>
      </p:sp>
      <p:sp>
        <p:nvSpPr>
          <p:cNvPr id="5" name="TextBox 4">
            <a:extLst>
              <a:ext uri="{FF2B5EF4-FFF2-40B4-BE49-F238E27FC236}">
                <a16:creationId xmlns:a16="http://schemas.microsoft.com/office/drawing/2014/main" id="{8AFC1AA8-6C75-447D-65AE-9481263A7B52}"/>
              </a:ext>
            </a:extLst>
          </p:cNvPr>
          <p:cNvSpPr txBox="1"/>
          <p:nvPr/>
        </p:nvSpPr>
        <p:spPr>
          <a:xfrm>
            <a:off x="1282996" y="1940464"/>
            <a:ext cx="2097514" cy="1754326"/>
          </a:xfrm>
          <a:prstGeom prst="rect">
            <a:avLst/>
          </a:prstGeom>
          <a:noFill/>
        </p:spPr>
        <p:txBody>
          <a:bodyPr wrap="square" rtlCol="0">
            <a:spAutoFit/>
          </a:bodyPr>
          <a:lstStyle/>
          <a:p>
            <a:r>
              <a:rPr lang="en-US" sz="1800" b="1" dirty="0">
                <a:solidFill>
                  <a:srgbClr val="000000"/>
                </a:solidFill>
                <a:latin typeface="Canva Sans Bold"/>
              </a:rPr>
              <a:t>Low Income :</a:t>
            </a:r>
          </a:p>
          <a:p>
            <a:pPr marL="285750" indent="-285750">
              <a:buFont typeface="Arial" panose="020B0604020202020204" pitchFamily="34" charset="0"/>
              <a:buChar char="•"/>
            </a:pPr>
            <a:r>
              <a:rPr lang="en-US" dirty="0">
                <a:solidFill>
                  <a:srgbClr val="000000"/>
                </a:solidFill>
                <a:latin typeface="Canva Sans Bold"/>
              </a:rPr>
              <a:t>Sorrel Leaves  </a:t>
            </a:r>
          </a:p>
          <a:p>
            <a:pPr marL="285750" indent="-285750">
              <a:buFont typeface="Arial" panose="020B0604020202020204" pitchFamily="34" charset="0"/>
              <a:buChar char="•"/>
            </a:pPr>
            <a:r>
              <a:rPr lang="en-US" dirty="0">
                <a:solidFill>
                  <a:srgbClr val="000000"/>
                </a:solidFill>
                <a:latin typeface="Canva Sans Bold"/>
              </a:rPr>
              <a:t> Beetroot  </a:t>
            </a:r>
          </a:p>
          <a:p>
            <a:pPr marL="285750" indent="-285750">
              <a:buFont typeface="Arial" panose="020B0604020202020204" pitchFamily="34" charset="0"/>
              <a:buChar char="•"/>
            </a:pPr>
            <a:r>
              <a:rPr lang="en-US" dirty="0">
                <a:solidFill>
                  <a:srgbClr val="000000"/>
                </a:solidFill>
                <a:latin typeface="Canva Sans Bold"/>
              </a:rPr>
              <a:t> Shallot </a:t>
            </a:r>
            <a:r>
              <a:rPr lang="en-US" dirty="0" err="1">
                <a:solidFill>
                  <a:srgbClr val="000000"/>
                </a:solidFill>
                <a:latin typeface="Canva Sans Bold"/>
              </a:rPr>
              <a:t>peral</a:t>
            </a:r>
            <a:endParaRPr lang="en-US" dirty="0">
              <a:solidFill>
                <a:srgbClr val="000000"/>
              </a:solidFill>
              <a:latin typeface="Canva Sans Bold"/>
            </a:endParaRPr>
          </a:p>
          <a:p>
            <a:pPr marL="285750" indent="-285750">
              <a:buFont typeface="Arial" panose="020B0604020202020204" pitchFamily="34" charset="0"/>
              <a:buChar char="•"/>
            </a:pPr>
            <a:r>
              <a:rPr lang="en-US" dirty="0">
                <a:solidFill>
                  <a:srgbClr val="000000"/>
                </a:solidFill>
                <a:latin typeface="Canva Sans Bold"/>
              </a:rPr>
              <a:t>Colocasia Leaves </a:t>
            </a:r>
            <a:endParaRPr lang="en-US" sz="1800" dirty="0">
              <a:solidFill>
                <a:srgbClr val="000000"/>
              </a:solidFill>
              <a:latin typeface="Canva Sans Bold"/>
            </a:endParaRPr>
          </a:p>
          <a:p>
            <a:endParaRPr lang="en-IN" dirty="0"/>
          </a:p>
        </p:txBody>
      </p:sp>
      <p:sp>
        <p:nvSpPr>
          <p:cNvPr id="6" name="Rectangle: Rounded Corners 5">
            <a:extLst>
              <a:ext uri="{FF2B5EF4-FFF2-40B4-BE49-F238E27FC236}">
                <a16:creationId xmlns:a16="http://schemas.microsoft.com/office/drawing/2014/main" id="{24CACF42-E6D1-ED87-4C66-417C2C43A934}"/>
              </a:ext>
            </a:extLst>
          </p:cNvPr>
          <p:cNvSpPr/>
          <p:nvPr/>
        </p:nvSpPr>
        <p:spPr>
          <a:xfrm>
            <a:off x="7498241" y="1940463"/>
            <a:ext cx="4165598" cy="216370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Garlic</a:t>
            </a:r>
          </a:p>
          <a:p>
            <a:pPr marL="285750" indent="-285750">
              <a:buFont typeface="Arial" panose="020B0604020202020204" pitchFamily="34" charset="0"/>
              <a:buChar char="•"/>
            </a:pPr>
            <a:r>
              <a:rPr lang="en-IN" dirty="0">
                <a:solidFill>
                  <a:schemeClr val="bg1"/>
                </a:solidFill>
              </a:rPr>
              <a:t>Onion</a:t>
            </a:r>
          </a:p>
          <a:p>
            <a:pPr marL="285750" indent="-285750">
              <a:buFont typeface="Arial" panose="020B0604020202020204" pitchFamily="34" charset="0"/>
              <a:buChar char="•"/>
            </a:pPr>
            <a:r>
              <a:rPr lang="en-IN" dirty="0">
                <a:solidFill>
                  <a:schemeClr val="bg1"/>
                </a:solidFill>
              </a:rPr>
              <a:t>Potato</a:t>
            </a:r>
          </a:p>
          <a:p>
            <a:pPr marL="285750" indent="-285750">
              <a:buFont typeface="Arial" panose="020B0604020202020204" pitchFamily="34" charset="0"/>
              <a:buChar char="•"/>
            </a:pPr>
            <a:r>
              <a:rPr lang="en-IN" dirty="0">
                <a:solidFill>
                  <a:schemeClr val="bg1"/>
                </a:solidFill>
              </a:rPr>
              <a:t>Green chillies</a:t>
            </a:r>
            <a:endParaRPr lang="en-IN" dirty="0"/>
          </a:p>
          <a:p>
            <a:pPr algn="ctr"/>
            <a:endParaRPr lang="en-IN" dirty="0"/>
          </a:p>
        </p:txBody>
      </p:sp>
      <p:sp>
        <p:nvSpPr>
          <p:cNvPr id="7" name="Rectangle: Rounded Corners 6">
            <a:extLst>
              <a:ext uri="{FF2B5EF4-FFF2-40B4-BE49-F238E27FC236}">
                <a16:creationId xmlns:a16="http://schemas.microsoft.com/office/drawing/2014/main" id="{E54D92EE-7674-2436-DE8C-7C805D984B31}"/>
              </a:ext>
            </a:extLst>
          </p:cNvPr>
          <p:cNvSpPr/>
          <p:nvPr/>
        </p:nvSpPr>
        <p:spPr>
          <a:xfrm>
            <a:off x="4156156" y="4297932"/>
            <a:ext cx="3870243" cy="221157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IN" dirty="0">
                <a:solidFill>
                  <a:schemeClr val="bg1"/>
                </a:solidFill>
              </a:rPr>
              <a:t>Garlic</a:t>
            </a:r>
          </a:p>
          <a:p>
            <a:pPr marL="285750" indent="-285750">
              <a:buFont typeface="Arial" panose="020B0604020202020204" pitchFamily="34" charset="0"/>
              <a:buChar char="•"/>
            </a:pPr>
            <a:r>
              <a:rPr lang="en-IN" dirty="0">
                <a:solidFill>
                  <a:schemeClr val="bg1"/>
                </a:solidFill>
              </a:rPr>
              <a:t>Onion</a:t>
            </a:r>
          </a:p>
          <a:p>
            <a:pPr marL="285750" indent="-285750">
              <a:buFont typeface="Arial" panose="020B0604020202020204" pitchFamily="34" charset="0"/>
              <a:buChar char="•"/>
            </a:pPr>
            <a:r>
              <a:rPr lang="en-IN" dirty="0">
                <a:solidFill>
                  <a:schemeClr val="bg1"/>
                </a:solidFill>
              </a:rPr>
              <a:t>Potato</a:t>
            </a:r>
          </a:p>
          <a:p>
            <a:pPr marL="285750" indent="-285750">
              <a:buFont typeface="Arial" panose="020B0604020202020204" pitchFamily="34" charset="0"/>
              <a:buChar char="•"/>
            </a:pPr>
            <a:r>
              <a:rPr lang="en-IN" dirty="0">
                <a:solidFill>
                  <a:schemeClr val="bg1"/>
                </a:solidFill>
              </a:rPr>
              <a:t>Green chillies</a:t>
            </a:r>
            <a:endParaRPr lang="en-IN" dirty="0"/>
          </a:p>
        </p:txBody>
      </p:sp>
      <p:sp>
        <p:nvSpPr>
          <p:cNvPr id="8" name="TextBox 7">
            <a:extLst>
              <a:ext uri="{FF2B5EF4-FFF2-40B4-BE49-F238E27FC236}">
                <a16:creationId xmlns:a16="http://schemas.microsoft.com/office/drawing/2014/main" id="{C0BBA7F6-E067-C3E5-60B0-6CCCF3E39D51}"/>
              </a:ext>
            </a:extLst>
          </p:cNvPr>
          <p:cNvSpPr txBox="1"/>
          <p:nvPr/>
        </p:nvSpPr>
        <p:spPr>
          <a:xfrm>
            <a:off x="4165601" y="4104169"/>
            <a:ext cx="1739612" cy="855362"/>
          </a:xfrm>
          <a:prstGeom prst="rect">
            <a:avLst/>
          </a:prstGeom>
          <a:noFill/>
        </p:spPr>
        <p:txBody>
          <a:bodyPr wrap="square" rtlCol="0">
            <a:spAutoFit/>
          </a:bodyPr>
          <a:lstStyle/>
          <a:p>
            <a:pPr algn="ctr">
              <a:lnSpc>
                <a:spcPts val="7279"/>
              </a:lnSpc>
            </a:pPr>
            <a:r>
              <a:rPr lang="en-US" sz="1800" b="1" dirty="0">
                <a:solidFill>
                  <a:srgbClr val="000000"/>
                </a:solidFill>
                <a:latin typeface="Canva Sans Bold"/>
              </a:rPr>
              <a:t>High Income </a:t>
            </a:r>
          </a:p>
        </p:txBody>
      </p:sp>
      <p:sp>
        <p:nvSpPr>
          <p:cNvPr id="11" name="TextBox 10">
            <a:extLst>
              <a:ext uri="{FF2B5EF4-FFF2-40B4-BE49-F238E27FC236}">
                <a16:creationId xmlns:a16="http://schemas.microsoft.com/office/drawing/2014/main" id="{22C2B53E-FEF7-4635-BD40-96D901230BD6}"/>
              </a:ext>
            </a:extLst>
          </p:cNvPr>
          <p:cNvSpPr txBox="1"/>
          <p:nvPr/>
        </p:nvSpPr>
        <p:spPr>
          <a:xfrm>
            <a:off x="3205285" y="2217462"/>
            <a:ext cx="1752596" cy="1200329"/>
          </a:xfrm>
          <a:prstGeom prst="rect">
            <a:avLst/>
          </a:prstGeom>
          <a:noFill/>
        </p:spPr>
        <p:txBody>
          <a:bodyPr wrap="none" rtlCol="0">
            <a:spAutoFit/>
          </a:bodyPr>
          <a:lstStyle/>
          <a:p>
            <a:pPr marL="285750" indent="-285750">
              <a:buFont typeface="Arial" panose="020B0604020202020204" pitchFamily="34" charset="0"/>
              <a:buChar char="•"/>
            </a:pPr>
            <a:r>
              <a:rPr lang="en-IN" dirty="0">
                <a:solidFill>
                  <a:schemeClr val="bg1"/>
                </a:solidFill>
              </a:rPr>
              <a:t>Garlic</a:t>
            </a:r>
          </a:p>
          <a:p>
            <a:pPr marL="285750" indent="-285750">
              <a:buFont typeface="Arial" panose="020B0604020202020204" pitchFamily="34" charset="0"/>
              <a:buChar char="•"/>
            </a:pPr>
            <a:r>
              <a:rPr lang="en-IN" dirty="0">
                <a:solidFill>
                  <a:schemeClr val="bg1"/>
                </a:solidFill>
              </a:rPr>
              <a:t>Onion</a:t>
            </a:r>
          </a:p>
          <a:p>
            <a:pPr marL="285750" indent="-285750">
              <a:buFont typeface="Arial" panose="020B0604020202020204" pitchFamily="34" charset="0"/>
              <a:buChar char="•"/>
            </a:pPr>
            <a:r>
              <a:rPr lang="en-IN" dirty="0">
                <a:solidFill>
                  <a:schemeClr val="bg1"/>
                </a:solidFill>
              </a:rPr>
              <a:t>Potato</a:t>
            </a:r>
          </a:p>
          <a:p>
            <a:pPr marL="285750" indent="-285750">
              <a:buFont typeface="Arial" panose="020B0604020202020204" pitchFamily="34" charset="0"/>
              <a:buChar char="•"/>
            </a:pPr>
            <a:r>
              <a:rPr lang="en-IN" dirty="0">
                <a:solidFill>
                  <a:schemeClr val="bg1"/>
                </a:solidFill>
              </a:rPr>
              <a:t>Green chillies</a:t>
            </a:r>
            <a:endParaRPr lang="en-IN" dirty="0"/>
          </a:p>
        </p:txBody>
      </p:sp>
      <p:sp>
        <p:nvSpPr>
          <p:cNvPr id="14" name="TextBox 13">
            <a:extLst>
              <a:ext uri="{FF2B5EF4-FFF2-40B4-BE49-F238E27FC236}">
                <a16:creationId xmlns:a16="http://schemas.microsoft.com/office/drawing/2014/main" id="{F5715072-E744-4A63-AC12-74BFBCEFFFA8}"/>
              </a:ext>
            </a:extLst>
          </p:cNvPr>
          <p:cNvSpPr txBox="1"/>
          <p:nvPr/>
        </p:nvSpPr>
        <p:spPr>
          <a:xfrm>
            <a:off x="9179676" y="2122921"/>
            <a:ext cx="1999673"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Ash gourd</a:t>
            </a:r>
          </a:p>
          <a:p>
            <a:pPr marL="285750" indent="-285750">
              <a:buFont typeface="Arial" panose="020B0604020202020204" pitchFamily="34" charset="0"/>
              <a:buChar char="•"/>
            </a:pPr>
            <a:r>
              <a:rPr lang="en-IN" dirty="0">
                <a:solidFill>
                  <a:schemeClr val="bg1"/>
                </a:solidFill>
              </a:rPr>
              <a:t>Clustered beans</a:t>
            </a:r>
          </a:p>
          <a:p>
            <a:pPr marL="285750" indent="-285750">
              <a:buFont typeface="Arial" panose="020B0604020202020204" pitchFamily="34" charset="0"/>
              <a:buChar char="•"/>
            </a:pPr>
            <a:r>
              <a:rPr lang="en-IN" dirty="0">
                <a:solidFill>
                  <a:schemeClr val="bg1"/>
                </a:solidFill>
              </a:rPr>
              <a:t>Baby corn</a:t>
            </a:r>
          </a:p>
          <a:p>
            <a:pPr marL="285750" indent="-285750">
              <a:buFont typeface="Arial" panose="020B0604020202020204" pitchFamily="34" charset="0"/>
              <a:buChar char="•"/>
            </a:pPr>
            <a:r>
              <a:rPr lang="en-IN" dirty="0">
                <a:solidFill>
                  <a:schemeClr val="bg1"/>
                </a:solidFill>
              </a:rPr>
              <a:t>French beans</a:t>
            </a:r>
          </a:p>
        </p:txBody>
      </p:sp>
      <p:sp>
        <p:nvSpPr>
          <p:cNvPr id="15" name="TextBox 14">
            <a:extLst>
              <a:ext uri="{FF2B5EF4-FFF2-40B4-BE49-F238E27FC236}">
                <a16:creationId xmlns:a16="http://schemas.microsoft.com/office/drawing/2014/main" id="{BF239667-AC3C-48AF-8DFE-5136EA5A091E}"/>
              </a:ext>
            </a:extLst>
          </p:cNvPr>
          <p:cNvSpPr txBox="1"/>
          <p:nvPr/>
        </p:nvSpPr>
        <p:spPr>
          <a:xfrm>
            <a:off x="7654269" y="1917804"/>
            <a:ext cx="1833515" cy="369332"/>
          </a:xfrm>
          <a:prstGeom prst="rect">
            <a:avLst/>
          </a:prstGeom>
          <a:noFill/>
        </p:spPr>
        <p:txBody>
          <a:bodyPr wrap="none" rtlCol="0">
            <a:spAutoFit/>
          </a:bodyPr>
          <a:lstStyle/>
          <a:p>
            <a:r>
              <a:rPr lang="en-IN" b="1" dirty="0">
                <a:solidFill>
                  <a:schemeClr val="bg1"/>
                </a:solidFill>
              </a:rPr>
              <a:t>Middle income </a:t>
            </a:r>
          </a:p>
        </p:txBody>
      </p:sp>
      <p:sp>
        <p:nvSpPr>
          <p:cNvPr id="16" name="TextBox 15">
            <a:extLst>
              <a:ext uri="{FF2B5EF4-FFF2-40B4-BE49-F238E27FC236}">
                <a16:creationId xmlns:a16="http://schemas.microsoft.com/office/drawing/2014/main" id="{3DC4434F-462F-418B-BFAF-7B44B34D6C86}"/>
              </a:ext>
            </a:extLst>
          </p:cNvPr>
          <p:cNvSpPr txBox="1"/>
          <p:nvPr/>
        </p:nvSpPr>
        <p:spPr>
          <a:xfrm>
            <a:off x="6078931" y="4959531"/>
            <a:ext cx="1548052" cy="1200329"/>
          </a:xfrm>
          <a:prstGeom prst="rect">
            <a:avLst/>
          </a:prstGeom>
          <a:noFill/>
        </p:spPr>
        <p:txBody>
          <a:bodyPr wrap="none" rtlCol="0">
            <a:spAutoFit/>
          </a:bodyPr>
          <a:lstStyle/>
          <a:p>
            <a:pPr marL="285750" indent="-285750">
              <a:buFont typeface="Arial" panose="020B0604020202020204" pitchFamily="34" charset="0"/>
              <a:buChar char="•"/>
            </a:pPr>
            <a:r>
              <a:rPr lang="en-IN" dirty="0">
                <a:solidFill>
                  <a:schemeClr val="bg1"/>
                </a:solidFill>
              </a:rPr>
              <a:t>Green Peas</a:t>
            </a:r>
          </a:p>
          <a:p>
            <a:pPr marL="285750" indent="-285750">
              <a:buFont typeface="Arial" panose="020B0604020202020204" pitchFamily="34" charset="0"/>
              <a:buChar char="•"/>
            </a:pPr>
            <a:r>
              <a:rPr lang="en-IN" dirty="0">
                <a:solidFill>
                  <a:schemeClr val="bg1"/>
                </a:solidFill>
              </a:rPr>
              <a:t>Mango Raw</a:t>
            </a:r>
          </a:p>
          <a:p>
            <a:pPr marL="285750" indent="-285750">
              <a:buFont typeface="Arial" panose="020B0604020202020204" pitchFamily="34" charset="0"/>
              <a:buChar char="•"/>
            </a:pPr>
            <a:r>
              <a:rPr lang="en-IN" dirty="0">
                <a:solidFill>
                  <a:schemeClr val="bg1"/>
                </a:solidFill>
              </a:rPr>
              <a:t>Drumsticks</a:t>
            </a:r>
          </a:p>
          <a:p>
            <a:pPr marL="285750" indent="-285750">
              <a:buFont typeface="Arial" panose="020B0604020202020204" pitchFamily="34" charset="0"/>
              <a:buChar char="•"/>
            </a:pPr>
            <a:r>
              <a:rPr lang="en-IN" dirty="0">
                <a:solidFill>
                  <a:schemeClr val="bg1"/>
                </a:solidFill>
              </a:rPr>
              <a:t>Mushroom</a:t>
            </a:r>
          </a:p>
        </p:txBody>
      </p:sp>
      <p:sp>
        <p:nvSpPr>
          <p:cNvPr id="3" name="TextBox 2">
            <a:extLst>
              <a:ext uri="{FF2B5EF4-FFF2-40B4-BE49-F238E27FC236}">
                <a16:creationId xmlns:a16="http://schemas.microsoft.com/office/drawing/2014/main" id="{8D3B01FE-7051-FB2F-41EB-B9FE084E8AC8}"/>
              </a:ext>
            </a:extLst>
          </p:cNvPr>
          <p:cNvSpPr txBox="1"/>
          <p:nvPr/>
        </p:nvSpPr>
        <p:spPr>
          <a:xfrm>
            <a:off x="2685954" y="3631951"/>
            <a:ext cx="2966483" cy="369332"/>
          </a:xfrm>
          <a:prstGeom prst="rect">
            <a:avLst/>
          </a:prstGeom>
          <a:noFill/>
        </p:spPr>
        <p:txBody>
          <a:bodyPr wrap="square" rtlCol="0">
            <a:spAutoFit/>
          </a:bodyPr>
          <a:lstStyle/>
          <a:p>
            <a:r>
              <a:rPr lang="en-IN" dirty="0">
                <a:solidFill>
                  <a:schemeClr val="bg1"/>
                </a:solidFill>
              </a:rPr>
              <a:t>Total - 242</a:t>
            </a:r>
          </a:p>
        </p:txBody>
      </p:sp>
      <p:sp>
        <p:nvSpPr>
          <p:cNvPr id="9" name="TextBox 8">
            <a:extLst>
              <a:ext uri="{FF2B5EF4-FFF2-40B4-BE49-F238E27FC236}">
                <a16:creationId xmlns:a16="http://schemas.microsoft.com/office/drawing/2014/main" id="{FB0C557A-56A0-6C01-3ED2-499E46528F3C}"/>
              </a:ext>
            </a:extLst>
          </p:cNvPr>
          <p:cNvSpPr txBox="1"/>
          <p:nvPr/>
        </p:nvSpPr>
        <p:spPr>
          <a:xfrm>
            <a:off x="8994196" y="3601614"/>
            <a:ext cx="3254745" cy="369332"/>
          </a:xfrm>
          <a:prstGeom prst="rect">
            <a:avLst/>
          </a:prstGeom>
          <a:noFill/>
        </p:spPr>
        <p:txBody>
          <a:bodyPr wrap="square" rtlCol="0">
            <a:spAutoFit/>
          </a:bodyPr>
          <a:lstStyle/>
          <a:p>
            <a:r>
              <a:rPr lang="en-IN" dirty="0">
                <a:solidFill>
                  <a:schemeClr val="bg1"/>
                </a:solidFill>
              </a:rPr>
              <a:t>Total - 306</a:t>
            </a:r>
          </a:p>
        </p:txBody>
      </p:sp>
      <p:sp>
        <p:nvSpPr>
          <p:cNvPr id="12" name="TextBox 11">
            <a:extLst>
              <a:ext uri="{FF2B5EF4-FFF2-40B4-BE49-F238E27FC236}">
                <a16:creationId xmlns:a16="http://schemas.microsoft.com/office/drawing/2014/main" id="{39C5E1B5-6DFE-78C5-0A17-E8B72738D303}"/>
              </a:ext>
            </a:extLst>
          </p:cNvPr>
          <p:cNvSpPr txBox="1"/>
          <p:nvPr/>
        </p:nvSpPr>
        <p:spPr>
          <a:xfrm>
            <a:off x="5559993" y="6127160"/>
            <a:ext cx="2798650" cy="369332"/>
          </a:xfrm>
          <a:prstGeom prst="rect">
            <a:avLst/>
          </a:prstGeom>
          <a:noFill/>
        </p:spPr>
        <p:txBody>
          <a:bodyPr wrap="square" rtlCol="0">
            <a:spAutoFit/>
          </a:bodyPr>
          <a:lstStyle/>
          <a:p>
            <a:r>
              <a:rPr lang="en-IN" dirty="0">
                <a:solidFill>
                  <a:schemeClr val="bg1"/>
                </a:solidFill>
              </a:rPr>
              <a:t>Total - 451</a:t>
            </a:r>
          </a:p>
        </p:txBody>
      </p:sp>
    </p:spTree>
    <p:extLst>
      <p:ext uri="{BB962C8B-B14F-4D97-AF65-F5344CB8AC3E}">
        <p14:creationId xmlns:p14="http://schemas.microsoft.com/office/powerpoint/2010/main" val="277208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C5AAAA-4CBD-4374-9686-D17FA7398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4337A-C58B-BE59-E09D-883FBB970375}"/>
              </a:ext>
            </a:extLst>
          </p:cNvPr>
          <p:cNvSpPr>
            <a:spLocks noGrp="1"/>
          </p:cNvSpPr>
          <p:nvPr>
            <p:ph type="title"/>
          </p:nvPr>
        </p:nvSpPr>
        <p:spPr>
          <a:xfrm>
            <a:off x="618555" y="380786"/>
            <a:ext cx="6207117" cy="260022"/>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spcBef>
                <a:spcPct val="0"/>
              </a:spcBef>
            </a:pPr>
            <a:r>
              <a:rPr lang="en-US" sz="2000" b="1" dirty="0">
                <a:solidFill>
                  <a:srgbClr val="FFFFFF"/>
                </a:solidFill>
                <a:latin typeface="Norwester"/>
              </a:rPr>
              <a:t>CHANGE IN BASKET PRICE OF DIFFERENT INCOME GROUPS OVER TIME</a:t>
            </a:r>
          </a:p>
        </p:txBody>
      </p:sp>
      <p:sp>
        <p:nvSpPr>
          <p:cNvPr id="12" name="Rectangle 11">
            <a:extLst>
              <a:ext uri="{FF2B5EF4-FFF2-40B4-BE49-F238E27FC236}">
                <a16:creationId xmlns:a16="http://schemas.microsoft.com/office/drawing/2014/main" id="{5274E0D2-200E-46BC-976D-2BC337BF9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solidFill>
            <a:schemeClr val="accent3">
              <a:lumMod val="75000"/>
              <a:alpha val="24000"/>
            </a:schemeClr>
          </a:solid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388A5CE2-EBC6-4FE1-A01C-851A75D47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953103F6-EC6C-4B58-A55F-94095CE24D67}"/>
              </a:ext>
            </a:extLst>
          </p:cNvPr>
          <p:cNvGraphicFramePr>
            <a:graphicFrameLocks noGrp="1"/>
          </p:cNvGraphicFramePr>
          <p:nvPr>
            <p:ph idx="1"/>
            <p:extLst>
              <p:ext uri="{D42A27DB-BD31-4B8C-83A1-F6EECF244321}">
                <p14:modId xmlns:p14="http://schemas.microsoft.com/office/powerpoint/2010/main" val="854481312"/>
              </p:ext>
            </p:extLst>
          </p:nvPr>
        </p:nvGraphicFramePr>
        <p:xfrm>
          <a:off x="5006975" y="1447800"/>
          <a:ext cx="5888038" cy="39655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2793CF0-B2BC-43FE-9B57-8E4DA42325D3}"/>
              </a:ext>
            </a:extLst>
          </p:cNvPr>
          <p:cNvSpPr txBox="1"/>
          <p:nvPr/>
        </p:nvSpPr>
        <p:spPr>
          <a:xfrm>
            <a:off x="135705" y="2690336"/>
            <a:ext cx="4358477" cy="1477328"/>
          </a:xfrm>
          <a:prstGeom prst="rect">
            <a:avLst/>
          </a:prstGeom>
          <a:noFill/>
        </p:spPr>
        <p:txBody>
          <a:bodyPr wrap="square" rtlCol="0">
            <a:spAutoFit/>
          </a:bodyPr>
          <a:lstStyle/>
          <a:p>
            <a:r>
              <a:rPr lang="en-IN" dirty="0">
                <a:solidFill>
                  <a:schemeClr val="bg1"/>
                </a:solidFill>
              </a:rPr>
              <a:t>The price trend in the Higher income group can be seen more as compared to the middle and lower income groups which shows that the prices of the higher income basket fluctuated</a:t>
            </a:r>
          </a:p>
        </p:txBody>
      </p:sp>
    </p:spTree>
    <p:extLst>
      <p:ext uri="{BB962C8B-B14F-4D97-AF65-F5344CB8AC3E}">
        <p14:creationId xmlns:p14="http://schemas.microsoft.com/office/powerpoint/2010/main" val="19922495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AE78-EA5D-6059-3CCF-CC85B93A07ED}"/>
              </a:ext>
            </a:extLst>
          </p:cNvPr>
          <p:cNvSpPr>
            <a:spLocks noGrp="1"/>
          </p:cNvSpPr>
          <p:nvPr>
            <p:ph type="title"/>
          </p:nvPr>
        </p:nvSpPr>
        <p:spPr>
          <a:xfrm>
            <a:off x="2231136" y="244549"/>
            <a:ext cx="7729728" cy="1084521"/>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dirty="0">
                <a:solidFill>
                  <a:srgbClr val="000000"/>
                </a:solidFill>
                <a:latin typeface="Norwester"/>
              </a:rPr>
              <a:t>INFLATION RATE FOR EACH INCOME GROUP"</a:t>
            </a:r>
            <a:endParaRPr lang="en-IN" dirty="0"/>
          </a:p>
        </p:txBody>
      </p:sp>
      <p:sp>
        <p:nvSpPr>
          <p:cNvPr id="3" name="Content Placeholder 2">
            <a:extLst>
              <a:ext uri="{FF2B5EF4-FFF2-40B4-BE49-F238E27FC236}">
                <a16:creationId xmlns:a16="http://schemas.microsoft.com/office/drawing/2014/main" id="{415A11A2-3BBE-5D02-4442-6BCC1774A2A6}"/>
              </a:ext>
            </a:extLst>
          </p:cNvPr>
          <p:cNvSpPr>
            <a:spLocks noGrp="1"/>
          </p:cNvSpPr>
          <p:nvPr>
            <p:ph idx="1"/>
          </p:nvPr>
        </p:nvSpPr>
        <p:spPr>
          <a:xfrm>
            <a:off x="6730409" y="1722474"/>
            <a:ext cx="5369441" cy="4890977"/>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85000" lnSpcReduction="10000"/>
          </a:bodyPr>
          <a:lstStyle/>
          <a:p>
            <a:pPr marL="0" indent="0" algn="ctr">
              <a:buNone/>
            </a:pPr>
            <a:r>
              <a:rPr lang="en-US" sz="2600" b="1" dirty="0">
                <a:solidFill>
                  <a:srgbClr val="000000"/>
                </a:solidFill>
                <a:latin typeface="Canva Sans Bold"/>
              </a:rPr>
              <a:t>Findings From Charts</a:t>
            </a:r>
            <a:endParaRPr lang="en-US" sz="2600" b="1" i="0" dirty="0">
              <a:solidFill>
                <a:schemeClr val="bg1"/>
              </a:solidFill>
              <a:effectLst/>
              <a:latin typeface="Söhne"/>
            </a:endParaRPr>
          </a:p>
          <a:p>
            <a:pPr algn="l">
              <a:buFont typeface="+mj-lt"/>
              <a:buAutoNum type="arabicPeriod"/>
            </a:pPr>
            <a:r>
              <a:rPr lang="en-US" b="1" i="0" dirty="0">
                <a:solidFill>
                  <a:schemeClr val="bg1"/>
                </a:solidFill>
                <a:effectLst/>
                <a:latin typeface="Söhne"/>
              </a:rPr>
              <a:t>Low-Income Impact:</a:t>
            </a:r>
            <a:r>
              <a:rPr lang="en-US" b="0" i="0" dirty="0">
                <a:solidFill>
                  <a:schemeClr val="bg1"/>
                </a:solidFill>
                <a:effectLst/>
                <a:latin typeface="Söhne"/>
              </a:rPr>
              <a:t> A significant decrease in inflation from -13% in low-income areas suggests that vegetable prices have decreased substantially, making essential vegetables more affordable for low-income households.</a:t>
            </a:r>
          </a:p>
          <a:p>
            <a:pPr algn="l">
              <a:buFont typeface="+mj-lt"/>
              <a:buAutoNum type="arabicPeriod"/>
            </a:pPr>
            <a:r>
              <a:rPr lang="en-US" b="1" i="0" dirty="0">
                <a:solidFill>
                  <a:schemeClr val="bg1"/>
                </a:solidFill>
                <a:effectLst/>
                <a:latin typeface="Söhne"/>
              </a:rPr>
              <a:t>Middle-Income Stability:</a:t>
            </a:r>
            <a:r>
              <a:rPr lang="en-US" b="0" i="0" dirty="0">
                <a:solidFill>
                  <a:schemeClr val="bg1"/>
                </a:solidFill>
                <a:effectLst/>
                <a:latin typeface="Söhne"/>
              </a:rPr>
              <a:t> Although still negative at -4%, the inflation rate in middle-income areas has shown some improvement compared to the previous year. This indicates a potential stabilization in vegetable prices, which could benefit middle-income families.</a:t>
            </a:r>
          </a:p>
          <a:p>
            <a:pPr algn="l">
              <a:buFont typeface="+mj-lt"/>
              <a:buAutoNum type="arabicPeriod"/>
            </a:pPr>
            <a:r>
              <a:rPr lang="en-US" b="1" i="0" dirty="0">
                <a:solidFill>
                  <a:schemeClr val="bg1"/>
                </a:solidFill>
                <a:effectLst/>
                <a:latin typeface="Söhne"/>
              </a:rPr>
              <a:t>Higher-Income Trends:</a:t>
            </a:r>
            <a:r>
              <a:rPr lang="en-US" b="0" i="0" dirty="0">
                <a:solidFill>
                  <a:schemeClr val="bg1"/>
                </a:solidFill>
                <a:effectLst/>
                <a:latin typeface="Söhne"/>
              </a:rPr>
              <a:t> In higher-income areas, the inflation rate decreased to -2%. While this suggests that vegetable prices have decreased slightly, the impact on higher-income households may be less pronounced due to their greater purchasing power.</a:t>
            </a:r>
          </a:p>
          <a:p>
            <a:pPr algn="l">
              <a:buFont typeface="+mj-lt"/>
              <a:buAutoNum type="arabicPeriod"/>
            </a:pPr>
            <a:r>
              <a:rPr lang="en-US" b="1" i="0" dirty="0">
                <a:solidFill>
                  <a:schemeClr val="bg1"/>
                </a:solidFill>
                <a:effectLst/>
                <a:latin typeface="Söhne"/>
              </a:rPr>
              <a:t>Overall Market Trends:</a:t>
            </a:r>
            <a:r>
              <a:rPr lang="en-US" b="0" i="0" dirty="0">
                <a:solidFill>
                  <a:schemeClr val="bg1"/>
                </a:solidFill>
                <a:effectLst/>
                <a:latin typeface="Söhne"/>
              </a:rPr>
              <a:t> The overall decrease in vegetable prices across income groups indicates a potential improvement in the vegetable market's stability and affordability. However, it's essential to monitor whether these trends continue over time to provide sustained relief to consumers.</a:t>
            </a:r>
          </a:p>
          <a:p>
            <a:endParaRPr lang="en-IN" dirty="0"/>
          </a:p>
        </p:txBody>
      </p:sp>
      <p:graphicFrame>
        <p:nvGraphicFramePr>
          <p:cNvPr id="4" name="Chart 3">
            <a:extLst>
              <a:ext uri="{FF2B5EF4-FFF2-40B4-BE49-F238E27FC236}">
                <a16:creationId xmlns:a16="http://schemas.microsoft.com/office/drawing/2014/main" id="{A89159C0-E21D-4129-85DA-E021AB0427F2}"/>
              </a:ext>
            </a:extLst>
          </p:cNvPr>
          <p:cNvGraphicFramePr>
            <a:graphicFrameLocks/>
          </p:cNvGraphicFramePr>
          <p:nvPr>
            <p:extLst>
              <p:ext uri="{D42A27DB-BD31-4B8C-83A1-F6EECF244321}">
                <p14:modId xmlns:p14="http://schemas.microsoft.com/office/powerpoint/2010/main" val="2340464350"/>
              </p:ext>
            </p:extLst>
          </p:nvPr>
        </p:nvGraphicFramePr>
        <p:xfrm>
          <a:off x="344664" y="1562985"/>
          <a:ext cx="6024238" cy="4890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3870551"/>
      </p:ext>
    </p:extLst>
  </p:cSld>
  <p:clrMapOvr>
    <a:masterClrMapping/>
  </p:clrMapOvr>
</p:sld>
</file>

<file path=ppt/theme/theme1.xml><?xml version="1.0" encoding="utf-8"?>
<a:theme xmlns:a="http://schemas.openxmlformats.org/drawingml/2006/main" name="Parcel">
  <a:themeElements>
    <a:clrScheme name="Custom 4">
      <a:dk1>
        <a:sysClr val="windowText" lastClr="000000"/>
      </a:dk1>
      <a:lt1>
        <a:sysClr val="window" lastClr="FFFFFF"/>
      </a:lt1>
      <a:dk2>
        <a:srgbClr val="FFFFFF"/>
      </a:dk2>
      <a:lt2>
        <a:srgbClr val="FFFFFF"/>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Facet</Template>
  <TotalTime>484</TotalTime>
  <Words>1461</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Canva Sans</vt:lpstr>
      <vt:lpstr>Canva Sans Bold</vt:lpstr>
      <vt:lpstr>Comic Sans MS</vt:lpstr>
      <vt:lpstr>Gill Sans MT</vt:lpstr>
      <vt:lpstr>League Spartan</vt:lpstr>
      <vt:lpstr>Norwester</vt:lpstr>
      <vt:lpstr>Söhne</vt:lpstr>
      <vt:lpstr>Wingdings</vt:lpstr>
      <vt:lpstr>Parcel</vt:lpstr>
      <vt:lpstr>Vegetable Market Analysis</vt:lpstr>
      <vt:lpstr>Introduction</vt:lpstr>
      <vt:lpstr>Objectives</vt:lpstr>
      <vt:lpstr>"THE AVERAGE MONTHLY PRICE OF VEGETABLES IN THE NOIDA MARKET" </vt:lpstr>
      <vt:lpstr>DIFFERENCES OR SIMILARITIES IN THE PRICES OF VEGETABLES IN NOIDA AND NEARBY MARKET </vt:lpstr>
      <vt:lpstr>SEASONAL VEGETABLES BY OBSERVING THE FLUCTUATIONS IN PRICE ON DIFFERENT TIME PERIODS </vt:lpstr>
      <vt:lpstr>"VEGETABLE BASKET EXPENDITURE BY INCOME GROUP" </vt:lpstr>
      <vt:lpstr>CHANGE IN BASKET PRICE OF DIFFERENT INCOME GROUPS OVER TIME</vt:lpstr>
      <vt:lpstr>INFLATION RATE FOR EACH INCOME GROUP"</vt:lpstr>
      <vt:lpstr>Vegetable market price Analysis</vt:lpstr>
      <vt:lpstr>Case Study on Quick Commerce Vegetable Business in Delhi: </vt:lpstr>
      <vt:lpstr>Market Size and Potential for Quick Commerce Vegetable Business in Delhi: </vt:lpstr>
      <vt:lpstr>Competitive landscape for quick commerce vegetable business in Delhi: </vt:lpstr>
      <vt:lpstr>Key challenges faced by the quick commerce vegetable business in Delhi </vt:lpstr>
      <vt:lpstr>KEY SUCCESS FACTORS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Vegetable Market Analysis</dc:title>
  <dc:creator>Sourabh Wabale</dc:creator>
  <cp:lastModifiedBy>Sourabh Wabale</cp:lastModifiedBy>
  <cp:revision>8</cp:revision>
  <dcterms:created xsi:type="dcterms:W3CDTF">2023-09-08T17:58:32Z</dcterms:created>
  <dcterms:modified xsi:type="dcterms:W3CDTF">2023-09-09T13:44:49Z</dcterms:modified>
</cp:coreProperties>
</file>