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4" r:id="rId2"/>
    <p:sldId id="256" r:id="rId3"/>
    <p:sldId id="295" r:id="rId4"/>
    <p:sldId id="270" r:id="rId5"/>
    <p:sldId id="257" r:id="rId6"/>
    <p:sldId id="264" r:id="rId7"/>
    <p:sldId id="296" r:id="rId8"/>
    <p:sldId id="261" r:id="rId9"/>
    <p:sldId id="290" r:id="rId10"/>
    <p:sldId id="280" r:id="rId11"/>
    <p:sldId id="297" r:id="rId12"/>
    <p:sldId id="299" r:id="rId13"/>
    <p:sldId id="300" r:id="rId14"/>
    <p:sldId id="304" r:id="rId15"/>
    <p:sldId id="303" r:id="rId16"/>
    <p:sldId id="302" r:id="rId17"/>
    <p:sldId id="301" r:id="rId18"/>
    <p:sldId id="308" r:id="rId19"/>
    <p:sldId id="307" r:id="rId20"/>
    <p:sldId id="306" r:id="rId21"/>
    <p:sldId id="305" r:id="rId22"/>
    <p:sldId id="310" r:id="rId23"/>
    <p:sldId id="312" r:id="rId24"/>
    <p:sldId id="279" r:id="rId25"/>
  </p:sldIdLst>
  <p:sldSz cx="13716000" cy="91440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0066FF"/>
    <a:srgbClr val="F6927E"/>
    <a:srgbClr val="B8BE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552" y="732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9DA91-F89D-45EB-A7A2-59558848C7BB}" type="datetimeFigureOut">
              <a:rPr lang="en-US" smtClean="0"/>
              <a:pPr/>
              <a:t>02-Jan-14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29DBB-2AB9-4DBC-A851-12ACCEF8FD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29DBB-2AB9-4DBC-A851-12ACCEF8FDFE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29DBB-2AB9-4DBC-A851-12ACCEF8FDFE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5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5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11087100" y="1"/>
            <a:ext cx="2286000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chemeClr val="bg1"/>
                </a:solidFill>
                <a:cs typeface="+mn-cs"/>
              </a:rPr>
              <a:t>www.ideliver-inc.com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C8-C101-4197-9874-21EC8B30325C}" type="datetimeFigureOut">
              <a:rPr lang="en-US" smtClean="0"/>
              <a:pPr/>
              <a:t>02-Jan-14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9E37-2AFB-440C-AE81-AE392B3BD7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92.168.1.102:8080/qcb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228600" y="4978400"/>
            <a:ext cx="13144500" cy="1422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002060"/>
                </a:solidFill>
                <a:latin typeface="Arial Narrow" pitchFamily="34" charset="0"/>
              </a:rPr>
              <a:t>HP QTP </a:t>
            </a:r>
            <a:br>
              <a:rPr lang="en-US" sz="4000" b="1" dirty="0" smtClean="0">
                <a:solidFill>
                  <a:srgbClr val="002060"/>
                </a:solidFill>
                <a:latin typeface="Arial Narrow" pitchFamily="34" charset="0"/>
              </a:rPr>
            </a:br>
            <a:r>
              <a:rPr lang="en-US" sz="4000" b="1" dirty="0" smtClean="0">
                <a:solidFill>
                  <a:srgbClr val="002060"/>
                </a:solidFill>
                <a:latin typeface="Arial Narrow" pitchFamily="34" charset="0"/>
              </a:rPr>
              <a:t>Application Area</a:t>
            </a:r>
            <a:br>
              <a:rPr lang="en-US" sz="4000" b="1" dirty="0" smtClean="0">
                <a:solidFill>
                  <a:srgbClr val="002060"/>
                </a:solidFill>
                <a:latin typeface="Arial Narrow" pitchFamily="34" charset="0"/>
              </a:rPr>
            </a:br>
            <a:r>
              <a:rPr lang="en-US" sz="3400" dirty="0" smtClean="0">
                <a:solidFill>
                  <a:srgbClr val="333367"/>
                </a:solidFill>
                <a:latin typeface="Arial Narrow" pitchFamily="34" charset="0"/>
              </a:rPr>
              <a:t>                                                                                                           </a:t>
            </a:r>
            <a:r>
              <a:rPr lang="en-US" sz="1800" b="1" dirty="0" smtClean="0">
                <a:solidFill>
                  <a:srgbClr val="333367"/>
                </a:solidFill>
                <a:latin typeface="Arial Narrow" pitchFamily="34" charset="0"/>
              </a:rPr>
              <a:t>Prepared by Alpesh Patel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6184"/>
            <a:ext cx="10820400" cy="1524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Creating Application Area</a:t>
            </a:r>
            <a:endParaRPr lang="en-US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981200" y="2514600"/>
            <a:ext cx="9829800" cy="57912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>
              <a:buNone/>
            </a:pPr>
            <a:r>
              <a:rPr lang="en-US" sz="1800" dirty="0" smtClean="0"/>
              <a:t>On Clicking Ok Button Application Area is created.</a:t>
            </a:r>
            <a:endParaRPr lang="en-US" sz="180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657600"/>
            <a:ext cx="7018338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3201"/>
            <a:ext cx="10668000" cy="196003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Open existing Application Area</a:t>
            </a:r>
            <a:endParaRPr lang="en-US" sz="32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1981200" y="2362200"/>
            <a:ext cx="9829800" cy="57150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>
              <a:buFont typeface="Arial" pitchFamily="34" charset="0"/>
              <a:buChar char="•"/>
            </a:pPr>
            <a:endParaRPr lang="en-I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209800"/>
            <a:ext cx="990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/>
              <a:t>To Open existing Application Area perform following steps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1: Select File-&gt;Open-&gt;Application </a:t>
            </a:r>
            <a:r>
              <a:rPr lang="en-US" sz="1800" dirty="0" smtClean="0"/>
              <a:t>Area/Select </a:t>
            </a:r>
            <a:r>
              <a:rPr lang="en-US" sz="1800" dirty="0" smtClean="0"/>
              <a:t>Open-&gt;Application Area.</a:t>
            </a:r>
          </a:p>
          <a:p>
            <a:pPr>
              <a:buNone/>
            </a:pPr>
            <a:r>
              <a:rPr lang="en-US" sz="1800" dirty="0" smtClean="0"/>
              <a:t>               Open Application Area popup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2: Select Application Area to open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3: Click Ok button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495800"/>
            <a:ext cx="3771429" cy="31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66184"/>
            <a:ext cx="10744200" cy="1524000"/>
          </a:xfrm>
        </p:spPr>
        <p:txBody>
          <a:bodyPr>
            <a:normAutofit/>
          </a:bodyPr>
          <a:lstStyle/>
          <a:p>
            <a:pPr marL="489833" indent="-489833" algn="l"/>
            <a:r>
              <a:rPr lang="en-US" sz="3200" dirty="0" smtClean="0"/>
              <a:t>Open existing Application Area</a:t>
            </a:r>
            <a:endParaRPr lang="en-IN" sz="3200" dirty="0" smtClean="0"/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1981200" y="2286000"/>
            <a:ext cx="9829800" cy="57912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endParaRPr lang="en-IN" sz="1800" dirty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2133600" y="2133600"/>
            <a:ext cx="9829800" cy="60960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>
              <a:buNone/>
            </a:pPr>
            <a:r>
              <a:rPr lang="en-US" sz="1800" dirty="0" smtClean="0"/>
              <a:t>Clicking Ok button selected Application gets opened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352800"/>
            <a:ext cx="7018338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66184"/>
            <a:ext cx="107442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Adding Object Repository</a:t>
            </a:r>
            <a:endParaRPr lang="en-US" sz="3200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2133600" y="2667000"/>
            <a:ext cx="9829800" cy="55626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>
              <a:buNone/>
            </a:pPr>
            <a:r>
              <a:rPr lang="en-US" sz="1800" dirty="0" smtClean="0"/>
              <a:t>To Associate Object Repository </a:t>
            </a:r>
          </a:p>
          <a:p>
            <a:pPr>
              <a:buNone/>
            </a:pPr>
            <a:r>
              <a:rPr lang="en-US" sz="1800" dirty="0" smtClean="0"/>
              <a:t>Step 1: Open Application Area;  “BPT-</a:t>
            </a:r>
            <a:r>
              <a:rPr lang="en-US" sz="1800" dirty="0" err="1" smtClean="0"/>
              <a:t>NewFlightReservationArea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Step 2: Click Object Repositories.</a:t>
            </a:r>
          </a:p>
          <a:p>
            <a:pPr>
              <a:buNone/>
            </a:pPr>
            <a:r>
              <a:rPr lang="en-US" sz="1800" dirty="0" smtClean="0"/>
              <a:t>Step 3: Click Add Object Repository button  </a:t>
            </a:r>
            <a:r>
              <a:rPr lang="en-US" sz="1800" b="1" dirty="0" smtClean="0">
                <a:solidFill>
                  <a:srgbClr val="00B050"/>
                </a:solidFill>
              </a:rPr>
              <a:t>+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191000"/>
            <a:ext cx="7848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66184"/>
            <a:ext cx="111252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Adding Object Repository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New line is added to Associate Object Repository  area.</a:t>
            </a:r>
          </a:p>
          <a:p>
            <a:pPr>
              <a:buNone/>
            </a:pPr>
            <a:r>
              <a:rPr lang="en-US" sz="1800" dirty="0" smtClean="0"/>
              <a:t>Step 4: Click Browse button.</a:t>
            </a:r>
          </a:p>
          <a:p>
            <a:pPr>
              <a:buNone/>
            </a:pPr>
            <a:r>
              <a:rPr lang="en-US" sz="1800" dirty="0" smtClean="0"/>
              <a:t>              “Open Shared Object Repository” </a:t>
            </a:r>
            <a:r>
              <a:rPr lang="en-US" sz="1800" dirty="0" smtClean="0"/>
              <a:t>File Selection  </a:t>
            </a:r>
            <a:r>
              <a:rPr lang="en-US" sz="1800" dirty="0" smtClean="0"/>
              <a:t>Dialog box popup.</a:t>
            </a:r>
          </a:p>
          <a:p>
            <a:pPr>
              <a:buNone/>
            </a:pPr>
            <a:r>
              <a:rPr lang="en-US" sz="1800" dirty="0" smtClean="0"/>
              <a:t>Step 5: Select desired OR to add</a:t>
            </a:r>
          </a:p>
          <a:p>
            <a:pPr>
              <a:buNone/>
            </a:pPr>
            <a:r>
              <a:rPr lang="en-US" sz="1800" dirty="0" smtClean="0"/>
              <a:t>Step 6: Click Open button.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1148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66184"/>
            <a:ext cx="108966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Adding Object Repository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Objected Repository is added to Application Area.</a:t>
            </a:r>
          </a:p>
          <a:p>
            <a:pPr>
              <a:buNone/>
            </a:pPr>
            <a:r>
              <a:rPr lang="en-US" sz="1800" dirty="0" smtClean="0"/>
              <a:t>Step 7:  Click Save button.</a:t>
            </a:r>
          </a:p>
          <a:p>
            <a:pPr>
              <a:buNone/>
            </a:pPr>
            <a:r>
              <a:rPr lang="en-US" sz="1800" dirty="0" smtClean="0"/>
              <a:t>Application area is saved with added OR.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05200"/>
            <a:ext cx="7086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66184"/>
            <a:ext cx="109728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Deleting Object Repository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To Delete Object Repository open Application Area if not opened</a:t>
            </a:r>
          </a:p>
          <a:p>
            <a:pPr>
              <a:buNone/>
            </a:pPr>
            <a:r>
              <a:rPr lang="en-US" sz="1800" dirty="0" smtClean="0"/>
              <a:t>Step 1: Click Object Repositories.</a:t>
            </a:r>
          </a:p>
          <a:p>
            <a:pPr>
              <a:buNone/>
            </a:pPr>
            <a:r>
              <a:rPr lang="en-US" sz="1800" dirty="0" smtClean="0"/>
              <a:t>Step 2: From the list  select desired OR to delete.</a:t>
            </a:r>
          </a:p>
          <a:p>
            <a:pPr>
              <a:buNone/>
            </a:pPr>
            <a:r>
              <a:rPr lang="en-US" sz="1800" dirty="0" smtClean="0"/>
              <a:t>Step 3: Click Delete button </a:t>
            </a:r>
            <a:r>
              <a:rPr lang="en-US" sz="1800" b="1" dirty="0" smtClean="0">
                <a:solidFill>
                  <a:srgbClr val="FF0000"/>
                </a:solidFill>
              </a:rPr>
              <a:t>X</a:t>
            </a:r>
          </a:p>
          <a:p>
            <a:pPr>
              <a:buNone/>
            </a:pPr>
            <a:r>
              <a:rPr lang="en-US" sz="1800" dirty="0" smtClean="0"/>
              <a:t>              Selected Object Repository will be deleted.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14800"/>
            <a:ext cx="6477000" cy="288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6184"/>
            <a:ext cx="110490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Open/Create Object Repository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dirty="0" smtClean="0"/>
              <a:t>To Open/Create Object Repository to Application Area open Application Area if not opened.</a:t>
            </a:r>
          </a:p>
          <a:p>
            <a:pPr marL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1: Click Object Repositories Option under Application Area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2: Select Create Object Repository button to create new Object Repository. 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3: Select Open Object Repository button to Open existing Object Repository.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3352800"/>
            <a:ext cx="442119" cy="44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4114800"/>
            <a:ext cx="457200" cy="35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66184"/>
            <a:ext cx="109728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Adding Function Libraries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For Add Function Library to Application Area open Application Area if not opened.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1: click Function Libraries Option under Application Area.</a:t>
            </a:r>
          </a:p>
          <a:p>
            <a:pPr>
              <a:buNone/>
            </a:pPr>
            <a:r>
              <a:rPr lang="en-US" sz="1800" dirty="0" smtClean="0"/>
              <a:t>Step 2: Click Add Function Library.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505200"/>
            <a:ext cx="6858000" cy="268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66184"/>
            <a:ext cx="112014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Adding Function Libraries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New line is added under Associated Function Library</a:t>
            </a:r>
          </a:p>
          <a:p>
            <a:pPr>
              <a:buNone/>
            </a:pPr>
            <a:r>
              <a:rPr lang="en-US" sz="1800" dirty="0" smtClean="0"/>
              <a:t>Step 3: Click File chooser button.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05200"/>
            <a:ext cx="7848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577"/>
                </a:solidFill>
                <a:latin typeface="Cambria" pitchFamily="18" charset="0"/>
              </a:rPr>
              <a:t/>
            </a:r>
            <a:br>
              <a:rPr lang="en-US" b="1" dirty="0" smtClean="0">
                <a:solidFill>
                  <a:srgbClr val="004577"/>
                </a:solidFill>
                <a:latin typeface="Cambria" pitchFamily="18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711200"/>
            <a:ext cx="11658600" cy="624340"/>
          </a:xfrm>
          <a:prstGeom prst="rect">
            <a:avLst/>
          </a:prstGeom>
        </p:spPr>
        <p:txBody>
          <a:bodyPr wrap="square" lIns="130622" tIns="65311" rIns="130622" bIns="65311">
            <a:spAutoFit/>
          </a:bodyPr>
          <a:lstStyle/>
          <a:p>
            <a:r>
              <a:rPr lang="en-IN" sz="3200" b="1" dirty="0" smtClean="0"/>
              <a:t>Introduction Application Area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2286000"/>
            <a:ext cx="10058400" cy="523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Application area is a collection of settings and resource files used by components in business process tests</a:t>
            </a: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I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Application area provides a single point of maintenance for all elements associated with the testing of a specific part of the application.</a:t>
            </a:r>
          </a:p>
          <a:p>
            <a:pPr algn="l">
              <a:buFont typeface="Arial" pitchFamily="34" charset="0"/>
              <a:buChar char="•"/>
            </a:pPr>
            <a:endParaRPr lang="en-I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create application areas to enable Subject Matter Experts to create and run components in business process tests</a:t>
            </a: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I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 are automatically linked to all of the resources and settings defined in the associated application area</a:t>
            </a: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I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component can be associated with only one application area.</a:t>
            </a:r>
          </a:p>
          <a:p>
            <a:pPr algn="l">
              <a:buFont typeface="Arial" pitchFamily="34" charset="0"/>
              <a:buChar char="•"/>
            </a:pPr>
            <a:endParaRPr lang="en-I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Area resources include Shared Object repositories, function libraries and so on.</a:t>
            </a:r>
          </a:p>
          <a:p>
            <a:pPr algn="l">
              <a:buFont typeface="Arial" pitchFamily="34" charset="0"/>
              <a:buChar char="•"/>
            </a:pPr>
            <a:endParaRPr lang="en-I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store resource files of an application area in Quality </a:t>
            </a:r>
            <a:r>
              <a:rPr lang="en-IN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Center</a:t>
            </a: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To </a:t>
            </a: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this, you need to connect to a Quality </a:t>
            </a:r>
            <a:r>
              <a:rPr lang="en-IN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Center</a:t>
            </a:r>
            <a:r>
              <a:rPr lang="en-I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66184"/>
            <a:ext cx="111252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Adding Function Libraries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“Open Function Library” File Chooser Dialog Popup.</a:t>
            </a:r>
          </a:p>
          <a:p>
            <a:pPr>
              <a:buNone/>
            </a:pPr>
            <a:r>
              <a:rPr lang="en-US" sz="1800" dirty="0" smtClean="0"/>
              <a:t>Step 4: Select desired function file.</a:t>
            </a:r>
          </a:p>
          <a:p>
            <a:pPr>
              <a:buNone/>
            </a:pPr>
            <a:r>
              <a:rPr lang="en-US" sz="1800" dirty="0" smtClean="0"/>
              <a:t>Step 5: Click open button.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05200"/>
            <a:ext cx="4924058" cy="271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6184"/>
            <a:ext cx="110490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Adding Function Libraries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Selected Library File is added to Associated Function Libraries.</a:t>
            </a:r>
          </a:p>
          <a:p>
            <a:pPr>
              <a:buNone/>
            </a:pPr>
            <a:r>
              <a:rPr lang="en-US" sz="1800" dirty="0" smtClean="0"/>
              <a:t>Step 6: Click Save Button.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1242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6184"/>
            <a:ext cx="110490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Deleting Function Libraries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For Deleting Function Library to Application Area open Application Area if not opened.</a:t>
            </a:r>
          </a:p>
          <a:p>
            <a:pPr>
              <a:buNone/>
            </a:pPr>
            <a:r>
              <a:rPr lang="en-US" sz="1800" dirty="0" smtClean="0"/>
              <a:t>Step 1: Click Function Libraries Option under Application Area.</a:t>
            </a:r>
          </a:p>
          <a:p>
            <a:pPr>
              <a:buNone/>
            </a:pPr>
            <a:r>
              <a:rPr lang="en-US" sz="1800" dirty="0" smtClean="0"/>
              <a:t>Step 2: From the list  select desired Function Library file to delete.</a:t>
            </a:r>
          </a:p>
          <a:p>
            <a:pPr>
              <a:buNone/>
            </a:pPr>
            <a:r>
              <a:rPr lang="en-US" sz="1800" dirty="0" smtClean="0"/>
              <a:t>Step 3: Click Delete button </a:t>
            </a:r>
            <a:r>
              <a:rPr lang="en-US" sz="1800" b="1" dirty="0" smtClean="0">
                <a:solidFill>
                  <a:srgbClr val="FF0000"/>
                </a:solidFill>
              </a:rPr>
              <a:t>X</a:t>
            </a:r>
          </a:p>
          <a:p>
            <a:pPr>
              <a:buNone/>
            </a:pPr>
            <a:r>
              <a:rPr lang="en-US" sz="1800" dirty="0" smtClean="0"/>
              <a:t>              Selected Function Library will be deleted.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267200"/>
            <a:ext cx="7010400" cy="194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6184"/>
            <a:ext cx="110490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Open/Create Function Libraries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dirty="0" smtClean="0"/>
              <a:t>To Open/Create Function Library to Application Area open Application Area if not opened.</a:t>
            </a:r>
          </a:p>
          <a:p>
            <a:pPr marL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1: Click Function Libraries Option under Application Area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2: Select Create Function Library button to create new Library. 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3: Select Open Function Library button to Open existing Library File. 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1" y="3429000"/>
            <a:ext cx="381000" cy="44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4114800"/>
            <a:ext cx="356394" cy="35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228600" y="5181600"/>
            <a:ext cx="13144500" cy="12192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Question ? Comment Feedback</a:t>
            </a:r>
            <a:br>
              <a:rPr lang="en-US" sz="7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</a:br>
            <a:r>
              <a:rPr lang="en-US" sz="7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Thanks</a:t>
            </a:r>
            <a:endParaRPr lang="en-US" sz="7200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67000"/>
            <a:ext cx="11658600" cy="19600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577"/>
                </a:solidFill>
                <a:latin typeface="Cambria" pitchFamily="18" charset="0"/>
              </a:rPr>
              <a:t/>
            </a:r>
            <a:br>
              <a:rPr lang="en-US" b="1" dirty="0" smtClean="0">
                <a:solidFill>
                  <a:srgbClr val="004577"/>
                </a:solidFill>
                <a:latin typeface="Cambria" pitchFamily="18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711200"/>
            <a:ext cx="8229600" cy="624340"/>
          </a:xfrm>
          <a:prstGeom prst="rect">
            <a:avLst/>
          </a:prstGeom>
        </p:spPr>
        <p:txBody>
          <a:bodyPr wrap="square" lIns="130622" tIns="65311" rIns="130622" bIns="65311">
            <a:spAutoFit/>
          </a:bodyPr>
          <a:lstStyle/>
          <a:p>
            <a:r>
              <a:rPr lang="en-US" sz="3200" dirty="0" smtClean="0"/>
              <a:t>HP QTP and HP QC/ HP ALM. Connection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2514600"/>
            <a:ext cx="9601200" cy="3628571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Creating Application Area.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Pre Requisite for creating Application Area.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To Create Application one need HP QTP and HP QC/ HP ALM.</a:t>
            </a:r>
          </a:p>
          <a:p>
            <a:pPr algn="l">
              <a:buFont typeface="Arial" pitchFamily="34" charset="0"/>
              <a:buChar char="•"/>
            </a:pPr>
            <a:endParaRPr lang="en-US" sz="1800" dirty="0" smtClean="0"/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Establish Connection between HP QTP and  HP QC/ HP ALM.</a:t>
            </a:r>
          </a:p>
          <a:p>
            <a:pPr algn="l">
              <a:buFont typeface="Arial" pitchFamily="34" charset="0"/>
              <a:buChar char="•"/>
            </a:pPr>
            <a:endParaRPr lang="en-US" sz="1800" dirty="0" smtClean="0"/>
          </a:p>
          <a:p>
            <a:pPr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/>
              <a:t>Make sure you have permissions in HP Quality Center/HP ALM for modifying components, adding steps, modifying steps, and deleting steps. (If you do not have all of these permissions, you can open application areas only in read-only format.).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96774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HP QTP and HP QC/ HP ALM. Connection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9829800" cy="5791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Establishing Connection between HP QTP and  HP QC/ HP ALM from HP QTP</a:t>
            </a:r>
          </a:p>
          <a:p>
            <a:pPr>
              <a:buNone/>
            </a:pPr>
            <a:r>
              <a:rPr lang="en-US" sz="1800" dirty="0" smtClean="0"/>
              <a:t>Step 1: Select  File-&gt;ALM/QC Connection /Optional click ALM/QC Connection button.</a:t>
            </a:r>
          </a:p>
          <a:p>
            <a:pPr>
              <a:buNone/>
            </a:pPr>
            <a:r>
              <a:rPr lang="en-US" sz="1800" dirty="0" smtClean="0"/>
              <a:t>              HP ALM Connect to server Dialog popup.</a:t>
            </a:r>
          </a:p>
          <a:p>
            <a:pPr>
              <a:buNone/>
            </a:pPr>
            <a:r>
              <a:rPr lang="en-US" sz="1800" dirty="0" smtClean="0"/>
              <a:t>Step 2: Connect to server   “Server </a:t>
            </a:r>
            <a:r>
              <a:rPr lang="en-US" sz="1800" dirty="0" err="1" smtClean="0"/>
              <a:t>Url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http://192.168.1.102:8080/qcbin</a:t>
            </a:r>
            <a:r>
              <a:rPr lang="en-US" sz="1800" dirty="0" smtClean="0"/>
              <a:t>”              </a:t>
            </a:r>
          </a:p>
          <a:p>
            <a:pPr>
              <a:buNone/>
            </a:pPr>
            <a:r>
              <a:rPr lang="en-US" sz="1800" dirty="0" smtClean="0"/>
              <a:t>Step 3: Click Connect Button.</a:t>
            </a:r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886200"/>
            <a:ext cx="3486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03201"/>
            <a:ext cx="10896600" cy="196003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HP QTP and HP QC/ HP ALM. Connection</a:t>
            </a:r>
            <a:endParaRPr lang="en-US" sz="3200" b="1" dirty="0" smtClean="0"/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1981200" y="2514600"/>
            <a:ext cx="9829800" cy="55626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 smtClean="0"/>
              <a:t>On clicking Connect Button, HP ALM Connection Dialog popup </a:t>
            </a:r>
          </a:p>
          <a:p>
            <a:pPr algn="l"/>
            <a:r>
              <a:rPr lang="en-US" sz="1800" dirty="0" smtClean="0"/>
              <a:t>Step 4: Authenticate user information using user name and password</a:t>
            </a:r>
          </a:p>
          <a:p>
            <a:pPr algn="l"/>
            <a:r>
              <a:rPr lang="en-US" sz="1800" dirty="0" smtClean="0"/>
              <a:t>              User Name: </a:t>
            </a:r>
            <a:r>
              <a:rPr lang="en-US" sz="1800" dirty="0" err="1" smtClean="0"/>
              <a:t>alpesh</a:t>
            </a:r>
            <a:endParaRPr lang="en-US" sz="1800" dirty="0" smtClean="0"/>
          </a:p>
          <a:p>
            <a:pPr algn="l"/>
            <a:r>
              <a:rPr lang="en-US" sz="1800" dirty="0" smtClean="0"/>
              <a:t>               Password: </a:t>
            </a:r>
            <a:r>
              <a:rPr lang="en-US" sz="1800" dirty="0" err="1" smtClean="0"/>
              <a:t>alpesh</a:t>
            </a:r>
            <a:endParaRPr lang="en-US" sz="1800" dirty="0" smtClean="0"/>
          </a:p>
          <a:p>
            <a:pPr algn="l"/>
            <a:r>
              <a:rPr lang="en-US" sz="1800" dirty="0" smtClean="0"/>
              <a:t>Step 5: Click Authenticate button.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0"/>
            <a:ext cx="339047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66184"/>
            <a:ext cx="107442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HP QTP and HP QC/ HP ALM. Connection</a:t>
            </a:r>
            <a:endParaRPr lang="en-US" sz="3200" b="1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981200" y="2514600"/>
            <a:ext cx="9829800" cy="55626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r>
              <a:rPr lang="en-US" sz="1800" dirty="0" smtClean="0"/>
              <a:t>On clicking Authenticate button Login to Project section gets enable.</a:t>
            </a:r>
          </a:p>
          <a:p>
            <a:r>
              <a:rPr lang="en-US" sz="1800" dirty="0" smtClean="0"/>
              <a:t>Step 6: Login to Project by selecting Domain and  Project.</a:t>
            </a:r>
          </a:p>
          <a:p>
            <a:r>
              <a:rPr lang="en-US" sz="1800" dirty="0" smtClean="0"/>
              <a:t>             Domain: Default</a:t>
            </a:r>
          </a:p>
          <a:p>
            <a:r>
              <a:rPr lang="en-US" sz="1800" dirty="0" smtClean="0"/>
              <a:t>             Project: ALM_DEMO</a:t>
            </a:r>
          </a:p>
          <a:p>
            <a:r>
              <a:rPr lang="en-US" sz="1800" dirty="0" smtClean="0"/>
              <a:t>Step 7: Click Login Button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581400"/>
            <a:ext cx="3390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3201"/>
            <a:ext cx="9448800" cy="196003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HP QTP and HP QC/ HP ALM. Connection</a:t>
            </a:r>
            <a:endParaRPr lang="en-IN" sz="3200" b="1" dirty="0" smtClean="0"/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1981200" y="2514600"/>
            <a:ext cx="9829800" cy="55626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r>
              <a:rPr lang="en-US" sz="1800" dirty="0" smtClean="0"/>
              <a:t>On clicking Login button QTP establish connection to Default Domain and Project ALM_DEMO. And Logout button gets enabled.</a:t>
            </a:r>
          </a:p>
          <a:p>
            <a:endParaRPr lang="en-US" sz="1800" dirty="0" smtClean="0"/>
          </a:p>
          <a:p>
            <a:r>
              <a:rPr lang="en-US" sz="1800" dirty="0" smtClean="0"/>
              <a:t>Step 8: Click Close Button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048000"/>
            <a:ext cx="3581400" cy="435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66184"/>
            <a:ext cx="108966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Creating Application Area</a:t>
            </a:r>
            <a:endParaRPr lang="en-IN" sz="3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105156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/>
              <a:t>Steps to create Application Area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Step </a:t>
            </a:r>
            <a:r>
              <a:rPr lang="en-US" sz="1800" dirty="0" smtClean="0"/>
              <a:t>1: Select File -&gt; New-&gt; Application </a:t>
            </a:r>
            <a:r>
              <a:rPr lang="en-US" sz="1800" dirty="0" smtClean="0"/>
              <a:t>Area/Select </a:t>
            </a:r>
            <a:r>
              <a:rPr lang="en-US" sz="1800" dirty="0" smtClean="0"/>
              <a:t>New-&gt; Application </a:t>
            </a:r>
            <a:r>
              <a:rPr lang="en-US" sz="1800" dirty="0" smtClean="0"/>
              <a:t>Area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2: Enter Description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3: Click Save button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1910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6184"/>
            <a:ext cx="108204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Creating Application Area</a:t>
            </a:r>
            <a:endParaRPr lang="en-IN" sz="3200" b="1" dirty="0" smtClean="0"/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1981200" y="2514600"/>
            <a:ext cx="9829800" cy="55626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>
              <a:buNone/>
            </a:pPr>
            <a:r>
              <a:rPr lang="en-US" sz="1800" dirty="0" smtClean="0"/>
              <a:t>On clicking save button  Save application Area Dialog box popup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4: Enter Name of </a:t>
            </a:r>
            <a:r>
              <a:rPr lang="en-US" sz="1800" dirty="0" smtClean="0"/>
              <a:t>BPT “BPT-</a:t>
            </a:r>
            <a:r>
              <a:rPr lang="en-US" sz="1800" dirty="0" err="1" smtClean="0"/>
              <a:t>NewFlightReservationApplication</a:t>
            </a:r>
            <a:r>
              <a:rPr lang="en-US" sz="1800" dirty="0" smtClean="0"/>
              <a:t>”.</a:t>
            </a:r>
          </a:p>
          <a:p>
            <a:pPr>
              <a:buNone/>
            </a:pPr>
            <a:r>
              <a:rPr lang="en-US" sz="1800" dirty="0" smtClean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5: Click Ok Button.</a:t>
            </a:r>
            <a:endParaRPr lang="en-US" sz="1800" dirty="0" smtClean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810000"/>
            <a:ext cx="37909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964</Words>
  <Application>Microsoft Office PowerPoint</Application>
  <PresentationFormat>Custom</PresentationFormat>
  <Paragraphs>167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HP QTP  Application Area                                                                                                            Prepared by Alpesh Patel</vt:lpstr>
      <vt:lpstr> </vt:lpstr>
      <vt:lpstr> </vt:lpstr>
      <vt:lpstr>HP QTP and HP QC/ HP ALM. Connection</vt:lpstr>
      <vt:lpstr>HP QTP and HP QC/ HP ALM. Connection</vt:lpstr>
      <vt:lpstr>HP QTP and HP QC/ HP ALM. Connection</vt:lpstr>
      <vt:lpstr>HP QTP and HP QC/ HP ALM. Connection</vt:lpstr>
      <vt:lpstr>Creating Application Area</vt:lpstr>
      <vt:lpstr>Creating Application Area</vt:lpstr>
      <vt:lpstr>Creating Application Area</vt:lpstr>
      <vt:lpstr>Open existing Application Area</vt:lpstr>
      <vt:lpstr>Open existing Application Area</vt:lpstr>
      <vt:lpstr>Adding Object Repository</vt:lpstr>
      <vt:lpstr>Adding Object Repository</vt:lpstr>
      <vt:lpstr>Adding Object Repository</vt:lpstr>
      <vt:lpstr>Deleting Object Repository</vt:lpstr>
      <vt:lpstr>Open/Create Object Repository</vt:lpstr>
      <vt:lpstr>Adding Function Libraries</vt:lpstr>
      <vt:lpstr>Adding Function Libraries</vt:lpstr>
      <vt:lpstr>Adding Function Libraries</vt:lpstr>
      <vt:lpstr>Adding Function Libraries</vt:lpstr>
      <vt:lpstr>Deleting Function Libraries</vt:lpstr>
      <vt:lpstr>Open/Create Function Libraries</vt:lpstr>
      <vt:lpstr>Question ? Comment Feedback 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 WITH OPEN TEST ARCHITECTURE (OTA) API</dc:title>
  <dc:creator>Qualitycenter</dc:creator>
  <cp:lastModifiedBy>user</cp:lastModifiedBy>
  <cp:revision>523</cp:revision>
  <dcterms:created xsi:type="dcterms:W3CDTF">2012-07-12T05:13:23Z</dcterms:created>
  <dcterms:modified xsi:type="dcterms:W3CDTF">2014-01-02T13:54:42Z</dcterms:modified>
</cp:coreProperties>
</file>