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5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EDA07-A5F1-4EFF-99BB-1DCE9BCA6FED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7E25B-377F-4841-B5EB-183799B7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5EBA-0D04-417A-89D1-90B9B499DE93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CBA7-2C59-4C37-BC47-C6E6678F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7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7850" y="177800"/>
            <a:ext cx="6884988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is BPT?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1325" y="1485900"/>
            <a:ext cx="8229600" cy="476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BPT is the abbreviation for Business Process Testing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BPT is a role-based methodology that enables Subject Matter Experts to create business process tests using reusable business components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BPT utilizes HP/Mercury Quality Center (QC) with BPT module and QuickTest Pro (QTP)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QC – Test Management Application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QTP – Test Automation Tool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537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Environment.xls</a:t>
            </a:r>
          </a:p>
        </p:txBody>
      </p:sp>
      <p:pic>
        <p:nvPicPr>
          <p:cNvPr id="3072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881813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06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Function Libraries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Technology libraries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GWT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.Net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Win32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Common libraries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Utility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CommProtocols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Project Specific libraries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36818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Business Components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 is a reusable module to perform tasks on logically independent  application parts (Page or Window).</a:t>
            </a:r>
          </a:p>
          <a:p>
            <a:pPr eaLnBrk="1" hangingPunct="1"/>
            <a:r>
              <a:rPr lang="en-US" smtClean="0"/>
              <a:t>Components use Input/Output parameters for data input/verification and navigation within Page or Window.</a:t>
            </a:r>
          </a:p>
          <a:p>
            <a:pPr eaLnBrk="1" hangingPunct="1"/>
            <a:r>
              <a:rPr lang="en-US" smtClean="0"/>
              <a:t>Input/Output parameters also are used to pass data between components.</a:t>
            </a:r>
          </a:p>
          <a:p>
            <a:pPr eaLnBrk="1" hangingPunct="1"/>
            <a:r>
              <a:rPr lang="en-US" smtClean="0"/>
              <a:t>Components can use iterations.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45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Login component steps</a:t>
            </a:r>
            <a:br>
              <a:rPr lang="en-US" smtClean="0"/>
            </a:br>
            <a:r>
              <a:rPr lang="en-US" smtClean="0"/>
              <a:t>(example for Web Application)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 initialization</a:t>
            </a:r>
          </a:p>
          <a:p>
            <a:pPr lvl="1" eaLnBrk="1" hangingPunct="1"/>
            <a:r>
              <a:rPr lang="en-US" smtClean="0"/>
              <a:t>Load environment variables like URL, login credentials, DB connection strings, etc.</a:t>
            </a:r>
          </a:p>
          <a:p>
            <a:pPr eaLnBrk="1" hangingPunct="1"/>
            <a:r>
              <a:rPr lang="en-US" smtClean="0"/>
              <a:t>Close all browsers except QC</a:t>
            </a:r>
          </a:p>
          <a:p>
            <a:pPr eaLnBrk="1" hangingPunct="1"/>
            <a:r>
              <a:rPr lang="en-US" smtClean="0"/>
              <a:t>Invoke an application</a:t>
            </a:r>
          </a:p>
          <a:p>
            <a:pPr eaLnBrk="1" hangingPunct="1"/>
            <a:r>
              <a:rPr lang="en-US" smtClean="0"/>
              <a:t>Login</a:t>
            </a:r>
          </a:p>
          <a:p>
            <a:pPr eaLnBrk="1" hangingPunct="1"/>
            <a:r>
              <a:rPr lang="en-US" smtClean="0"/>
              <a:t>Verification that login is successful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82395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Functional component steps (example for Web Application)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Component initialization – ComponentInit() function</a:t>
            </a:r>
          </a:p>
          <a:p>
            <a:pPr lvl="1" eaLnBrk="1" hangingPunct="1"/>
            <a:r>
              <a:rPr lang="en-US" smtClean="0"/>
              <a:t>Load environment variables like URL, login credentials, DB connection strings from Environment.xls file using QC OTA</a:t>
            </a:r>
          </a:p>
          <a:p>
            <a:pPr eaLnBrk="1" hangingPunct="1"/>
            <a:r>
              <a:rPr lang="en-US" sz="2400" smtClean="0"/>
              <a:t>Verify that Expected page is displayed </a:t>
            </a:r>
          </a:p>
          <a:p>
            <a:pPr eaLnBrk="1" hangingPunct="1"/>
            <a:r>
              <a:rPr lang="en-US" sz="2400" smtClean="0"/>
              <a:t>Side or Top menu navigation</a:t>
            </a:r>
          </a:p>
          <a:p>
            <a:pPr eaLnBrk="1" hangingPunct="1"/>
            <a:r>
              <a:rPr lang="en-US" sz="2400" smtClean="0"/>
              <a:t>Web Page internal flow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9898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smtClean="0"/>
              <a:t>BPT Component script and AUT</a:t>
            </a:r>
          </a:p>
        </p:txBody>
      </p:sp>
      <p:sp>
        <p:nvSpPr>
          <p:cNvPr id="35844" name="Line 9"/>
          <p:cNvSpPr>
            <a:spLocks noChangeShapeType="1"/>
          </p:cNvSpPr>
          <p:nvPr/>
        </p:nvSpPr>
        <p:spPr bwMode="auto">
          <a:xfrm flipH="1" flipV="1">
            <a:off x="7315200" y="5410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10"/>
          <p:cNvSpPr>
            <a:spLocks noChangeShapeType="1"/>
          </p:cNvSpPr>
          <p:nvPr/>
        </p:nvSpPr>
        <p:spPr bwMode="auto">
          <a:xfrm flipH="1" flipV="1">
            <a:off x="7620000" y="5181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 flipV="1">
            <a:off x="7772400" y="4343400"/>
            <a:ext cx="76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16"/>
          <p:cNvSpPr txBox="1">
            <a:spLocks noChangeArrowheads="1"/>
          </p:cNvSpPr>
          <p:nvPr/>
        </p:nvSpPr>
        <p:spPr bwMode="auto">
          <a:xfrm>
            <a:off x="288925" y="557847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3200">
                <a:solidFill>
                  <a:schemeClr val="tx1"/>
                </a:solidFill>
                <a:cs typeface="Arial" charset="0"/>
              </a:rPr>
              <a:t>AUT</a:t>
            </a:r>
          </a:p>
        </p:txBody>
      </p: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609600" y="6096000"/>
            <a:ext cx="1019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3200">
                <a:solidFill>
                  <a:schemeClr val="tx1"/>
                </a:solidFill>
                <a:cs typeface="Arial" charset="0"/>
              </a:rPr>
              <a:t>QTP</a:t>
            </a:r>
          </a:p>
        </p:txBody>
      </p:sp>
      <p:sp>
        <p:nvSpPr>
          <p:cNvPr id="35849" name="Line 18"/>
          <p:cNvSpPr>
            <a:spLocks noChangeShapeType="1"/>
          </p:cNvSpPr>
          <p:nvPr/>
        </p:nvSpPr>
        <p:spPr bwMode="auto">
          <a:xfrm flipV="1">
            <a:off x="1828800" y="6019800"/>
            <a:ext cx="1600200" cy="22860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5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53482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2679700"/>
            <a:ext cx="5240337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Line 19"/>
          <p:cNvSpPr>
            <a:spLocks noChangeShapeType="1"/>
          </p:cNvSpPr>
          <p:nvPr/>
        </p:nvSpPr>
        <p:spPr bwMode="auto">
          <a:xfrm flipV="1">
            <a:off x="1219200" y="4876800"/>
            <a:ext cx="533400" cy="99060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755900" y="5067300"/>
            <a:ext cx="92075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2654300" y="3194050"/>
            <a:ext cx="1606550" cy="1936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algn="ctr" eaLnBrk="1" hangingPunct="1"/>
            <a:r>
              <a:rPr lang="en-US" smtClean="0"/>
              <a:t>BPT Test case in QC</a:t>
            </a:r>
          </a:p>
        </p:txBody>
      </p:sp>
      <p:pic>
        <p:nvPicPr>
          <p:cNvPr id="36867" name="Picture 6" descr="3_TestPlanW_Componets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696200" cy="4648200"/>
          </a:xfrm>
          <a:noFill/>
        </p:spPr>
      </p:pic>
      <p:pic>
        <p:nvPicPr>
          <p:cNvPr id="36868" name="Picture 7" descr="4_CompletedCompo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4038600"/>
            <a:ext cx="6276975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3733800" y="3505200"/>
            <a:ext cx="18288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36870" name="Straight Connector 8"/>
          <p:cNvCxnSpPr>
            <a:cxnSpLocks noChangeShapeType="1"/>
          </p:cNvCxnSpPr>
          <p:nvPr/>
        </p:nvCxnSpPr>
        <p:spPr bwMode="auto">
          <a:xfrm rot="10800000" flipV="1">
            <a:off x="1447800" y="3695700"/>
            <a:ext cx="2286000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Straight Connector 10"/>
          <p:cNvCxnSpPr>
            <a:cxnSpLocks noChangeShapeType="1"/>
          </p:cNvCxnSpPr>
          <p:nvPr/>
        </p:nvCxnSpPr>
        <p:spPr bwMode="auto">
          <a:xfrm>
            <a:off x="5562600" y="3695700"/>
            <a:ext cx="2082800" cy="355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16"/>
          <p:cNvSpPr txBox="1">
            <a:spLocks noChangeArrowheads="1"/>
          </p:cNvSpPr>
          <p:nvPr/>
        </p:nvSpPr>
        <p:spPr bwMode="auto">
          <a:xfrm>
            <a:off x="3124200" y="5638800"/>
            <a:ext cx="100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cs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352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28600"/>
            <a:ext cx="7772400" cy="1066800"/>
          </a:xfrm>
        </p:spPr>
        <p:txBody>
          <a:bodyPr lIns="91440" tIns="45720" rIns="91440" bIns="45720"/>
          <a:lstStyle/>
          <a:p>
            <a:r>
              <a:rPr lang="en-US" sz="2400" smtClean="0"/>
              <a:t>Parameter Naming Conventions</a:t>
            </a:r>
          </a:p>
        </p:txBody>
      </p:sp>
      <p:graphicFrame>
        <p:nvGraphicFramePr>
          <p:cNvPr id="37945" name="Group 57"/>
          <p:cNvGraphicFramePr>
            <a:graphicFrameLocks noGrp="1"/>
          </p:cNvGraphicFramePr>
          <p:nvPr/>
        </p:nvGraphicFramePr>
        <p:xfrm>
          <a:off x="685800" y="1320800"/>
          <a:ext cx="6934200" cy="4953000"/>
        </p:xfrm>
        <a:graphic>
          <a:graphicData uri="http://schemas.openxmlformats.org/drawingml/2006/table">
            <a:tbl>
              <a:tblPr/>
              <a:tblGrid>
                <a:gridCol w="1143000"/>
                <a:gridCol w="3479800"/>
                <a:gridCol w="23114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lst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lst_User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txt_User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chk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Checkbox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chk_User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Radiobutton/RadioGroup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rad_User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tab_User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tbl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tbl_User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 in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WebFile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file_User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ele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WebElement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ele_User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cmb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Combobox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cmb_User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Static Text (Read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FF6600"/>
                        </a:buClr>
                        <a:buSzPct val="90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st_User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5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.Apply Method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Object.Apply Parameter(“Parameter_Name”)</a:t>
            </a:r>
          </a:p>
          <a:p>
            <a:pPr lvl="1">
              <a:buFont typeface="Arial" charset="0"/>
              <a:buNone/>
            </a:pPr>
            <a:r>
              <a:rPr lang="en-US" smtClean="0">
                <a:solidFill>
                  <a:srgbClr val="001350"/>
                </a:solidFill>
              </a:rPr>
              <a:t>.WebEdit(“Name”).Apply Parameter(“txt_Name”)</a:t>
            </a:r>
          </a:p>
          <a:p>
            <a:r>
              <a:rPr lang="en-US" smtClean="0"/>
              <a:t>Apply method functionality:</a:t>
            </a:r>
          </a:p>
          <a:p>
            <a:pPr lvl="1"/>
            <a:r>
              <a:rPr lang="en-US" smtClean="0"/>
              <a:t>Performs data substitution</a:t>
            </a:r>
          </a:p>
          <a:p>
            <a:pPr lvl="1"/>
            <a:r>
              <a:rPr lang="en-US" smtClean="0"/>
              <a:t>Verifies if object exists and visible</a:t>
            </a:r>
          </a:p>
          <a:p>
            <a:pPr lvl="1"/>
            <a:r>
              <a:rPr lang="en-US" smtClean="0"/>
              <a:t>Makes decision what to do with “Name” edit object based on Parameter data</a:t>
            </a:r>
          </a:p>
          <a:p>
            <a:pPr lvl="1">
              <a:buFont typeface="Arial" charset="0"/>
              <a:buNone/>
            </a:pP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50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z="2400" smtClean="0"/>
              <a:t>Input Constraints for Edit (Text Box) object</a:t>
            </a:r>
          </a:p>
        </p:txBody>
      </p:sp>
      <p:sp>
        <p:nvSpPr>
          <p:cNvPr id="38915" name="Rectangle 7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graphicFrame>
        <p:nvGraphicFramePr>
          <p:cNvPr id="38955" name="Group 43"/>
          <p:cNvGraphicFramePr>
            <a:graphicFrameLocks noGrp="1"/>
          </p:cNvGraphicFramePr>
          <p:nvPr>
            <p:ph idx="4294967295"/>
          </p:nvPr>
        </p:nvGraphicFramePr>
        <p:xfrm>
          <a:off x="441325" y="1485900"/>
          <a:ext cx="8153400" cy="3304159"/>
        </p:xfrm>
        <a:graphic>
          <a:graphicData uri="http://schemas.openxmlformats.org/drawingml/2006/table">
            <a:tbl>
              <a:tblPr/>
              <a:tblGrid>
                <a:gridCol w="3352800"/>
                <a:gridCol w="2209800"/>
                <a:gridCol w="2590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action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&lt;CLEAR&gt;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Clear edit field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&lt;CLEAR&gt;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Enter text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Hello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[text]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Verify text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[Hello]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[&lt;ENABLED&gt;], [&lt;DISABLED&gt;]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Verify if object is Enabled/Disabled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[&lt;EXIST&gt;],[&lt;NOEXIST&gt;]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Verify if object exist/no-exist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[&lt;REGEX&gt;Pattern]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Verify that Pattern matches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[&lt;REGEX&gt;TestCase.*]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4" name="Rectangle 236"/>
          <p:cNvSpPr>
            <a:spLocks noChangeArrowheads="1"/>
          </p:cNvSpPr>
          <p:nvPr/>
        </p:nvSpPr>
        <p:spPr bwMode="auto">
          <a:xfrm>
            <a:off x="0" y="507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9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7850" y="190500"/>
            <a:ext cx="6884988" cy="936625"/>
          </a:xfrm>
        </p:spPr>
        <p:txBody>
          <a:bodyPr lIns="91440" tIns="45720" rIns="91440" bIns="45720"/>
          <a:lstStyle/>
          <a:p>
            <a:r>
              <a:rPr lang="en-US" smtClean="0"/>
              <a:t>What is BPT?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1325" y="1498600"/>
            <a:ext cx="8229600" cy="4768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BPT is the abbreviation for Business Process Testing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BPT is a role-based methodology that enables Subject Matter Experts to create business process tests using reusable business components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BPT utilizes HP/Mercury Quality Center (QC) with BPT module and QuickTest Pro (QTP)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QC – Test Management Application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QTP – Test Automation Tool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40525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z="2400" smtClean="0"/>
              <a:t>Input Constraints for Lists (Drop Down Lists)</a:t>
            </a:r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graphicFrame>
        <p:nvGraphicFramePr>
          <p:cNvPr id="39991" name="Group 55"/>
          <p:cNvGraphicFramePr>
            <a:graphicFrameLocks noGrp="1"/>
          </p:cNvGraphicFramePr>
          <p:nvPr>
            <p:ph idx="4294967295"/>
          </p:nvPr>
        </p:nvGraphicFramePr>
        <p:xfrm>
          <a:off x="444500" y="1447800"/>
          <a:ext cx="8229600" cy="4222750"/>
        </p:xfrm>
        <a:graphic>
          <a:graphicData uri="http://schemas.openxmlformats.org/drawingml/2006/table">
            <a:tbl>
              <a:tblPr/>
              <a:tblGrid>
                <a:gridCol w="2438400"/>
                <a:gridCol w="3962400"/>
                <a:gridCol w="1828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action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 list item with matching text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Hello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[text]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Verify selected list item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[Hello]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[&lt;ENABLED&gt;], [&lt;DISABLED&gt;]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Verify if object is Enabled/Disabled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[&lt;EXIST&gt;],[&lt;NOEXIST&gt;]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Verify if object exist/no-exist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 item with X location (#0-first item)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[&lt;NO_ITEM&gt;text]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Verify that no item exists in a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[&lt;NO_ITEM&gt;abc]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8" name="Rectangle 141"/>
          <p:cNvSpPr>
            <a:spLocks noChangeArrowheads="1"/>
          </p:cNvSpPr>
          <p:nvPr/>
        </p:nvSpPr>
        <p:spPr bwMode="auto">
          <a:xfrm>
            <a:off x="-1600200" y="40846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8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7850" y="177800"/>
            <a:ext cx="6884988" cy="831850"/>
          </a:xfrm>
        </p:spPr>
        <p:txBody>
          <a:bodyPr lIns="91440" tIns="45720" rIns="91440" bIns="45720"/>
          <a:lstStyle/>
          <a:p>
            <a:pPr eaLnBrk="1" hangingPunct="1"/>
            <a:r>
              <a:rPr lang="en-US" smtClean="0"/>
              <a:t>Working with Objects in Grids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422400"/>
            <a:ext cx="8750300" cy="44196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400" smtClean="0"/>
              <a:t>row=WebTable().GetRowIndex(Parameter(“search_”),clmn)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400" smtClean="0"/>
              <a:t>WebTable().CellApply row, clmn, objType, Parameter(“cell_”)</a:t>
            </a:r>
          </a:p>
          <a:p>
            <a:pPr lvl="1" eaLnBrk="1" hangingPunct="1">
              <a:buFont typeface="Arial" charset="0"/>
              <a:buNone/>
            </a:pPr>
            <a:r>
              <a:rPr lang="en-US" sz="2000" smtClean="0">
                <a:solidFill>
                  <a:srgbClr val="001350"/>
                </a:solidFill>
              </a:rPr>
              <a:t>iRow = WebTable().GetRowIndex(Parameter(“search_Name”),2)</a:t>
            </a:r>
          </a:p>
          <a:p>
            <a:pPr lvl="1" eaLnBrk="1" hangingPunct="1">
              <a:buFont typeface="Arial" charset="0"/>
              <a:buNone/>
            </a:pPr>
            <a:r>
              <a:rPr lang="en-US" sz="2000" smtClean="0">
                <a:solidFill>
                  <a:srgbClr val="001350"/>
                </a:solidFill>
              </a:rPr>
              <a:t>WebTable().CellApply iRow,3,“WebElement”,”Parameter(cell_Age”)</a:t>
            </a:r>
          </a:p>
          <a:p>
            <a:pPr eaLnBrk="1" hangingPunct="1"/>
            <a:r>
              <a:rPr lang="en-US" sz="2400" smtClean="0"/>
              <a:t>Parameter prefixed with the word “search_” indicates which row to work with.</a:t>
            </a:r>
          </a:p>
          <a:p>
            <a:pPr lvl="1" eaLnBrk="1" hangingPunct="1"/>
            <a:r>
              <a:rPr lang="en-US" sz="2000" smtClean="0"/>
              <a:t>Row can be selected by using row number: #n </a:t>
            </a:r>
          </a:p>
          <a:p>
            <a:pPr lvl="1" eaLnBrk="1" hangingPunct="1"/>
            <a:r>
              <a:rPr lang="en-US" sz="2000" smtClean="0"/>
              <a:t>the text contained in the specified Column</a:t>
            </a:r>
          </a:p>
          <a:p>
            <a:pPr lvl="1" eaLnBrk="1" hangingPunct="1"/>
            <a:r>
              <a:rPr lang="en-US" sz="2000" smtClean="0"/>
              <a:t>Pattern</a:t>
            </a:r>
          </a:p>
          <a:p>
            <a:pPr eaLnBrk="1" hangingPunct="1"/>
            <a:r>
              <a:rPr lang="en-US" sz="2400" smtClean="0"/>
              <a:t>Parameters for objects in table cells are prefixed by “cell_”</a:t>
            </a:r>
          </a:p>
        </p:txBody>
      </p:sp>
    </p:spTree>
    <p:extLst>
      <p:ext uri="{BB962C8B-B14F-4D97-AF65-F5344CB8AC3E}">
        <p14:creationId xmlns:p14="http://schemas.microsoft.com/office/powerpoint/2010/main" val="9564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Select a row to work with</a:t>
            </a:r>
          </a:p>
        </p:txBody>
      </p:sp>
      <p:graphicFrame>
        <p:nvGraphicFramePr>
          <p:cNvPr id="45100" name="Group 44"/>
          <p:cNvGraphicFramePr>
            <a:graphicFrameLocks noGrp="1"/>
          </p:cNvGraphicFramePr>
          <p:nvPr>
            <p:ph sz="half" idx="4294967295"/>
          </p:nvPr>
        </p:nvGraphicFramePr>
        <p:xfrm>
          <a:off x="542925" y="1516063"/>
          <a:ext cx="7864475" cy="3751264"/>
        </p:xfrm>
        <a:graphic>
          <a:graphicData uri="http://schemas.openxmlformats.org/drawingml/2006/table">
            <a:tbl>
              <a:tblPr/>
              <a:tblGrid>
                <a:gridCol w="1971675"/>
                <a:gridCol w="3136900"/>
                <a:gridCol w="2755900"/>
              </a:tblGrid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788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Searches for text in specified column and returns row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Pangea Airlines 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 Row by Number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&lt;REGEX&gt;Pattern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Searches for pattern in specified column and returns row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&lt;REGEX&gt;Pangea Airline.*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&lt;NO_ITEM&gt;Text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Verifies that record doesn’t exist in specified column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&lt;NO_ITEM&gt;Aspen Airline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9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working with grids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11313"/>
            <a:ext cx="78486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519488"/>
            <a:ext cx="77343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2082800" y="3276600"/>
            <a:ext cx="1244600" cy="233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Substitution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Special tags for Dates, Times, SSNs, Unique values, DB Queries, Random, etc.</a:t>
            </a:r>
          </a:p>
          <a:p>
            <a:pPr lvl="1">
              <a:buFont typeface="Arial" charset="0"/>
              <a:buNone/>
            </a:pPr>
            <a:r>
              <a:rPr lang="en-US" smtClean="0"/>
              <a:t>&lt;SSN&gt; - get substituted with unique SSN</a:t>
            </a:r>
          </a:p>
          <a:p>
            <a:pPr lvl="1">
              <a:buFont typeface="Arial" charset="0"/>
              <a:buNone/>
            </a:pPr>
            <a:r>
              <a:rPr lang="en-US" smtClean="0"/>
              <a:t>&lt;TODAY&gt; - get substituted with today date (03/19/10)</a:t>
            </a:r>
          </a:p>
          <a:p>
            <a:pPr lvl="1">
              <a:buFont typeface="Arial" charset="0"/>
              <a:buNone/>
            </a:pPr>
            <a:r>
              <a:rPr lang="en-US" smtClean="0"/>
              <a:t>&lt;RNDDIG 3&gt; get substituted with 3 random digits</a:t>
            </a:r>
          </a:p>
          <a:p>
            <a:pPr lvl="1">
              <a:buFont typeface="Arial" charset="0"/>
              <a:buNone/>
            </a:pPr>
            <a:r>
              <a:rPr lang="en-US" smtClean="0"/>
              <a:t>&lt;DateTime YYYYMMDDHHmmss&gt;</a:t>
            </a:r>
          </a:p>
          <a:p>
            <a:pPr lvl="1">
              <a:buFont typeface="Arial" charset="0"/>
              <a:buNone/>
            </a:pPr>
            <a:r>
              <a:rPr lang="en-US" smtClean="0"/>
              <a:t>&lt;DB DBEnvironment::SQLStr&gt;</a:t>
            </a:r>
          </a:p>
          <a:p>
            <a:r>
              <a:rPr lang="en-US" smtClean="0"/>
              <a:t>Tags can be combined</a:t>
            </a:r>
          </a:p>
          <a:p>
            <a:pPr lvl="1">
              <a:buFont typeface="Arial" charset="0"/>
              <a:buNone/>
            </a:pPr>
            <a:r>
              <a:rPr lang="en-US" smtClean="0"/>
              <a:t>[&lt;REGEX&gt;&lt;TODAY&gt; at  .* AM]</a:t>
            </a:r>
          </a:p>
        </p:txBody>
      </p:sp>
    </p:spTree>
    <p:extLst>
      <p:ext uri="{BB962C8B-B14F-4D97-AF65-F5344CB8AC3E}">
        <p14:creationId xmlns:p14="http://schemas.microsoft.com/office/powerpoint/2010/main" val="252734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Questions?</a:t>
            </a:r>
          </a:p>
        </p:txBody>
      </p:sp>
      <p:pic>
        <p:nvPicPr>
          <p:cNvPr id="40963" name="Picture 6" descr="V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97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1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69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smtClean="0"/>
              <a:t>Test Automation Architecture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3400" y="5562600"/>
            <a:ext cx="80772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Application Under Test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33400" y="4419600"/>
            <a:ext cx="807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3400" y="1447800"/>
            <a:ext cx="80772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62000" y="3276600"/>
            <a:ext cx="76200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Business Process Testing (BPT)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62000" y="2667000"/>
            <a:ext cx="14478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Component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819400" y="2667000"/>
            <a:ext cx="1447800" cy="381000"/>
          </a:xfrm>
          <a:prstGeom prst="rect">
            <a:avLst/>
          </a:prstGeom>
          <a:solidFill>
            <a:srgbClr val="99FF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Component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953000" y="2667000"/>
            <a:ext cx="1447800" cy="381000"/>
          </a:xfrm>
          <a:prstGeom prst="rect">
            <a:avLst/>
          </a:prstGeom>
          <a:solidFill>
            <a:srgbClr val="99FF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Component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905000" y="2133600"/>
            <a:ext cx="1066800" cy="38100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Test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62000" y="2133600"/>
            <a:ext cx="9906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Test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124200" y="2133600"/>
            <a:ext cx="990600" cy="38100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Test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410200" y="2133600"/>
            <a:ext cx="990600" cy="38100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Test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4267200" y="2133600"/>
            <a:ext cx="990600" cy="38100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Test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6629400" y="1828800"/>
            <a:ext cx="17526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Resources: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Functions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Object Rep.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Environment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429000" y="160020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HP Quality Center (QC)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200400" y="4572000"/>
            <a:ext cx="269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HP QuickTest Pro (QTP)</a:t>
            </a: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4419600" y="396240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4419600" y="510540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2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>
            <a:normAutofit fontScale="90000"/>
          </a:bodyPr>
          <a:lstStyle/>
          <a:p>
            <a:pPr eaLnBrk="1" hangingPunct="1"/>
            <a:r>
              <a:rPr lang="en-US" smtClean="0"/>
              <a:t> SME-Centric Test Automation Process using Mercury BPT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/>
            <a:r>
              <a:rPr lang="en-US" sz="2000" smtClean="0"/>
              <a:t>A partnership between subject matter experts (SME) and test automation developers.</a:t>
            </a:r>
          </a:p>
          <a:p>
            <a:pPr eaLnBrk="1" hangingPunct="1"/>
            <a:r>
              <a:rPr lang="en-US" sz="2000" smtClean="0"/>
              <a:t>Allows SMEs to automate and execute their own automated tests.</a:t>
            </a:r>
          </a:p>
          <a:p>
            <a:pPr eaLnBrk="1" hangingPunct="1"/>
            <a:r>
              <a:rPr lang="en-US" sz="2000" smtClean="0"/>
              <a:t>Fast component development (2-4 Pages/Windows per day)</a:t>
            </a:r>
          </a:p>
          <a:p>
            <a:pPr eaLnBrk="1" hangingPunct="1"/>
            <a:r>
              <a:rPr lang="en-US" sz="2000" smtClean="0"/>
              <a:t>Fast test case development (4+ test cases per day)</a:t>
            </a:r>
          </a:p>
          <a:p>
            <a:pPr eaLnBrk="1" hangingPunct="1"/>
            <a:r>
              <a:rPr lang="en-US" sz="2000" smtClean="0"/>
              <a:t>Creating of Automated test cases is similar to manual test case development.</a:t>
            </a:r>
          </a:p>
          <a:p>
            <a:pPr eaLnBrk="1" hangingPunct="1"/>
            <a:endParaRPr lang="en-US" sz="2000" smtClean="0"/>
          </a:p>
          <a:p>
            <a:pPr eaLnBrk="1" hangingPunct="1">
              <a:buFont typeface="Wingdings 3" pitchFamily="18" charset="2"/>
              <a:buNone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46002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7850" y="177800"/>
            <a:ext cx="6884988" cy="520700"/>
          </a:xfrm>
        </p:spPr>
        <p:txBody>
          <a:bodyPr lIns="91440" tIns="45720" rIns="91440" bIns="45720">
            <a:normAutofit fontScale="90000"/>
          </a:bodyPr>
          <a:lstStyle/>
          <a:p>
            <a:pPr algn="ctr" eaLnBrk="1" hangingPunct="1"/>
            <a:r>
              <a:rPr lang="en-US" i="1" smtClean="0"/>
              <a:t>Test Automation Process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413125" y="3694113"/>
            <a:ext cx="298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 rot="-5400000">
            <a:off x="587375" y="2003425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003399"/>
                </a:solidFill>
                <a:cs typeface="Arial" charset="0"/>
              </a:rPr>
              <a:t>Automation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003399"/>
                </a:solidFill>
                <a:cs typeface="Arial" charset="0"/>
              </a:rPr>
              <a:t>Engineer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723900" y="3657600"/>
            <a:ext cx="7696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552700" y="1295400"/>
            <a:ext cx="4038600" cy="3048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Automation Architecture Design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552700" y="1905000"/>
            <a:ext cx="4038600" cy="3048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Create Function Libraries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552700" y="2514600"/>
            <a:ext cx="4038600" cy="3048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Create Object Repositories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552700" y="3124200"/>
            <a:ext cx="4038600" cy="3048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Create Business Components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552700" y="3886200"/>
            <a:ext cx="40386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Drag Components to create tests in QC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2552700" y="4495800"/>
            <a:ext cx="40386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Configure Input/Output parameters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552700" y="5105400"/>
            <a:ext cx="40386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Debug tests in QC Test Plan module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552700" y="5715000"/>
            <a:ext cx="40386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Add tests to test set in Test Lab module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 rot="-5400000">
            <a:off x="794" y="4723606"/>
            <a:ext cx="2743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003399"/>
                </a:solidFill>
                <a:cs typeface="Arial" charset="0"/>
              </a:rPr>
              <a:t>Subject Matter Expert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003399"/>
                </a:solidFill>
                <a:cs typeface="Arial" charset="0"/>
              </a:rPr>
              <a:t>or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003399"/>
                </a:solidFill>
                <a:cs typeface="Arial" charset="0"/>
              </a:rPr>
              <a:t>Test Engineer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4572000" y="1600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4572000" y="220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4562475" y="2819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572000" y="4191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572000" y="4800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4572000" y="5410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4572000" y="3429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534400" cy="711200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/>
            <a:r>
              <a:rPr lang="en-US" smtClean="0"/>
              <a:t>SME-Centric Process advantages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Responsibilities are clearly defined: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Automation developers define architecture and create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Subject matter experts create automated test cases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SME doesn’t need to know/use QTP.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Uses very flexible Keyword/Data-Driven approach.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Reduced learning curve due to same approach across different applications/technologies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Applicable to all areas of automated testing, like regression, smoke, acceptance,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Designed for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60696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smtClean="0"/>
              <a:t>Automated Testing Process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43200"/>
            <a:ext cx="17526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43200"/>
            <a:ext cx="1981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2286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57200" y="1447800"/>
            <a:ext cx="1644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cs typeface="Arial" charset="0"/>
              </a:rPr>
              <a:t>Quality Center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114800" y="14478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cs typeface="Arial" charset="0"/>
              </a:rPr>
              <a:t>QTP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086600" y="1524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cs typeface="Arial" charset="0"/>
              </a:rPr>
              <a:t>AUT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862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276600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5600"/>
            <a:ext cx="17526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17526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17526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5638800" y="37338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828800" y="17526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cs typeface="Arial" charset="0"/>
              </a:rPr>
              <a:t>BPT Components,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cs typeface="Arial" charset="0"/>
              </a:rPr>
              <a:t>Automation Resources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048000" y="5410200"/>
            <a:ext cx="100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cs typeface="Arial" charset="0"/>
              </a:rPr>
              <a:t>Results</a:t>
            </a:r>
          </a:p>
        </p:txBody>
      </p:sp>
      <p:sp>
        <p:nvSpPr>
          <p:cNvPr id="27665" name="AutoShape 17"/>
          <p:cNvSpPr>
            <a:spLocks noChangeArrowheads="1"/>
          </p:cNvSpPr>
          <p:nvPr/>
        </p:nvSpPr>
        <p:spPr bwMode="auto">
          <a:xfrm>
            <a:off x="2286000" y="2362200"/>
            <a:ext cx="2743200" cy="381000"/>
          </a:xfrm>
          <a:prstGeom prst="curvedDownArrow">
            <a:avLst>
              <a:gd name="adj1" fmla="val 215000"/>
              <a:gd name="adj2" fmla="val 4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7666" name="AutoShape 18"/>
          <p:cNvSpPr>
            <a:spLocks noChangeArrowheads="1"/>
          </p:cNvSpPr>
          <p:nvPr/>
        </p:nvSpPr>
        <p:spPr bwMode="auto">
          <a:xfrm rot="10800000">
            <a:off x="1752600" y="4953000"/>
            <a:ext cx="3200400" cy="304800"/>
          </a:xfrm>
          <a:prstGeom prst="curvedDownArrow">
            <a:avLst>
              <a:gd name="adj1" fmla="val 260021"/>
              <a:gd name="adj2" fmla="val 51999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410200" y="40386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cs typeface="Arial" charset="0"/>
              </a:rPr>
              <a:t>AUT Testing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2895600" y="2438400"/>
            <a:ext cx="3276600" cy="3048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8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4800600" y="50292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Test case</a:t>
            </a:r>
          </a:p>
        </p:txBody>
      </p:sp>
      <p:pic>
        <p:nvPicPr>
          <p:cNvPr id="27670" name="Picture 7" descr="4_CompletedCompon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25146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1" name="Text Box 16"/>
          <p:cNvSpPr txBox="1">
            <a:spLocks noChangeArrowheads="1"/>
          </p:cNvSpPr>
          <p:nvPr/>
        </p:nvSpPr>
        <p:spPr bwMode="auto">
          <a:xfrm>
            <a:off x="1524000" y="5867400"/>
            <a:ext cx="100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cs typeface="Arial" charset="0"/>
              </a:rPr>
              <a:t>Data</a:t>
            </a:r>
          </a:p>
        </p:txBody>
      </p:sp>
      <p:sp>
        <p:nvSpPr>
          <p:cNvPr id="27672" name="AutoShape 14"/>
          <p:cNvSpPr>
            <a:spLocks noChangeArrowheads="1"/>
          </p:cNvSpPr>
          <p:nvPr/>
        </p:nvSpPr>
        <p:spPr bwMode="auto">
          <a:xfrm rot="16641758" flipV="1">
            <a:off x="931069" y="4883944"/>
            <a:ext cx="1462087" cy="244475"/>
          </a:xfrm>
          <a:prstGeom prst="rightArrow">
            <a:avLst>
              <a:gd name="adj1" fmla="val 50000"/>
              <a:gd name="adj2" fmla="val 650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5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Test Automation elements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536700"/>
            <a:ext cx="82296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IDE: Quality Center with BPT/Mercury QuickTest Professional (QTP)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Environment Files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Application Areas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Function Libraries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Object Repositories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Business Components and Test Scripts</a:t>
            </a:r>
          </a:p>
        </p:txBody>
      </p:sp>
    </p:spTree>
    <p:extLst>
      <p:ext uri="{BB962C8B-B14F-4D97-AF65-F5344CB8AC3E}">
        <p14:creationId xmlns:p14="http://schemas.microsoft.com/office/powerpoint/2010/main" val="247268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32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z="2000" smtClean="0"/>
              <a:t>Environment (BPT test) for Computer name – Test Environment Mapping</a:t>
            </a:r>
          </a:p>
        </p:txBody>
      </p:sp>
      <p:sp>
        <p:nvSpPr>
          <p:cNvPr id="29700" name="Oval 10"/>
          <p:cNvSpPr>
            <a:spLocks noChangeArrowheads="1"/>
          </p:cNvSpPr>
          <p:nvPr/>
        </p:nvSpPr>
        <p:spPr bwMode="auto">
          <a:xfrm>
            <a:off x="3733800" y="4546600"/>
            <a:ext cx="34290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3416300" y="5067300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BEBEBE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rgbClr val="BEBEBE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rgbClr val="BEBEBE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rgbClr val="BEBEBE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rgbClr val="BEBEB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5000"/>
              </a:spcAft>
              <a:buClr>
                <a:srgbClr val="BEBEBE"/>
              </a:buClr>
              <a:buSzPct val="90000"/>
              <a:buFont typeface="Wingdings 3" pitchFamily="18" charset="2"/>
              <a:buChar char=""/>
              <a:defRPr sz="1400">
                <a:solidFill>
                  <a:srgbClr val="BEBEB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Computer name – Test Environment mapping</a:t>
            </a:r>
          </a:p>
        </p:txBody>
      </p:sp>
    </p:spTree>
    <p:extLst>
      <p:ext uri="{BB962C8B-B14F-4D97-AF65-F5344CB8AC3E}">
        <p14:creationId xmlns:p14="http://schemas.microsoft.com/office/powerpoint/2010/main" val="164157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1033</Words>
  <Application>Microsoft Office PowerPoint</Application>
  <PresentationFormat>On-screen Show (4:3)</PresentationFormat>
  <Paragraphs>236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What is BPT?</vt:lpstr>
      <vt:lpstr>Test Automation Architecture</vt:lpstr>
      <vt:lpstr> SME-Centric Test Automation Process using Mercury BPT</vt:lpstr>
      <vt:lpstr>Test Automation Process</vt:lpstr>
      <vt:lpstr>SME-Centric Process advantages</vt:lpstr>
      <vt:lpstr>Automated Testing Process</vt:lpstr>
      <vt:lpstr>Test Automation elements</vt:lpstr>
      <vt:lpstr>Environment (BPT test) for Computer name – Test Environment Mapping</vt:lpstr>
      <vt:lpstr>Environment.xls</vt:lpstr>
      <vt:lpstr>Function Libraries</vt:lpstr>
      <vt:lpstr>Business Components</vt:lpstr>
      <vt:lpstr>Login component steps (example for Web Application)</vt:lpstr>
      <vt:lpstr>Functional component steps (example for Web Application)</vt:lpstr>
      <vt:lpstr>BPT Component script and AUT</vt:lpstr>
      <vt:lpstr>BPT Test case in QC</vt:lpstr>
      <vt:lpstr>Parameter Naming Conventions</vt:lpstr>
      <vt:lpstr>.Apply Method</vt:lpstr>
      <vt:lpstr>Input Constraints for Edit (Text Box) object</vt:lpstr>
      <vt:lpstr>Input Constraints for Lists (Drop Down Lists)</vt:lpstr>
      <vt:lpstr>Working with Objects in Grids</vt:lpstr>
      <vt:lpstr>Select a row to work with</vt:lpstr>
      <vt:lpstr>Example: working with grids</vt:lpstr>
      <vt:lpstr>Data Substitution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</dc:creator>
  <cp:lastModifiedBy>Harshita</cp:lastModifiedBy>
  <cp:revision>1</cp:revision>
  <dcterms:created xsi:type="dcterms:W3CDTF">2013-12-31T08:43:33Z</dcterms:created>
  <dcterms:modified xsi:type="dcterms:W3CDTF">2013-12-31T08:47:56Z</dcterms:modified>
</cp:coreProperties>
</file>