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4" d="100"/>
          <a:sy n="74" d="100"/>
        </p:scale>
        <p:origin x="5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3765D-5E01-4537-99FB-F8DDDADBCCE0}" type="datetimeFigureOut">
              <a:rPr lang="en-US" smtClean="0"/>
              <a:t>12/30/2013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99F33-B30C-4279-84E0-7E1241648FF3}" type="slidenum">
              <a:rPr lang="en-US" smtClean="0"/>
              <a:t>‹#›</a:t>
            </a:fld>
            <a:endParaRPr lang="en-US"/>
          </a:p>
        </p:txBody>
      </p:sp>
    </p:spTree>
    <p:extLst>
      <p:ext uri="{BB962C8B-B14F-4D97-AF65-F5344CB8AC3E}">
        <p14:creationId xmlns:p14="http://schemas.microsoft.com/office/powerpoint/2010/main" val="69468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3299113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aseline="0" dirty="0" smtClean="0"/>
              <a:t>By default, ALM determines test coverage status for a requirement based on the overall pass/fail status of the test. This means that if one out of 20 components in a BPT fails, the overall test status is failed.</a:t>
            </a:r>
          </a:p>
          <a:p>
            <a:pPr eaLnBrk="1" hangingPunct="1"/>
            <a:endParaRPr lang="en-US" dirty="0" smtClean="0"/>
          </a:p>
          <a:p>
            <a:pPr eaLnBrk="1" hangingPunct="1"/>
            <a:r>
              <a:rPr lang="en-US" dirty="0" smtClean="0"/>
              <a:t>With BPT 11, you</a:t>
            </a:r>
            <a:r>
              <a:rPr lang="en-US" baseline="0" dirty="0" smtClean="0"/>
              <a:t> have the option now to fine tune how requirement coverage is assigned. When you link a BPT to a requirement, you select which component or components you want to be the indicators for test coverage. In the example here, when I link the test to the 1</a:t>
            </a:r>
            <a:r>
              <a:rPr lang="en-US" baseline="30000" dirty="0" smtClean="0"/>
              <a:t>st</a:t>
            </a:r>
            <a:r>
              <a:rPr lang="en-US" baseline="0" dirty="0" smtClean="0"/>
              <a:t> requirement, only the “Verify email sent” component determines the status. The same test is run once, but it can now cover multiple requirements based and accurately reflect the test coverage status for each one separately.</a:t>
            </a:r>
            <a:endParaRPr lang="en-US" dirty="0" smtClean="0"/>
          </a:p>
          <a:p>
            <a:pPr eaLnBrk="1" hangingPunct="1"/>
            <a:endParaRPr lang="en-US" dirty="0" smtClean="0"/>
          </a:p>
          <a:p>
            <a:pPr eaLnBrk="1" hangingPunct="1"/>
            <a:r>
              <a:rPr lang="en-US" dirty="0" smtClean="0"/>
              <a:t>This new feature lets testers be more accurate when they establish  test coverage for business process requirements. And this reduces the amount of time that test managers and project leads spend trying to get an clear picture of which requirements have been covered by passing tests.</a:t>
            </a:r>
          </a:p>
          <a:p>
            <a:pPr eaLnBrk="1" hangingPunct="1"/>
            <a:endParaRPr lang="en-US" dirty="0" smtClean="0"/>
          </a:p>
          <a:p>
            <a:endParaRPr lang="en-US" dirty="0"/>
          </a:p>
        </p:txBody>
      </p:sp>
      <p:sp>
        <p:nvSpPr>
          <p:cNvPr id="4" name="Header Placeholder 3"/>
          <p:cNvSpPr>
            <a:spLocks noGrp="1"/>
          </p:cNvSpPr>
          <p:nvPr>
            <p:ph type="hdr" sz="quarter" idx="10"/>
          </p:nvPr>
        </p:nvSpPr>
        <p:spPr>
          <a:xfrm>
            <a:off x="409050" y="73152"/>
            <a:ext cx="195275" cy="251494"/>
          </a:xfrm>
        </p:spPr>
        <p:txBody>
          <a:bodyPr/>
          <a:lstStyle/>
          <a:p>
            <a:endParaRPr lang="en-US" dirty="0"/>
          </a:p>
        </p:txBody>
      </p:sp>
      <p:sp>
        <p:nvSpPr>
          <p:cNvPr id="5" name="Date Placeholder 4"/>
          <p:cNvSpPr>
            <a:spLocks noGrp="1"/>
          </p:cNvSpPr>
          <p:nvPr>
            <p:ph type="dt" idx="11"/>
          </p:nvPr>
        </p:nvSpPr>
        <p:spPr/>
        <p:txBody>
          <a:bodyPr/>
          <a:lstStyle/>
          <a:p>
            <a:fld id="{E831FD69-BB7F-48A9-AD3C-0905D51AD404}" type="datetime3">
              <a:rPr lang="en-US" smtClean="0"/>
              <a:pPr/>
              <a:t>30 December 2013</a:t>
            </a:fld>
            <a:endParaRPr lang="en-US" dirty="0"/>
          </a:p>
        </p:txBody>
      </p:sp>
      <p:sp>
        <p:nvSpPr>
          <p:cNvPr id="6" name="Footer Placeholder 5"/>
          <p:cNvSpPr>
            <a:spLocks noGrp="1"/>
          </p:cNvSpPr>
          <p:nvPr>
            <p:ph type="ftr" sz="quarter" idx="12"/>
          </p:nvPr>
        </p:nvSpPr>
        <p:spPr/>
        <p:txBody>
          <a:bodyPr/>
          <a:lstStyle/>
          <a:p>
            <a:r>
              <a:rPr lang="en-US" smtClean="0"/>
              <a:t>HP Confidential</a:t>
            </a:r>
            <a:endParaRPr lang="en-US" dirty="0"/>
          </a:p>
        </p:txBody>
      </p:sp>
      <p:sp>
        <p:nvSpPr>
          <p:cNvPr id="7" name="Slide Number Placeholder 6"/>
          <p:cNvSpPr>
            <a:spLocks noGrp="1"/>
          </p:cNvSpPr>
          <p:nvPr>
            <p:ph type="sldNum" sz="quarter" idx="13"/>
          </p:nvPr>
        </p:nvSpPr>
        <p:spPr/>
        <p:txBody>
          <a:bodyPr/>
          <a:lstStyle/>
          <a:p>
            <a:fld id="{84B04522-5E79-4620-978F-683F5015A639}" type="slidenum">
              <a:rPr lang="en-US" smtClean="0"/>
              <a:pPr/>
              <a:t>11</a:t>
            </a:fld>
            <a:endParaRPr lang="en-US"/>
          </a:p>
        </p:txBody>
      </p:sp>
    </p:spTree>
    <p:extLst>
      <p:ext uri="{BB962C8B-B14F-4D97-AF65-F5344CB8AC3E}">
        <p14:creationId xmlns:p14="http://schemas.microsoft.com/office/powerpoint/2010/main" val="407878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aseline="0" dirty="0" smtClean="0"/>
              <a:t>By default, ALM determines test coverage status for a requirement based on the overall pass/fail status of the test. This means that if one out of 20 components in a BPT fails, the overall test status is failed.</a:t>
            </a:r>
          </a:p>
          <a:p>
            <a:pPr eaLnBrk="1" hangingPunct="1"/>
            <a:endParaRPr lang="en-US" dirty="0" smtClean="0"/>
          </a:p>
          <a:p>
            <a:pPr eaLnBrk="1" hangingPunct="1"/>
            <a:r>
              <a:rPr lang="en-US" dirty="0" smtClean="0"/>
              <a:t>With BPT 11, you</a:t>
            </a:r>
            <a:r>
              <a:rPr lang="en-US" baseline="0" dirty="0" smtClean="0"/>
              <a:t> have the option now to fine tune how requirement coverage is assigned. When you link a BPT to a requirement, you select which component or components you want to be the indicators for test coverage. In the example here, when I link the test to the 1</a:t>
            </a:r>
            <a:r>
              <a:rPr lang="en-US" baseline="30000" dirty="0" smtClean="0"/>
              <a:t>st</a:t>
            </a:r>
            <a:r>
              <a:rPr lang="en-US" baseline="0" dirty="0" smtClean="0"/>
              <a:t> requirement, only the “Verify email sent” component determines the status. The same test is run once, but it can now cover multiple requirements based and accurately reflect the test coverage status for each one separately.</a:t>
            </a:r>
            <a:endParaRPr lang="en-US" dirty="0" smtClean="0"/>
          </a:p>
          <a:p>
            <a:pPr eaLnBrk="1" hangingPunct="1"/>
            <a:endParaRPr lang="en-US" dirty="0" smtClean="0"/>
          </a:p>
          <a:p>
            <a:pPr eaLnBrk="1" hangingPunct="1"/>
            <a:r>
              <a:rPr lang="en-US" dirty="0" smtClean="0"/>
              <a:t>This new feature lets testers be more accurate when they establish  test coverage for business process requirements. And this reduces the amount of time that test managers and project leads spend trying to get an clear picture of which requirements have been covered by passing tests.</a:t>
            </a:r>
          </a:p>
          <a:p>
            <a:pPr eaLnBrk="1" hangingPunct="1"/>
            <a:endParaRPr lang="en-US" dirty="0" smtClean="0"/>
          </a:p>
          <a:p>
            <a:endParaRPr lang="en-US" dirty="0"/>
          </a:p>
        </p:txBody>
      </p:sp>
      <p:sp>
        <p:nvSpPr>
          <p:cNvPr id="4" name="Header Placeholder 3"/>
          <p:cNvSpPr>
            <a:spLocks noGrp="1"/>
          </p:cNvSpPr>
          <p:nvPr>
            <p:ph type="hdr" sz="quarter" idx="10"/>
          </p:nvPr>
        </p:nvSpPr>
        <p:spPr>
          <a:xfrm>
            <a:off x="409050" y="73152"/>
            <a:ext cx="195275" cy="251494"/>
          </a:xfrm>
        </p:spPr>
        <p:txBody>
          <a:bodyPr/>
          <a:lstStyle/>
          <a:p>
            <a:endParaRPr lang="en-US" dirty="0"/>
          </a:p>
        </p:txBody>
      </p:sp>
      <p:sp>
        <p:nvSpPr>
          <p:cNvPr id="5" name="Date Placeholder 4"/>
          <p:cNvSpPr>
            <a:spLocks noGrp="1"/>
          </p:cNvSpPr>
          <p:nvPr>
            <p:ph type="dt" idx="11"/>
          </p:nvPr>
        </p:nvSpPr>
        <p:spPr/>
        <p:txBody>
          <a:bodyPr/>
          <a:lstStyle/>
          <a:p>
            <a:fld id="{E831FD69-BB7F-48A9-AD3C-0905D51AD404}" type="datetime3">
              <a:rPr lang="en-US" smtClean="0"/>
              <a:pPr/>
              <a:t>30 December 2013</a:t>
            </a:fld>
            <a:endParaRPr lang="en-US" dirty="0"/>
          </a:p>
        </p:txBody>
      </p:sp>
      <p:sp>
        <p:nvSpPr>
          <p:cNvPr id="6" name="Footer Placeholder 5"/>
          <p:cNvSpPr>
            <a:spLocks noGrp="1"/>
          </p:cNvSpPr>
          <p:nvPr>
            <p:ph type="ftr" sz="quarter" idx="12"/>
          </p:nvPr>
        </p:nvSpPr>
        <p:spPr/>
        <p:txBody>
          <a:bodyPr/>
          <a:lstStyle/>
          <a:p>
            <a:r>
              <a:rPr lang="en-US" smtClean="0"/>
              <a:t>HP Confidential</a:t>
            </a:r>
            <a:endParaRPr lang="en-US" dirty="0"/>
          </a:p>
        </p:txBody>
      </p:sp>
      <p:sp>
        <p:nvSpPr>
          <p:cNvPr id="7" name="Slide Number Placeholder 6"/>
          <p:cNvSpPr>
            <a:spLocks noGrp="1"/>
          </p:cNvSpPr>
          <p:nvPr>
            <p:ph type="sldNum" sz="quarter" idx="13"/>
          </p:nvPr>
        </p:nvSpPr>
        <p:spPr/>
        <p:txBody>
          <a:bodyPr/>
          <a:lstStyle/>
          <a:p>
            <a:fld id="{84B04522-5E79-4620-978F-683F5015A639}" type="slidenum">
              <a:rPr lang="en-US" smtClean="0"/>
              <a:pPr/>
              <a:t>12</a:t>
            </a:fld>
            <a:endParaRPr lang="en-US"/>
          </a:p>
        </p:txBody>
      </p:sp>
    </p:spTree>
    <p:extLst>
      <p:ext uri="{BB962C8B-B14F-4D97-AF65-F5344CB8AC3E}">
        <p14:creationId xmlns:p14="http://schemas.microsoft.com/office/powerpoint/2010/main" val="160677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988" y="350838"/>
            <a:ext cx="7577138" cy="4262437"/>
          </a:xfrm>
        </p:spPr>
      </p:sp>
      <p:sp>
        <p:nvSpPr>
          <p:cNvPr id="3" name="Notes Placeholder 2"/>
          <p:cNvSpPr>
            <a:spLocks noGrp="1"/>
          </p:cNvSpPr>
          <p:nvPr>
            <p:ph type="body" idx="1"/>
          </p:nvPr>
        </p:nvSpPr>
        <p:spPr/>
        <p:txBody>
          <a:bodyPr>
            <a:normAutofit/>
          </a:bodyPr>
          <a:lstStyle/>
          <a:p>
            <a:pPr>
              <a:spcBef>
                <a:spcPts val="627"/>
              </a:spcBef>
            </a:pPr>
            <a:r>
              <a:rPr lang="en-US" dirty="0" smtClean="0"/>
              <a:t>The</a:t>
            </a:r>
            <a:r>
              <a:rPr lang="en-US" baseline="0" dirty="0" smtClean="0"/>
              <a:t> challenges facing the testing team that uses traditional tools may seem familiar. </a:t>
            </a:r>
          </a:p>
          <a:p>
            <a:pPr>
              <a:spcBef>
                <a:spcPts val="627"/>
              </a:spcBef>
              <a:buFont typeface="Arial" pitchFamily="34" charset="0"/>
              <a:buChar char="•"/>
            </a:pPr>
            <a:r>
              <a:rPr lang="en-US" baseline="0" dirty="0" smtClean="0"/>
              <a:t> How can you reduce the large amount of duplicated effort involved when tests are created in flat files like Word or Excel documents?</a:t>
            </a:r>
          </a:p>
          <a:p>
            <a:pPr>
              <a:spcBef>
                <a:spcPts val="627"/>
              </a:spcBef>
              <a:buFont typeface="Arial" pitchFamily="34" charset="0"/>
              <a:buChar char="•"/>
            </a:pPr>
            <a:r>
              <a:rPr lang="en-US" baseline="0" dirty="0" smtClean="0"/>
              <a:t> How can you reduce the amount of time and resources currently spent just maintaining existing tests?</a:t>
            </a:r>
          </a:p>
          <a:p>
            <a:pPr>
              <a:spcBef>
                <a:spcPts val="627"/>
              </a:spcBef>
              <a:buFont typeface="Arial" pitchFamily="34" charset="0"/>
              <a:buChar char="•"/>
            </a:pPr>
            <a:r>
              <a:rPr lang="en-US" baseline="0" dirty="0" smtClean="0"/>
              <a:t> How do you assure that the testing you’re doing is actually consistent, complete and accurate over the course of the many test cycles that need to be run during an application’s lifetime?</a:t>
            </a:r>
          </a:p>
          <a:p>
            <a:pPr>
              <a:spcBef>
                <a:spcPts val="627"/>
              </a:spcBef>
              <a:buFont typeface="Arial" pitchFamily="34" charset="0"/>
              <a:buChar char="•"/>
            </a:pPr>
            <a:r>
              <a:rPr lang="en-US" baseline="0" dirty="0" smtClean="0"/>
              <a:t> And with all this focus on shuffling flat files around, how can you, with confidence, assure that you are appropriately testing the business processes prioritized by the business?</a:t>
            </a:r>
          </a:p>
        </p:txBody>
      </p:sp>
    </p:spTree>
    <p:extLst>
      <p:ext uri="{BB962C8B-B14F-4D97-AF65-F5344CB8AC3E}">
        <p14:creationId xmlns:p14="http://schemas.microsoft.com/office/powerpoint/2010/main" val="353659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0A9E7FF-225A-48D9-91E8-FC603EB854B9}" type="slidenum">
              <a:rPr lang="en-GB" smtClean="0"/>
              <a:pPr>
                <a:defRPr/>
              </a:pPr>
              <a:t>4</a:t>
            </a:fld>
            <a:endParaRPr lang="en-GB" dirty="0"/>
          </a:p>
        </p:txBody>
      </p:sp>
    </p:spTree>
    <p:extLst>
      <p:ext uri="{BB962C8B-B14F-4D97-AF65-F5344CB8AC3E}">
        <p14:creationId xmlns:p14="http://schemas.microsoft.com/office/powerpoint/2010/main" val="394406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As you analyze your business</a:t>
            </a:r>
            <a:r>
              <a:rPr lang="en-US" baseline="0" dirty="0" smtClean="0"/>
              <a:t> processes… you may discover blocks of steps (like Login) that are executed in multiple places. This is your opportunity to create business components for reuse!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0A9E7FF-225A-48D9-91E8-FC603EB854B9}" type="slidenum">
              <a:rPr lang="en-GB" smtClean="0"/>
              <a:pPr>
                <a:defRPr/>
              </a:pPr>
              <a:t>5</a:t>
            </a:fld>
            <a:endParaRPr lang="en-GB" dirty="0"/>
          </a:p>
        </p:txBody>
      </p:sp>
    </p:spTree>
    <p:extLst>
      <p:ext uri="{BB962C8B-B14F-4D97-AF65-F5344CB8AC3E}">
        <p14:creationId xmlns:p14="http://schemas.microsoft.com/office/powerpoint/2010/main" val="134095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988" y="350838"/>
            <a:ext cx="7577138" cy="4262437"/>
          </a:xfrm>
        </p:spPr>
      </p:sp>
      <p:sp>
        <p:nvSpPr>
          <p:cNvPr id="3" name="Notes Placeholder 2"/>
          <p:cNvSpPr>
            <a:spLocks noGrp="1"/>
          </p:cNvSpPr>
          <p:nvPr>
            <p:ph type="body" idx="1"/>
          </p:nvPr>
        </p:nvSpPr>
        <p:spPr/>
        <p:txBody>
          <a:bodyPr>
            <a:normAutofit/>
          </a:bodyPr>
          <a:lstStyle/>
          <a:p>
            <a:pPr>
              <a:spcBef>
                <a:spcPts val="1255"/>
              </a:spcBef>
            </a:pPr>
            <a:r>
              <a:rPr lang="en-US" dirty="0" smtClean="0"/>
              <a:t>The</a:t>
            </a:r>
            <a:r>
              <a:rPr lang="en-US" baseline="0" dirty="0" smtClean="0"/>
              <a:t> componentization that Business Process Testing enables also significantly reduces test maintenance time. </a:t>
            </a:r>
          </a:p>
          <a:p>
            <a:pPr>
              <a:spcBef>
                <a:spcPts val="1255"/>
              </a:spcBef>
            </a:pPr>
            <a:r>
              <a:rPr lang="en-US" baseline="0" dirty="0" smtClean="0"/>
              <a:t>In this example, let’s assume the business has changed the rules and now the steps it takes to create an opportunity have changed. This means that all the tests using the “Create Opportunity”  activity in their scenario must be updated. If you’ve used Business Process Testing as your framework, then instead of having to go and edit every single test case that creates an opportunity, all you need to do is update the “Create Opportunity” component. All tests that use that component are automatically updated for you. </a:t>
            </a:r>
          </a:p>
          <a:p>
            <a:pPr>
              <a:spcBef>
                <a:spcPts val="1255"/>
              </a:spcBef>
            </a:pPr>
            <a:r>
              <a:rPr lang="en-US" baseline="0" dirty="0" smtClean="0"/>
              <a:t>This approach greatly reduces test maintenance time and effort. With Business Process Testing, the changes are synchronized automatically for you. It’s a much more efficient approach.</a:t>
            </a:r>
          </a:p>
        </p:txBody>
      </p:sp>
    </p:spTree>
    <p:extLst>
      <p:ext uri="{BB962C8B-B14F-4D97-AF65-F5344CB8AC3E}">
        <p14:creationId xmlns:p14="http://schemas.microsoft.com/office/powerpoint/2010/main" val="3418274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988" y="350838"/>
            <a:ext cx="7577138" cy="4262437"/>
          </a:xfrm>
        </p:spPr>
      </p:sp>
      <p:sp>
        <p:nvSpPr>
          <p:cNvPr id="3" name="Notes Placeholder 2"/>
          <p:cNvSpPr>
            <a:spLocks noGrp="1"/>
          </p:cNvSpPr>
          <p:nvPr>
            <p:ph type="body" idx="1"/>
          </p:nvPr>
        </p:nvSpPr>
        <p:spPr/>
        <p:txBody>
          <a:bodyPr>
            <a:normAutofit/>
          </a:bodyPr>
          <a:lstStyle/>
          <a:p>
            <a:pPr>
              <a:spcBef>
                <a:spcPts val="1255"/>
              </a:spcBef>
            </a:pPr>
            <a:r>
              <a:rPr lang="en-US" dirty="0" smtClean="0"/>
              <a:t>The</a:t>
            </a:r>
            <a:r>
              <a:rPr lang="en-US" baseline="0" dirty="0" smtClean="0"/>
              <a:t> componentization that Business Process Testing enables also significantly reduces test maintenance time. </a:t>
            </a:r>
          </a:p>
          <a:p>
            <a:pPr>
              <a:spcBef>
                <a:spcPts val="1255"/>
              </a:spcBef>
            </a:pPr>
            <a:r>
              <a:rPr lang="en-US" baseline="0" dirty="0" smtClean="0"/>
              <a:t>In this example, let’s assume the business has changed the rules and now the steps it takes to create an opportunity have changed. This means that all the tests using the “Create Opportunity”  activity in their scenario must be updated. If you’ve used Business Process Testing as your framework, then instead of having to go and edit every single test case that creates an opportunity, all you need to do is update the “Create Opportunity” component. All tests that use that component are automatically updated for you. </a:t>
            </a:r>
          </a:p>
          <a:p>
            <a:pPr>
              <a:spcBef>
                <a:spcPts val="1255"/>
              </a:spcBef>
            </a:pPr>
            <a:r>
              <a:rPr lang="en-US" baseline="0" dirty="0" smtClean="0"/>
              <a:t>This approach greatly reduces test maintenance time and effort. With Business Process Testing, the changes are synchronized automatically for you. It’s a much more efficient approach.</a:t>
            </a:r>
          </a:p>
        </p:txBody>
      </p:sp>
    </p:spTree>
    <p:extLst>
      <p:ext uri="{BB962C8B-B14F-4D97-AF65-F5344CB8AC3E}">
        <p14:creationId xmlns:p14="http://schemas.microsoft.com/office/powerpoint/2010/main" val="75165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988" y="350838"/>
            <a:ext cx="7577138" cy="4262437"/>
          </a:xfrm>
        </p:spPr>
      </p:sp>
      <p:sp>
        <p:nvSpPr>
          <p:cNvPr id="3" name="Notes Placeholder 2"/>
          <p:cNvSpPr>
            <a:spLocks noGrp="1"/>
          </p:cNvSpPr>
          <p:nvPr>
            <p:ph type="body" idx="1"/>
          </p:nvPr>
        </p:nvSpPr>
        <p:spPr/>
        <p:txBody>
          <a:bodyPr>
            <a:normAutofit/>
          </a:bodyPr>
          <a:lstStyle/>
          <a:p>
            <a:pPr>
              <a:spcBef>
                <a:spcPts val="1255"/>
              </a:spcBef>
            </a:pPr>
            <a:r>
              <a:rPr lang="en-US" dirty="0" smtClean="0"/>
              <a:t>The</a:t>
            </a:r>
            <a:r>
              <a:rPr lang="en-US" baseline="0" dirty="0" smtClean="0"/>
              <a:t> componentization that Business Process Testing enables also significantly reduces test maintenance time. </a:t>
            </a:r>
          </a:p>
          <a:p>
            <a:pPr>
              <a:spcBef>
                <a:spcPts val="1255"/>
              </a:spcBef>
            </a:pPr>
            <a:r>
              <a:rPr lang="en-US" baseline="0" dirty="0" smtClean="0"/>
              <a:t>In this example, let’s assume the business has changed the rules and now the steps it takes to create an opportunity have changed. This means that all the tests using the “Create Opportunity”  activity in their scenario must be updated. If you’ve used Business Process Testing as your framework, then instead of having to go and edit every single test case that creates an opportunity, all you need to do is update the “Create Opportunity” component. All tests that use that component are automatically updated for you. </a:t>
            </a:r>
          </a:p>
          <a:p>
            <a:pPr>
              <a:spcBef>
                <a:spcPts val="1255"/>
              </a:spcBef>
            </a:pPr>
            <a:r>
              <a:rPr lang="en-US" baseline="0" dirty="0" smtClean="0"/>
              <a:t>This approach greatly reduces test maintenance time and effort. With Business Process Testing, the changes are synchronized automatically for you. It’s a much more efficient approach.</a:t>
            </a:r>
          </a:p>
        </p:txBody>
      </p:sp>
    </p:spTree>
    <p:extLst>
      <p:ext uri="{BB962C8B-B14F-4D97-AF65-F5344CB8AC3E}">
        <p14:creationId xmlns:p14="http://schemas.microsoft.com/office/powerpoint/2010/main" val="400300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business components live in a kind of  “library” and can be pulled off the shelf and dropped into a business process test. No work required to document steps, data or expected results. And if Login changes, you simply modify the Login business component, and any business process tests utilizing that component are automatically updated. Imagine how many times Login might be used across all of your test cases… the time saved can be extremely high and the result is a better maintained test suite. You can also tie requirements to business components, as well as business process tests, and utilize the “data configuration” feature, which allows you to tie requirements to the tests using different subsets of data. This means one data table and one test can satisfy multiple test cases – yet another way to minimize maintenance.</a:t>
            </a:r>
            <a:endParaRPr lang="en-US" dirty="0"/>
          </a:p>
        </p:txBody>
      </p:sp>
      <p:sp>
        <p:nvSpPr>
          <p:cNvPr id="4" name="Slide Number Placeholder 3"/>
          <p:cNvSpPr>
            <a:spLocks noGrp="1"/>
          </p:cNvSpPr>
          <p:nvPr>
            <p:ph type="sldNum" sz="quarter" idx="10"/>
          </p:nvPr>
        </p:nvSpPr>
        <p:spPr/>
        <p:txBody>
          <a:bodyPr/>
          <a:lstStyle/>
          <a:p>
            <a:pPr>
              <a:defRPr/>
            </a:pPr>
            <a:fld id="{50A9E7FF-225A-48D9-91E8-FC603EB854B9}" type="slidenum">
              <a:rPr lang="en-GB" smtClean="0"/>
              <a:pPr>
                <a:defRPr/>
              </a:pPr>
              <a:t>9</a:t>
            </a:fld>
            <a:endParaRPr lang="en-GB" dirty="0"/>
          </a:p>
        </p:txBody>
      </p:sp>
    </p:spTree>
    <p:extLst>
      <p:ext uri="{BB962C8B-B14F-4D97-AF65-F5344CB8AC3E}">
        <p14:creationId xmlns:p14="http://schemas.microsoft.com/office/powerpoint/2010/main" val="222946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988" y="350838"/>
            <a:ext cx="7577138" cy="4262437"/>
          </a:xfrm>
        </p:spPr>
      </p:sp>
      <p:sp>
        <p:nvSpPr>
          <p:cNvPr id="3" name="Notes Placeholder 2"/>
          <p:cNvSpPr>
            <a:spLocks noGrp="1"/>
          </p:cNvSpPr>
          <p:nvPr>
            <p:ph type="body" idx="1"/>
          </p:nvPr>
        </p:nvSpPr>
        <p:spPr/>
        <p:txBody>
          <a:bodyPr>
            <a:normAutofit/>
          </a:bodyPr>
          <a:lstStyle/>
          <a:p>
            <a:pPr>
              <a:spcBef>
                <a:spcPts val="627"/>
              </a:spcBef>
            </a:pPr>
            <a:r>
              <a:rPr lang="en-US" dirty="0" smtClean="0"/>
              <a:t>Business Process Testing is integrated into ALM and is designed to help overcome those challenges</a:t>
            </a:r>
          </a:p>
          <a:p>
            <a:pPr marL="181240" indent="-181240">
              <a:spcBef>
                <a:spcPts val="627"/>
              </a:spcBef>
              <a:buFont typeface="Arial" pitchFamily="34" charset="0"/>
              <a:buChar char="•"/>
            </a:pPr>
            <a:endParaRPr lang="en-US" dirty="0" smtClean="0"/>
          </a:p>
          <a:p>
            <a:pPr marL="181240" indent="-181240">
              <a:spcBef>
                <a:spcPts val="627"/>
              </a:spcBef>
              <a:buFont typeface="Arial" pitchFamily="34" charset="0"/>
              <a:buChar char="•"/>
            </a:pPr>
            <a:r>
              <a:rPr lang="en-US" dirty="0" smtClean="0"/>
              <a:t>It provides</a:t>
            </a:r>
            <a:r>
              <a:rPr lang="en-US" baseline="0" dirty="0" smtClean="0"/>
              <a:t> a framework for creating a library of reusable testing components that can be assembled into flows via drag-and-drop</a:t>
            </a:r>
          </a:p>
          <a:p>
            <a:pPr marL="181240" indent="-181240">
              <a:spcBef>
                <a:spcPts val="627"/>
              </a:spcBef>
              <a:buFont typeface="Arial" pitchFamily="34" charset="0"/>
              <a:buChar char="•"/>
            </a:pPr>
            <a:r>
              <a:rPr lang="en-US" dirty="0" smtClean="0"/>
              <a:t>Testing team</a:t>
            </a:r>
            <a:r>
              <a:rPr lang="en-US" baseline="0" dirty="0" smtClean="0"/>
              <a:t> can</a:t>
            </a:r>
            <a:r>
              <a:rPr lang="en-US" dirty="0" smtClean="0"/>
              <a:t> spend more time increasing application quality by decreasing the time needed for test creation and maintenance</a:t>
            </a:r>
          </a:p>
          <a:p>
            <a:pPr marL="181240" indent="-181240">
              <a:spcBef>
                <a:spcPts val="627"/>
              </a:spcBef>
              <a:buFont typeface="Arial" pitchFamily="34" charset="0"/>
              <a:buChar char="•"/>
            </a:pPr>
            <a:r>
              <a:rPr lang="en-US" dirty="0" smtClean="0"/>
              <a:t>BPT</a:t>
            </a:r>
            <a:r>
              <a:rPr lang="en-US" baseline="0" dirty="0" smtClean="0"/>
              <a:t> c</a:t>
            </a:r>
            <a:r>
              <a:rPr lang="en-US" dirty="0" smtClean="0"/>
              <a:t>entralizes test maintenance so application changes are automatically propagated throughout</a:t>
            </a:r>
            <a:r>
              <a:rPr lang="en-US" baseline="0" dirty="0" smtClean="0"/>
              <a:t> all the dependent </a:t>
            </a:r>
            <a:r>
              <a:rPr lang="en-US" dirty="0" smtClean="0"/>
              <a:t>tests</a:t>
            </a:r>
          </a:p>
        </p:txBody>
      </p:sp>
    </p:spTree>
    <p:extLst>
      <p:ext uri="{BB962C8B-B14F-4D97-AF65-F5344CB8AC3E}">
        <p14:creationId xmlns:p14="http://schemas.microsoft.com/office/powerpoint/2010/main" val="421705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FF7F39-0D84-44E2-BA1E-0A1E6842F310}"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71744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F7F39-0D84-44E2-BA1E-0A1E6842F310}"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195515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F7F39-0D84-44E2-BA1E-0A1E6842F310}"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3307724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7771"/>
            <a:ext cx="9629803" cy="2675604"/>
          </a:xfrm>
          <a:prstGeom prst="rect">
            <a:avLst/>
          </a:prstGeom>
        </p:spPr>
        <p:txBody>
          <a:bodyPr wrap="square" lIns="0" tIns="0" rIns="0" bIns="0" anchor="t" anchorCtr="0">
            <a:noAutofit/>
          </a:bodyPr>
          <a:lstStyle>
            <a:lvl1pPr algn="l">
              <a:lnSpc>
                <a:spcPct val="90000"/>
              </a:lnSpc>
              <a:defRPr sz="5333" b="1" i="0" spc="-133"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smtClean="0">
                <a:solidFill>
                  <a:schemeClr val="bg1"/>
                </a:solidFill>
                <a:latin typeface="HP Simplified"/>
                <a:cs typeface="HP Simplified"/>
              </a:rPr>
              <a:t>© Copyright 2012 Hewlett-Packard Development Company, L.P. </a:t>
            </a:r>
            <a:r>
              <a:rPr lang="en-US" sz="933" b="0" i="0" baseline="0" dirty="0" smtClean="0">
                <a:solidFill>
                  <a:schemeClr val="bg1"/>
                </a:solidFill>
                <a:latin typeface="HP Simplified"/>
                <a:cs typeface="HP Simplified"/>
              </a:rPr>
              <a:t> </a:t>
            </a:r>
            <a:r>
              <a:rPr lang="en-US" sz="933"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13773943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Lin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5364480" y="6473952"/>
            <a:ext cx="1463040" cy="201168"/>
          </a:xfrm>
          <a:prstGeom prst="rect">
            <a:avLst/>
          </a:prstGeom>
        </p:spPr>
        <p:txBody>
          <a:bodyPr/>
          <a:lstStyle/>
          <a:p>
            <a:fld id="{CF8B3290-541D-4434-B214-5752BD6DD233}" type="datetime1">
              <a:rPr lang="en-US">
                <a:solidFill>
                  <a:srgbClr val="000000">
                    <a:lumMod val="50000"/>
                    <a:lumOff val="50000"/>
                  </a:srgbClr>
                </a:solidFill>
              </a:rPr>
              <a:pPr/>
              <a:t>12/30/2013</a:t>
            </a:fld>
            <a:endParaRPr dirty="0">
              <a:solidFill>
                <a:srgbClr val="000000">
                  <a:lumMod val="50000"/>
                  <a:lumOff val="50000"/>
                </a:srgbClr>
              </a:solidFill>
            </a:endParaRPr>
          </a:p>
        </p:txBody>
      </p:sp>
      <p:sp>
        <p:nvSpPr>
          <p:cNvPr id="8" name="Slide Number Placeholder 7"/>
          <p:cNvSpPr>
            <a:spLocks noGrp="1"/>
          </p:cNvSpPr>
          <p:nvPr>
            <p:ph type="sldNum" sz="quarter" idx="11"/>
          </p:nvPr>
        </p:nvSpPr>
        <p:spPr>
          <a:xfrm>
            <a:off x="487680" y="6473952"/>
            <a:ext cx="426720" cy="201168"/>
          </a:xfrm>
          <a:prstGeom prst="rect">
            <a:avLst/>
          </a:prstGeom>
        </p:spPr>
        <p:txBody>
          <a:bodyPr/>
          <a:lstStyle/>
          <a:p>
            <a:fld id="{39FE57C1-99E3-4342-90AE-63D315326D4A}" type="slidenum">
              <a:rPr>
                <a:solidFill>
                  <a:srgbClr val="000000">
                    <a:lumMod val="50000"/>
                    <a:lumOff val="50000"/>
                  </a:srgbClr>
                </a:solidFill>
              </a:rPr>
              <a:pPr/>
              <a:t>‹#›</a:t>
            </a:fld>
            <a:endParaRPr dirty="0">
              <a:solidFill>
                <a:srgbClr val="000000">
                  <a:lumMod val="50000"/>
                  <a:lumOff val="50000"/>
                </a:srgbClr>
              </a:solidFill>
            </a:endParaRPr>
          </a:p>
        </p:txBody>
      </p:sp>
      <p:sp>
        <p:nvSpPr>
          <p:cNvPr id="10" name="Footer Placeholder 9"/>
          <p:cNvSpPr>
            <a:spLocks noGrp="1"/>
          </p:cNvSpPr>
          <p:nvPr>
            <p:ph type="ftr" sz="quarter" idx="12"/>
          </p:nvPr>
        </p:nvSpPr>
        <p:spPr>
          <a:xfrm>
            <a:off x="926592" y="6473952"/>
            <a:ext cx="4389120" cy="201168"/>
          </a:xfrm>
          <a:prstGeom prst="rect">
            <a:avLst/>
          </a:prstGeom>
        </p:spPr>
        <p:txBody>
          <a:bodyPr/>
          <a:lstStyle/>
          <a:p>
            <a:r>
              <a:rPr>
                <a:solidFill>
                  <a:srgbClr val="000000">
                    <a:lumMod val="50000"/>
                    <a:lumOff val="50000"/>
                  </a:srgbClr>
                </a:solidFill>
              </a:rPr>
              <a:t>HP Confidential</a:t>
            </a:r>
          </a:p>
        </p:txBody>
      </p:sp>
      <p:sp>
        <p:nvSpPr>
          <p:cNvPr id="6" name="Title 8"/>
          <p:cNvSpPr>
            <a:spLocks noGrp="1"/>
          </p:cNvSpPr>
          <p:nvPr>
            <p:ph type="title" hasCustomPrompt="1"/>
          </p:nvPr>
        </p:nvSpPr>
        <p:spPr>
          <a:xfrm>
            <a:off x="452967" y="406280"/>
            <a:ext cx="11167533" cy="626453"/>
          </a:xfrm>
          <a:prstGeom prst="rect">
            <a:avLst/>
          </a:prstGeom>
        </p:spPr>
        <p:txBody>
          <a:bodyPr anchor="t" anchorCtr="0">
            <a:noAutofit/>
          </a:bodyPr>
          <a:lstStyle>
            <a:lvl1pPr marL="0" marR="0" indent="0" algn="l" defTabSz="1219170" rtl="0" eaLnBrk="1" fontAlgn="auto" latinLnBrk="0" hangingPunct="1">
              <a:lnSpc>
                <a:spcPts val="4400"/>
              </a:lnSpc>
              <a:spcBef>
                <a:spcPct val="0"/>
              </a:spcBef>
              <a:spcAft>
                <a:spcPts val="0"/>
              </a:spcAft>
              <a:buClrTx/>
              <a:buSzTx/>
              <a:buFontTx/>
              <a:buNone/>
              <a:tabLst/>
              <a:defRPr sz="3733" baseline="0">
                <a:solidFill>
                  <a:schemeClr val="tx1"/>
                </a:solidFill>
                <a:latin typeface="Futura Bk" pitchFamily="34" charset="0"/>
              </a:defRPr>
            </a:lvl1pPr>
          </a:lstStyle>
          <a:p>
            <a:r>
              <a:rPr lang="en-US" dirty="0" smtClean="0"/>
              <a:t>Single line title</a:t>
            </a:r>
            <a:endParaRPr lang="en-US" dirty="0"/>
          </a:p>
        </p:txBody>
      </p:sp>
    </p:spTree>
    <p:extLst>
      <p:ext uri="{BB962C8B-B14F-4D97-AF65-F5344CB8AC3E}">
        <p14:creationId xmlns:p14="http://schemas.microsoft.com/office/powerpoint/2010/main" val="154436018"/>
      </p:ext>
    </p:extLst>
  </p:cSld>
  <p:clrMapOvr>
    <a:masterClrMapping/>
  </p:clrMapOvr>
  <p:transition>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Line with Content and Sub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59" y="1001854"/>
            <a:ext cx="11280140" cy="461665"/>
          </a:xfrm>
          <a:prstGeom prst="rect">
            <a:avLst/>
          </a:prstGeom>
        </p:spPr>
        <p:txBody>
          <a:bodyPr wrap="square" anchor="t">
            <a:spAutoFit/>
          </a:bodyPr>
          <a:lstStyle>
            <a:lvl1pPr marL="0" indent="0" algn="l">
              <a:lnSpc>
                <a:spcPct val="100000"/>
              </a:lnSpc>
              <a:buNone/>
              <a:defRPr sz="2400" b="0" i="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59" y="313418"/>
            <a:ext cx="11280140" cy="574516"/>
          </a:xfrm>
        </p:spPr>
        <p:txBody>
          <a:bodyPr/>
          <a:lstStyle>
            <a:lvl1pPr>
              <a:defRPr b="1" i="0">
                <a:latin typeface="Arial"/>
                <a:cs typeface="Arial"/>
              </a:defRPr>
            </a:lvl1pPr>
          </a:lstStyle>
          <a:p>
            <a:r>
              <a:rPr lang="en-US" noProof="0" dirty="0" smtClean="0"/>
              <a:t>Click to edit master title style</a:t>
            </a:r>
            <a:endParaRPr lang="en-US" noProof="0" dirty="0"/>
          </a:p>
        </p:txBody>
      </p:sp>
      <p:sp>
        <p:nvSpPr>
          <p:cNvPr id="11" name="Text Placeholder 10"/>
          <p:cNvSpPr>
            <a:spLocks noGrp="1"/>
          </p:cNvSpPr>
          <p:nvPr>
            <p:ph type="body" sz="quarter" idx="14"/>
          </p:nvPr>
        </p:nvSpPr>
        <p:spPr bwMode="black">
          <a:xfrm>
            <a:off x="441601" y="1944000"/>
            <a:ext cx="10833884" cy="3718664"/>
          </a:xfrm>
        </p:spPr>
        <p:txBody>
          <a:bodyPr/>
          <a:lstStyle>
            <a:lvl1pPr>
              <a:defRPr b="1" i="0">
                <a:latin typeface="Arial"/>
                <a:cs typeface="Arial"/>
              </a:defRPr>
            </a:lvl1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5587744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0" y="1001854"/>
            <a:ext cx="11280141" cy="461665"/>
          </a:xfrm>
          <a:prstGeom prst="rect">
            <a:avLst/>
          </a:prstGeom>
        </p:spPr>
        <p:txBody>
          <a:bodyPr wrap="square" anchor="t">
            <a:spAutoFit/>
          </a:bodyPr>
          <a:lstStyle>
            <a:lvl1pPr marL="0" indent="0" algn="l">
              <a:lnSpc>
                <a:spcPct val="100000"/>
              </a:lnSpc>
              <a:buNone/>
              <a:defRPr sz="2400" b="0" i="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1" y="313417"/>
            <a:ext cx="11280140" cy="550579"/>
          </a:xfrm>
        </p:spPr>
        <p:txBody>
          <a:bodyPr/>
          <a:lstStyle/>
          <a:p>
            <a:r>
              <a:rPr lang="en-US" noProof="0" dirty="0" smtClean="0"/>
              <a:t>Click to edit master title style</a:t>
            </a:r>
            <a:endParaRPr lang="en-US" noProof="0" dirty="0"/>
          </a:p>
        </p:txBody>
      </p:sp>
      <p:sp>
        <p:nvSpPr>
          <p:cNvPr id="6" name="Text Placeholder 5"/>
          <p:cNvSpPr>
            <a:spLocks noGrp="1"/>
          </p:cNvSpPr>
          <p:nvPr>
            <p:ph type="body" sz="quarter" idx="10"/>
          </p:nvPr>
        </p:nvSpPr>
        <p:spPr bwMode="black">
          <a:xfrm>
            <a:off x="4219835" y="1943999"/>
            <a:ext cx="3355381" cy="4002588"/>
          </a:xfrm>
        </p:spPr>
        <p:txBody>
          <a:bodyPr>
            <a:normAutofit/>
          </a:bodyPr>
          <a:lstStyle>
            <a:lvl1pPr>
              <a:defRPr b="1" i="0">
                <a:solidFill>
                  <a:schemeClr val="accent1"/>
                </a:solidFill>
                <a:latin typeface="Arial"/>
                <a:cs typeface="Arial"/>
              </a:defRPr>
            </a:lvl1pPr>
            <a:lvl2pPr marL="0" indent="0">
              <a:buNone/>
              <a:defRPr b="0" i="0">
                <a:latin typeface="Arial"/>
                <a:cs typeface="Arial"/>
              </a:defRPr>
            </a:lvl2pPr>
            <a:lvl3pPr marL="220794" indent="-220794">
              <a:buFont typeface="Arial"/>
              <a:buChar char="•"/>
              <a:defRPr sz="1867" b="0" i="0">
                <a:latin typeface="Arial"/>
                <a:cs typeface="Arial"/>
              </a:defRPr>
            </a:lvl3pPr>
            <a:lvl4pPr marL="455073" indent="-224361">
              <a:buSzPct val="100000"/>
              <a:buFont typeface="Lucida Grande"/>
              <a:buChar char="–"/>
              <a:defRPr b="0" i="0">
                <a:latin typeface="Arial"/>
                <a:cs typeface="Arial"/>
              </a:defRPr>
            </a:lvl4pPr>
            <a:lvl5pPr marL="637101" indent="-207428">
              <a:buSzPct val="80000"/>
              <a:buFont typeface="Arial"/>
              <a:buChar char="•"/>
              <a:defRPr b="0" i="0">
                <a:latin typeface="Arial"/>
                <a:cs typeface="Aria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4"/>
          <p:cNvSpPr>
            <a:spLocks noGrp="1"/>
          </p:cNvSpPr>
          <p:nvPr>
            <p:ph type="body" sz="quarter" idx="11"/>
          </p:nvPr>
        </p:nvSpPr>
        <p:spPr bwMode="black">
          <a:xfrm>
            <a:off x="440267" y="1943999"/>
            <a:ext cx="3389500" cy="4002588"/>
          </a:xfrm>
        </p:spPr>
        <p:txBody>
          <a:bodyPr>
            <a:normAutofit/>
          </a:bodyPr>
          <a:lstStyle>
            <a:lvl1pPr>
              <a:defRPr b="1" i="0">
                <a:solidFill>
                  <a:schemeClr val="accent1"/>
                </a:solidFill>
                <a:latin typeface="Arial"/>
                <a:cs typeface="Arial"/>
              </a:defRPr>
            </a:lvl1pPr>
            <a:lvl2pPr marL="0" indent="0">
              <a:buNone/>
              <a:defRPr b="0" i="0">
                <a:latin typeface="Arial"/>
                <a:cs typeface="Arial"/>
              </a:defRPr>
            </a:lvl2pPr>
            <a:lvl3pPr marL="220794" indent="-220794">
              <a:buFont typeface="Arial"/>
              <a:buChar char="•"/>
              <a:defRPr sz="1867" b="0" i="0">
                <a:latin typeface="Arial"/>
                <a:cs typeface="Arial"/>
              </a:defRPr>
            </a:lvl3pPr>
            <a:lvl4pPr marL="455073" indent="-224361">
              <a:buSzPct val="100000"/>
              <a:buFont typeface="Lucida Grande"/>
              <a:buChar char="–"/>
              <a:defRPr b="0" i="0">
                <a:latin typeface="Arial"/>
                <a:cs typeface="Arial"/>
              </a:defRPr>
            </a:lvl4pPr>
            <a:lvl5pPr marL="637101" indent="-207428">
              <a:buSzPct val="80000"/>
              <a:buFont typeface="Arial"/>
              <a:buChar char="•"/>
              <a:defRPr b="0" i="0">
                <a:latin typeface="Arial"/>
                <a:cs typeface="Aria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5"/>
          <p:cNvSpPr>
            <a:spLocks noGrp="1"/>
          </p:cNvSpPr>
          <p:nvPr>
            <p:ph type="body" sz="quarter" idx="15"/>
          </p:nvPr>
        </p:nvSpPr>
        <p:spPr bwMode="black">
          <a:xfrm>
            <a:off x="7966670" y="1943999"/>
            <a:ext cx="3355381" cy="4002588"/>
          </a:xfrm>
        </p:spPr>
        <p:txBody>
          <a:bodyPr>
            <a:normAutofit/>
          </a:bodyPr>
          <a:lstStyle>
            <a:lvl1pPr>
              <a:defRPr b="1" i="0">
                <a:solidFill>
                  <a:schemeClr val="accent1"/>
                </a:solidFill>
                <a:latin typeface="Arial"/>
                <a:cs typeface="Arial"/>
              </a:defRPr>
            </a:lvl1pPr>
            <a:lvl2pPr marL="0" indent="0">
              <a:buNone/>
              <a:defRPr b="0" i="0">
                <a:latin typeface="Arial"/>
                <a:cs typeface="Arial"/>
              </a:defRPr>
            </a:lvl2pPr>
            <a:lvl3pPr marL="220794" indent="-220794">
              <a:buFont typeface="Arial"/>
              <a:buChar char="•"/>
              <a:defRPr sz="1867" b="0" i="0">
                <a:latin typeface="Arial"/>
                <a:cs typeface="Arial"/>
              </a:defRPr>
            </a:lvl3pPr>
            <a:lvl4pPr marL="455073" indent="-224361">
              <a:buSzPct val="100000"/>
              <a:buFont typeface="Lucida Grande"/>
              <a:buChar char="–"/>
              <a:defRPr b="0" i="0">
                <a:latin typeface="Arial"/>
                <a:cs typeface="Arial"/>
              </a:defRPr>
            </a:lvl4pPr>
            <a:lvl5pPr marL="637101" indent="-207428">
              <a:buSzPct val="80000"/>
              <a:buFont typeface="Arial"/>
              <a:buChar char="•"/>
              <a:defRPr b="0" i="0">
                <a:latin typeface="Arial"/>
                <a:cs typeface="Aria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5622304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Half-page text with Imag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441961" y="880226"/>
            <a:ext cx="5488940" cy="502701"/>
          </a:xfrm>
          <a:prstGeom prst="rect">
            <a:avLst/>
          </a:prstGeom>
        </p:spPr>
        <p:txBody>
          <a:bodyPr>
            <a:noAutofit/>
          </a:bodyPr>
          <a:lstStyle>
            <a:lvl1pPr marL="0" indent="0" algn="l">
              <a:lnSpc>
                <a:spcPts val="4000"/>
              </a:lnSpc>
              <a:buNone/>
              <a:defRPr sz="2400"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7" name="Title 6"/>
          <p:cNvSpPr>
            <a:spLocks noGrp="1"/>
          </p:cNvSpPr>
          <p:nvPr>
            <p:ph type="title"/>
          </p:nvPr>
        </p:nvSpPr>
        <p:spPr bwMode="black">
          <a:xfrm>
            <a:off x="441961" y="313417"/>
            <a:ext cx="5488940" cy="1063539"/>
          </a:xfrm>
        </p:spPr>
        <p:txBody>
          <a:bodyPr>
            <a:noAutofit/>
          </a:bodyPr>
          <a:lstStyle>
            <a:lvl1pPr>
              <a:defRPr>
                <a:latin typeface="Arial"/>
                <a:cs typeface="Arial"/>
              </a:defRPr>
            </a:lvl1pPr>
          </a:lstStyle>
          <a:p>
            <a:r>
              <a:rPr lang="en-US" noProof="0" smtClean="0"/>
              <a:t>Click to edit Master title style</a:t>
            </a:r>
            <a:endParaRPr lang="en-US" noProof="0" dirty="0"/>
          </a:p>
        </p:txBody>
      </p:sp>
      <p:sp>
        <p:nvSpPr>
          <p:cNvPr id="9" name="Content Placeholder 8"/>
          <p:cNvSpPr>
            <a:spLocks noGrp="1"/>
          </p:cNvSpPr>
          <p:nvPr>
            <p:ph sz="quarter" idx="10"/>
          </p:nvPr>
        </p:nvSpPr>
        <p:spPr>
          <a:xfrm>
            <a:off x="459317" y="1907497"/>
            <a:ext cx="5361516" cy="3989536"/>
          </a:xfrm>
        </p:spPr>
        <p:txBody>
          <a:bodyPr>
            <a:noAutofit/>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3"/>
          <p:cNvSpPr>
            <a:spLocks noGrp="1"/>
          </p:cNvSpPr>
          <p:nvPr>
            <p:ph type="pic" sz="quarter" idx="11"/>
          </p:nvPr>
        </p:nvSpPr>
        <p:spPr>
          <a:xfrm>
            <a:off x="6392584" y="1020233"/>
            <a:ext cx="5364480" cy="4876800"/>
          </a:xfrm>
          <a:noFill/>
        </p:spPr>
        <p:txBody>
          <a:bodyPr rtlCol="0">
            <a:noAutofit/>
          </a:bodyPr>
          <a:lstStyle>
            <a:lvl1pPr>
              <a:defRPr baseline="0">
                <a:solidFill>
                  <a:srgbClr val="000000"/>
                </a:solidFill>
              </a:defRPr>
            </a:lvl1p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8650893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F7F39-0D84-44E2-BA1E-0A1E6842F310}"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12736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FF7F39-0D84-44E2-BA1E-0A1E6842F310}" type="datetimeFigureOut">
              <a:rPr lang="en-US" smtClean="0"/>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330609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FF7F39-0D84-44E2-BA1E-0A1E6842F310}"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180067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FF7F39-0D84-44E2-BA1E-0A1E6842F310}" type="datetimeFigureOut">
              <a:rPr lang="en-US" smtClean="0"/>
              <a:t>12/30/2013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347864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F7F39-0D84-44E2-BA1E-0A1E6842F310}" type="datetimeFigureOut">
              <a:rPr lang="en-US" smtClean="0"/>
              <a:t>12/30/2013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151366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F7F39-0D84-44E2-BA1E-0A1E6842F310}" type="datetimeFigureOut">
              <a:rPr lang="en-US" smtClean="0"/>
              <a:t>12/30/2013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94584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F7F39-0D84-44E2-BA1E-0A1E6842F310}"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50722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F7F39-0D84-44E2-BA1E-0A1E6842F310}" type="datetimeFigureOut">
              <a:rPr lang="en-US" smtClean="0"/>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5F871-70D3-443D-9CAF-F2B84F0136CF}" type="slidenum">
              <a:rPr lang="en-US" smtClean="0"/>
              <a:t>‹#›</a:t>
            </a:fld>
            <a:endParaRPr lang="en-US"/>
          </a:p>
        </p:txBody>
      </p:sp>
    </p:spTree>
    <p:extLst>
      <p:ext uri="{BB962C8B-B14F-4D97-AF65-F5344CB8AC3E}">
        <p14:creationId xmlns:p14="http://schemas.microsoft.com/office/powerpoint/2010/main" val="112050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F7F39-0D84-44E2-BA1E-0A1E6842F310}" type="datetimeFigureOut">
              <a:rPr lang="en-US" smtClean="0"/>
              <a:t>12/30/2013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5F871-70D3-443D-9CAF-F2B84F0136CF}" type="slidenum">
              <a:rPr lang="en-US" smtClean="0"/>
              <a:t>‹#›</a:t>
            </a:fld>
            <a:endParaRPr lang="en-US"/>
          </a:p>
        </p:txBody>
      </p:sp>
    </p:spTree>
    <p:extLst>
      <p:ext uri="{BB962C8B-B14F-4D97-AF65-F5344CB8AC3E}">
        <p14:creationId xmlns:p14="http://schemas.microsoft.com/office/powerpoint/2010/main" val="3271356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5.bin"/><Relationship Id="rId4" Type="http://schemas.openxmlformats.org/officeDocument/2006/relationships/image" Target="../media/image3.png"/><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7.xml"/><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oleObject" Target="../embeddings/oleObject9.bin"/><Relationship Id="rId4" Type="http://schemas.openxmlformats.org/officeDocument/2006/relationships/image" Target="../media/image3.png"/><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Testing</a:t>
            </a:r>
            <a:endParaRPr lang="en-US" dirty="0"/>
          </a:p>
        </p:txBody>
      </p:sp>
    </p:spTree>
    <p:extLst>
      <p:ext uri="{BB962C8B-B14F-4D97-AF65-F5344CB8AC3E}">
        <p14:creationId xmlns:p14="http://schemas.microsoft.com/office/powerpoint/2010/main" val="891002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Testing</a:t>
            </a:r>
            <a:endParaRPr lang="en-US"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4"/>
          <a:stretch/>
        </p:blipFill>
        <p:spPr bwMode="auto">
          <a:xfrm>
            <a:off x="1508741" y="1114426"/>
            <a:ext cx="9159259" cy="5729295"/>
          </a:xfrm>
          <a:prstGeom prst="rect">
            <a:avLst/>
          </a:prstGeom>
          <a:ln>
            <a:solidFill>
              <a:schemeClr val="bg1">
                <a:lumMod val="6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a:xfrm>
            <a:off x="1676402" y="3713179"/>
            <a:ext cx="2294967" cy="1226375"/>
          </a:xfrm>
          <a:prstGeom prst="roundRect">
            <a:avLst>
              <a:gd name="adj" fmla="val 8709"/>
            </a:avLst>
          </a:prstGeom>
          <a:gradFill flip="none" rotWithShape="1">
            <a:gsLst>
              <a:gs pos="0">
                <a:srgbClr val="0070C0">
                  <a:alpha val="74000"/>
                </a:srgbClr>
              </a:gs>
              <a:gs pos="56000">
                <a:srgbClr val="002060">
                  <a:alpha val="77000"/>
                </a:srgbClr>
              </a:gs>
            </a:gsLst>
            <a:lin ang="8100000" scaled="1"/>
            <a:tileRect/>
          </a:gradFill>
          <a:ln w="19050">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spcBef>
                <a:spcPct val="50000"/>
              </a:spcBef>
            </a:pPr>
            <a:r>
              <a:rPr lang="en-US" sz="2000" dirty="0">
                <a:solidFill>
                  <a:schemeClr val="bg1"/>
                </a:solidFill>
                <a:latin typeface="Arial" pitchFamily="34" charset="0"/>
                <a:cs typeface="Arial" pitchFamily="34" charset="0"/>
              </a:rPr>
              <a:t>Use flows of activities &amp; data</a:t>
            </a:r>
          </a:p>
        </p:txBody>
      </p:sp>
      <p:cxnSp>
        <p:nvCxnSpPr>
          <p:cNvPr id="6" name="Straight Arrow Connector 5"/>
          <p:cNvCxnSpPr>
            <a:stCxn id="7" idx="0"/>
          </p:cNvCxnSpPr>
          <p:nvPr/>
        </p:nvCxnSpPr>
        <p:spPr>
          <a:xfrm flipH="1" flipV="1">
            <a:off x="6750424" y="1272989"/>
            <a:ext cx="470648" cy="180190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737412" y="3074894"/>
            <a:ext cx="2967320" cy="1093695"/>
          </a:xfrm>
          <a:prstGeom prst="roundRect">
            <a:avLst>
              <a:gd name="adj" fmla="val 8709"/>
            </a:avLst>
          </a:prstGeom>
          <a:gradFill flip="none" rotWithShape="1">
            <a:gsLst>
              <a:gs pos="0">
                <a:srgbClr val="0070C0">
                  <a:alpha val="74000"/>
                </a:srgbClr>
              </a:gs>
              <a:gs pos="56000">
                <a:srgbClr val="002060">
                  <a:alpha val="77000"/>
                </a:srgbClr>
              </a:gs>
            </a:gsLst>
            <a:lin ang="8100000" scaled="1"/>
            <a:tileRect/>
          </a:gradFill>
          <a:ln w="19050">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spcBef>
                <a:spcPct val="50000"/>
              </a:spcBef>
            </a:pPr>
            <a:r>
              <a:rPr lang="en-US" sz="2000" dirty="0">
                <a:solidFill>
                  <a:schemeClr val="bg1"/>
                </a:solidFill>
                <a:latin typeface="Arial" pitchFamily="34" charset="0"/>
                <a:cs typeface="Arial" pitchFamily="34" charset="0"/>
              </a:rPr>
              <a:t>link directly to requirements</a:t>
            </a:r>
          </a:p>
        </p:txBody>
      </p:sp>
      <p:sp>
        <p:nvSpPr>
          <p:cNvPr id="8" name="Rounded Rectangle 7"/>
          <p:cNvSpPr/>
          <p:nvPr/>
        </p:nvSpPr>
        <p:spPr>
          <a:xfrm>
            <a:off x="8050307" y="5685413"/>
            <a:ext cx="2483224" cy="1065011"/>
          </a:xfrm>
          <a:prstGeom prst="roundRect">
            <a:avLst>
              <a:gd name="adj" fmla="val 8709"/>
            </a:avLst>
          </a:prstGeom>
          <a:gradFill flip="none" rotWithShape="1">
            <a:gsLst>
              <a:gs pos="0">
                <a:srgbClr val="0070C0">
                  <a:alpha val="74000"/>
                </a:srgbClr>
              </a:gs>
              <a:gs pos="56000">
                <a:srgbClr val="002060">
                  <a:alpha val="77000"/>
                </a:srgbClr>
              </a:gs>
            </a:gsLst>
            <a:lin ang="8100000" scaled="1"/>
            <a:tileRect/>
          </a:gradFill>
          <a:ln w="19050">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spcBef>
                <a:spcPct val="50000"/>
              </a:spcBef>
            </a:pPr>
            <a:r>
              <a:rPr lang="en-US" sz="2000" dirty="0">
                <a:solidFill>
                  <a:schemeClr val="bg1"/>
                </a:solidFill>
                <a:latin typeface="Arial" pitchFamily="34" charset="0"/>
                <a:cs typeface="Arial" pitchFamily="34" charset="0"/>
              </a:rPr>
              <a:t>Tests designed via the browser</a:t>
            </a:r>
          </a:p>
        </p:txBody>
      </p:sp>
      <p:cxnSp>
        <p:nvCxnSpPr>
          <p:cNvPr id="11" name="Straight Arrow Connector 10"/>
          <p:cNvCxnSpPr>
            <a:stCxn id="5" idx="0"/>
          </p:cNvCxnSpPr>
          <p:nvPr/>
        </p:nvCxnSpPr>
        <p:spPr>
          <a:xfrm flipV="1">
            <a:off x="2823885" y="3281083"/>
            <a:ext cx="510987" cy="43209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22350"/>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02307" y="1708690"/>
            <a:ext cx="1488141" cy="4620393"/>
          </a:xfrm>
          <a:prstGeom prst="rect">
            <a:avLst/>
          </a:prstGeom>
          <a:solidFill>
            <a:schemeClr val="bg1">
              <a:lumMod val="8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a:solidFill>
                <a:prstClr val="white"/>
              </a:solidFill>
              <a:latin typeface="+mj-lt"/>
            </a:endParaRPr>
          </a:p>
        </p:txBody>
      </p:sp>
      <p:sp>
        <p:nvSpPr>
          <p:cNvPr id="2" name="Title 1"/>
          <p:cNvSpPr>
            <a:spLocks noGrp="1"/>
          </p:cNvSpPr>
          <p:nvPr>
            <p:ph type="title"/>
          </p:nvPr>
        </p:nvSpPr>
        <p:spPr/>
        <p:txBody>
          <a:bodyPr/>
          <a:lstStyle/>
          <a:p>
            <a:r>
              <a:rPr lang="en-US" sz="3200" dirty="0"/>
              <a:t>Test coverage by component criteria</a:t>
            </a:r>
          </a:p>
        </p:txBody>
      </p:sp>
      <p:pic>
        <p:nvPicPr>
          <p:cNvPr id="8" name="Picture 3"/>
          <p:cNvPicPr>
            <a:picLocks noChangeAspect="1" noChangeArrowheads="1"/>
          </p:cNvPicPr>
          <p:nvPr/>
        </p:nvPicPr>
        <p:blipFill rotWithShape="1">
          <a:blip r:embed="rId3" cstate="print"/>
          <a:srcRect l="32928" t="10251" r="33536"/>
          <a:stretch/>
        </p:blipFill>
        <p:spPr bwMode="auto">
          <a:xfrm>
            <a:off x="2187380" y="1828905"/>
            <a:ext cx="2380485" cy="4384489"/>
          </a:xfrm>
          <a:prstGeom prst="rect">
            <a:avLst/>
          </a:prstGeom>
          <a:no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pic>
      <p:sp>
        <p:nvSpPr>
          <p:cNvPr id="9" name="TextBox 8"/>
          <p:cNvSpPr txBox="1"/>
          <p:nvPr/>
        </p:nvSpPr>
        <p:spPr>
          <a:xfrm>
            <a:off x="2576593" y="1123915"/>
            <a:ext cx="1734769" cy="584775"/>
          </a:xfrm>
          <a:prstGeom prst="rect">
            <a:avLst/>
          </a:prstGeom>
          <a:noFill/>
        </p:spPr>
        <p:txBody>
          <a:bodyPr wrap="none" rtlCol="0">
            <a:spAutoFit/>
          </a:bodyPr>
          <a:lstStyle/>
          <a:p>
            <a:pPr algn="ctr"/>
            <a:r>
              <a:rPr lang="en-US" sz="1600" dirty="0">
                <a:latin typeface="Arial" pitchFamily="34" charset="0"/>
                <a:cs typeface="Arial" pitchFamily="34" charset="0"/>
              </a:rPr>
              <a:t>One business </a:t>
            </a:r>
            <a:br>
              <a:rPr lang="en-US" sz="1600" dirty="0">
                <a:latin typeface="Arial" pitchFamily="34" charset="0"/>
                <a:cs typeface="Arial" pitchFamily="34" charset="0"/>
              </a:rPr>
            </a:br>
            <a:r>
              <a:rPr lang="en-US" sz="1600" dirty="0">
                <a:latin typeface="Arial" pitchFamily="34" charset="0"/>
                <a:cs typeface="Arial" pitchFamily="34" charset="0"/>
              </a:rPr>
              <a:t>process scenario</a:t>
            </a:r>
          </a:p>
        </p:txBody>
      </p:sp>
      <p:sp>
        <p:nvSpPr>
          <p:cNvPr id="10" name="Rectangle 9"/>
          <p:cNvSpPr/>
          <p:nvPr/>
        </p:nvSpPr>
        <p:spPr>
          <a:xfrm>
            <a:off x="7354911" y="2863674"/>
            <a:ext cx="2989783" cy="998988"/>
          </a:xfrm>
          <a:prstGeom prst="rect">
            <a:avLst/>
          </a:prstGeom>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nSpc>
                <a:spcPct val="85000"/>
              </a:lnSpc>
            </a:pPr>
            <a:r>
              <a:rPr lang="en-US" sz="1600" dirty="0">
                <a:solidFill>
                  <a:prstClr val="white"/>
                </a:solidFill>
                <a:latin typeface="Arial" pitchFamily="34" charset="0"/>
                <a:cs typeface="Arial" pitchFamily="34" charset="0"/>
              </a:rPr>
              <a:t>When the customer orders checks on line, </a:t>
            </a:r>
            <a:r>
              <a:rPr lang="en-US" sz="1600" dirty="0">
                <a:solidFill>
                  <a:schemeClr val="accent5">
                    <a:lumMod val="20000"/>
                    <a:lumOff val="80000"/>
                  </a:schemeClr>
                </a:solidFill>
                <a:latin typeface="Arial" pitchFamily="34" charset="0"/>
                <a:cs typeface="Arial" pitchFamily="34" charset="0"/>
              </a:rPr>
              <a:t>they are sent a confirmation email</a:t>
            </a:r>
            <a:r>
              <a:rPr lang="en-US" sz="1600" dirty="0">
                <a:solidFill>
                  <a:prstClr val="white"/>
                </a:solidFill>
                <a:latin typeface="Arial" pitchFamily="34" charset="0"/>
                <a:cs typeface="Arial" pitchFamily="34" charset="0"/>
              </a:rPr>
              <a:t>.</a:t>
            </a:r>
          </a:p>
        </p:txBody>
      </p:sp>
      <p:sp>
        <p:nvSpPr>
          <p:cNvPr id="11" name="Rectangle 10"/>
          <p:cNvSpPr/>
          <p:nvPr/>
        </p:nvSpPr>
        <p:spPr>
          <a:xfrm>
            <a:off x="7354913" y="4003348"/>
            <a:ext cx="2989783" cy="973131"/>
          </a:xfrm>
          <a:prstGeom prst="rect">
            <a:avLst/>
          </a:prstGeom>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nSpc>
                <a:spcPct val="85000"/>
              </a:lnSpc>
            </a:pPr>
            <a:r>
              <a:rPr lang="en-US" sz="1600" dirty="0">
                <a:solidFill>
                  <a:prstClr val="white"/>
                </a:solidFill>
                <a:latin typeface="Arial" pitchFamily="34" charset="0"/>
                <a:cs typeface="Arial" pitchFamily="34" charset="0"/>
              </a:rPr>
              <a:t>When the customer orders checks on line, </a:t>
            </a:r>
            <a:r>
              <a:rPr lang="en-US" sz="1600" dirty="0">
                <a:solidFill>
                  <a:schemeClr val="accent5">
                    <a:lumMod val="20000"/>
                    <a:lumOff val="80000"/>
                  </a:schemeClr>
                </a:solidFill>
                <a:latin typeface="Arial" pitchFamily="34" charset="0"/>
                <a:cs typeface="Arial" pitchFamily="34" charset="0"/>
              </a:rPr>
              <a:t>the</a:t>
            </a:r>
            <a:r>
              <a:rPr lang="en-US" sz="1600" dirty="0">
                <a:solidFill>
                  <a:prstClr val="white"/>
                </a:solidFill>
                <a:latin typeface="Arial" pitchFamily="34" charset="0"/>
                <a:cs typeface="Arial" pitchFamily="34" charset="0"/>
              </a:rPr>
              <a:t> </a:t>
            </a:r>
            <a:r>
              <a:rPr lang="en-US" sz="1600" dirty="0">
                <a:solidFill>
                  <a:schemeClr val="accent5">
                    <a:lumMod val="20000"/>
                    <a:lumOff val="80000"/>
                  </a:schemeClr>
                </a:solidFill>
                <a:latin typeface="Arial" pitchFamily="34" charset="0"/>
                <a:cs typeface="Arial" pitchFamily="34" charset="0"/>
              </a:rPr>
              <a:t>order is sent to the procurement system</a:t>
            </a:r>
            <a:r>
              <a:rPr lang="en-US" sz="1600" dirty="0">
                <a:solidFill>
                  <a:prstClr val="white"/>
                </a:solidFill>
                <a:latin typeface="Arial" pitchFamily="34" charset="0"/>
                <a:cs typeface="Arial" pitchFamily="34" charset="0"/>
              </a:rPr>
              <a:t>.</a:t>
            </a:r>
          </a:p>
        </p:txBody>
      </p:sp>
      <p:sp>
        <p:nvSpPr>
          <p:cNvPr id="12" name="Rectangle 11"/>
          <p:cNvSpPr/>
          <p:nvPr/>
        </p:nvSpPr>
        <p:spPr>
          <a:xfrm>
            <a:off x="7354914" y="5129930"/>
            <a:ext cx="2989783" cy="949495"/>
          </a:xfrm>
          <a:prstGeom prst="rect">
            <a:avLst/>
          </a:prstGeom>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nSpc>
                <a:spcPct val="85000"/>
              </a:lnSpc>
            </a:pPr>
            <a:r>
              <a:rPr lang="en-US" sz="1600" dirty="0">
                <a:solidFill>
                  <a:prstClr val="white"/>
                </a:solidFill>
                <a:latin typeface="Arial" pitchFamily="34" charset="0"/>
                <a:cs typeface="Arial" pitchFamily="34" charset="0"/>
              </a:rPr>
              <a:t>When the customer orders checks on line, </a:t>
            </a:r>
            <a:r>
              <a:rPr lang="en-US" sz="1600" dirty="0">
                <a:solidFill>
                  <a:schemeClr val="accent5">
                    <a:lumMod val="20000"/>
                    <a:lumOff val="80000"/>
                  </a:schemeClr>
                </a:solidFill>
                <a:latin typeface="Arial" pitchFamily="34" charset="0"/>
                <a:cs typeface="Arial" pitchFamily="34" charset="0"/>
              </a:rPr>
              <a:t>a</a:t>
            </a:r>
            <a:r>
              <a:rPr lang="en-US" sz="1600" dirty="0">
                <a:solidFill>
                  <a:prstClr val="white"/>
                </a:solidFill>
                <a:latin typeface="Arial" pitchFamily="34" charset="0"/>
                <a:cs typeface="Arial" pitchFamily="34" charset="0"/>
              </a:rPr>
              <a:t> </a:t>
            </a:r>
            <a:r>
              <a:rPr lang="en-US" sz="1600" dirty="0">
                <a:solidFill>
                  <a:schemeClr val="accent5">
                    <a:lumMod val="20000"/>
                    <a:lumOff val="80000"/>
                  </a:schemeClr>
                </a:solidFill>
                <a:latin typeface="Arial" pitchFamily="34" charset="0"/>
                <a:cs typeface="Arial" pitchFamily="34" charset="0"/>
              </a:rPr>
              <a:t>charge is posted to their primary account</a:t>
            </a:r>
            <a:r>
              <a:rPr lang="en-US" sz="1600" dirty="0">
                <a:solidFill>
                  <a:prstClr val="white"/>
                </a:solidFill>
                <a:latin typeface="Arial" pitchFamily="34" charset="0"/>
                <a:cs typeface="Arial" pitchFamily="34" charset="0"/>
              </a:rPr>
              <a:t>.</a:t>
            </a:r>
          </a:p>
        </p:txBody>
      </p:sp>
      <p:sp>
        <p:nvSpPr>
          <p:cNvPr id="13" name="TextBox 12"/>
          <p:cNvSpPr txBox="1"/>
          <p:nvPr/>
        </p:nvSpPr>
        <p:spPr>
          <a:xfrm>
            <a:off x="7401071" y="2402896"/>
            <a:ext cx="3082895" cy="369332"/>
          </a:xfrm>
          <a:prstGeom prst="rect">
            <a:avLst/>
          </a:prstGeom>
          <a:noFill/>
        </p:spPr>
        <p:txBody>
          <a:bodyPr wrap="none" rtlCol="0">
            <a:spAutoFit/>
          </a:bodyPr>
          <a:lstStyle/>
          <a:p>
            <a:r>
              <a:rPr lang="en-US" dirty="0">
                <a:latin typeface="Arial" pitchFamily="34" charset="0"/>
                <a:cs typeface="Arial" pitchFamily="34" charset="0"/>
              </a:rPr>
              <a:t>Three requirements covered</a:t>
            </a:r>
          </a:p>
        </p:txBody>
      </p:sp>
      <p:sp>
        <p:nvSpPr>
          <p:cNvPr id="14" name="Rectangle 48"/>
          <p:cNvSpPr>
            <a:spLocks noChangeArrowheads="1"/>
          </p:cNvSpPr>
          <p:nvPr/>
        </p:nvSpPr>
        <p:spPr bwMode="auto">
          <a:xfrm>
            <a:off x="5130099" y="1828403"/>
            <a:ext cx="1255712" cy="36353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Open App</a:t>
            </a:r>
          </a:p>
        </p:txBody>
      </p:sp>
      <p:sp>
        <p:nvSpPr>
          <p:cNvPr id="16" name="Rectangle 48"/>
          <p:cNvSpPr>
            <a:spLocks noChangeArrowheads="1"/>
          </p:cNvSpPr>
          <p:nvPr/>
        </p:nvSpPr>
        <p:spPr bwMode="auto">
          <a:xfrm>
            <a:off x="5130099" y="2402896"/>
            <a:ext cx="1255712" cy="36353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Register</a:t>
            </a:r>
          </a:p>
        </p:txBody>
      </p:sp>
      <p:sp>
        <p:nvSpPr>
          <p:cNvPr id="18" name="Rectangle 48"/>
          <p:cNvSpPr>
            <a:spLocks noChangeArrowheads="1"/>
          </p:cNvSpPr>
          <p:nvPr/>
        </p:nvSpPr>
        <p:spPr bwMode="auto">
          <a:xfrm>
            <a:off x="5130099" y="2977389"/>
            <a:ext cx="1255712" cy="36353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Search</a:t>
            </a:r>
          </a:p>
        </p:txBody>
      </p:sp>
      <p:sp>
        <p:nvSpPr>
          <p:cNvPr id="20" name="Rectangle 48"/>
          <p:cNvSpPr>
            <a:spLocks noChangeArrowheads="1"/>
          </p:cNvSpPr>
          <p:nvPr/>
        </p:nvSpPr>
        <p:spPr bwMode="auto">
          <a:xfrm>
            <a:off x="5130099" y="3551881"/>
            <a:ext cx="1255712" cy="36353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Add to cart</a:t>
            </a:r>
          </a:p>
        </p:txBody>
      </p:sp>
      <p:sp>
        <p:nvSpPr>
          <p:cNvPr id="22" name="Rectangle 48"/>
          <p:cNvSpPr>
            <a:spLocks noChangeArrowheads="1"/>
          </p:cNvSpPr>
          <p:nvPr/>
        </p:nvSpPr>
        <p:spPr bwMode="auto">
          <a:xfrm>
            <a:off x="5130099" y="4126375"/>
            <a:ext cx="1255712" cy="36353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Check out</a:t>
            </a:r>
          </a:p>
        </p:txBody>
      </p:sp>
      <p:sp>
        <p:nvSpPr>
          <p:cNvPr id="24" name="Rectangle 48"/>
          <p:cNvSpPr>
            <a:spLocks noChangeArrowheads="1"/>
          </p:cNvSpPr>
          <p:nvPr/>
        </p:nvSpPr>
        <p:spPr bwMode="auto">
          <a:xfrm>
            <a:off x="5130099" y="4700868"/>
            <a:ext cx="1255712" cy="36353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Verify email sent</a:t>
            </a:r>
          </a:p>
        </p:txBody>
      </p:sp>
      <p:sp>
        <p:nvSpPr>
          <p:cNvPr id="26" name="Rectangle 48"/>
          <p:cNvSpPr>
            <a:spLocks noChangeArrowheads="1"/>
          </p:cNvSpPr>
          <p:nvPr/>
        </p:nvSpPr>
        <p:spPr bwMode="auto">
          <a:xfrm>
            <a:off x="5130099" y="5275361"/>
            <a:ext cx="1255712" cy="3635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Verify order sent</a:t>
            </a:r>
          </a:p>
        </p:txBody>
      </p:sp>
      <p:sp>
        <p:nvSpPr>
          <p:cNvPr id="28" name="Rectangle 48"/>
          <p:cNvSpPr>
            <a:spLocks noChangeArrowheads="1"/>
          </p:cNvSpPr>
          <p:nvPr/>
        </p:nvSpPr>
        <p:spPr bwMode="auto">
          <a:xfrm>
            <a:off x="5130099" y="5849855"/>
            <a:ext cx="1255712" cy="3635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algn="ctr"/>
            <a:r>
              <a:rPr lang="en-US" sz="1200" b="1" dirty="0">
                <a:solidFill>
                  <a:schemeClr val="bg1"/>
                </a:solidFill>
                <a:latin typeface="Arial" charset="0"/>
                <a:cs typeface="Arial" charset="0"/>
              </a:rPr>
              <a:t>Verify charge </a:t>
            </a:r>
            <a:br>
              <a:rPr lang="en-US" sz="1200" b="1" dirty="0">
                <a:solidFill>
                  <a:schemeClr val="bg1"/>
                </a:solidFill>
                <a:latin typeface="Arial" charset="0"/>
                <a:cs typeface="Arial" charset="0"/>
              </a:rPr>
            </a:br>
            <a:r>
              <a:rPr lang="en-US" sz="1200" b="1" dirty="0">
                <a:solidFill>
                  <a:schemeClr val="bg1"/>
                </a:solidFill>
                <a:latin typeface="Arial" charset="0"/>
                <a:cs typeface="Arial" charset="0"/>
              </a:rPr>
              <a:t>posted</a:t>
            </a:r>
          </a:p>
        </p:txBody>
      </p:sp>
      <p:cxnSp>
        <p:nvCxnSpPr>
          <p:cNvPr id="31" name="Straight Arrow Connector 30"/>
          <p:cNvCxnSpPr>
            <a:stCxn id="14" idx="2"/>
            <a:endCxn id="16" idx="0"/>
          </p:cNvCxnSpPr>
          <p:nvPr/>
        </p:nvCxnSpPr>
        <p:spPr>
          <a:xfrm>
            <a:off x="5757955" y="2191941"/>
            <a:ext cx="0" cy="210955"/>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2"/>
            <a:endCxn id="18" idx="0"/>
          </p:cNvCxnSpPr>
          <p:nvPr/>
        </p:nvCxnSpPr>
        <p:spPr>
          <a:xfrm>
            <a:off x="5757955" y="2766435"/>
            <a:ext cx="0" cy="210955"/>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2"/>
            <a:endCxn id="20" idx="0"/>
          </p:cNvCxnSpPr>
          <p:nvPr/>
        </p:nvCxnSpPr>
        <p:spPr>
          <a:xfrm>
            <a:off x="5757955" y="3340928"/>
            <a:ext cx="0" cy="210955"/>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2"/>
            <a:endCxn id="22" idx="0"/>
          </p:cNvCxnSpPr>
          <p:nvPr/>
        </p:nvCxnSpPr>
        <p:spPr>
          <a:xfrm>
            <a:off x="5757955" y="3915421"/>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2"/>
            <a:endCxn id="24" idx="0"/>
          </p:cNvCxnSpPr>
          <p:nvPr/>
        </p:nvCxnSpPr>
        <p:spPr>
          <a:xfrm>
            <a:off x="5757955" y="4489913"/>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2"/>
            <a:endCxn id="26" idx="0"/>
          </p:cNvCxnSpPr>
          <p:nvPr/>
        </p:nvCxnSpPr>
        <p:spPr>
          <a:xfrm>
            <a:off x="5757955" y="5064407"/>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6" idx="2"/>
            <a:endCxn id="28" idx="0"/>
          </p:cNvCxnSpPr>
          <p:nvPr/>
        </p:nvCxnSpPr>
        <p:spPr>
          <a:xfrm>
            <a:off x="5757955" y="5638899"/>
            <a:ext cx="0" cy="21095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092253" y="1370136"/>
            <a:ext cx="1378391" cy="338554"/>
          </a:xfrm>
          <a:prstGeom prst="rect">
            <a:avLst/>
          </a:prstGeom>
          <a:noFill/>
        </p:spPr>
        <p:txBody>
          <a:bodyPr wrap="none" rtlCol="0">
            <a:spAutoFit/>
          </a:bodyPr>
          <a:lstStyle/>
          <a:p>
            <a:r>
              <a:rPr lang="en-US" sz="1600" dirty="0">
                <a:latin typeface="Arial" pitchFamily="34" charset="0"/>
                <a:cs typeface="Arial" pitchFamily="34" charset="0"/>
              </a:rPr>
              <a:t>One BPT run</a:t>
            </a:r>
          </a:p>
        </p:txBody>
      </p:sp>
      <p:cxnSp>
        <p:nvCxnSpPr>
          <p:cNvPr id="51" name="Straight Arrow Connector 50"/>
          <p:cNvCxnSpPr>
            <a:stCxn id="24" idx="3"/>
            <a:endCxn id="10" idx="1"/>
          </p:cNvCxnSpPr>
          <p:nvPr/>
        </p:nvCxnSpPr>
        <p:spPr>
          <a:xfrm flipV="1">
            <a:off x="6385811" y="3363167"/>
            <a:ext cx="969100" cy="151947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3"/>
            <a:endCxn id="11" idx="1"/>
          </p:cNvCxnSpPr>
          <p:nvPr/>
        </p:nvCxnSpPr>
        <p:spPr>
          <a:xfrm flipV="1">
            <a:off x="6385811" y="4489914"/>
            <a:ext cx="969101" cy="96721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3"/>
            <a:endCxn id="12" idx="1"/>
          </p:cNvCxnSpPr>
          <p:nvPr/>
        </p:nvCxnSpPr>
        <p:spPr>
          <a:xfrm flipV="1">
            <a:off x="6385811" y="5604677"/>
            <a:ext cx="969103" cy="42694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704155" y="4394607"/>
            <a:ext cx="478016" cy="646331"/>
          </a:xfrm>
          <a:prstGeom prst="rect">
            <a:avLst/>
          </a:prstGeom>
        </p:spPr>
        <p:txBody>
          <a:bodyPr wrap="none">
            <a:spAutoFit/>
          </a:bodyPr>
          <a:lstStyle/>
          <a:p>
            <a:r>
              <a:rPr lang="en-US" sz="3600" b="1" dirty="0">
                <a:solidFill>
                  <a:srgbClr val="FF0000"/>
                </a:solidFill>
                <a:sym typeface="Wingdings"/>
              </a:rPr>
              <a:t></a:t>
            </a:r>
            <a:endParaRPr lang="en-US" sz="3600" b="1" dirty="0">
              <a:solidFill>
                <a:srgbClr val="FF0000"/>
              </a:solidFill>
            </a:endParaRPr>
          </a:p>
        </p:txBody>
      </p:sp>
      <p:sp>
        <p:nvSpPr>
          <p:cNvPr id="66" name="Rectangle 65"/>
          <p:cNvSpPr/>
          <p:nvPr/>
        </p:nvSpPr>
        <p:spPr>
          <a:xfrm>
            <a:off x="6700401" y="5300375"/>
            <a:ext cx="588623" cy="707886"/>
          </a:xfrm>
          <a:prstGeom prst="rect">
            <a:avLst/>
          </a:prstGeom>
        </p:spPr>
        <p:txBody>
          <a:bodyPr wrap="none">
            <a:spAutoFit/>
          </a:bodyPr>
          <a:lstStyle/>
          <a:p>
            <a:r>
              <a:rPr lang="en-US" sz="4000" b="1" dirty="0">
                <a:solidFill>
                  <a:schemeClr val="accent3"/>
                </a:solidFill>
                <a:sym typeface="Wingdings"/>
              </a:rPr>
              <a:t></a:t>
            </a:r>
            <a:endParaRPr lang="en-US" sz="4000" b="1" dirty="0">
              <a:solidFill>
                <a:schemeClr val="accent3"/>
              </a:solidFill>
            </a:endParaRPr>
          </a:p>
        </p:txBody>
      </p:sp>
      <p:sp>
        <p:nvSpPr>
          <p:cNvPr id="74" name="Rectangle 48"/>
          <p:cNvSpPr>
            <a:spLocks noChangeArrowheads="1"/>
          </p:cNvSpPr>
          <p:nvPr/>
        </p:nvSpPr>
        <p:spPr bwMode="auto">
          <a:xfrm>
            <a:off x="5130099" y="1828903"/>
            <a:ext cx="1255712" cy="3635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Open App</a:t>
            </a:r>
          </a:p>
        </p:txBody>
      </p:sp>
      <p:sp>
        <p:nvSpPr>
          <p:cNvPr id="75" name="Rectangle 48"/>
          <p:cNvSpPr>
            <a:spLocks noChangeArrowheads="1"/>
          </p:cNvSpPr>
          <p:nvPr/>
        </p:nvSpPr>
        <p:spPr bwMode="auto">
          <a:xfrm>
            <a:off x="5130099" y="2403396"/>
            <a:ext cx="1255712" cy="3635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Register</a:t>
            </a:r>
          </a:p>
        </p:txBody>
      </p:sp>
      <p:sp>
        <p:nvSpPr>
          <p:cNvPr id="76" name="Rectangle 48"/>
          <p:cNvSpPr>
            <a:spLocks noChangeArrowheads="1"/>
          </p:cNvSpPr>
          <p:nvPr/>
        </p:nvSpPr>
        <p:spPr bwMode="auto">
          <a:xfrm>
            <a:off x="5130099" y="2977889"/>
            <a:ext cx="1255712" cy="3635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Search</a:t>
            </a:r>
          </a:p>
        </p:txBody>
      </p:sp>
      <p:sp>
        <p:nvSpPr>
          <p:cNvPr id="77" name="Rectangle 48"/>
          <p:cNvSpPr>
            <a:spLocks noChangeArrowheads="1"/>
          </p:cNvSpPr>
          <p:nvPr/>
        </p:nvSpPr>
        <p:spPr bwMode="auto">
          <a:xfrm>
            <a:off x="5130099" y="3552381"/>
            <a:ext cx="1255712" cy="3635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Add to cart</a:t>
            </a:r>
          </a:p>
        </p:txBody>
      </p:sp>
      <p:sp>
        <p:nvSpPr>
          <p:cNvPr id="78" name="Rectangle 48"/>
          <p:cNvSpPr>
            <a:spLocks noChangeArrowheads="1"/>
          </p:cNvSpPr>
          <p:nvPr/>
        </p:nvSpPr>
        <p:spPr bwMode="auto">
          <a:xfrm>
            <a:off x="5130099" y="4126875"/>
            <a:ext cx="1255712" cy="3635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Check out</a:t>
            </a:r>
          </a:p>
        </p:txBody>
      </p:sp>
      <p:sp>
        <p:nvSpPr>
          <p:cNvPr id="79" name="Rectangle 48"/>
          <p:cNvSpPr>
            <a:spLocks noChangeArrowheads="1"/>
          </p:cNvSpPr>
          <p:nvPr/>
        </p:nvSpPr>
        <p:spPr bwMode="auto">
          <a:xfrm>
            <a:off x="5130099" y="4701368"/>
            <a:ext cx="1255712" cy="36353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Verify email sent</a:t>
            </a:r>
          </a:p>
        </p:txBody>
      </p:sp>
      <p:cxnSp>
        <p:nvCxnSpPr>
          <p:cNvPr id="80" name="Straight Arrow Connector 79"/>
          <p:cNvCxnSpPr/>
          <p:nvPr/>
        </p:nvCxnSpPr>
        <p:spPr>
          <a:xfrm>
            <a:off x="5757955" y="2214181"/>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757955" y="2788675"/>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757955" y="3363168"/>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620874" y="3472857"/>
            <a:ext cx="588623" cy="707886"/>
          </a:xfrm>
          <a:prstGeom prst="rect">
            <a:avLst/>
          </a:prstGeom>
          <a:noFill/>
        </p:spPr>
        <p:txBody>
          <a:bodyPr wrap="none">
            <a:spAutoFit/>
          </a:bodyPr>
          <a:lstStyle/>
          <a:p>
            <a:r>
              <a:rPr lang="en-US" sz="4000" b="1" dirty="0">
                <a:solidFill>
                  <a:schemeClr val="accent3"/>
                </a:solidFill>
                <a:sym typeface="Wingdings"/>
              </a:rPr>
              <a:t></a:t>
            </a:r>
            <a:endParaRPr lang="en-US" sz="4000" b="1" dirty="0">
              <a:solidFill>
                <a:schemeClr val="accent3"/>
              </a:solidFill>
            </a:endParaRPr>
          </a:p>
        </p:txBody>
      </p:sp>
    </p:spTree>
    <p:extLst>
      <p:ext uri="{BB962C8B-B14F-4D97-AF65-F5344CB8AC3E}">
        <p14:creationId xmlns:p14="http://schemas.microsoft.com/office/powerpoint/2010/main" val="653445690"/>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Arrow Connector 46"/>
          <p:cNvCxnSpPr>
            <a:endCxn id="10" idx="1"/>
          </p:cNvCxnSpPr>
          <p:nvPr/>
        </p:nvCxnSpPr>
        <p:spPr>
          <a:xfrm>
            <a:off x="3414879" y="2329903"/>
            <a:ext cx="3853407"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454" y="1948982"/>
            <a:ext cx="2445853" cy="5053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Test configurations</a:t>
            </a:r>
            <a:endParaRPr lang="en-US" dirty="0"/>
          </a:p>
        </p:txBody>
      </p:sp>
      <p:sp>
        <p:nvSpPr>
          <p:cNvPr id="10" name="Rectangle 9"/>
          <p:cNvSpPr/>
          <p:nvPr/>
        </p:nvSpPr>
        <p:spPr>
          <a:xfrm>
            <a:off x="7268286" y="1830409"/>
            <a:ext cx="2989783" cy="998988"/>
          </a:xfrm>
          <a:prstGeom prst="rect">
            <a:avLst/>
          </a:prstGeom>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nSpc>
                <a:spcPct val="85000"/>
              </a:lnSpc>
            </a:pPr>
            <a:r>
              <a:rPr lang="en-US" sz="1600" dirty="0">
                <a:solidFill>
                  <a:prstClr val="white"/>
                </a:solidFill>
                <a:latin typeface="+mj-lt"/>
              </a:rPr>
              <a:t>When the customer orders checks on line, </a:t>
            </a:r>
            <a:r>
              <a:rPr lang="en-US" sz="1600" dirty="0">
                <a:solidFill>
                  <a:schemeClr val="accent5">
                    <a:lumMod val="20000"/>
                    <a:lumOff val="80000"/>
                  </a:schemeClr>
                </a:solidFill>
                <a:latin typeface="+mj-lt"/>
              </a:rPr>
              <a:t>they can pay by credit card charge or checking or savings accounts debit.</a:t>
            </a:r>
            <a:endParaRPr lang="en-US" sz="1600" dirty="0">
              <a:solidFill>
                <a:prstClr val="white"/>
              </a:solidFill>
              <a:latin typeface="+mj-lt"/>
            </a:endParaRPr>
          </a:p>
        </p:txBody>
      </p:sp>
      <p:sp>
        <p:nvSpPr>
          <p:cNvPr id="13" name="TextBox 12"/>
          <p:cNvSpPr txBox="1"/>
          <p:nvPr/>
        </p:nvSpPr>
        <p:spPr>
          <a:xfrm>
            <a:off x="7360611" y="1404129"/>
            <a:ext cx="2661754" cy="369332"/>
          </a:xfrm>
          <a:prstGeom prst="rect">
            <a:avLst/>
          </a:prstGeom>
          <a:noFill/>
        </p:spPr>
        <p:txBody>
          <a:bodyPr wrap="none" rtlCol="0">
            <a:spAutoFit/>
          </a:bodyPr>
          <a:lstStyle/>
          <a:p>
            <a:r>
              <a:rPr lang="en-US" dirty="0">
                <a:latin typeface="+mj-lt"/>
              </a:rPr>
              <a:t>Two requirements covered</a:t>
            </a:r>
          </a:p>
        </p:txBody>
      </p:sp>
      <p:sp>
        <p:nvSpPr>
          <p:cNvPr id="50" name="TextBox 49"/>
          <p:cNvSpPr txBox="1"/>
          <p:nvPr/>
        </p:nvSpPr>
        <p:spPr>
          <a:xfrm>
            <a:off x="1904174" y="1406444"/>
            <a:ext cx="1867627" cy="338554"/>
          </a:xfrm>
          <a:prstGeom prst="rect">
            <a:avLst/>
          </a:prstGeom>
          <a:noFill/>
        </p:spPr>
        <p:txBody>
          <a:bodyPr wrap="none" rtlCol="0">
            <a:spAutoFit/>
          </a:bodyPr>
          <a:lstStyle/>
          <a:p>
            <a:r>
              <a:rPr lang="en-US" sz="1600" dirty="0">
                <a:latin typeface="+mj-lt"/>
              </a:rPr>
              <a:t>Order checks on line</a:t>
            </a:r>
          </a:p>
        </p:txBody>
      </p:sp>
      <p:sp>
        <p:nvSpPr>
          <p:cNvPr id="63" name="Rectangle 62"/>
          <p:cNvSpPr/>
          <p:nvPr/>
        </p:nvSpPr>
        <p:spPr>
          <a:xfrm>
            <a:off x="6710609" y="3480266"/>
            <a:ext cx="478016" cy="646331"/>
          </a:xfrm>
          <a:prstGeom prst="rect">
            <a:avLst/>
          </a:prstGeom>
        </p:spPr>
        <p:txBody>
          <a:bodyPr wrap="none">
            <a:spAutoFit/>
          </a:bodyPr>
          <a:lstStyle/>
          <a:p>
            <a:r>
              <a:rPr lang="en-US" sz="3600" b="1" dirty="0">
                <a:solidFill>
                  <a:srgbClr val="FF0000"/>
                </a:solidFill>
                <a:sym typeface="Wingdings"/>
              </a:rPr>
              <a:t></a:t>
            </a:r>
            <a:endParaRPr lang="en-US" sz="3600" b="1" dirty="0">
              <a:solidFill>
                <a:srgbClr val="FF0000"/>
              </a:solidFill>
            </a:endParaRPr>
          </a:p>
        </p:txBody>
      </p:sp>
      <p:sp>
        <p:nvSpPr>
          <p:cNvPr id="93" name="Rectangle 92"/>
          <p:cNvSpPr/>
          <p:nvPr/>
        </p:nvSpPr>
        <p:spPr>
          <a:xfrm>
            <a:off x="6655306" y="1712601"/>
            <a:ext cx="588623" cy="707886"/>
          </a:xfrm>
          <a:prstGeom prst="rect">
            <a:avLst/>
          </a:prstGeom>
          <a:noFill/>
        </p:spPr>
        <p:txBody>
          <a:bodyPr wrap="none">
            <a:spAutoFit/>
          </a:bodyPr>
          <a:lstStyle/>
          <a:p>
            <a:r>
              <a:rPr lang="en-US" sz="4000" b="1" dirty="0">
                <a:solidFill>
                  <a:schemeClr val="accent3"/>
                </a:solidFill>
                <a:sym typeface="Wingdings"/>
              </a:rPr>
              <a:t></a:t>
            </a:r>
            <a:endParaRPr lang="en-US" sz="4000" b="1" dirty="0">
              <a:solidFill>
                <a:schemeClr val="accent3"/>
              </a:solidFill>
            </a:endParaRPr>
          </a:p>
        </p:txBody>
      </p:sp>
      <p:sp>
        <p:nvSpPr>
          <p:cNvPr id="46" name="TextBox 45"/>
          <p:cNvSpPr txBox="1"/>
          <p:nvPr/>
        </p:nvSpPr>
        <p:spPr>
          <a:xfrm>
            <a:off x="4548957" y="1611055"/>
            <a:ext cx="1605889" cy="338554"/>
          </a:xfrm>
          <a:prstGeom prst="rect">
            <a:avLst/>
          </a:prstGeom>
          <a:noFill/>
        </p:spPr>
        <p:txBody>
          <a:bodyPr wrap="none" rtlCol="0">
            <a:spAutoFit/>
          </a:bodyPr>
          <a:lstStyle/>
          <a:p>
            <a:r>
              <a:rPr lang="en-US" sz="1600" dirty="0">
                <a:latin typeface="+mj-lt"/>
              </a:rPr>
              <a:t>Configuration #1 </a:t>
            </a:r>
          </a:p>
        </p:txBody>
      </p:sp>
      <p:cxnSp>
        <p:nvCxnSpPr>
          <p:cNvPr id="53" name="Straight Arrow Connector 52"/>
          <p:cNvCxnSpPr>
            <a:endCxn id="56" idx="1"/>
          </p:cNvCxnSpPr>
          <p:nvPr/>
        </p:nvCxnSpPr>
        <p:spPr>
          <a:xfrm>
            <a:off x="3414879" y="4111760"/>
            <a:ext cx="3853407"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454" y="3730841"/>
            <a:ext cx="2445853" cy="5053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56" name="Rectangle 55"/>
          <p:cNvSpPr/>
          <p:nvPr/>
        </p:nvSpPr>
        <p:spPr>
          <a:xfrm>
            <a:off x="7268286" y="3612267"/>
            <a:ext cx="2989783" cy="998988"/>
          </a:xfrm>
          <a:prstGeom prst="rect">
            <a:avLst/>
          </a:prstGeom>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nSpc>
                <a:spcPct val="85000"/>
              </a:lnSpc>
            </a:pPr>
            <a:r>
              <a:rPr lang="en-US" sz="1600" dirty="0">
                <a:solidFill>
                  <a:prstClr val="white"/>
                </a:solidFill>
                <a:latin typeface="+mj-lt"/>
              </a:rPr>
              <a:t>When the customer orders checks on line, </a:t>
            </a:r>
            <a:r>
              <a:rPr lang="en-US" sz="1600" dirty="0">
                <a:solidFill>
                  <a:schemeClr val="accent5">
                    <a:lumMod val="20000"/>
                    <a:lumOff val="80000"/>
                  </a:schemeClr>
                </a:solidFill>
                <a:latin typeface="+mj-lt"/>
              </a:rPr>
              <a:t>they can use Firefox 3.6 o 4 or IE 7 or 8.</a:t>
            </a:r>
            <a:endParaRPr lang="en-US" sz="1600" dirty="0">
              <a:solidFill>
                <a:prstClr val="white"/>
              </a:solidFill>
              <a:latin typeface="+mj-lt"/>
            </a:endParaRPr>
          </a:p>
        </p:txBody>
      </p:sp>
      <p:sp>
        <p:nvSpPr>
          <p:cNvPr id="59" name="TextBox 58"/>
          <p:cNvSpPr txBox="1"/>
          <p:nvPr/>
        </p:nvSpPr>
        <p:spPr>
          <a:xfrm>
            <a:off x="4548957" y="3392914"/>
            <a:ext cx="1605889" cy="338554"/>
          </a:xfrm>
          <a:prstGeom prst="rect">
            <a:avLst/>
          </a:prstGeom>
          <a:noFill/>
        </p:spPr>
        <p:txBody>
          <a:bodyPr wrap="none" rtlCol="0">
            <a:spAutoFit/>
          </a:bodyPr>
          <a:lstStyle/>
          <a:p>
            <a:r>
              <a:rPr lang="en-US" sz="1600" dirty="0">
                <a:latin typeface="+mj-lt"/>
              </a:rPr>
              <a:t>Configuration #2 </a:t>
            </a:r>
          </a:p>
        </p:txBody>
      </p:sp>
      <p:grpSp>
        <p:nvGrpSpPr>
          <p:cNvPr id="6" name="Group 5"/>
          <p:cNvGrpSpPr/>
          <p:nvPr/>
        </p:nvGrpSpPr>
        <p:grpSpPr>
          <a:xfrm>
            <a:off x="2029299" y="1790136"/>
            <a:ext cx="1789832" cy="4389283"/>
            <a:chOff x="3374041" y="1708688"/>
            <a:chExt cx="1712097" cy="4787445"/>
          </a:xfrm>
        </p:grpSpPr>
        <p:sp>
          <p:nvSpPr>
            <p:cNvPr id="94" name="Rectangle 93"/>
            <p:cNvSpPr/>
            <p:nvPr/>
          </p:nvSpPr>
          <p:spPr>
            <a:xfrm>
              <a:off x="3374041" y="1708688"/>
              <a:ext cx="1712097" cy="4787445"/>
            </a:xfrm>
            <a:prstGeom prst="rect">
              <a:avLst/>
            </a:prstGeom>
            <a:solidFill>
              <a:schemeClr val="bg1">
                <a:lumMod val="8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a:solidFill>
                  <a:prstClr val="white"/>
                </a:solidFill>
                <a:latin typeface="+mj-lt"/>
              </a:endParaRPr>
            </a:p>
          </p:txBody>
        </p:sp>
        <p:sp>
          <p:nvSpPr>
            <p:cNvPr id="14" name="Rectangle 48"/>
            <p:cNvSpPr>
              <a:spLocks noChangeArrowheads="1"/>
            </p:cNvSpPr>
            <p:nvPr/>
          </p:nvSpPr>
          <p:spPr bwMode="auto">
            <a:xfrm>
              <a:off x="3606098" y="1828403"/>
              <a:ext cx="1255712" cy="36353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Open App</a:t>
              </a:r>
            </a:p>
          </p:txBody>
        </p:sp>
        <p:sp>
          <p:nvSpPr>
            <p:cNvPr id="16" name="Rectangle 48"/>
            <p:cNvSpPr>
              <a:spLocks noChangeArrowheads="1"/>
            </p:cNvSpPr>
            <p:nvPr/>
          </p:nvSpPr>
          <p:spPr bwMode="auto">
            <a:xfrm>
              <a:off x="3606098" y="2402896"/>
              <a:ext cx="1255712" cy="36353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Register</a:t>
              </a:r>
            </a:p>
          </p:txBody>
        </p:sp>
        <p:sp>
          <p:nvSpPr>
            <p:cNvPr id="18" name="Rectangle 48"/>
            <p:cNvSpPr>
              <a:spLocks noChangeArrowheads="1"/>
            </p:cNvSpPr>
            <p:nvPr/>
          </p:nvSpPr>
          <p:spPr bwMode="auto">
            <a:xfrm>
              <a:off x="3606098" y="2977389"/>
              <a:ext cx="1255712" cy="36353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Search</a:t>
              </a:r>
            </a:p>
          </p:txBody>
        </p:sp>
        <p:sp>
          <p:nvSpPr>
            <p:cNvPr id="20" name="Rectangle 48"/>
            <p:cNvSpPr>
              <a:spLocks noChangeArrowheads="1"/>
            </p:cNvSpPr>
            <p:nvPr/>
          </p:nvSpPr>
          <p:spPr bwMode="auto">
            <a:xfrm>
              <a:off x="3606098" y="3551882"/>
              <a:ext cx="1255712" cy="36353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Add to cart</a:t>
              </a:r>
            </a:p>
          </p:txBody>
        </p:sp>
        <p:sp>
          <p:nvSpPr>
            <p:cNvPr id="22" name="Rectangle 48"/>
            <p:cNvSpPr>
              <a:spLocks noChangeArrowheads="1"/>
            </p:cNvSpPr>
            <p:nvPr/>
          </p:nvSpPr>
          <p:spPr bwMode="auto">
            <a:xfrm>
              <a:off x="3606098" y="4126375"/>
              <a:ext cx="1255712" cy="36353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Check out</a:t>
              </a:r>
            </a:p>
          </p:txBody>
        </p:sp>
        <p:sp>
          <p:nvSpPr>
            <p:cNvPr id="24" name="Rectangle 48"/>
            <p:cNvSpPr>
              <a:spLocks noChangeArrowheads="1"/>
            </p:cNvSpPr>
            <p:nvPr/>
          </p:nvSpPr>
          <p:spPr bwMode="auto">
            <a:xfrm>
              <a:off x="3606098" y="4700868"/>
              <a:ext cx="1255712" cy="36353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nchorCtr="1"/>
            <a:lstStyle/>
            <a:p>
              <a:r>
                <a:rPr lang="en-US" sz="1200" b="1" dirty="0">
                  <a:solidFill>
                    <a:schemeClr val="bg1"/>
                  </a:solidFill>
                  <a:latin typeface="Arial" charset="0"/>
                  <a:cs typeface="Arial" charset="0"/>
                </a:rPr>
                <a:t>Verify email sent</a:t>
              </a:r>
            </a:p>
          </p:txBody>
        </p:sp>
        <p:sp>
          <p:nvSpPr>
            <p:cNvPr id="26" name="Rectangle 48"/>
            <p:cNvSpPr>
              <a:spLocks noChangeArrowheads="1"/>
            </p:cNvSpPr>
            <p:nvPr/>
          </p:nvSpPr>
          <p:spPr bwMode="auto">
            <a:xfrm>
              <a:off x="3606098" y="5275361"/>
              <a:ext cx="1255712" cy="3635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Verify order sent</a:t>
              </a:r>
            </a:p>
          </p:txBody>
        </p:sp>
        <p:sp>
          <p:nvSpPr>
            <p:cNvPr id="28" name="Rectangle 48"/>
            <p:cNvSpPr>
              <a:spLocks noChangeArrowheads="1"/>
            </p:cNvSpPr>
            <p:nvPr/>
          </p:nvSpPr>
          <p:spPr bwMode="auto">
            <a:xfrm>
              <a:off x="3606098" y="5849855"/>
              <a:ext cx="1255712" cy="3635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algn="ctr"/>
              <a:r>
                <a:rPr lang="en-US" sz="1200" b="1" dirty="0">
                  <a:solidFill>
                    <a:schemeClr val="bg1"/>
                  </a:solidFill>
                  <a:latin typeface="Arial" charset="0"/>
                  <a:cs typeface="Arial" charset="0"/>
                </a:rPr>
                <a:t>Verify charge </a:t>
              </a:r>
              <a:br>
                <a:rPr lang="en-US" sz="1200" b="1" dirty="0">
                  <a:solidFill>
                    <a:schemeClr val="bg1"/>
                  </a:solidFill>
                  <a:latin typeface="Arial" charset="0"/>
                  <a:cs typeface="Arial" charset="0"/>
                </a:rPr>
              </a:br>
              <a:r>
                <a:rPr lang="en-US" sz="1200" b="1" dirty="0">
                  <a:solidFill>
                    <a:schemeClr val="bg1"/>
                  </a:solidFill>
                  <a:latin typeface="Arial" charset="0"/>
                  <a:cs typeface="Arial" charset="0"/>
                </a:rPr>
                <a:t>posted</a:t>
              </a:r>
            </a:p>
          </p:txBody>
        </p:sp>
        <p:cxnSp>
          <p:nvCxnSpPr>
            <p:cNvPr id="31" name="Straight Arrow Connector 30"/>
            <p:cNvCxnSpPr>
              <a:stCxn id="14" idx="2"/>
              <a:endCxn id="16" idx="0"/>
            </p:cNvCxnSpPr>
            <p:nvPr/>
          </p:nvCxnSpPr>
          <p:spPr>
            <a:xfrm>
              <a:off x="4233954" y="2191941"/>
              <a:ext cx="0" cy="210955"/>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2"/>
              <a:endCxn id="18" idx="0"/>
            </p:cNvCxnSpPr>
            <p:nvPr/>
          </p:nvCxnSpPr>
          <p:spPr>
            <a:xfrm>
              <a:off x="4233954" y="2766434"/>
              <a:ext cx="0" cy="210955"/>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2"/>
              <a:endCxn id="20" idx="0"/>
            </p:cNvCxnSpPr>
            <p:nvPr/>
          </p:nvCxnSpPr>
          <p:spPr>
            <a:xfrm>
              <a:off x="4233954" y="3340927"/>
              <a:ext cx="0" cy="210955"/>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2"/>
              <a:endCxn id="22" idx="0"/>
            </p:cNvCxnSpPr>
            <p:nvPr/>
          </p:nvCxnSpPr>
          <p:spPr>
            <a:xfrm>
              <a:off x="4233954" y="3915420"/>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2"/>
              <a:endCxn id="24" idx="0"/>
            </p:cNvCxnSpPr>
            <p:nvPr/>
          </p:nvCxnSpPr>
          <p:spPr>
            <a:xfrm>
              <a:off x="4233954" y="4489913"/>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2"/>
              <a:endCxn id="26" idx="0"/>
            </p:cNvCxnSpPr>
            <p:nvPr/>
          </p:nvCxnSpPr>
          <p:spPr>
            <a:xfrm>
              <a:off x="4233954" y="5064406"/>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6" idx="2"/>
              <a:endCxn id="28" idx="0"/>
            </p:cNvCxnSpPr>
            <p:nvPr/>
          </p:nvCxnSpPr>
          <p:spPr>
            <a:xfrm>
              <a:off x="4233954" y="5638899"/>
              <a:ext cx="0" cy="21095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48"/>
            <p:cNvSpPr>
              <a:spLocks noChangeArrowheads="1"/>
            </p:cNvSpPr>
            <p:nvPr/>
          </p:nvSpPr>
          <p:spPr bwMode="auto">
            <a:xfrm>
              <a:off x="3606098" y="1828903"/>
              <a:ext cx="1255712" cy="3635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Open App</a:t>
              </a:r>
            </a:p>
          </p:txBody>
        </p:sp>
        <p:sp>
          <p:nvSpPr>
            <p:cNvPr id="75" name="Rectangle 48"/>
            <p:cNvSpPr>
              <a:spLocks noChangeArrowheads="1"/>
            </p:cNvSpPr>
            <p:nvPr/>
          </p:nvSpPr>
          <p:spPr bwMode="auto">
            <a:xfrm>
              <a:off x="3606098" y="2403396"/>
              <a:ext cx="1255712" cy="3635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Register</a:t>
              </a:r>
            </a:p>
          </p:txBody>
        </p:sp>
        <p:sp>
          <p:nvSpPr>
            <p:cNvPr id="76" name="Rectangle 48"/>
            <p:cNvSpPr>
              <a:spLocks noChangeArrowheads="1"/>
            </p:cNvSpPr>
            <p:nvPr/>
          </p:nvSpPr>
          <p:spPr bwMode="auto">
            <a:xfrm>
              <a:off x="3606098" y="2977889"/>
              <a:ext cx="1255712" cy="3635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Search</a:t>
              </a:r>
            </a:p>
          </p:txBody>
        </p:sp>
        <p:sp>
          <p:nvSpPr>
            <p:cNvPr id="77" name="Rectangle 48"/>
            <p:cNvSpPr>
              <a:spLocks noChangeArrowheads="1"/>
            </p:cNvSpPr>
            <p:nvPr/>
          </p:nvSpPr>
          <p:spPr bwMode="auto">
            <a:xfrm>
              <a:off x="3606098" y="3552382"/>
              <a:ext cx="1255712" cy="3635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Add to cart</a:t>
              </a:r>
            </a:p>
          </p:txBody>
        </p:sp>
        <p:sp>
          <p:nvSpPr>
            <p:cNvPr id="78" name="Rectangle 48"/>
            <p:cNvSpPr>
              <a:spLocks noChangeArrowheads="1"/>
            </p:cNvSpPr>
            <p:nvPr/>
          </p:nvSpPr>
          <p:spPr bwMode="auto">
            <a:xfrm>
              <a:off x="3606098" y="4126875"/>
              <a:ext cx="1255712" cy="3635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Check out</a:t>
              </a:r>
            </a:p>
          </p:txBody>
        </p:sp>
        <p:sp>
          <p:nvSpPr>
            <p:cNvPr id="79" name="Rectangle 48"/>
            <p:cNvSpPr>
              <a:spLocks noChangeArrowheads="1"/>
            </p:cNvSpPr>
            <p:nvPr/>
          </p:nvSpPr>
          <p:spPr bwMode="auto">
            <a:xfrm>
              <a:off x="3606098" y="4701368"/>
              <a:ext cx="1255712" cy="3635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r>
                <a:rPr lang="en-US" sz="1200" b="1" dirty="0">
                  <a:solidFill>
                    <a:schemeClr val="bg1"/>
                  </a:solidFill>
                  <a:latin typeface="Arial" charset="0"/>
                  <a:cs typeface="Arial" charset="0"/>
                </a:rPr>
                <a:t>Verify email sent</a:t>
              </a:r>
            </a:p>
          </p:txBody>
        </p:sp>
        <p:cxnSp>
          <p:nvCxnSpPr>
            <p:cNvPr id="80" name="Straight Arrow Connector 79"/>
            <p:cNvCxnSpPr/>
            <p:nvPr/>
          </p:nvCxnSpPr>
          <p:spPr>
            <a:xfrm>
              <a:off x="4233954" y="2214181"/>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233954" y="2788674"/>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233954" y="3363167"/>
              <a:ext cx="0" cy="2109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2459666"/>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Testing Team Challenges</a:t>
            </a:r>
            <a:endParaRPr lang="en-US" dirty="0">
              <a:latin typeface="+mj-lt"/>
            </a:endParaRPr>
          </a:p>
        </p:txBody>
      </p:sp>
      <p:sp>
        <p:nvSpPr>
          <p:cNvPr id="41" name="Rounded Rectangle 40"/>
          <p:cNvSpPr/>
          <p:nvPr/>
        </p:nvSpPr>
        <p:spPr>
          <a:xfrm>
            <a:off x="3083017" y="1730258"/>
            <a:ext cx="6060915" cy="825999"/>
          </a:xfrm>
          <a:prstGeom prst="round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Rounded Rectangle 4"/>
          <p:cNvSpPr/>
          <p:nvPr/>
        </p:nvSpPr>
        <p:spPr>
          <a:xfrm>
            <a:off x="3141323" y="1770580"/>
            <a:ext cx="5944304" cy="745355"/>
          </a:xfrm>
          <a:prstGeom prst="rect">
            <a:avLst/>
          </a:prstGeom>
          <a:solidFill>
            <a:schemeClr val="accent1">
              <a:lumMod val="75000"/>
            </a:schemeClr>
          </a:solidFill>
          <a:ln>
            <a:solidFill>
              <a:schemeClr val="accent1">
                <a:lumMod val="75000"/>
              </a:schemeClr>
            </a:solidFill>
          </a:ln>
          <a:effectLst/>
        </p:spPr>
        <p:style>
          <a:lnRef idx="0">
            <a:scrgbClr r="0" g="0" b="0"/>
          </a:lnRef>
          <a:fillRef idx="0">
            <a:scrgbClr r="0" g="0" b="0"/>
          </a:fillRef>
          <a:effectRef idx="0">
            <a:scrgbClr r="0" g="0" b="0"/>
          </a:effectRef>
          <a:fontRef idx="minor">
            <a:schemeClr val="lt1"/>
          </a:fontRef>
        </p:style>
        <p:txBody>
          <a:bodyPr spcFirstLastPara="0" vert="horz" wrap="square" lIns="125731" tIns="125731" rIns="125731" bIns="125731" numCol="1" spcCol="1270" anchor="ctr" anchorCtr="0">
            <a:noAutofit/>
          </a:bodyPr>
          <a:lstStyle/>
          <a:p>
            <a:pPr marL="119060" algn="ctr" defTabSz="2089098">
              <a:lnSpc>
                <a:spcPct val="90000"/>
              </a:lnSpc>
              <a:spcAft>
                <a:spcPct val="35000"/>
              </a:spcAft>
            </a:pPr>
            <a:r>
              <a:rPr lang="en-US" sz="2000" dirty="0">
                <a:latin typeface="Arial" pitchFamily="34" charset="0"/>
                <a:cs typeface="Arial" pitchFamily="34" charset="0"/>
              </a:rPr>
              <a:t>Manage Test Duplication</a:t>
            </a:r>
          </a:p>
        </p:txBody>
      </p:sp>
      <p:grpSp>
        <p:nvGrpSpPr>
          <p:cNvPr id="11" name="Group 10"/>
          <p:cNvGrpSpPr>
            <a:grpSpLocks noChangeAspect="1"/>
          </p:cNvGrpSpPr>
          <p:nvPr/>
        </p:nvGrpSpPr>
        <p:grpSpPr>
          <a:xfrm>
            <a:off x="3080553" y="2735646"/>
            <a:ext cx="6063380" cy="825999"/>
            <a:chOff x="0" y="163802"/>
            <a:chExt cx="7053410" cy="1979640"/>
          </a:xfrm>
          <a:solidFill>
            <a:schemeClr val="accent1">
              <a:lumMod val="75000"/>
            </a:schemeClr>
          </a:solidFill>
        </p:grpSpPr>
        <p:sp>
          <p:nvSpPr>
            <p:cNvPr id="12" name="Rounded Rectangle 11"/>
            <p:cNvSpPr/>
            <p:nvPr/>
          </p:nvSpPr>
          <p:spPr>
            <a:xfrm>
              <a:off x="0" y="163802"/>
              <a:ext cx="7053410" cy="1979640"/>
            </a:xfrm>
            <a:prstGeom prst="roundRect">
              <a:avLst/>
            </a:prstGeom>
            <a:grpFill/>
            <a:ln>
              <a:solidFill>
                <a:schemeClr val="accent1">
                  <a:lumMod val="75000"/>
                </a:schemeClr>
              </a:solid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3" name="Rounded Rectangle 4"/>
            <p:cNvSpPr/>
            <p:nvPr/>
          </p:nvSpPr>
          <p:spPr>
            <a:xfrm>
              <a:off x="96638" y="260440"/>
              <a:ext cx="6860134" cy="1786364"/>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071" tIns="179071" rIns="179071" bIns="179071" numCol="1" spcCol="1270" anchor="ctr" anchorCtr="0">
              <a:noAutofit/>
            </a:bodyPr>
            <a:lstStyle/>
            <a:p>
              <a:pPr marL="119060" algn="ctr" defTabSz="2089098">
                <a:lnSpc>
                  <a:spcPct val="90000"/>
                </a:lnSpc>
                <a:spcBef>
                  <a:spcPct val="0"/>
                </a:spcBef>
                <a:spcAft>
                  <a:spcPct val="35000"/>
                </a:spcAft>
              </a:pPr>
              <a:r>
                <a:rPr lang="en-US" sz="2000" dirty="0">
                  <a:latin typeface="Arial" pitchFamily="34" charset="0"/>
                  <a:cs typeface="Arial" pitchFamily="34" charset="0"/>
                </a:rPr>
                <a:t>Manage Test Maintenance</a:t>
              </a:r>
            </a:p>
          </p:txBody>
        </p:sp>
      </p:grpSp>
      <p:grpSp>
        <p:nvGrpSpPr>
          <p:cNvPr id="15" name="Group 14"/>
          <p:cNvGrpSpPr>
            <a:grpSpLocks noChangeAspect="1"/>
          </p:cNvGrpSpPr>
          <p:nvPr/>
        </p:nvGrpSpPr>
        <p:grpSpPr>
          <a:xfrm>
            <a:off x="3079888" y="3794194"/>
            <a:ext cx="6064045" cy="825999"/>
            <a:chOff x="0" y="163802"/>
            <a:chExt cx="7053410" cy="1979640"/>
          </a:xfrm>
          <a:solidFill>
            <a:schemeClr val="accent1">
              <a:lumMod val="75000"/>
            </a:schemeClr>
          </a:solidFill>
        </p:grpSpPr>
        <p:sp>
          <p:nvSpPr>
            <p:cNvPr id="16" name="Rounded Rectangle 15"/>
            <p:cNvSpPr/>
            <p:nvPr/>
          </p:nvSpPr>
          <p:spPr>
            <a:xfrm>
              <a:off x="0" y="163802"/>
              <a:ext cx="7053410" cy="1979640"/>
            </a:xfrm>
            <a:prstGeom prst="roundRect">
              <a:avLst/>
            </a:prstGeom>
            <a:grpFill/>
            <a:ln>
              <a:solidFill>
                <a:schemeClr val="accent1">
                  <a:lumMod val="75000"/>
                </a:schemeClr>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7" name="Rounded Rectangle 4"/>
            <p:cNvSpPr/>
            <p:nvPr/>
          </p:nvSpPr>
          <p:spPr>
            <a:xfrm>
              <a:off x="96638" y="260440"/>
              <a:ext cx="6860134" cy="1786364"/>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071" tIns="179071" rIns="179071" bIns="179071" numCol="1" spcCol="1270" anchor="ctr" anchorCtr="0">
              <a:noAutofit/>
            </a:bodyPr>
            <a:lstStyle/>
            <a:p>
              <a:pPr marL="119060" algn="ctr" defTabSz="2089098">
                <a:lnSpc>
                  <a:spcPct val="90000"/>
                </a:lnSpc>
                <a:spcBef>
                  <a:spcPct val="0"/>
                </a:spcBef>
                <a:spcAft>
                  <a:spcPct val="35000"/>
                </a:spcAft>
              </a:pPr>
              <a:r>
                <a:rPr lang="en-US" sz="2000" dirty="0">
                  <a:latin typeface="Arial" pitchFamily="34" charset="0"/>
                  <a:cs typeface="Arial" pitchFamily="34" charset="0"/>
                </a:rPr>
                <a:t>Assure Testing Accuracy</a:t>
              </a:r>
            </a:p>
          </p:txBody>
        </p:sp>
      </p:grpSp>
      <p:grpSp>
        <p:nvGrpSpPr>
          <p:cNvPr id="35" name="Group 34"/>
          <p:cNvGrpSpPr>
            <a:grpSpLocks noChangeAspect="1"/>
          </p:cNvGrpSpPr>
          <p:nvPr/>
        </p:nvGrpSpPr>
        <p:grpSpPr>
          <a:xfrm>
            <a:off x="3079888" y="4846923"/>
            <a:ext cx="6064045" cy="825999"/>
            <a:chOff x="0" y="163802"/>
            <a:chExt cx="7053410" cy="1979640"/>
          </a:xfrm>
          <a:solidFill>
            <a:schemeClr val="accent1">
              <a:lumMod val="75000"/>
            </a:schemeClr>
          </a:solidFill>
        </p:grpSpPr>
        <p:sp>
          <p:nvSpPr>
            <p:cNvPr id="39" name="Rounded Rectangle 38"/>
            <p:cNvSpPr/>
            <p:nvPr/>
          </p:nvSpPr>
          <p:spPr>
            <a:xfrm>
              <a:off x="0" y="163802"/>
              <a:ext cx="7053410" cy="1979640"/>
            </a:xfrm>
            <a:prstGeom prst="roundRect">
              <a:avLst/>
            </a:prstGeom>
            <a:grpFill/>
            <a:ln>
              <a:solidFill>
                <a:schemeClr val="accent1">
                  <a:lumMod val="75000"/>
                </a:schemeClr>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40" name="Rounded Rectangle 4"/>
            <p:cNvSpPr/>
            <p:nvPr/>
          </p:nvSpPr>
          <p:spPr>
            <a:xfrm>
              <a:off x="96638" y="260440"/>
              <a:ext cx="6860134" cy="1786364"/>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071" tIns="179071" rIns="179071" bIns="179071" numCol="1" spcCol="1270" anchor="ctr" anchorCtr="0">
              <a:noAutofit/>
            </a:bodyPr>
            <a:lstStyle/>
            <a:p>
              <a:pPr marL="119060" algn="ctr" defTabSz="2089098">
                <a:lnSpc>
                  <a:spcPct val="90000"/>
                </a:lnSpc>
                <a:spcBef>
                  <a:spcPct val="0"/>
                </a:spcBef>
                <a:spcAft>
                  <a:spcPct val="35000"/>
                </a:spcAft>
              </a:pPr>
              <a:r>
                <a:rPr lang="en-US" sz="2000" dirty="0">
                  <a:latin typeface="Arial" pitchFamily="34" charset="0"/>
                  <a:cs typeface="Arial" pitchFamily="34" charset="0"/>
                </a:rPr>
                <a:t>Assure appropriate testing by Business Priority</a:t>
              </a:r>
            </a:p>
          </p:txBody>
        </p:sp>
      </p:grpSp>
    </p:spTree>
    <p:extLst>
      <p:ext uri="{BB962C8B-B14F-4D97-AF65-F5344CB8AC3E}">
        <p14:creationId xmlns:p14="http://schemas.microsoft.com/office/powerpoint/2010/main" val="1276856411"/>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latin typeface="HP Simplified"/>
              </a:rPr>
              <a:t>Moving from Serial to Component Design</a:t>
            </a:r>
            <a:endParaRPr lang="en-US" dirty="0">
              <a:latin typeface="HP Simplified"/>
            </a:endParaRPr>
          </a:p>
        </p:txBody>
      </p:sp>
      <p:sp>
        <p:nvSpPr>
          <p:cNvPr id="3" name="Title 2"/>
          <p:cNvSpPr>
            <a:spLocks noGrp="1"/>
          </p:cNvSpPr>
          <p:nvPr>
            <p:ph type="title"/>
          </p:nvPr>
        </p:nvSpPr>
        <p:spPr/>
        <p:txBody>
          <a:bodyPr>
            <a:normAutofit fontScale="90000"/>
          </a:bodyPr>
          <a:lstStyle/>
          <a:p>
            <a:r>
              <a:rPr lang="en-US" dirty="0" smtClean="0">
                <a:latin typeface="HP Simplified"/>
              </a:rPr>
              <a:t>Component Based Testing</a:t>
            </a:r>
            <a:endParaRPr lang="en-US" dirty="0">
              <a:latin typeface="HP Simplified"/>
            </a:endParaRPr>
          </a:p>
        </p:txBody>
      </p:sp>
      <p:sp>
        <p:nvSpPr>
          <p:cNvPr id="4" name="Content Placeholder 3"/>
          <p:cNvSpPr>
            <a:spLocks noGrp="1"/>
          </p:cNvSpPr>
          <p:nvPr>
            <p:ph sz="quarter" idx="4294967295"/>
          </p:nvPr>
        </p:nvSpPr>
        <p:spPr>
          <a:xfrm>
            <a:off x="1612901" y="1631817"/>
            <a:ext cx="10579100" cy="4885097"/>
          </a:xfrm>
          <a:prstGeom prst="rect">
            <a:avLst/>
          </a:prstGeom>
        </p:spPr>
        <p:txBody>
          <a:bodyPr>
            <a:normAutofit lnSpcReduction="10000"/>
          </a:bodyPr>
          <a:lstStyle/>
          <a:p>
            <a:pPr>
              <a:buNone/>
            </a:pPr>
            <a:r>
              <a:rPr lang="en-US" sz="1867" dirty="0">
                <a:latin typeface="HP Simplified"/>
              </a:rPr>
              <a:t>Create Order Test</a:t>
            </a:r>
          </a:p>
          <a:p>
            <a:r>
              <a:rPr lang="en-US" sz="1867" dirty="0">
                <a:latin typeface="HP Simplified"/>
              </a:rPr>
              <a:t>Step 1: Login</a:t>
            </a:r>
          </a:p>
          <a:p>
            <a:pPr lvl="1"/>
            <a:r>
              <a:rPr lang="en-US" sz="1867" dirty="0">
                <a:latin typeface="HP Simplified"/>
              </a:rPr>
              <a:t>Open application</a:t>
            </a:r>
          </a:p>
          <a:p>
            <a:pPr lvl="1"/>
            <a:r>
              <a:rPr lang="en-US" sz="1867" dirty="0">
                <a:latin typeface="HP Simplified"/>
              </a:rPr>
              <a:t>Enter user name</a:t>
            </a:r>
          </a:p>
          <a:p>
            <a:pPr lvl="1"/>
            <a:r>
              <a:rPr lang="en-US" sz="1867" dirty="0">
                <a:latin typeface="HP Simplified"/>
              </a:rPr>
              <a:t>Enter password</a:t>
            </a:r>
          </a:p>
          <a:p>
            <a:pPr lvl="1"/>
            <a:r>
              <a:rPr lang="en-US" sz="1867" dirty="0">
                <a:latin typeface="HP Simplified"/>
              </a:rPr>
              <a:t>Click “Submit”</a:t>
            </a:r>
          </a:p>
          <a:p>
            <a:r>
              <a:rPr lang="en-US" sz="1867" dirty="0">
                <a:latin typeface="HP Simplified"/>
              </a:rPr>
              <a:t>Step 2: Create an order</a:t>
            </a:r>
          </a:p>
          <a:p>
            <a:pPr lvl="1"/>
            <a:r>
              <a:rPr lang="en-US" sz="1867" dirty="0">
                <a:latin typeface="HP Simplified"/>
              </a:rPr>
              <a:t>…</a:t>
            </a:r>
          </a:p>
          <a:p>
            <a:pPr lvl="1"/>
            <a:r>
              <a:rPr lang="en-US" sz="1867" dirty="0">
                <a:latin typeface="HP Simplified"/>
              </a:rPr>
              <a:t>…</a:t>
            </a:r>
          </a:p>
          <a:p>
            <a:r>
              <a:rPr lang="en-US" sz="1867" dirty="0">
                <a:latin typeface="HP Simplified"/>
              </a:rPr>
              <a:t>Step 3: View the newly created order</a:t>
            </a:r>
          </a:p>
          <a:p>
            <a:pPr lvl="1"/>
            <a:r>
              <a:rPr lang="en-US" sz="1867" dirty="0">
                <a:latin typeface="HP Simplified"/>
              </a:rPr>
              <a:t>…</a:t>
            </a:r>
          </a:p>
          <a:p>
            <a:pPr lvl="1"/>
            <a:r>
              <a:rPr lang="en-US" sz="1867" dirty="0">
                <a:latin typeface="HP Simplified"/>
              </a:rPr>
              <a:t>…</a:t>
            </a:r>
          </a:p>
          <a:p>
            <a:r>
              <a:rPr lang="en-US" sz="1867" dirty="0">
                <a:latin typeface="HP Simplified"/>
              </a:rPr>
              <a:t>Step 4: Logout</a:t>
            </a:r>
          </a:p>
          <a:p>
            <a:pPr lvl="1"/>
            <a:r>
              <a:rPr lang="en-US" sz="1867" dirty="0">
                <a:latin typeface="HP Simplified"/>
              </a:rPr>
              <a:t>…</a:t>
            </a:r>
          </a:p>
          <a:p>
            <a:pPr lvl="1"/>
            <a:r>
              <a:rPr lang="en-US" sz="1867" dirty="0">
                <a:latin typeface="HP Simplified"/>
              </a:rPr>
              <a:t>…</a:t>
            </a:r>
          </a:p>
          <a:p>
            <a:endParaRPr lang="en-US" sz="1867" dirty="0">
              <a:latin typeface="HP Simplified"/>
            </a:endParaRPr>
          </a:p>
        </p:txBody>
      </p:sp>
      <p:grpSp>
        <p:nvGrpSpPr>
          <p:cNvPr id="22" name="Group 21"/>
          <p:cNvGrpSpPr/>
          <p:nvPr/>
        </p:nvGrpSpPr>
        <p:grpSpPr>
          <a:xfrm>
            <a:off x="6846277" y="1614426"/>
            <a:ext cx="2009671" cy="4293993"/>
            <a:chOff x="1007357" y="1117042"/>
            <a:chExt cx="1045020" cy="3711780"/>
          </a:xfrm>
        </p:grpSpPr>
        <p:sp>
          <p:nvSpPr>
            <p:cNvPr id="23" name="Rectangle 22"/>
            <p:cNvSpPr/>
            <p:nvPr/>
          </p:nvSpPr>
          <p:spPr>
            <a:xfrm>
              <a:off x="1007357" y="1117042"/>
              <a:ext cx="1045020" cy="3711780"/>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24" name="Down Arrow 23"/>
            <p:cNvSpPr/>
            <p:nvPr/>
          </p:nvSpPr>
          <p:spPr>
            <a:xfrm>
              <a:off x="1454999" y="1890754"/>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25" name="Down Arrow 24"/>
            <p:cNvSpPr/>
            <p:nvPr/>
          </p:nvSpPr>
          <p:spPr>
            <a:xfrm>
              <a:off x="1454998" y="2829235"/>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27" name="Rectangle 26"/>
            <p:cNvSpPr/>
            <p:nvPr/>
          </p:nvSpPr>
          <p:spPr>
            <a:xfrm>
              <a:off x="1089500" y="125260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Login</a:t>
              </a:r>
              <a:endParaRPr lang="en-US" sz="1867" dirty="0">
                <a:latin typeface="HP Simplified" pitchFamily="34" charset="0"/>
              </a:endParaRPr>
            </a:p>
          </p:txBody>
        </p:sp>
        <p:sp>
          <p:nvSpPr>
            <p:cNvPr id="28" name="Rectangle 27"/>
            <p:cNvSpPr/>
            <p:nvPr/>
          </p:nvSpPr>
          <p:spPr>
            <a:xfrm>
              <a:off x="1089499" y="218625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Create Order</a:t>
              </a:r>
              <a:endParaRPr lang="en-US" sz="1867" dirty="0">
                <a:latin typeface="HP Simplified" pitchFamily="34" charset="0"/>
              </a:endParaRPr>
            </a:p>
          </p:txBody>
        </p:sp>
        <p:sp>
          <p:nvSpPr>
            <p:cNvPr id="30" name="Rectangle 29"/>
            <p:cNvSpPr/>
            <p:nvPr/>
          </p:nvSpPr>
          <p:spPr>
            <a:xfrm>
              <a:off x="1089499" y="409108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Logout</a:t>
              </a:r>
              <a:endParaRPr lang="en-US" sz="1867" dirty="0">
                <a:latin typeface="HP Simplified" pitchFamily="34" charset="0"/>
              </a:endParaRPr>
            </a:p>
          </p:txBody>
        </p:sp>
        <p:sp>
          <p:nvSpPr>
            <p:cNvPr id="31" name="Down Arrow 30"/>
            <p:cNvSpPr/>
            <p:nvPr/>
          </p:nvSpPr>
          <p:spPr>
            <a:xfrm>
              <a:off x="1445240" y="3794578"/>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32" name="Rectangle 31"/>
            <p:cNvSpPr/>
            <p:nvPr/>
          </p:nvSpPr>
          <p:spPr>
            <a:xfrm>
              <a:off x="1083638" y="3149046"/>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View</a:t>
              </a:r>
            </a:p>
            <a:p>
              <a:pPr algn="ctr"/>
              <a:r>
                <a:rPr lang="en-US" sz="1867" dirty="0">
                  <a:latin typeface="HP Simplified" pitchFamily="34" charset="0"/>
                </a:rPr>
                <a:t>Order</a:t>
              </a:r>
              <a:endParaRPr lang="en-US" sz="1867" dirty="0">
                <a:latin typeface="HP Simplified" pitchFamily="34" charset="0"/>
              </a:endParaRPr>
            </a:p>
          </p:txBody>
        </p:sp>
      </p:grpSp>
    </p:spTree>
    <p:extLst>
      <p:ext uri="{BB962C8B-B14F-4D97-AF65-F5344CB8AC3E}">
        <p14:creationId xmlns:p14="http://schemas.microsoft.com/office/powerpoint/2010/main" val="2093419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normAutofit fontScale="90000"/>
          </a:bodyPr>
          <a:lstStyle/>
          <a:p>
            <a:r>
              <a:rPr lang="en-US" dirty="0" smtClean="0">
                <a:latin typeface="HP Simplified"/>
              </a:rPr>
              <a:t>Design tests around business processes</a:t>
            </a:r>
            <a:endParaRPr lang="en-US" dirty="0">
              <a:latin typeface="HP Simplified"/>
            </a:endParaRPr>
          </a:p>
        </p:txBody>
      </p:sp>
      <p:sp>
        <p:nvSpPr>
          <p:cNvPr id="44" name="Content Placeholder 43"/>
          <p:cNvSpPr>
            <a:spLocks noGrp="1"/>
          </p:cNvSpPr>
          <p:nvPr>
            <p:ph sz="quarter" idx="10"/>
          </p:nvPr>
        </p:nvSpPr>
        <p:spPr>
          <a:xfrm>
            <a:off x="459317" y="1017427"/>
            <a:ext cx="3352800" cy="3986784"/>
          </a:xfrm>
        </p:spPr>
        <p:txBody>
          <a:bodyPr/>
          <a:lstStyle/>
          <a:p>
            <a:r>
              <a:rPr lang="en-US" dirty="0" smtClean="0">
                <a:latin typeface="HP Simplified"/>
              </a:rPr>
              <a:t>Create an Order</a:t>
            </a:r>
            <a:endParaRPr lang="en-US" dirty="0">
              <a:latin typeface="HP Simplified"/>
            </a:endParaRPr>
          </a:p>
        </p:txBody>
      </p:sp>
      <p:sp>
        <p:nvSpPr>
          <p:cNvPr id="45" name="Content Placeholder 44"/>
          <p:cNvSpPr>
            <a:spLocks noGrp="1"/>
          </p:cNvSpPr>
          <p:nvPr>
            <p:ph sz="quarter" idx="11"/>
          </p:nvPr>
        </p:nvSpPr>
        <p:spPr>
          <a:xfrm>
            <a:off x="4456429" y="1017427"/>
            <a:ext cx="3352800" cy="3986784"/>
          </a:xfrm>
        </p:spPr>
        <p:txBody>
          <a:bodyPr/>
          <a:lstStyle/>
          <a:p>
            <a:r>
              <a:rPr lang="en-US" dirty="0" smtClean="0">
                <a:latin typeface="HP Simplified"/>
              </a:rPr>
              <a:t>Delete an Order</a:t>
            </a:r>
            <a:endParaRPr lang="en-US" dirty="0">
              <a:latin typeface="HP Simplified"/>
            </a:endParaRPr>
          </a:p>
        </p:txBody>
      </p:sp>
      <p:sp>
        <p:nvSpPr>
          <p:cNvPr id="46" name="Content Placeholder 45"/>
          <p:cNvSpPr>
            <a:spLocks noGrp="1"/>
          </p:cNvSpPr>
          <p:nvPr>
            <p:ph sz="quarter" idx="4294967295"/>
          </p:nvPr>
        </p:nvSpPr>
        <p:spPr>
          <a:xfrm>
            <a:off x="8368477" y="1017427"/>
            <a:ext cx="3352800" cy="3986784"/>
          </a:xfrm>
          <a:prstGeom prst="rect">
            <a:avLst/>
          </a:prstGeom>
        </p:spPr>
        <p:txBody>
          <a:bodyPr/>
          <a:lstStyle/>
          <a:p>
            <a:r>
              <a:rPr lang="en-US" dirty="0" smtClean="0">
                <a:latin typeface="HP Simplified"/>
              </a:rPr>
              <a:t>Update an Order</a:t>
            </a:r>
            <a:endParaRPr lang="en-US" dirty="0">
              <a:latin typeface="HP Simplified"/>
            </a:endParaRPr>
          </a:p>
        </p:txBody>
      </p:sp>
      <p:grpSp>
        <p:nvGrpSpPr>
          <p:cNvPr id="49" name="Group 48"/>
          <p:cNvGrpSpPr/>
          <p:nvPr/>
        </p:nvGrpSpPr>
        <p:grpSpPr>
          <a:xfrm>
            <a:off x="4437025" y="1488834"/>
            <a:ext cx="2011680" cy="5298831"/>
            <a:chOff x="1007357" y="1117042"/>
            <a:chExt cx="1045020" cy="4580373"/>
          </a:xfrm>
        </p:grpSpPr>
        <p:sp>
          <p:nvSpPr>
            <p:cNvPr id="6" name="Rectangle 5"/>
            <p:cNvSpPr/>
            <p:nvPr/>
          </p:nvSpPr>
          <p:spPr>
            <a:xfrm>
              <a:off x="1007357" y="1117042"/>
              <a:ext cx="1045020" cy="4580373"/>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7" name="Down Arrow 6"/>
            <p:cNvSpPr/>
            <p:nvPr/>
          </p:nvSpPr>
          <p:spPr>
            <a:xfrm>
              <a:off x="1454999" y="1890754"/>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8" name="Down Arrow 7"/>
            <p:cNvSpPr/>
            <p:nvPr/>
          </p:nvSpPr>
          <p:spPr>
            <a:xfrm>
              <a:off x="1454998" y="2829235"/>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9" name="Down Arrow 8"/>
            <p:cNvSpPr/>
            <p:nvPr/>
          </p:nvSpPr>
          <p:spPr>
            <a:xfrm>
              <a:off x="1451087" y="3757390"/>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10" name="Rectangle 9"/>
            <p:cNvSpPr/>
            <p:nvPr/>
          </p:nvSpPr>
          <p:spPr>
            <a:xfrm>
              <a:off x="1089500" y="125260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Login</a:t>
              </a:r>
              <a:endParaRPr lang="en-US" sz="1867" dirty="0">
                <a:latin typeface="HP Simplified" pitchFamily="34" charset="0"/>
              </a:endParaRPr>
            </a:p>
          </p:txBody>
        </p:sp>
        <p:sp>
          <p:nvSpPr>
            <p:cNvPr id="11" name="Rectangle 10"/>
            <p:cNvSpPr/>
            <p:nvPr/>
          </p:nvSpPr>
          <p:spPr>
            <a:xfrm>
              <a:off x="1089499" y="218625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Search Order</a:t>
              </a:r>
              <a:endParaRPr lang="en-US" sz="1867" dirty="0">
                <a:latin typeface="HP Simplified" pitchFamily="34" charset="0"/>
              </a:endParaRPr>
            </a:p>
          </p:txBody>
        </p:sp>
        <p:sp>
          <p:nvSpPr>
            <p:cNvPr id="12" name="Rectangle 11"/>
            <p:cNvSpPr/>
            <p:nvPr/>
          </p:nvSpPr>
          <p:spPr>
            <a:xfrm>
              <a:off x="1089499" y="3111859"/>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Delete Order</a:t>
              </a:r>
              <a:endParaRPr lang="en-US" sz="1867" dirty="0">
                <a:latin typeface="HP Simplified" pitchFamily="34" charset="0"/>
              </a:endParaRPr>
            </a:p>
          </p:txBody>
        </p:sp>
        <p:sp>
          <p:nvSpPr>
            <p:cNvPr id="13" name="Rectangle 12"/>
            <p:cNvSpPr/>
            <p:nvPr/>
          </p:nvSpPr>
          <p:spPr>
            <a:xfrm>
              <a:off x="1089499" y="4971230"/>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Logout</a:t>
              </a:r>
              <a:endParaRPr lang="en-US" sz="1867" dirty="0">
                <a:latin typeface="HP Simplified" pitchFamily="34" charset="0"/>
              </a:endParaRPr>
            </a:p>
          </p:txBody>
        </p:sp>
        <p:sp>
          <p:nvSpPr>
            <p:cNvPr id="47" name="Down Arrow 46"/>
            <p:cNvSpPr/>
            <p:nvPr/>
          </p:nvSpPr>
          <p:spPr>
            <a:xfrm>
              <a:off x="1445226" y="4674720"/>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48" name="Rectangle 47"/>
            <p:cNvSpPr/>
            <p:nvPr/>
          </p:nvSpPr>
          <p:spPr>
            <a:xfrm>
              <a:off x="1083638" y="4029189"/>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View</a:t>
              </a:r>
            </a:p>
            <a:p>
              <a:pPr algn="ctr"/>
              <a:r>
                <a:rPr lang="en-US" sz="1867" dirty="0">
                  <a:latin typeface="HP Simplified" pitchFamily="34" charset="0"/>
                </a:rPr>
                <a:t>Order</a:t>
              </a:r>
              <a:endParaRPr lang="en-US" sz="1867" dirty="0">
                <a:latin typeface="HP Simplified" pitchFamily="34" charset="0"/>
              </a:endParaRPr>
            </a:p>
          </p:txBody>
        </p:sp>
      </p:grpSp>
      <p:grpSp>
        <p:nvGrpSpPr>
          <p:cNvPr id="62" name="Group 61"/>
          <p:cNvGrpSpPr/>
          <p:nvPr/>
        </p:nvGrpSpPr>
        <p:grpSpPr>
          <a:xfrm>
            <a:off x="8424444" y="1492738"/>
            <a:ext cx="2011680" cy="5298831"/>
            <a:chOff x="1007357" y="1117042"/>
            <a:chExt cx="1045020" cy="4580373"/>
          </a:xfrm>
        </p:grpSpPr>
        <p:sp>
          <p:nvSpPr>
            <p:cNvPr id="63" name="Rectangle 62"/>
            <p:cNvSpPr/>
            <p:nvPr/>
          </p:nvSpPr>
          <p:spPr>
            <a:xfrm>
              <a:off x="1007357" y="1117042"/>
              <a:ext cx="1045020" cy="4580373"/>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4" name="Down Arrow 63"/>
            <p:cNvSpPr/>
            <p:nvPr/>
          </p:nvSpPr>
          <p:spPr>
            <a:xfrm>
              <a:off x="1454999" y="1890754"/>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5" name="Down Arrow 64"/>
            <p:cNvSpPr/>
            <p:nvPr/>
          </p:nvSpPr>
          <p:spPr>
            <a:xfrm>
              <a:off x="1454998" y="2829235"/>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6" name="Down Arrow 65"/>
            <p:cNvSpPr/>
            <p:nvPr/>
          </p:nvSpPr>
          <p:spPr>
            <a:xfrm>
              <a:off x="1451087" y="3757390"/>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7" name="Rectangle 66"/>
            <p:cNvSpPr/>
            <p:nvPr/>
          </p:nvSpPr>
          <p:spPr>
            <a:xfrm>
              <a:off x="1089500" y="125260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Login</a:t>
              </a:r>
              <a:endParaRPr lang="en-US" sz="1867" dirty="0">
                <a:latin typeface="HP Simplified" pitchFamily="34" charset="0"/>
              </a:endParaRPr>
            </a:p>
          </p:txBody>
        </p:sp>
        <p:sp>
          <p:nvSpPr>
            <p:cNvPr id="68" name="Rectangle 67"/>
            <p:cNvSpPr/>
            <p:nvPr/>
          </p:nvSpPr>
          <p:spPr>
            <a:xfrm>
              <a:off x="1089499" y="218625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Search Order</a:t>
              </a:r>
              <a:endParaRPr lang="en-US" sz="1867" dirty="0">
                <a:latin typeface="HP Simplified" pitchFamily="34" charset="0"/>
              </a:endParaRPr>
            </a:p>
          </p:txBody>
        </p:sp>
        <p:sp>
          <p:nvSpPr>
            <p:cNvPr id="69" name="Rectangle 68"/>
            <p:cNvSpPr/>
            <p:nvPr/>
          </p:nvSpPr>
          <p:spPr>
            <a:xfrm>
              <a:off x="1089499" y="3111859"/>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Update Order</a:t>
              </a:r>
              <a:endParaRPr lang="en-US" sz="1867" dirty="0">
                <a:latin typeface="HP Simplified" pitchFamily="34" charset="0"/>
              </a:endParaRPr>
            </a:p>
          </p:txBody>
        </p:sp>
        <p:sp>
          <p:nvSpPr>
            <p:cNvPr id="70" name="Rectangle 69"/>
            <p:cNvSpPr/>
            <p:nvPr/>
          </p:nvSpPr>
          <p:spPr>
            <a:xfrm>
              <a:off x="1089499" y="4971230"/>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Logout</a:t>
              </a:r>
              <a:endParaRPr lang="en-US" sz="1867" dirty="0">
                <a:latin typeface="HP Simplified" pitchFamily="34" charset="0"/>
              </a:endParaRPr>
            </a:p>
          </p:txBody>
        </p:sp>
        <p:sp>
          <p:nvSpPr>
            <p:cNvPr id="71" name="Down Arrow 70"/>
            <p:cNvSpPr/>
            <p:nvPr/>
          </p:nvSpPr>
          <p:spPr>
            <a:xfrm>
              <a:off x="1445226" y="4674720"/>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72" name="Rectangle 71"/>
            <p:cNvSpPr/>
            <p:nvPr/>
          </p:nvSpPr>
          <p:spPr>
            <a:xfrm>
              <a:off x="1083638" y="4029189"/>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View</a:t>
              </a:r>
            </a:p>
            <a:p>
              <a:pPr algn="ctr"/>
              <a:r>
                <a:rPr lang="en-US" sz="1867" dirty="0">
                  <a:latin typeface="HP Simplified" pitchFamily="34" charset="0"/>
                </a:rPr>
                <a:t>Order</a:t>
              </a:r>
              <a:endParaRPr lang="en-US" sz="1867" dirty="0">
                <a:latin typeface="HP Simplified" pitchFamily="34" charset="0"/>
              </a:endParaRPr>
            </a:p>
          </p:txBody>
        </p:sp>
      </p:grpSp>
      <p:grpSp>
        <p:nvGrpSpPr>
          <p:cNvPr id="75" name="Group 74"/>
          <p:cNvGrpSpPr/>
          <p:nvPr/>
        </p:nvGrpSpPr>
        <p:grpSpPr>
          <a:xfrm>
            <a:off x="468923" y="1493860"/>
            <a:ext cx="2009671" cy="4293993"/>
            <a:chOff x="1007357" y="1117042"/>
            <a:chExt cx="1045020" cy="3711780"/>
          </a:xfrm>
        </p:grpSpPr>
        <p:sp>
          <p:nvSpPr>
            <p:cNvPr id="76" name="Rectangle 75"/>
            <p:cNvSpPr/>
            <p:nvPr/>
          </p:nvSpPr>
          <p:spPr>
            <a:xfrm>
              <a:off x="1007357" y="1117042"/>
              <a:ext cx="1045020" cy="3711780"/>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77" name="Down Arrow 76"/>
            <p:cNvSpPr/>
            <p:nvPr/>
          </p:nvSpPr>
          <p:spPr>
            <a:xfrm>
              <a:off x="1454999" y="1890754"/>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78" name="Down Arrow 77"/>
            <p:cNvSpPr/>
            <p:nvPr/>
          </p:nvSpPr>
          <p:spPr>
            <a:xfrm>
              <a:off x="1454998" y="2829235"/>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79" name="Rectangle 78"/>
            <p:cNvSpPr/>
            <p:nvPr/>
          </p:nvSpPr>
          <p:spPr>
            <a:xfrm>
              <a:off x="1089500" y="125260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Login</a:t>
              </a:r>
              <a:endParaRPr lang="en-US" sz="1867" dirty="0">
                <a:latin typeface="HP Simplified" pitchFamily="34" charset="0"/>
              </a:endParaRPr>
            </a:p>
          </p:txBody>
        </p:sp>
        <p:sp>
          <p:nvSpPr>
            <p:cNvPr id="80" name="Rectangle 79"/>
            <p:cNvSpPr/>
            <p:nvPr/>
          </p:nvSpPr>
          <p:spPr>
            <a:xfrm>
              <a:off x="1089499" y="218625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Create Order</a:t>
              </a:r>
              <a:endParaRPr lang="en-US" sz="1867" dirty="0">
                <a:latin typeface="HP Simplified" pitchFamily="34" charset="0"/>
              </a:endParaRPr>
            </a:p>
          </p:txBody>
        </p:sp>
        <p:sp>
          <p:nvSpPr>
            <p:cNvPr id="81" name="Rectangle 80"/>
            <p:cNvSpPr/>
            <p:nvPr/>
          </p:nvSpPr>
          <p:spPr>
            <a:xfrm>
              <a:off x="1089499" y="4091088"/>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Logout</a:t>
              </a:r>
              <a:endParaRPr lang="en-US" sz="1867" dirty="0">
                <a:latin typeface="HP Simplified" pitchFamily="34" charset="0"/>
              </a:endParaRPr>
            </a:p>
          </p:txBody>
        </p:sp>
        <p:sp>
          <p:nvSpPr>
            <p:cNvPr id="82" name="Down Arrow 81"/>
            <p:cNvSpPr/>
            <p:nvPr/>
          </p:nvSpPr>
          <p:spPr>
            <a:xfrm>
              <a:off x="1445240" y="3794578"/>
              <a:ext cx="180929" cy="209267"/>
            </a:xfrm>
            <a:prstGeom prst="down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83" name="Rectangle 82"/>
            <p:cNvSpPr/>
            <p:nvPr/>
          </p:nvSpPr>
          <p:spPr>
            <a:xfrm>
              <a:off x="1083638" y="3149046"/>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View</a:t>
              </a:r>
            </a:p>
            <a:p>
              <a:pPr algn="ctr"/>
              <a:r>
                <a:rPr lang="en-US" sz="1867" dirty="0">
                  <a:latin typeface="HP Simplified" pitchFamily="34" charset="0"/>
                </a:rPr>
                <a:t>Order</a:t>
              </a:r>
              <a:endParaRPr lang="en-US" sz="1867" dirty="0">
                <a:latin typeface="HP Simplified" pitchFamily="34" charset="0"/>
              </a:endParaRPr>
            </a:p>
          </p:txBody>
        </p:sp>
      </p:grpSp>
    </p:spTree>
    <p:extLst>
      <p:ext uri="{BB962C8B-B14F-4D97-AF65-F5344CB8AC3E}">
        <p14:creationId xmlns:p14="http://schemas.microsoft.com/office/powerpoint/2010/main" val="4055773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normAutofit fontScale="90000"/>
          </a:bodyPr>
          <a:lstStyle/>
          <a:p>
            <a:r>
              <a:rPr lang="en-US" dirty="0" smtClean="0">
                <a:latin typeface="HP Simplified"/>
              </a:rPr>
              <a:t>Reality of Testing</a:t>
            </a:r>
            <a:endParaRPr lang="en-US" dirty="0">
              <a:latin typeface="HP Simplified"/>
            </a:endParaRPr>
          </a:p>
        </p:txBody>
      </p:sp>
      <p:sp>
        <p:nvSpPr>
          <p:cNvPr id="44" name="Content Placeholder 43"/>
          <p:cNvSpPr>
            <a:spLocks noGrp="1"/>
          </p:cNvSpPr>
          <p:nvPr>
            <p:ph sz="quarter" idx="10"/>
          </p:nvPr>
        </p:nvSpPr>
        <p:spPr>
          <a:xfrm>
            <a:off x="459317" y="1017427"/>
            <a:ext cx="3352800" cy="3986784"/>
          </a:xfrm>
        </p:spPr>
        <p:txBody>
          <a:bodyPr/>
          <a:lstStyle/>
          <a:p>
            <a:r>
              <a:rPr lang="en-US" dirty="0" smtClean="0">
                <a:latin typeface="HP Simplified"/>
              </a:rPr>
              <a:t>Create an Order</a:t>
            </a:r>
            <a:endParaRPr lang="en-US" dirty="0">
              <a:latin typeface="HP Simplified"/>
            </a:endParaRPr>
          </a:p>
        </p:txBody>
      </p:sp>
      <p:sp>
        <p:nvSpPr>
          <p:cNvPr id="45" name="Content Placeholder 44"/>
          <p:cNvSpPr>
            <a:spLocks noGrp="1"/>
          </p:cNvSpPr>
          <p:nvPr>
            <p:ph sz="quarter" idx="11"/>
          </p:nvPr>
        </p:nvSpPr>
        <p:spPr>
          <a:xfrm>
            <a:off x="4442252" y="1017427"/>
            <a:ext cx="3352800" cy="3986784"/>
          </a:xfrm>
        </p:spPr>
        <p:txBody>
          <a:bodyPr/>
          <a:lstStyle/>
          <a:p>
            <a:r>
              <a:rPr lang="en-US" dirty="0" smtClean="0">
                <a:latin typeface="HP Simplified"/>
              </a:rPr>
              <a:t>Delete an Order</a:t>
            </a:r>
            <a:endParaRPr lang="en-US" dirty="0">
              <a:latin typeface="HP Simplified"/>
            </a:endParaRPr>
          </a:p>
        </p:txBody>
      </p:sp>
      <p:sp>
        <p:nvSpPr>
          <p:cNvPr id="46" name="Content Placeholder 45"/>
          <p:cNvSpPr>
            <a:spLocks noGrp="1"/>
          </p:cNvSpPr>
          <p:nvPr>
            <p:ph sz="quarter" idx="4294967295"/>
          </p:nvPr>
        </p:nvSpPr>
        <p:spPr>
          <a:xfrm>
            <a:off x="8368477" y="1017427"/>
            <a:ext cx="3352800" cy="3986784"/>
          </a:xfrm>
          <a:prstGeom prst="rect">
            <a:avLst/>
          </a:prstGeom>
        </p:spPr>
        <p:txBody>
          <a:bodyPr/>
          <a:lstStyle/>
          <a:p>
            <a:r>
              <a:rPr lang="en-US" dirty="0" smtClean="0">
                <a:latin typeface="HP Simplified"/>
              </a:rPr>
              <a:t>Update an Order</a:t>
            </a:r>
            <a:endParaRPr lang="en-US" dirty="0">
              <a:latin typeface="HP Simplified"/>
            </a:endParaRPr>
          </a:p>
        </p:txBody>
      </p:sp>
      <p:grpSp>
        <p:nvGrpSpPr>
          <p:cNvPr id="2" name="Group 48"/>
          <p:cNvGrpSpPr/>
          <p:nvPr/>
        </p:nvGrpSpPr>
        <p:grpSpPr>
          <a:xfrm>
            <a:off x="4439595" y="1488834"/>
            <a:ext cx="2011680" cy="5298831"/>
            <a:chOff x="1007357" y="1117042"/>
            <a:chExt cx="1045020" cy="4580373"/>
          </a:xfrm>
        </p:grpSpPr>
        <p:sp>
          <p:nvSpPr>
            <p:cNvPr id="6" name="Rectangle 5"/>
            <p:cNvSpPr/>
            <p:nvPr/>
          </p:nvSpPr>
          <p:spPr>
            <a:xfrm>
              <a:off x="1007357" y="1117042"/>
              <a:ext cx="1045020" cy="4580373"/>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7" name="Down Arrow 6"/>
            <p:cNvSpPr/>
            <p:nvPr/>
          </p:nvSpPr>
          <p:spPr>
            <a:xfrm>
              <a:off x="1454999" y="1890754"/>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8" name="Down Arrow 7"/>
            <p:cNvSpPr/>
            <p:nvPr/>
          </p:nvSpPr>
          <p:spPr>
            <a:xfrm>
              <a:off x="1454998" y="2829235"/>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9" name="Down Arrow 8"/>
            <p:cNvSpPr/>
            <p:nvPr/>
          </p:nvSpPr>
          <p:spPr>
            <a:xfrm>
              <a:off x="1451087" y="3757390"/>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10" name="Rectangle 9"/>
            <p:cNvSpPr/>
            <p:nvPr/>
          </p:nvSpPr>
          <p:spPr>
            <a:xfrm>
              <a:off x="1089500" y="1252608"/>
              <a:ext cx="881246" cy="61170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Login</a:t>
              </a:r>
              <a:endParaRPr lang="en-US" sz="1867" dirty="0">
                <a:latin typeface="HP Simplified" pitchFamily="34" charset="0"/>
              </a:endParaRPr>
            </a:p>
          </p:txBody>
        </p:sp>
        <p:sp>
          <p:nvSpPr>
            <p:cNvPr id="11" name="Rectangle 10"/>
            <p:cNvSpPr/>
            <p:nvPr/>
          </p:nvSpPr>
          <p:spPr>
            <a:xfrm>
              <a:off x="1089499" y="2186258"/>
              <a:ext cx="881246" cy="611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Search Order</a:t>
              </a:r>
              <a:endParaRPr lang="en-US" sz="1867" dirty="0">
                <a:latin typeface="HP Simplified" pitchFamily="34" charset="0"/>
              </a:endParaRPr>
            </a:p>
          </p:txBody>
        </p:sp>
        <p:sp>
          <p:nvSpPr>
            <p:cNvPr id="12" name="Rectangle 11"/>
            <p:cNvSpPr/>
            <p:nvPr/>
          </p:nvSpPr>
          <p:spPr>
            <a:xfrm>
              <a:off x="1089499" y="3111859"/>
              <a:ext cx="881246" cy="61170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Delete Order</a:t>
              </a:r>
              <a:endParaRPr lang="en-US" sz="1867" dirty="0">
                <a:latin typeface="HP Simplified" pitchFamily="34" charset="0"/>
              </a:endParaRPr>
            </a:p>
          </p:txBody>
        </p:sp>
        <p:sp>
          <p:nvSpPr>
            <p:cNvPr id="13" name="Rectangle 12"/>
            <p:cNvSpPr/>
            <p:nvPr/>
          </p:nvSpPr>
          <p:spPr>
            <a:xfrm>
              <a:off x="1089499" y="4971230"/>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Logout</a:t>
              </a:r>
              <a:endParaRPr lang="en-US" sz="1867" dirty="0">
                <a:latin typeface="HP Simplified" pitchFamily="34" charset="0"/>
              </a:endParaRPr>
            </a:p>
          </p:txBody>
        </p:sp>
        <p:sp>
          <p:nvSpPr>
            <p:cNvPr id="47" name="Down Arrow 46"/>
            <p:cNvSpPr/>
            <p:nvPr/>
          </p:nvSpPr>
          <p:spPr>
            <a:xfrm>
              <a:off x="1445226" y="4674720"/>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48" name="Rectangle 47"/>
            <p:cNvSpPr/>
            <p:nvPr/>
          </p:nvSpPr>
          <p:spPr>
            <a:xfrm>
              <a:off x="1083638" y="4029189"/>
              <a:ext cx="881246" cy="61170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View</a:t>
              </a:r>
            </a:p>
            <a:p>
              <a:pPr algn="ctr"/>
              <a:r>
                <a:rPr lang="en-US" sz="1867" dirty="0">
                  <a:latin typeface="HP Simplified" pitchFamily="34" charset="0"/>
                </a:rPr>
                <a:t>Order</a:t>
              </a:r>
              <a:endParaRPr lang="en-US" sz="1867" dirty="0">
                <a:latin typeface="HP Simplified" pitchFamily="34" charset="0"/>
              </a:endParaRPr>
            </a:p>
          </p:txBody>
        </p:sp>
      </p:grpSp>
      <p:grpSp>
        <p:nvGrpSpPr>
          <p:cNvPr id="3" name="Group 50"/>
          <p:cNvGrpSpPr/>
          <p:nvPr/>
        </p:nvGrpSpPr>
        <p:grpSpPr>
          <a:xfrm>
            <a:off x="471175" y="1477112"/>
            <a:ext cx="2011680" cy="4337536"/>
            <a:chOff x="1007357" y="1117043"/>
            <a:chExt cx="1045020" cy="3749419"/>
          </a:xfrm>
        </p:grpSpPr>
        <p:sp>
          <p:nvSpPr>
            <p:cNvPr id="52" name="Rectangle 51"/>
            <p:cNvSpPr/>
            <p:nvPr/>
          </p:nvSpPr>
          <p:spPr>
            <a:xfrm>
              <a:off x="1007357" y="1117043"/>
              <a:ext cx="1045020" cy="3749419"/>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53" name="Down Arrow 52"/>
            <p:cNvSpPr/>
            <p:nvPr/>
          </p:nvSpPr>
          <p:spPr>
            <a:xfrm>
              <a:off x="1454999" y="1880621"/>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54" name="Down Arrow 53"/>
            <p:cNvSpPr/>
            <p:nvPr/>
          </p:nvSpPr>
          <p:spPr>
            <a:xfrm>
              <a:off x="1454998" y="2829235"/>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56" name="Rectangle 55"/>
            <p:cNvSpPr/>
            <p:nvPr/>
          </p:nvSpPr>
          <p:spPr>
            <a:xfrm>
              <a:off x="1089500" y="1242475"/>
              <a:ext cx="881246" cy="61170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Login</a:t>
              </a:r>
              <a:endParaRPr lang="en-US" sz="1867" dirty="0">
                <a:latin typeface="HP Simplified" pitchFamily="34" charset="0"/>
              </a:endParaRPr>
            </a:p>
          </p:txBody>
        </p:sp>
        <p:sp>
          <p:nvSpPr>
            <p:cNvPr id="57" name="Rectangle 56"/>
            <p:cNvSpPr/>
            <p:nvPr/>
          </p:nvSpPr>
          <p:spPr>
            <a:xfrm>
              <a:off x="1089499" y="2186258"/>
              <a:ext cx="881246" cy="61170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Create Order</a:t>
              </a:r>
              <a:endParaRPr lang="en-US" sz="1867" dirty="0">
                <a:latin typeface="HP Simplified" pitchFamily="34" charset="0"/>
              </a:endParaRPr>
            </a:p>
          </p:txBody>
        </p:sp>
        <p:sp>
          <p:nvSpPr>
            <p:cNvPr id="59" name="Rectangle 58"/>
            <p:cNvSpPr/>
            <p:nvPr/>
          </p:nvSpPr>
          <p:spPr>
            <a:xfrm>
              <a:off x="1071787" y="4130145"/>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Logout</a:t>
              </a:r>
              <a:endParaRPr lang="en-US" sz="1867" dirty="0">
                <a:latin typeface="HP Simplified" pitchFamily="34" charset="0"/>
              </a:endParaRPr>
            </a:p>
          </p:txBody>
        </p:sp>
        <p:sp>
          <p:nvSpPr>
            <p:cNvPr id="60" name="Down Arrow 59"/>
            <p:cNvSpPr/>
            <p:nvPr/>
          </p:nvSpPr>
          <p:spPr>
            <a:xfrm>
              <a:off x="1454082" y="3813366"/>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1" name="Rectangle 60"/>
            <p:cNvSpPr/>
            <p:nvPr/>
          </p:nvSpPr>
          <p:spPr>
            <a:xfrm>
              <a:off x="1092494" y="3167835"/>
              <a:ext cx="881246" cy="61170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View</a:t>
              </a:r>
            </a:p>
            <a:p>
              <a:pPr algn="ctr"/>
              <a:r>
                <a:rPr lang="en-US" sz="1867" dirty="0">
                  <a:latin typeface="HP Simplified" pitchFamily="34" charset="0"/>
                </a:rPr>
                <a:t>Order</a:t>
              </a:r>
              <a:endParaRPr lang="en-US" sz="1867" dirty="0">
                <a:latin typeface="HP Simplified" pitchFamily="34" charset="0"/>
              </a:endParaRPr>
            </a:p>
          </p:txBody>
        </p:sp>
      </p:grpSp>
      <p:grpSp>
        <p:nvGrpSpPr>
          <p:cNvPr id="4" name="Group 61"/>
          <p:cNvGrpSpPr/>
          <p:nvPr/>
        </p:nvGrpSpPr>
        <p:grpSpPr>
          <a:xfrm>
            <a:off x="8404348" y="1479341"/>
            <a:ext cx="2011680" cy="5298831"/>
            <a:chOff x="1007357" y="1117042"/>
            <a:chExt cx="1045020" cy="4580373"/>
          </a:xfrm>
        </p:grpSpPr>
        <p:sp>
          <p:nvSpPr>
            <p:cNvPr id="63" name="Rectangle 62"/>
            <p:cNvSpPr/>
            <p:nvPr/>
          </p:nvSpPr>
          <p:spPr>
            <a:xfrm>
              <a:off x="1007357" y="1117042"/>
              <a:ext cx="1045020" cy="4580373"/>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4" name="Down Arrow 63"/>
            <p:cNvSpPr/>
            <p:nvPr/>
          </p:nvSpPr>
          <p:spPr>
            <a:xfrm>
              <a:off x="1454999" y="1890754"/>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5" name="Down Arrow 64"/>
            <p:cNvSpPr/>
            <p:nvPr/>
          </p:nvSpPr>
          <p:spPr>
            <a:xfrm>
              <a:off x="1454998" y="2829235"/>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6" name="Down Arrow 65"/>
            <p:cNvSpPr/>
            <p:nvPr/>
          </p:nvSpPr>
          <p:spPr>
            <a:xfrm>
              <a:off x="1451087" y="3757390"/>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67" name="Rectangle 66"/>
            <p:cNvSpPr/>
            <p:nvPr/>
          </p:nvSpPr>
          <p:spPr>
            <a:xfrm>
              <a:off x="1089500" y="1252608"/>
              <a:ext cx="881246" cy="61170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Login</a:t>
              </a:r>
              <a:endParaRPr lang="en-US" sz="1867" dirty="0">
                <a:latin typeface="HP Simplified" pitchFamily="34" charset="0"/>
              </a:endParaRPr>
            </a:p>
          </p:txBody>
        </p:sp>
        <p:sp>
          <p:nvSpPr>
            <p:cNvPr id="68" name="Rectangle 67"/>
            <p:cNvSpPr/>
            <p:nvPr/>
          </p:nvSpPr>
          <p:spPr>
            <a:xfrm>
              <a:off x="1089499" y="2186258"/>
              <a:ext cx="881246" cy="611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Search Order</a:t>
              </a:r>
              <a:endParaRPr lang="en-US" sz="1867" dirty="0">
                <a:latin typeface="HP Simplified" pitchFamily="34" charset="0"/>
              </a:endParaRPr>
            </a:p>
          </p:txBody>
        </p:sp>
        <p:sp>
          <p:nvSpPr>
            <p:cNvPr id="69" name="Rectangle 68"/>
            <p:cNvSpPr/>
            <p:nvPr/>
          </p:nvSpPr>
          <p:spPr>
            <a:xfrm>
              <a:off x="1089499" y="3111859"/>
              <a:ext cx="881246" cy="61170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Update Order</a:t>
              </a:r>
              <a:endParaRPr lang="en-US" sz="1867" dirty="0">
                <a:latin typeface="HP Simplified" pitchFamily="34" charset="0"/>
              </a:endParaRPr>
            </a:p>
          </p:txBody>
        </p:sp>
        <p:sp>
          <p:nvSpPr>
            <p:cNvPr id="70" name="Rectangle 69"/>
            <p:cNvSpPr/>
            <p:nvPr/>
          </p:nvSpPr>
          <p:spPr>
            <a:xfrm>
              <a:off x="1089499" y="4971230"/>
              <a:ext cx="881246" cy="611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Logout</a:t>
              </a:r>
              <a:endParaRPr lang="en-US" sz="1867" dirty="0">
                <a:latin typeface="HP Simplified" pitchFamily="34" charset="0"/>
              </a:endParaRPr>
            </a:p>
          </p:txBody>
        </p:sp>
        <p:sp>
          <p:nvSpPr>
            <p:cNvPr id="71" name="Down Arrow 70"/>
            <p:cNvSpPr/>
            <p:nvPr/>
          </p:nvSpPr>
          <p:spPr>
            <a:xfrm>
              <a:off x="1445226" y="4674720"/>
              <a:ext cx="180929" cy="209267"/>
            </a:xfrm>
            <a:prstGeom prst="downArrow">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20" tIns="60960" rtlCol="0" anchor="ctr"/>
            <a:lstStyle/>
            <a:p>
              <a:pPr algn="ctr">
                <a:lnSpc>
                  <a:spcPct val="85000"/>
                </a:lnSpc>
              </a:pPr>
              <a:endParaRPr lang="en-US" sz="2133" dirty="0">
                <a:solidFill>
                  <a:prstClr val="white"/>
                </a:solidFill>
                <a:latin typeface="HP Simplified" pitchFamily="34" charset="0"/>
              </a:endParaRPr>
            </a:p>
          </p:txBody>
        </p:sp>
        <p:sp>
          <p:nvSpPr>
            <p:cNvPr id="72" name="Rectangle 71"/>
            <p:cNvSpPr/>
            <p:nvPr/>
          </p:nvSpPr>
          <p:spPr>
            <a:xfrm>
              <a:off x="1083638" y="4029189"/>
              <a:ext cx="881246" cy="61170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latin typeface="HP Simplified" pitchFamily="34" charset="0"/>
                </a:rPr>
                <a:t>View</a:t>
              </a:r>
            </a:p>
            <a:p>
              <a:pPr algn="ctr"/>
              <a:r>
                <a:rPr lang="en-US" sz="1867" dirty="0">
                  <a:latin typeface="HP Simplified" pitchFamily="34" charset="0"/>
                </a:rPr>
                <a:t>Order</a:t>
              </a:r>
              <a:endParaRPr lang="en-US" sz="1867" dirty="0">
                <a:latin typeface="HP Simplified" pitchFamily="34" charset="0"/>
              </a:endParaRPr>
            </a:p>
          </p:txBody>
        </p:sp>
      </p:grpSp>
    </p:spTree>
    <p:extLst>
      <p:ext uri="{BB962C8B-B14F-4D97-AF65-F5344CB8AC3E}">
        <p14:creationId xmlns:p14="http://schemas.microsoft.com/office/powerpoint/2010/main" val="35566478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Reduce test maintenance</a:t>
            </a:r>
          </a:p>
        </p:txBody>
      </p:sp>
      <p:sp>
        <p:nvSpPr>
          <p:cNvPr id="14" name="AutoShape 29"/>
          <p:cNvSpPr>
            <a:spLocks noChangeArrowheads="1"/>
          </p:cNvSpPr>
          <p:nvPr/>
        </p:nvSpPr>
        <p:spPr bwMode="auto">
          <a:xfrm>
            <a:off x="7910551" y="4101693"/>
            <a:ext cx="2209800" cy="1824307"/>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15" name="Text Box 30"/>
          <p:cNvSpPr txBox="1">
            <a:spLocks noChangeArrowheads="1"/>
          </p:cNvSpPr>
          <p:nvPr/>
        </p:nvSpPr>
        <p:spPr bwMode="auto">
          <a:xfrm>
            <a:off x="8139151" y="5519601"/>
            <a:ext cx="1828800" cy="369332"/>
          </a:xfrm>
          <a:prstGeom prst="rect">
            <a:avLst/>
          </a:prstGeom>
          <a:noFill/>
          <a:ln w="12700">
            <a:noFill/>
            <a:miter lim="800000"/>
            <a:headEnd type="none" w="sm" len="sm"/>
            <a:tailEnd type="none" w="sm" len="sm"/>
          </a:ln>
          <a:effectLst/>
        </p:spPr>
        <p:txBody>
          <a:bodyPr>
            <a:spAutoFit/>
          </a:bodyPr>
          <a:lstStyle/>
          <a:p>
            <a:pPr algn="ctr" eaLnBrk="0" hangingPunct="0"/>
            <a:r>
              <a:rPr lang="en-US" dirty="0">
                <a:solidFill>
                  <a:schemeClr val="bg1"/>
                </a:solidFill>
                <a:latin typeface="Arial" pitchFamily="34" charset="0"/>
                <a:cs typeface="Arial" pitchFamily="34" charset="0"/>
              </a:rPr>
              <a:t>Test 3</a:t>
            </a:r>
          </a:p>
        </p:txBody>
      </p:sp>
      <p:graphicFrame>
        <p:nvGraphicFramePr>
          <p:cNvPr id="16" name="Object 37"/>
          <p:cNvGraphicFramePr>
            <a:graphicFrameLocks noChangeAspect="1"/>
          </p:cNvGraphicFramePr>
          <p:nvPr>
            <p:extLst/>
          </p:nvPr>
        </p:nvGraphicFramePr>
        <p:xfrm>
          <a:off x="8110577" y="4284525"/>
          <a:ext cx="1835151" cy="1216025"/>
        </p:xfrm>
        <a:graphic>
          <a:graphicData uri="http://schemas.openxmlformats.org/presentationml/2006/ole">
            <mc:AlternateContent xmlns:mc="http://schemas.openxmlformats.org/markup-compatibility/2006">
              <mc:Choice xmlns:v="urn:schemas-microsoft-com:vml" Requires="v">
                <p:oleObj spid="_x0000_s1026" name="Bitmap Image" r:id="rId4" imgW="7706801" imgH="5106113" progId="PBrush">
                  <p:embed/>
                </p:oleObj>
              </mc:Choice>
              <mc:Fallback>
                <p:oleObj name="Bitmap Image" r:id="rId4" imgW="7706801" imgH="510611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0577" y="4284525"/>
                        <a:ext cx="1835151"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AutoShape 29"/>
          <p:cNvSpPr>
            <a:spLocks noChangeArrowheads="1"/>
          </p:cNvSpPr>
          <p:nvPr/>
        </p:nvSpPr>
        <p:spPr bwMode="auto">
          <a:xfrm>
            <a:off x="7910551" y="1901649"/>
            <a:ext cx="2209800" cy="1824307"/>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18" name="Text Box 30"/>
          <p:cNvSpPr txBox="1">
            <a:spLocks noChangeArrowheads="1"/>
          </p:cNvSpPr>
          <p:nvPr/>
        </p:nvSpPr>
        <p:spPr bwMode="auto">
          <a:xfrm>
            <a:off x="8139151" y="3319557"/>
            <a:ext cx="1828800" cy="369332"/>
          </a:xfrm>
          <a:prstGeom prst="rect">
            <a:avLst/>
          </a:prstGeom>
          <a:noFill/>
          <a:ln w="12700">
            <a:noFill/>
            <a:miter lim="800000"/>
            <a:headEnd type="none" w="sm" len="sm"/>
            <a:tailEnd type="none" w="sm" len="sm"/>
          </a:ln>
          <a:effectLst/>
        </p:spPr>
        <p:txBody>
          <a:bodyPr>
            <a:spAutoFit/>
          </a:bodyPr>
          <a:lstStyle/>
          <a:p>
            <a:pPr algn="ctr" eaLnBrk="0" hangingPunct="0"/>
            <a:r>
              <a:rPr lang="en-US" dirty="0">
                <a:solidFill>
                  <a:schemeClr val="bg1"/>
                </a:solidFill>
                <a:latin typeface="Arial" pitchFamily="34" charset="0"/>
                <a:cs typeface="Arial" pitchFamily="34" charset="0"/>
              </a:rPr>
              <a:t>Test 4</a:t>
            </a:r>
          </a:p>
        </p:txBody>
      </p:sp>
      <p:graphicFrame>
        <p:nvGraphicFramePr>
          <p:cNvPr id="19" name="Object 37"/>
          <p:cNvGraphicFramePr>
            <a:graphicFrameLocks noChangeAspect="1"/>
          </p:cNvGraphicFramePr>
          <p:nvPr>
            <p:extLst/>
          </p:nvPr>
        </p:nvGraphicFramePr>
        <p:xfrm>
          <a:off x="8110577" y="2084482"/>
          <a:ext cx="1835151" cy="1216025"/>
        </p:xfrm>
        <a:graphic>
          <a:graphicData uri="http://schemas.openxmlformats.org/presentationml/2006/ole">
            <mc:AlternateContent xmlns:mc="http://schemas.openxmlformats.org/markup-compatibility/2006">
              <mc:Choice xmlns:v="urn:schemas-microsoft-com:vml" Requires="v">
                <p:oleObj spid="_x0000_s1027" name="Bitmap Image" r:id="rId6" imgW="7706801" imgH="5106113" progId="PBrush">
                  <p:embed/>
                </p:oleObj>
              </mc:Choice>
              <mc:Fallback>
                <p:oleObj name="Bitmap Image" r:id="rId6" imgW="7706801" imgH="510611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0577" y="2084482"/>
                        <a:ext cx="1835151"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AutoShape 29"/>
          <p:cNvSpPr>
            <a:spLocks noChangeArrowheads="1"/>
          </p:cNvSpPr>
          <p:nvPr/>
        </p:nvSpPr>
        <p:spPr bwMode="auto">
          <a:xfrm>
            <a:off x="2072979" y="4101693"/>
            <a:ext cx="2209800" cy="1824307"/>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21" name="Text Box 30"/>
          <p:cNvSpPr txBox="1">
            <a:spLocks noChangeArrowheads="1"/>
          </p:cNvSpPr>
          <p:nvPr/>
        </p:nvSpPr>
        <p:spPr bwMode="auto">
          <a:xfrm>
            <a:off x="2301579" y="5519601"/>
            <a:ext cx="1828800" cy="400110"/>
          </a:xfrm>
          <a:prstGeom prst="rect">
            <a:avLst/>
          </a:prstGeom>
          <a:noFill/>
          <a:ln w="12700">
            <a:noFill/>
            <a:miter lim="800000"/>
            <a:headEnd type="none" w="sm" len="sm"/>
            <a:tailEnd type="none" w="sm" len="sm"/>
          </a:ln>
          <a:effectLst/>
        </p:spPr>
        <p:txBody>
          <a:bodyPr>
            <a:spAutoFit/>
          </a:bodyPr>
          <a:lstStyle/>
          <a:p>
            <a:pPr algn="ctr" eaLnBrk="0" hangingPunct="0"/>
            <a:r>
              <a:rPr lang="en-US" dirty="0">
                <a:solidFill>
                  <a:schemeClr val="bg1"/>
                </a:solidFill>
                <a:latin typeface="Arial" pitchFamily="34" charset="0"/>
                <a:cs typeface="Arial" pitchFamily="34" charset="0"/>
              </a:rPr>
              <a:t>Test</a:t>
            </a:r>
            <a:r>
              <a:rPr lang="en-US" sz="2000" dirty="0">
                <a:latin typeface="Arial" pitchFamily="34" charset="0"/>
                <a:cs typeface="Arial" pitchFamily="34" charset="0"/>
              </a:rPr>
              <a:t> </a:t>
            </a:r>
            <a:r>
              <a:rPr lang="en-US" dirty="0">
                <a:solidFill>
                  <a:schemeClr val="bg1"/>
                </a:solidFill>
                <a:latin typeface="Arial" pitchFamily="34" charset="0"/>
                <a:cs typeface="Arial" pitchFamily="34" charset="0"/>
              </a:rPr>
              <a:t>2</a:t>
            </a:r>
          </a:p>
        </p:txBody>
      </p:sp>
      <p:graphicFrame>
        <p:nvGraphicFramePr>
          <p:cNvPr id="22" name="Object 37"/>
          <p:cNvGraphicFramePr>
            <a:graphicFrameLocks noChangeAspect="1"/>
          </p:cNvGraphicFramePr>
          <p:nvPr>
            <p:extLst/>
          </p:nvPr>
        </p:nvGraphicFramePr>
        <p:xfrm>
          <a:off x="2273003" y="4284525"/>
          <a:ext cx="1835151" cy="1216025"/>
        </p:xfrm>
        <a:graphic>
          <a:graphicData uri="http://schemas.openxmlformats.org/presentationml/2006/ole">
            <mc:AlternateContent xmlns:mc="http://schemas.openxmlformats.org/markup-compatibility/2006">
              <mc:Choice xmlns:v="urn:schemas-microsoft-com:vml" Requires="v">
                <p:oleObj spid="_x0000_s1028" name="Bitmap Image" r:id="rId7" imgW="7706801" imgH="5106113" progId="PBrush">
                  <p:embed/>
                </p:oleObj>
              </mc:Choice>
              <mc:Fallback>
                <p:oleObj name="Bitmap Image" r:id="rId7" imgW="7706801" imgH="510611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3003" y="4284525"/>
                        <a:ext cx="1835151"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AutoShape 29"/>
          <p:cNvSpPr>
            <a:spLocks noChangeArrowheads="1"/>
          </p:cNvSpPr>
          <p:nvPr/>
        </p:nvSpPr>
        <p:spPr bwMode="auto">
          <a:xfrm>
            <a:off x="2072979" y="1901649"/>
            <a:ext cx="2209800" cy="1824307"/>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24" name="Text Box 30"/>
          <p:cNvSpPr txBox="1">
            <a:spLocks noChangeArrowheads="1"/>
          </p:cNvSpPr>
          <p:nvPr/>
        </p:nvSpPr>
        <p:spPr bwMode="auto">
          <a:xfrm>
            <a:off x="2301579" y="3319557"/>
            <a:ext cx="1828800" cy="369332"/>
          </a:xfrm>
          <a:prstGeom prst="rect">
            <a:avLst/>
          </a:prstGeom>
          <a:noFill/>
          <a:ln w="12700">
            <a:noFill/>
            <a:miter lim="800000"/>
            <a:headEnd type="none" w="sm" len="sm"/>
            <a:tailEnd type="none" w="sm" len="sm"/>
          </a:ln>
          <a:effectLst/>
        </p:spPr>
        <p:txBody>
          <a:bodyPr>
            <a:spAutoFit/>
          </a:bodyPr>
          <a:lstStyle/>
          <a:p>
            <a:pPr algn="ctr" eaLnBrk="0" hangingPunct="0"/>
            <a:r>
              <a:rPr lang="en-US" dirty="0">
                <a:solidFill>
                  <a:schemeClr val="bg1"/>
                </a:solidFill>
                <a:latin typeface="Arial" pitchFamily="34" charset="0"/>
                <a:cs typeface="Arial" pitchFamily="34" charset="0"/>
              </a:rPr>
              <a:t>Test 1</a:t>
            </a:r>
          </a:p>
        </p:txBody>
      </p:sp>
      <p:graphicFrame>
        <p:nvGraphicFramePr>
          <p:cNvPr id="25" name="Object 37"/>
          <p:cNvGraphicFramePr>
            <a:graphicFrameLocks noChangeAspect="1"/>
          </p:cNvGraphicFramePr>
          <p:nvPr>
            <p:extLst/>
          </p:nvPr>
        </p:nvGraphicFramePr>
        <p:xfrm>
          <a:off x="2273003" y="2084482"/>
          <a:ext cx="1835151" cy="1216025"/>
        </p:xfrm>
        <a:graphic>
          <a:graphicData uri="http://schemas.openxmlformats.org/presentationml/2006/ole">
            <mc:AlternateContent xmlns:mc="http://schemas.openxmlformats.org/markup-compatibility/2006">
              <mc:Choice xmlns:v="urn:schemas-microsoft-com:vml" Requires="v">
                <p:oleObj spid="_x0000_s1029" name="Bitmap Image" r:id="rId8" imgW="7706801" imgH="5106113" progId="PBrush">
                  <p:embed/>
                </p:oleObj>
              </mc:Choice>
              <mc:Fallback>
                <p:oleObj name="Bitmap Image" r:id="rId8" imgW="7706801" imgH="510611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3003" y="2084482"/>
                        <a:ext cx="1835151"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AutoShape 29"/>
          <p:cNvSpPr>
            <a:spLocks noChangeArrowheads="1"/>
          </p:cNvSpPr>
          <p:nvPr/>
        </p:nvSpPr>
        <p:spPr bwMode="auto">
          <a:xfrm>
            <a:off x="4994335" y="3122998"/>
            <a:ext cx="2208048" cy="757615"/>
          </a:xfrm>
          <a:prstGeom prst="roundRect">
            <a:avLst>
              <a:gd name="adj" fmla="val 3431"/>
            </a:avLst>
          </a:prstGeom>
          <a:solidFill>
            <a:srgbClr val="C00000"/>
          </a:solidFill>
          <a:ln>
            <a:no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dirty="0">
                <a:latin typeface="Arial" pitchFamily="34" charset="0"/>
                <a:cs typeface="Arial" pitchFamily="34" charset="0"/>
              </a:rPr>
              <a:t>Create </a:t>
            </a:r>
          </a:p>
          <a:p>
            <a:pPr algn="ctr"/>
            <a:r>
              <a:rPr lang="en-US" dirty="0">
                <a:latin typeface="Arial" pitchFamily="34" charset="0"/>
                <a:cs typeface="Arial" pitchFamily="34" charset="0"/>
              </a:rPr>
              <a:t>Opportunity</a:t>
            </a:r>
          </a:p>
        </p:txBody>
      </p:sp>
    </p:spTree>
    <p:extLst>
      <p:ext uri="{BB962C8B-B14F-4D97-AF65-F5344CB8AC3E}">
        <p14:creationId xmlns:p14="http://schemas.microsoft.com/office/powerpoint/2010/main" val="516453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Reduce test maintenance</a:t>
            </a:r>
          </a:p>
        </p:txBody>
      </p:sp>
      <p:sp>
        <p:nvSpPr>
          <p:cNvPr id="3" name="AutoShape 37"/>
          <p:cNvSpPr>
            <a:spLocks noChangeArrowheads="1"/>
          </p:cNvSpPr>
          <p:nvPr/>
        </p:nvSpPr>
        <p:spPr bwMode="auto">
          <a:xfrm rot="10800000" flipV="1">
            <a:off x="4921803" y="3519878"/>
            <a:ext cx="2349500" cy="848929"/>
          </a:xfrm>
          <a:prstGeom prst="triangle">
            <a:avLst>
              <a:gd name="adj" fmla="val 50000"/>
            </a:avLst>
          </a:prstGeom>
          <a:solidFill>
            <a:schemeClr val="bg1">
              <a:lumMod val="95000"/>
            </a:schemeClr>
          </a:solidFill>
          <a:ln w="28575" algn="ctr">
            <a:noFill/>
            <a:miter lim="800000"/>
            <a:headEnd/>
            <a:tailEnd/>
          </a:ln>
        </p:spPr>
        <p:txBody>
          <a:bodyPr wrap="none" anchor="ctr"/>
          <a:lstStyle/>
          <a:p>
            <a:pPr algn="ctr"/>
            <a:endParaRPr lang="en-US" dirty="0">
              <a:solidFill>
                <a:srgbClr val="000000"/>
              </a:solidFill>
              <a:latin typeface="Arial" charset="0"/>
            </a:endParaRPr>
          </a:p>
        </p:txBody>
      </p:sp>
      <p:sp>
        <p:nvSpPr>
          <p:cNvPr id="5" name="Text Box 31"/>
          <p:cNvSpPr txBox="1">
            <a:spLocks noChangeArrowheads="1"/>
          </p:cNvSpPr>
          <p:nvPr/>
        </p:nvSpPr>
        <p:spPr bwMode="auto">
          <a:xfrm>
            <a:off x="4467556" y="4382239"/>
            <a:ext cx="2971800" cy="830997"/>
          </a:xfrm>
          <a:prstGeom prst="rect">
            <a:avLst/>
          </a:prstGeom>
          <a:noFill/>
          <a:ln w="12700">
            <a:noFill/>
            <a:miter lim="800000"/>
            <a:headEnd type="none" w="sm" len="sm"/>
            <a:tailEnd type="none" w="sm" len="sm"/>
          </a:ln>
          <a:effectLst/>
        </p:spPr>
        <p:txBody>
          <a:bodyPr wrap="square" anchor="ctr">
            <a:spAutoFit/>
          </a:bodyPr>
          <a:lstStyle/>
          <a:p>
            <a:pPr algn="ctr"/>
            <a:r>
              <a:rPr lang="en-US" sz="2400" b="1" dirty="0">
                <a:latin typeface="Arial" charset="0"/>
              </a:rPr>
              <a:t>Create </a:t>
            </a:r>
            <a:br>
              <a:rPr lang="en-US" sz="2400" b="1" dirty="0">
                <a:latin typeface="Arial" charset="0"/>
              </a:rPr>
            </a:br>
            <a:r>
              <a:rPr lang="en-US" sz="2400" b="1" dirty="0">
                <a:latin typeface="Arial" charset="0"/>
              </a:rPr>
              <a:t>purchase order</a:t>
            </a:r>
          </a:p>
        </p:txBody>
      </p:sp>
      <p:grpSp>
        <p:nvGrpSpPr>
          <p:cNvPr id="6" name="Group 119"/>
          <p:cNvGrpSpPr/>
          <p:nvPr/>
        </p:nvGrpSpPr>
        <p:grpSpPr>
          <a:xfrm>
            <a:off x="4462304" y="4329539"/>
            <a:ext cx="3043399" cy="1108651"/>
            <a:chOff x="8326792" y="2249998"/>
            <a:chExt cx="3043399" cy="1117444"/>
          </a:xfrm>
        </p:grpSpPr>
        <p:pic>
          <p:nvPicPr>
            <p:cNvPr id="7" name="Picture 36"/>
            <p:cNvPicPr preferRelativeResize="0">
              <a:picLocks noChangeAspect="1" noChangeArrowheads="1"/>
            </p:cNvPicPr>
            <p:nvPr/>
          </p:nvPicPr>
          <p:blipFill>
            <a:blip r:embed="rId4" cstate="print"/>
            <a:srcRect/>
            <a:stretch>
              <a:fillRect/>
            </a:stretch>
          </p:blipFill>
          <p:spPr bwMode="auto">
            <a:xfrm>
              <a:off x="8515866" y="2283336"/>
              <a:ext cx="2854325" cy="915987"/>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50"/>
            <p:cNvGrpSpPr>
              <a:grpSpLocks/>
            </p:cNvGrpSpPr>
            <p:nvPr/>
          </p:nvGrpSpPr>
          <p:grpSpPr bwMode="auto">
            <a:xfrm>
              <a:off x="8326792" y="2249998"/>
              <a:ext cx="2981485" cy="1117444"/>
              <a:chOff x="1694" y="2600"/>
              <a:chExt cx="2209" cy="828"/>
            </a:xfrm>
            <a:effectLst>
              <a:outerShdw blurRad="50800" dist="38100" dir="2700000" algn="tl" rotWithShape="0">
                <a:prstClr val="black">
                  <a:alpha val="40000"/>
                </a:prstClr>
              </a:outerShdw>
            </a:effectLst>
          </p:grpSpPr>
          <p:grpSp>
            <p:nvGrpSpPr>
              <p:cNvPr id="9" name="Group 51"/>
              <p:cNvGrpSpPr>
                <a:grpSpLocks/>
              </p:cNvGrpSpPr>
              <p:nvPr/>
            </p:nvGrpSpPr>
            <p:grpSpPr bwMode="auto">
              <a:xfrm>
                <a:off x="1907" y="2721"/>
                <a:ext cx="1996" cy="555"/>
                <a:chOff x="2688" y="2940"/>
                <a:chExt cx="2040" cy="648"/>
              </a:xfrm>
            </p:grpSpPr>
            <p:sp>
              <p:nvSpPr>
                <p:cNvPr id="11" name="Rectangle 52"/>
                <p:cNvSpPr>
                  <a:spLocks noChangeArrowheads="1"/>
                </p:cNvSpPr>
                <p:nvPr/>
              </p:nvSpPr>
              <p:spPr bwMode="auto">
                <a:xfrm>
                  <a:off x="2688" y="2940"/>
                  <a:ext cx="2040" cy="648"/>
                </a:xfrm>
                <a:prstGeom prst="rect">
                  <a:avLst/>
                </a:prstGeom>
                <a:solidFill>
                  <a:schemeClr val="accent1">
                    <a:alpha val="59999"/>
                  </a:schemeClr>
                </a:solidFill>
                <a:ln w="9525">
                  <a:noFill/>
                  <a:miter lim="800000"/>
                  <a:headEnd/>
                  <a:tailEnd/>
                </a:ln>
              </p:spPr>
              <p:txBody>
                <a:bodyPr wrap="none" anchor="ctr"/>
                <a:lstStyle/>
                <a:p>
                  <a:pPr algn="ctr">
                    <a:spcBef>
                      <a:spcPct val="50000"/>
                    </a:spcBef>
                    <a:defRPr/>
                  </a:pPr>
                  <a:endParaRPr lang="en-US" dirty="0">
                    <a:solidFill>
                      <a:srgbClr val="000000"/>
                    </a:solidFill>
                  </a:endParaRPr>
                </a:p>
              </p:txBody>
            </p:sp>
            <p:sp>
              <p:nvSpPr>
                <p:cNvPr id="12" name="Rectangle 53"/>
                <p:cNvSpPr>
                  <a:spLocks noChangeArrowheads="1"/>
                </p:cNvSpPr>
                <p:nvPr/>
              </p:nvSpPr>
              <p:spPr bwMode="auto">
                <a:xfrm>
                  <a:off x="2691" y="3102"/>
                  <a:ext cx="2034" cy="324"/>
                </a:xfrm>
                <a:prstGeom prst="rect">
                  <a:avLst/>
                </a:prstGeom>
                <a:solidFill>
                  <a:srgbClr val="2F65A1">
                    <a:alpha val="59999"/>
                  </a:srgbClr>
                </a:solidFill>
                <a:ln w="9525">
                  <a:noFill/>
                  <a:miter lim="800000"/>
                  <a:headEnd/>
                  <a:tailEnd/>
                </a:ln>
              </p:spPr>
              <p:txBody>
                <a:bodyPr wrap="none" anchor="ctr"/>
                <a:lstStyle/>
                <a:p>
                  <a:pPr algn="ctr">
                    <a:spcBef>
                      <a:spcPct val="50000"/>
                    </a:spcBef>
                    <a:defRPr/>
                  </a:pPr>
                  <a:endParaRPr lang="en-US" dirty="0">
                    <a:solidFill>
                      <a:srgbClr val="000000"/>
                    </a:solidFill>
                  </a:endParaRPr>
                </a:p>
              </p:txBody>
            </p:sp>
            <p:sp>
              <p:nvSpPr>
                <p:cNvPr id="13" name="Rectangle 54"/>
                <p:cNvSpPr>
                  <a:spLocks noChangeArrowheads="1"/>
                </p:cNvSpPr>
                <p:nvPr/>
              </p:nvSpPr>
              <p:spPr bwMode="auto">
                <a:xfrm>
                  <a:off x="3022" y="3017"/>
                  <a:ext cx="1373" cy="564"/>
                </a:xfrm>
                <a:prstGeom prst="rect">
                  <a:avLst/>
                </a:prstGeom>
                <a:noFill/>
                <a:ln w="9525">
                  <a:noFill/>
                  <a:miter lim="800000"/>
                  <a:headEnd/>
                  <a:tailEnd/>
                </a:ln>
              </p:spPr>
              <p:txBody>
                <a:bodyPr>
                  <a:spAutoFit/>
                </a:bodyPr>
                <a:lstStyle/>
                <a:p>
                  <a:pPr algn="ctr">
                    <a:defRPr/>
                  </a:pPr>
                  <a:r>
                    <a:rPr lang="en-US" dirty="0">
                      <a:solidFill>
                        <a:srgbClr val="FFFFFF"/>
                      </a:solidFill>
                      <a:latin typeface="Arial" pitchFamily="34" charset="0"/>
                      <a:cs typeface="Arial" pitchFamily="34" charset="0"/>
                    </a:rPr>
                    <a:t>Update the component</a:t>
                  </a:r>
                </a:p>
              </p:txBody>
            </p:sp>
          </p:grpSp>
          <p:sp>
            <p:nvSpPr>
              <p:cNvPr id="10" name="Text Box 55"/>
              <p:cNvSpPr txBox="1">
                <a:spLocks noChangeArrowheads="1"/>
              </p:cNvSpPr>
              <p:nvPr/>
            </p:nvSpPr>
            <p:spPr bwMode="auto">
              <a:xfrm>
                <a:off x="1694" y="2600"/>
                <a:ext cx="764" cy="828"/>
              </a:xfrm>
              <a:prstGeom prst="rect">
                <a:avLst/>
              </a:prstGeom>
              <a:noFill/>
              <a:ln w="9525">
                <a:noFill/>
                <a:miter lim="800000"/>
                <a:headEnd/>
                <a:tailEnd/>
              </a:ln>
            </p:spPr>
            <p:txBody>
              <a:bodyPr wrap="none">
                <a:spAutoFit/>
              </a:bodyPr>
              <a:lstStyle/>
              <a:p>
                <a:pPr algn="r">
                  <a:defRPr/>
                </a:pPr>
                <a:r>
                  <a:rPr lang="en-US" sz="6600" dirty="0">
                    <a:solidFill>
                      <a:srgbClr val="FFFFFF"/>
                    </a:solidFill>
                    <a:latin typeface="Webdings" pitchFamily="18" charset="2"/>
                  </a:rPr>
                  <a:t>a</a:t>
                </a:r>
              </a:p>
            </p:txBody>
          </p:sp>
        </p:grpSp>
      </p:grpSp>
      <p:sp>
        <p:nvSpPr>
          <p:cNvPr id="14" name="AutoShape 29"/>
          <p:cNvSpPr>
            <a:spLocks noChangeArrowheads="1"/>
          </p:cNvSpPr>
          <p:nvPr/>
        </p:nvSpPr>
        <p:spPr bwMode="auto">
          <a:xfrm>
            <a:off x="7910551" y="4116050"/>
            <a:ext cx="2209800" cy="1809949"/>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15" name="Text Box 30"/>
          <p:cNvSpPr txBox="1">
            <a:spLocks noChangeArrowheads="1"/>
          </p:cNvSpPr>
          <p:nvPr/>
        </p:nvSpPr>
        <p:spPr bwMode="auto">
          <a:xfrm>
            <a:off x="8139151" y="5522507"/>
            <a:ext cx="1828800" cy="369332"/>
          </a:xfrm>
          <a:prstGeom prst="rect">
            <a:avLst/>
          </a:prstGeom>
          <a:noFill/>
          <a:ln w="12700">
            <a:noFill/>
            <a:miter lim="800000"/>
            <a:headEnd type="none" w="sm" len="sm"/>
            <a:tailEnd type="none" w="sm" len="sm"/>
          </a:ln>
          <a:effectLst/>
        </p:spPr>
        <p:txBody>
          <a:bodyPr wrap="square">
            <a:spAutoFit/>
          </a:bodyPr>
          <a:lstStyle/>
          <a:p>
            <a:pPr algn="ctr" eaLnBrk="0" hangingPunct="0"/>
            <a:r>
              <a:rPr lang="en-US" dirty="0">
                <a:solidFill>
                  <a:schemeClr val="bg1"/>
                </a:solidFill>
                <a:latin typeface="Arial" pitchFamily="34" charset="0"/>
                <a:cs typeface="Arial" pitchFamily="34" charset="0"/>
              </a:rPr>
              <a:t>Test 3</a:t>
            </a:r>
          </a:p>
        </p:txBody>
      </p:sp>
      <p:graphicFrame>
        <p:nvGraphicFramePr>
          <p:cNvPr id="16" name="Object 37"/>
          <p:cNvGraphicFramePr>
            <a:graphicFrameLocks noChangeAspect="1"/>
          </p:cNvGraphicFramePr>
          <p:nvPr>
            <p:extLst/>
          </p:nvPr>
        </p:nvGraphicFramePr>
        <p:xfrm>
          <a:off x="8110577" y="4294095"/>
          <a:ext cx="1835151" cy="1206455"/>
        </p:xfrm>
        <a:graphic>
          <a:graphicData uri="http://schemas.openxmlformats.org/presentationml/2006/ole">
            <mc:AlternateContent xmlns:mc="http://schemas.openxmlformats.org/markup-compatibility/2006">
              <mc:Choice xmlns:v="urn:schemas-microsoft-com:vml" Requires="v">
                <p:oleObj spid="_x0000_s2050" name="Bitmap Image" r:id="rId5" imgW="7706801" imgH="5106113" progId="PBrush">
                  <p:embed/>
                </p:oleObj>
              </mc:Choice>
              <mc:Fallback>
                <p:oleObj name="Bitmap Image" r:id="rId5" imgW="7706801" imgH="510611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77" y="4294095"/>
                        <a:ext cx="1835151" cy="12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AutoShape 29"/>
          <p:cNvSpPr>
            <a:spLocks noChangeArrowheads="1"/>
          </p:cNvSpPr>
          <p:nvPr/>
        </p:nvSpPr>
        <p:spPr bwMode="auto">
          <a:xfrm>
            <a:off x="7910551" y="1916007"/>
            <a:ext cx="2209800" cy="1809949"/>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18" name="Text Box 30"/>
          <p:cNvSpPr txBox="1">
            <a:spLocks noChangeArrowheads="1"/>
          </p:cNvSpPr>
          <p:nvPr/>
        </p:nvSpPr>
        <p:spPr bwMode="auto">
          <a:xfrm>
            <a:off x="8139151" y="3322464"/>
            <a:ext cx="1828800" cy="369332"/>
          </a:xfrm>
          <a:prstGeom prst="rect">
            <a:avLst/>
          </a:prstGeom>
          <a:noFill/>
          <a:ln w="12700">
            <a:noFill/>
            <a:miter lim="800000"/>
            <a:headEnd type="none" w="sm" len="sm"/>
            <a:tailEnd type="none" w="sm" len="sm"/>
          </a:ln>
          <a:effectLst/>
        </p:spPr>
        <p:txBody>
          <a:bodyPr wrap="square">
            <a:spAutoFit/>
          </a:bodyPr>
          <a:lstStyle/>
          <a:p>
            <a:pPr algn="ctr" eaLnBrk="0" hangingPunct="0"/>
            <a:r>
              <a:rPr lang="en-US" dirty="0">
                <a:solidFill>
                  <a:schemeClr val="bg1"/>
                </a:solidFill>
                <a:latin typeface="Arial" pitchFamily="34" charset="0"/>
                <a:cs typeface="Arial" pitchFamily="34" charset="0"/>
              </a:rPr>
              <a:t>Test 4</a:t>
            </a:r>
          </a:p>
        </p:txBody>
      </p:sp>
      <p:graphicFrame>
        <p:nvGraphicFramePr>
          <p:cNvPr id="19" name="Object 37"/>
          <p:cNvGraphicFramePr>
            <a:graphicFrameLocks noChangeAspect="1"/>
          </p:cNvGraphicFramePr>
          <p:nvPr>
            <p:extLst/>
          </p:nvPr>
        </p:nvGraphicFramePr>
        <p:xfrm>
          <a:off x="8110577" y="2094053"/>
          <a:ext cx="1835151" cy="1206455"/>
        </p:xfrm>
        <a:graphic>
          <a:graphicData uri="http://schemas.openxmlformats.org/presentationml/2006/ole">
            <mc:AlternateContent xmlns:mc="http://schemas.openxmlformats.org/markup-compatibility/2006">
              <mc:Choice xmlns:v="urn:schemas-microsoft-com:vml" Requires="v">
                <p:oleObj spid="_x0000_s2051" name="Bitmap Image" r:id="rId7" imgW="7706801" imgH="5106113" progId="PBrush">
                  <p:embed/>
                </p:oleObj>
              </mc:Choice>
              <mc:Fallback>
                <p:oleObj name="Bitmap Image" r:id="rId7" imgW="7706801" imgH="510611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77" y="2094053"/>
                        <a:ext cx="1835151" cy="12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AutoShape 29"/>
          <p:cNvSpPr>
            <a:spLocks noChangeArrowheads="1"/>
          </p:cNvSpPr>
          <p:nvPr/>
        </p:nvSpPr>
        <p:spPr bwMode="auto">
          <a:xfrm>
            <a:off x="2072979" y="4116050"/>
            <a:ext cx="2209800" cy="1809949"/>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21" name="Text Box 30"/>
          <p:cNvSpPr txBox="1">
            <a:spLocks noChangeArrowheads="1"/>
          </p:cNvSpPr>
          <p:nvPr/>
        </p:nvSpPr>
        <p:spPr bwMode="auto">
          <a:xfrm>
            <a:off x="2301579" y="5522749"/>
            <a:ext cx="1828800" cy="400110"/>
          </a:xfrm>
          <a:prstGeom prst="rect">
            <a:avLst/>
          </a:prstGeom>
          <a:noFill/>
          <a:ln w="12700">
            <a:noFill/>
            <a:miter lim="800000"/>
            <a:headEnd type="none" w="sm" len="sm"/>
            <a:tailEnd type="none" w="sm" len="sm"/>
          </a:ln>
          <a:effectLst/>
        </p:spPr>
        <p:txBody>
          <a:bodyPr wrap="square">
            <a:spAutoFit/>
          </a:bodyPr>
          <a:lstStyle/>
          <a:p>
            <a:pPr algn="ctr" eaLnBrk="0" hangingPunct="0"/>
            <a:r>
              <a:rPr lang="en-US" dirty="0">
                <a:solidFill>
                  <a:schemeClr val="bg1"/>
                </a:solidFill>
                <a:latin typeface="Arial" pitchFamily="34" charset="0"/>
                <a:cs typeface="Arial" pitchFamily="34" charset="0"/>
              </a:rPr>
              <a:t>Test</a:t>
            </a:r>
            <a:r>
              <a:rPr lang="en-US" sz="2000" dirty="0">
                <a:latin typeface="Arial" pitchFamily="34" charset="0"/>
                <a:cs typeface="Arial" pitchFamily="34" charset="0"/>
              </a:rPr>
              <a:t> </a:t>
            </a:r>
            <a:r>
              <a:rPr lang="en-US" dirty="0">
                <a:solidFill>
                  <a:schemeClr val="bg1"/>
                </a:solidFill>
                <a:latin typeface="Arial" pitchFamily="34" charset="0"/>
                <a:cs typeface="Arial" pitchFamily="34" charset="0"/>
              </a:rPr>
              <a:t>2</a:t>
            </a:r>
          </a:p>
        </p:txBody>
      </p:sp>
      <p:graphicFrame>
        <p:nvGraphicFramePr>
          <p:cNvPr id="22" name="Object 37"/>
          <p:cNvGraphicFramePr>
            <a:graphicFrameLocks noChangeAspect="1"/>
          </p:cNvGraphicFramePr>
          <p:nvPr>
            <p:extLst/>
          </p:nvPr>
        </p:nvGraphicFramePr>
        <p:xfrm>
          <a:off x="2273003" y="4294095"/>
          <a:ext cx="1835151" cy="1206455"/>
        </p:xfrm>
        <a:graphic>
          <a:graphicData uri="http://schemas.openxmlformats.org/presentationml/2006/ole">
            <mc:AlternateContent xmlns:mc="http://schemas.openxmlformats.org/markup-compatibility/2006">
              <mc:Choice xmlns:v="urn:schemas-microsoft-com:vml" Requires="v">
                <p:oleObj spid="_x0000_s2052" name="Bitmap Image" r:id="rId8" imgW="7706801" imgH="5106113" progId="PBrush">
                  <p:embed/>
                </p:oleObj>
              </mc:Choice>
              <mc:Fallback>
                <p:oleObj name="Bitmap Image" r:id="rId8" imgW="7706801" imgH="510611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003" y="4294095"/>
                        <a:ext cx="1835151" cy="12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AutoShape 29"/>
          <p:cNvSpPr>
            <a:spLocks noChangeArrowheads="1"/>
          </p:cNvSpPr>
          <p:nvPr/>
        </p:nvSpPr>
        <p:spPr bwMode="auto">
          <a:xfrm>
            <a:off x="2072979" y="1916007"/>
            <a:ext cx="2209800" cy="1809949"/>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24" name="Text Box 30"/>
          <p:cNvSpPr txBox="1">
            <a:spLocks noChangeArrowheads="1"/>
          </p:cNvSpPr>
          <p:nvPr/>
        </p:nvSpPr>
        <p:spPr bwMode="auto">
          <a:xfrm>
            <a:off x="2301579" y="3322464"/>
            <a:ext cx="1828800" cy="369332"/>
          </a:xfrm>
          <a:prstGeom prst="rect">
            <a:avLst/>
          </a:prstGeom>
          <a:noFill/>
          <a:ln w="12700">
            <a:noFill/>
            <a:miter lim="800000"/>
            <a:headEnd type="none" w="sm" len="sm"/>
            <a:tailEnd type="none" w="sm" len="sm"/>
          </a:ln>
          <a:effectLst/>
        </p:spPr>
        <p:txBody>
          <a:bodyPr wrap="square">
            <a:spAutoFit/>
          </a:bodyPr>
          <a:lstStyle/>
          <a:p>
            <a:pPr algn="ctr" eaLnBrk="0" hangingPunct="0"/>
            <a:r>
              <a:rPr lang="en-US" dirty="0">
                <a:solidFill>
                  <a:schemeClr val="bg1"/>
                </a:solidFill>
                <a:latin typeface="Arial" pitchFamily="34" charset="0"/>
                <a:cs typeface="Arial" pitchFamily="34" charset="0"/>
              </a:rPr>
              <a:t>Test 1</a:t>
            </a:r>
          </a:p>
        </p:txBody>
      </p:sp>
      <p:graphicFrame>
        <p:nvGraphicFramePr>
          <p:cNvPr id="25" name="Object 37"/>
          <p:cNvGraphicFramePr>
            <a:graphicFrameLocks noChangeAspect="1"/>
          </p:cNvGraphicFramePr>
          <p:nvPr>
            <p:extLst/>
          </p:nvPr>
        </p:nvGraphicFramePr>
        <p:xfrm>
          <a:off x="2273003" y="2094053"/>
          <a:ext cx="1835151" cy="1206455"/>
        </p:xfrm>
        <a:graphic>
          <a:graphicData uri="http://schemas.openxmlformats.org/presentationml/2006/ole">
            <mc:AlternateContent xmlns:mc="http://schemas.openxmlformats.org/markup-compatibility/2006">
              <mc:Choice xmlns:v="urn:schemas-microsoft-com:vml" Requires="v">
                <p:oleObj spid="_x0000_s2053" name="Bitmap Image" r:id="rId9" imgW="7706801" imgH="5106113" progId="PBrush">
                  <p:embed/>
                </p:oleObj>
              </mc:Choice>
              <mc:Fallback>
                <p:oleObj name="Bitmap Image" r:id="rId9" imgW="7706801" imgH="510611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003" y="2094053"/>
                        <a:ext cx="1835151" cy="12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AutoShape 29"/>
          <p:cNvSpPr>
            <a:spLocks noChangeArrowheads="1"/>
          </p:cNvSpPr>
          <p:nvPr/>
        </p:nvSpPr>
        <p:spPr bwMode="auto">
          <a:xfrm>
            <a:off x="4994335" y="3128959"/>
            <a:ext cx="2208048" cy="751653"/>
          </a:xfrm>
          <a:prstGeom prst="roundRect">
            <a:avLst>
              <a:gd name="adj" fmla="val 3431"/>
            </a:avLst>
          </a:prstGeom>
          <a:solidFill>
            <a:srgbClr val="C00000"/>
          </a:solidFill>
          <a:ln>
            <a:no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dirty="0">
                <a:latin typeface="Arial" pitchFamily="34" charset="0"/>
                <a:cs typeface="Arial" pitchFamily="34" charset="0"/>
              </a:rPr>
              <a:t>Create </a:t>
            </a:r>
          </a:p>
          <a:p>
            <a:pPr algn="ctr"/>
            <a:r>
              <a:rPr lang="en-US" dirty="0">
                <a:latin typeface="Arial" pitchFamily="34" charset="0"/>
                <a:cs typeface="Arial" pitchFamily="34" charset="0"/>
              </a:rPr>
              <a:t>Opportunity</a:t>
            </a:r>
          </a:p>
        </p:txBody>
      </p:sp>
    </p:spTree>
    <p:extLst>
      <p:ext uri="{BB962C8B-B14F-4D97-AF65-F5344CB8AC3E}">
        <p14:creationId xmlns:p14="http://schemas.microsoft.com/office/powerpoint/2010/main" val="3883695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Reduce test maintenance</a:t>
            </a:r>
          </a:p>
        </p:txBody>
      </p:sp>
      <p:sp>
        <p:nvSpPr>
          <p:cNvPr id="3" name="AutoShape 37"/>
          <p:cNvSpPr>
            <a:spLocks noChangeArrowheads="1"/>
          </p:cNvSpPr>
          <p:nvPr/>
        </p:nvSpPr>
        <p:spPr bwMode="auto">
          <a:xfrm rot="10800000" flipV="1">
            <a:off x="4921803" y="3513145"/>
            <a:ext cx="2349500" cy="855663"/>
          </a:xfrm>
          <a:prstGeom prst="triangle">
            <a:avLst>
              <a:gd name="adj" fmla="val 50000"/>
            </a:avLst>
          </a:prstGeom>
          <a:solidFill>
            <a:schemeClr val="bg1">
              <a:lumMod val="95000"/>
            </a:schemeClr>
          </a:solidFill>
          <a:ln w="28575" algn="ctr">
            <a:noFill/>
            <a:miter lim="800000"/>
            <a:headEnd/>
            <a:tailEnd/>
          </a:ln>
        </p:spPr>
        <p:txBody>
          <a:bodyPr wrap="none" anchor="ctr"/>
          <a:lstStyle/>
          <a:p>
            <a:pPr algn="ctr"/>
            <a:endParaRPr lang="en-US" dirty="0">
              <a:solidFill>
                <a:srgbClr val="000000"/>
              </a:solidFill>
              <a:latin typeface="Arial" charset="0"/>
            </a:endParaRPr>
          </a:p>
        </p:txBody>
      </p:sp>
      <p:grpSp>
        <p:nvGrpSpPr>
          <p:cNvPr id="4" name="Group 3"/>
          <p:cNvGrpSpPr/>
          <p:nvPr/>
        </p:nvGrpSpPr>
        <p:grpSpPr>
          <a:xfrm>
            <a:off x="4462305" y="4320889"/>
            <a:ext cx="3043398" cy="1107998"/>
            <a:chOff x="5212531" y="1892190"/>
            <a:chExt cx="3043399" cy="1107997"/>
          </a:xfrm>
        </p:grpSpPr>
        <p:sp>
          <p:nvSpPr>
            <p:cNvPr id="5" name="Text Box 31"/>
            <p:cNvSpPr txBox="1">
              <a:spLocks noChangeArrowheads="1"/>
            </p:cNvSpPr>
            <p:nvPr/>
          </p:nvSpPr>
          <p:spPr bwMode="auto">
            <a:xfrm>
              <a:off x="5217782" y="1948606"/>
              <a:ext cx="2971800" cy="830997"/>
            </a:xfrm>
            <a:prstGeom prst="rect">
              <a:avLst/>
            </a:prstGeom>
            <a:noFill/>
            <a:ln w="12700">
              <a:noFill/>
              <a:miter lim="800000"/>
              <a:headEnd type="none" w="sm" len="sm"/>
              <a:tailEnd type="none" w="sm" len="sm"/>
            </a:ln>
            <a:effectLst/>
          </p:spPr>
          <p:txBody>
            <a:bodyPr wrap="square" anchor="ctr">
              <a:spAutoFit/>
            </a:bodyPr>
            <a:lstStyle/>
            <a:p>
              <a:pPr algn="ctr"/>
              <a:r>
                <a:rPr lang="en-US" sz="2400" b="1" dirty="0">
                  <a:latin typeface="Arial" charset="0"/>
                </a:rPr>
                <a:t>Create </a:t>
              </a:r>
              <a:br>
                <a:rPr lang="en-US" sz="2400" b="1" dirty="0">
                  <a:latin typeface="Arial" charset="0"/>
                </a:rPr>
              </a:br>
              <a:r>
                <a:rPr lang="en-US" sz="2400" b="1" dirty="0">
                  <a:latin typeface="Arial" charset="0"/>
                </a:rPr>
                <a:t>purchase order</a:t>
              </a:r>
            </a:p>
          </p:txBody>
        </p:sp>
        <p:grpSp>
          <p:nvGrpSpPr>
            <p:cNvPr id="6" name="Group 119"/>
            <p:cNvGrpSpPr/>
            <p:nvPr/>
          </p:nvGrpSpPr>
          <p:grpSpPr>
            <a:xfrm>
              <a:off x="5212531" y="1892190"/>
              <a:ext cx="3043399" cy="1107997"/>
              <a:chOff x="8326792" y="2249998"/>
              <a:chExt cx="3043399" cy="1107997"/>
            </a:xfrm>
          </p:grpSpPr>
          <p:pic>
            <p:nvPicPr>
              <p:cNvPr id="7" name="Picture 36"/>
              <p:cNvPicPr preferRelativeResize="0">
                <a:picLocks noChangeAspect="1" noChangeArrowheads="1"/>
              </p:cNvPicPr>
              <p:nvPr/>
            </p:nvPicPr>
            <p:blipFill>
              <a:blip r:embed="rId4" cstate="print"/>
              <a:srcRect/>
              <a:stretch>
                <a:fillRect/>
              </a:stretch>
            </p:blipFill>
            <p:spPr bwMode="auto">
              <a:xfrm>
                <a:off x="8515866" y="2283336"/>
                <a:ext cx="2854325" cy="915987"/>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50"/>
              <p:cNvGrpSpPr>
                <a:grpSpLocks/>
              </p:cNvGrpSpPr>
              <p:nvPr/>
            </p:nvGrpSpPr>
            <p:grpSpPr bwMode="auto">
              <a:xfrm>
                <a:off x="8326792" y="2249998"/>
                <a:ext cx="2981485" cy="1107997"/>
                <a:chOff x="1694" y="2600"/>
                <a:chExt cx="2209" cy="821"/>
              </a:xfrm>
              <a:effectLst>
                <a:outerShdw blurRad="50800" dist="38100" dir="2700000" algn="tl" rotWithShape="0">
                  <a:prstClr val="black">
                    <a:alpha val="40000"/>
                  </a:prstClr>
                </a:outerShdw>
              </a:effectLst>
            </p:grpSpPr>
            <p:grpSp>
              <p:nvGrpSpPr>
                <p:cNvPr id="9" name="Group 51"/>
                <p:cNvGrpSpPr>
                  <a:grpSpLocks/>
                </p:cNvGrpSpPr>
                <p:nvPr/>
              </p:nvGrpSpPr>
              <p:grpSpPr bwMode="auto">
                <a:xfrm>
                  <a:off x="1907" y="2721"/>
                  <a:ext cx="1996" cy="555"/>
                  <a:chOff x="2688" y="2940"/>
                  <a:chExt cx="2040" cy="648"/>
                </a:xfrm>
              </p:grpSpPr>
              <p:sp>
                <p:nvSpPr>
                  <p:cNvPr id="11" name="Rectangle 52"/>
                  <p:cNvSpPr>
                    <a:spLocks noChangeArrowheads="1"/>
                  </p:cNvSpPr>
                  <p:nvPr/>
                </p:nvSpPr>
                <p:spPr bwMode="auto">
                  <a:xfrm>
                    <a:off x="2688" y="2940"/>
                    <a:ext cx="2040" cy="648"/>
                  </a:xfrm>
                  <a:prstGeom prst="rect">
                    <a:avLst/>
                  </a:prstGeom>
                  <a:solidFill>
                    <a:schemeClr val="accent1">
                      <a:alpha val="59999"/>
                    </a:schemeClr>
                  </a:solidFill>
                  <a:ln w="9525">
                    <a:noFill/>
                    <a:miter lim="800000"/>
                    <a:headEnd/>
                    <a:tailEnd/>
                  </a:ln>
                </p:spPr>
                <p:txBody>
                  <a:bodyPr wrap="none" anchor="ctr"/>
                  <a:lstStyle/>
                  <a:p>
                    <a:pPr algn="ctr">
                      <a:spcBef>
                        <a:spcPct val="50000"/>
                      </a:spcBef>
                      <a:defRPr/>
                    </a:pPr>
                    <a:endParaRPr lang="en-US" dirty="0">
                      <a:solidFill>
                        <a:srgbClr val="000000"/>
                      </a:solidFill>
                    </a:endParaRPr>
                  </a:p>
                </p:txBody>
              </p:sp>
              <p:sp>
                <p:nvSpPr>
                  <p:cNvPr id="12" name="Rectangle 53"/>
                  <p:cNvSpPr>
                    <a:spLocks noChangeArrowheads="1"/>
                  </p:cNvSpPr>
                  <p:nvPr/>
                </p:nvSpPr>
                <p:spPr bwMode="auto">
                  <a:xfrm>
                    <a:off x="2691" y="3102"/>
                    <a:ext cx="2034" cy="324"/>
                  </a:xfrm>
                  <a:prstGeom prst="rect">
                    <a:avLst/>
                  </a:prstGeom>
                  <a:solidFill>
                    <a:srgbClr val="2F65A1">
                      <a:alpha val="59999"/>
                    </a:srgbClr>
                  </a:solidFill>
                  <a:ln w="9525">
                    <a:noFill/>
                    <a:miter lim="800000"/>
                    <a:headEnd/>
                    <a:tailEnd/>
                  </a:ln>
                </p:spPr>
                <p:txBody>
                  <a:bodyPr wrap="none" anchor="ctr"/>
                  <a:lstStyle/>
                  <a:p>
                    <a:pPr algn="ctr">
                      <a:spcBef>
                        <a:spcPct val="50000"/>
                      </a:spcBef>
                      <a:defRPr/>
                    </a:pPr>
                    <a:endParaRPr lang="en-US" dirty="0">
                      <a:solidFill>
                        <a:srgbClr val="000000"/>
                      </a:solidFill>
                    </a:endParaRPr>
                  </a:p>
                </p:txBody>
              </p:sp>
              <p:sp>
                <p:nvSpPr>
                  <p:cNvPr id="13" name="Rectangle 54"/>
                  <p:cNvSpPr>
                    <a:spLocks noChangeArrowheads="1"/>
                  </p:cNvSpPr>
                  <p:nvPr/>
                </p:nvSpPr>
                <p:spPr bwMode="auto">
                  <a:xfrm>
                    <a:off x="3022" y="3017"/>
                    <a:ext cx="1373" cy="559"/>
                  </a:xfrm>
                  <a:prstGeom prst="rect">
                    <a:avLst/>
                  </a:prstGeom>
                  <a:noFill/>
                  <a:ln w="9525">
                    <a:noFill/>
                    <a:miter lim="800000"/>
                    <a:headEnd/>
                    <a:tailEnd/>
                  </a:ln>
                </p:spPr>
                <p:txBody>
                  <a:bodyPr>
                    <a:spAutoFit/>
                  </a:bodyPr>
                  <a:lstStyle/>
                  <a:p>
                    <a:pPr algn="ctr">
                      <a:defRPr/>
                    </a:pPr>
                    <a:r>
                      <a:rPr lang="en-US" dirty="0">
                        <a:solidFill>
                          <a:srgbClr val="FFFFFF"/>
                        </a:solidFill>
                        <a:latin typeface="Arial" pitchFamily="34" charset="0"/>
                        <a:cs typeface="Arial" pitchFamily="34" charset="0"/>
                      </a:rPr>
                      <a:t>Update the component</a:t>
                    </a:r>
                  </a:p>
                </p:txBody>
              </p:sp>
            </p:grpSp>
            <p:sp>
              <p:nvSpPr>
                <p:cNvPr id="10" name="Text Box 55"/>
                <p:cNvSpPr txBox="1">
                  <a:spLocks noChangeArrowheads="1"/>
                </p:cNvSpPr>
                <p:nvPr/>
              </p:nvSpPr>
              <p:spPr bwMode="auto">
                <a:xfrm>
                  <a:off x="1694" y="2600"/>
                  <a:ext cx="764" cy="821"/>
                </a:xfrm>
                <a:prstGeom prst="rect">
                  <a:avLst/>
                </a:prstGeom>
                <a:noFill/>
                <a:ln w="9525">
                  <a:noFill/>
                  <a:miter lim="800000"/>
                  <a:headEnd/>
                  <a:tailEnd/>
                </a:ln>
              </p:spPr>
              <p:txBody>
                <a:bodyPr wrap="none">
                  <a:spAutoFit/>
                </a:bodyPr>
                <a:lstStyle/>
                <a:p>
                  <a:pPr algn="r">
                    <a:defRPr/>
                  </a:pPr>
                  <a:r>
                    <a:rPr lang="en-US" sz="6600" dirty="0">
                      <a:solidFill>
                        <a:srgbClr val="FFFFFF"/>
                      </a:solidFill>
                      <a:latin typeface="Webdings" pitchFamily="18" charset="2"/>
                    </a:rPr>
                    <a:t>a</a:t>
                  </a:r>
                </a:p>
              </p:txBody>
            </p:sp>
          </p:grpSp>
        </p:grpSp>
      </p:grpSp>
      <p:sp>
        <p:nvSpPr>
          <p:cNvPr id="14" name="AutoShape 29"/>
          <p:cNvSpPr>
            <a:spLocks noChangeArrowheads="1"/>
          </p:cNvSpPr>
          <p:nvPr/>
        </p:nvSpPr>
        <p:spPr bwMode="auto">
          <a:xfrm>
            <a:off x="7910551" y="4101693"/>
            <a:ext cx="2209800" cy="1824307"/>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15" name="Text Box 30"/>
          <p:cNvSpPr txBox="1">
            <a:spLocks noChangeArrowheads="1"/>
          </p:cNvSpPr>
          <p:nvPr/>
        </p:nvSpPr>
        <p:spPr bwMode="auto">
          <a:xfrm>
            <a:off x="8139151" y="5519601"/>
            <a:ext cx="1828800" cy="369332"/>
          </a:xfrm>
          <a:prstGeom prst="rect">
            <a:avLst/>
          </a:prstGeom>
          <a:noFill/>
          <a:ln w="12700">
            <a:noFill/>
            <a:miter lim="800000"/>
            <a:headEnd type="none" w="sm" len="sm"/>
            <a:tailEnd type="none" w="sm" len="sm"/>
          </a:ln>
          <a:effectLst/>
        </p:spPr>
        <p:txBody>
          <a:bodyPr>
            <a:spAutoFit/>
          </a:bodyPr>
          <a:lstStyle/>
          <a:p>
            <a:pPr algn="ctr" eaLnBrk="0" hangingPunct="0"/>
            <a:r>
              <a:rPr lang="en-US" dirty="0">
                <a:solidFill>
                  <a:schemeClr val="bg1"/>
                </a:solidFill>
                <a:latin typeface="Arial" pitchFamily="34" charset="0"/>
                <a:cs typeface="Arial" pitchFamily="34" charset="0"/>
              </a:rPr>
              <a:t>Test 3</a:t>
            </a:r>
          </a:p>
        </p:txBody>
      </p:sp>
      <p:graphicFrame>
        <p:nvGraphicFramePr>
          <p:cNvPr id="16" name="Object 37"/>
          <p:cNvGraphicFramePr>
            <a:graphicFrameLocks noChangeAspect="1"/>
          </p:cNvGraphicFramePr>
          <p:nvPr>
            <p:extLst/>
          </p:nvPr>
        </p:nvGraphicFramePr>
        <p:xfrm>
          <a:off x="8110577" y="4284525"/>
          <a:ext cx="1835151" cy="1216025"/>
        </p:xfrm>
        <a:graphic>
          <a:graphicData uri="http://schemas.openxmlformats.org/presentationml/2006/ole">
            <mc:AlternateContent xmlns:mc="http://schemas.openxmlformats.org/markup-compatibility/2006">
              <mc:Choice xmlns:v="urn:schemas-microsoft-com:vml" Requires="v">
                <p:oleObj spid="_x0000_s3074" name="Bitmap Image" r:id="rId5" imgW="7706801" imgH="5106113" progId="PBrush">
                  <p:embed/>
                </p:oleObj>
              </mc:Choice>
              <mc:Fallback>
                <p:oleObj name="Bitmap Image" r:id="rId5" imgW="7706801" imgH="510611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77" y="4284525"/>
                        <a:ext cx="1835151"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AutoShape 29"/>
          <p:cNvSpPr>
            <a:spLocks noChangeArrowheads="1"/>
          </p:cNvSpPr>
          <p:nvPr/>
        </p:nvSpPr>
        <p:spPr bwMode="auto">
          <a:xfrm>
            <a:off x="7910551" y="1901649"/>
            <a:ext cx="2209800" cy="1824307"/>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18" name="Text Box 30"/>
          <p:cNvSpPr txBox="1">
            <a:spLocks noChangeArrowheads="1"/>
          </p:cNvSpPr>
          <p:nvPr/>
        </p:nvSpPr>
        <p:spPr bwMode="auto">
          <a:xfrm>
            <a:off x="8139151" y="3319557"/>
            <a:ext cx="1828800" cy="369332"/>
          </a:xfrm>
          <a:prstGeom prst="rect">
            <a:avLst/>
          </a:prstGeom>
          <a:noFill/>
          <a:ln w="12700">
            <a:noFill/>
            <a:miter lim="800000"/>
            <a:headEnd type="none" w="sm" len="sm"/>
            <a:tailEnd type="none" w="sm" len="sm"/>
          </a:ln>
          <a:effectLst/>
        </p:spPr>
        <p:txBody>
          <a:bodyPr>
            <a:spAutoFit/>
          </a:bodyPr>
          <a:lstStyle/>
          <a:p>
            <a:pPr algn="ctr" eaLnBrk="0" hangingPunct="0"/>
            <a:r>
              <a:rPr lang="en-US" dirty="0">
                <a:solidFill>
                  <a:schemeClr val="bg1"/>
                </a:solidFill>
                <a:latin typeface="Arial" pitchFamily="34" charset="0"/>
                <a:cs typeface="Arial" pitchFamily="34" charset="0"/>
              </a:rPr>
              <a:t>Test 4</a:t>
            </a:r>
          </a:p>
        </p:txBody>
      </p:sp>
      <p:graphicFrame>
        <p:nvGraphicFramePr>
          <p:cNvPr id="19" name="Object 37"/>
          <p:cNvGraphicFramePr>
            <a:graphicFrameLocks noChangeAspect="1"/>
          </p:cNvGraphicFramePr>
          <p:nvPr>
            <p:extLst/>
          </p:nvPr>
        </p:nvGraphicFramePr>
        <p:xfrm>
          <a:off x="8110577" y="2084482"/>
          <a:ext cx="1835151" cy="1216025"/>
        </p:xfrm>
        <a:graphic>
          <a:graphicData uri="http://schemas.openxmlformats.org/presentationml/2006/ole">
            <mc:AlternateContent xmlns:mc="http://schemas.openxmlformats.org/markup-compatibility/2006">
              <mc:Choice xmlns:v="urn:schemas-microsoft-com:vml" Requires="v">
                <p:oleObj spid="_x0000_s3075" name="Bitmap Image" r:id="rId7" imgW="7706801" imgH="5106113" progId="PBrush">
                  <p:embed/>
                </p:oleObj>
              </mc:Choice>
              <mc:Fallback>
                <p:oleObj name="Bitmap Image" r:id="rId7" imgW="7706801" imgH="510611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77" y="2084482"/>
                        <a:ext cx="1835151"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AutoShape 29"/>
          <p:cNvSpPr>
            <a:spLocks noChangeArrowheads="1"/>
          </p:cNvSpPr>
          <p:nvPr/>
        </p:nvSpPr>
        <p:spPr bwMode="auto">
          <a:xfrm>
            <a:off x="2072979" y="4101693"/>
            <a:ext cx="2209800" cy="1824307"/>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21" name="Text Box 30"/>
          <p:cNvSpPr txBox="1">
            <a:spLocks noChangeArrowheads="1"/>
          </p:cNvSpPr>
          <p:nvPr/>
        </p:nvSpPr>
        <p:spPr bwMode="auto">
          <a:xfrm>
            <a:off x="2301579" y="5519601"/>
            <a:ext cx="1828800" cy="400110"/>
          </a:xfrm>
          <a:prstGeom prst="rect">
            <a:avLst/>
          </a:prstGeom>
          <a:noFill/>
          <a:ln w="12700">
            <a:noFill/>
            <a:miter lim="800000"/>
            <a:headEnd type="none" w="sm" len="sm"/>
            <a:tailEnd type="none" w="sm" len="sm"/>
          </a:ln>
          <a:effectLst/>
        </p:spPr>
        <p:txBody>
          <a:bodyPr>
            <a:spAutoFit/>
          </a:bodyPr>
          <a:lstStyle/>
          <a:p>
            <a:pPr algn="ctr" eaLnBrk="0" hangingPunct="0"/>
            <a:r>
              <a:rPr lang="en-US" dirty="0">
                <a:solidFill>
                  <a:schemeClr val="bg1"/>
                </a:solidFill>
                <a:latin typeface="Arial" pitchFamily="34" charset="0"/>
                <a:cs typeface="Arial" pitchFamily="34" charset="0"/>
              </a:rPr>
              <a:t>Test</a:t>
            </a:r>
            <a:r>
              <a:rPr lang="en-US" sz="2000" dirty="0">
                <a:latin typeface="Arial" pitchFamily="34" charset="0"/>
                <a:cs typeface="Arial" pitchFamily="34" charset="0"/>
              </a:rPr>
              <a:t> </a:t>
            </a:r>
            <a:r>
              <a:rPr lang="en-US" dirty="0">
                <a:solidFill>
                  <a:schemeClr val="bg1"/>
                </a:solidFill>
                <a:latin typeface="Arial" pitchFamily="34" charset="0"/>
                <a:cs typeface="Arial" pitchFamily="34" charset="0"/>
              </a:rPr>
              <a:t>2</a:t>
            </a:r>
          </a:p>
        </p:txBody>
      </p:sp>
      <p:graphicFrame>
        <p:nvGraphicFramePr>
          <p:cNvPr id="22" name="Object 37"/>
          <p:cNvGraphicFramePr>
            <a:graphicFrameLocks noChangeAspect="1"/>
          </p:cNvGraphicFramePr>
          <p:nvPr>
            <p:extLst/>
          </p:nvPr>
        </p:nvGraphicFramePr>
        <p:xfrm>
          <a:off x="2273003" y="4284525"/>
          <a:ext cx="1835151" cy="1216025"/>
        </p:xfrm>
        <a:graphic>
          <a:graphicData uri="http://schemas.openxmlformats.org/presentationml/2006/ole">
            <mc:AlternateContent xmlns:mc="http://schemas.openxmlformats.org/markup-compatibility/2006">
              <mc:Choice xmlns:v="urn:schemas-microsoft-com:vml" Requires="v">
                <p:oleObj spid="_x0000_s3076" name="Bitmap Image" r:id="rId8" imgW="7706801" imgH="5106113" progId="PBrush">
                  <p:embed/>
                </p:oleObj>
              </mc:Choice>
              <mc:Fallback>
                <p:oleObj name="Bitmap Image" r:id="rId8" imgW="7706801" imgH="510611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003" y="4284525"/>
                        <a:ext cx="1835151"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AutoShape 29"/>
          <p:cNvSpPr>
            <a:spLocks noChangeArrowheads="1"/>
          </p:cNvSpPr>
          <p:nvPr/>
        </p:nvSpPr>
        <p:spPr bwMode="auto">
          <a:xfrm>
            <a:off x="2072979" y="1901649"/>
            <a:ext cx="2209800" cy="1824307"/>
          </a:xfrm>
          <a:prstGeom prst="roundRect">
            <a:avLst>
              <a:gd name="adj" fmla="val 3431"/>
            </a:avLst>
          </a:prstGeom>
          <a:solidFill>
            <a:schemeClr val="accent1">
              <a:lumMod val="75000"/>
            </a:schemeClr>
          </a:solidFill>
          <a:ln w="19050">
            <a:solidFill>
              <a:schemeClr val="accent1"/>
            </a:solidFill>
            <a:round/>
            <a:headEnd type="none" w="sm" len="sm"/>
            <a:tailEnd type="none" w="sm" len="sm"/>
          </a:ln>
          <a:effectLst/>
        </p:spPr>
        <p:txBody>
          <a:bodyPr wrap="none" anchor="ctr"/>
          <a:lstStyle/>
          <a:p>
            <a:endParaRPr lang="en-US" dirty="0"/>
          </a:p>
        </p:txBody>
      </p:sp>
      <p:sp>
        <p:nvSpPr>
          <p:cNvPr id="24" name="Text Box 30"/>
          <p:cNvSpPr txBox="1">
            <a:spLocks noChangeArrowheads="1"/>
          </p:cNvSpPr>
          <p:nvPr/>
        </p:nvSpPr>
        <p:spPr bwMode="auto">
          <a:xfrm>
            <a:off x="2301579" y="3319557"/>
            <a:ext cx="1828800" cy="369332"/>
          </a:xfrm>
          <a:prstGeom prst="rect">
            <a:avLst/>
          </a:prstGeom>
          <a:noFill/>
          <a:ln w="12700">
            <a:noFill/>
            <a:miter lim="800000"/>
            <a:headEnd type="none" w="sm" len="sm"/>
            <a:tailEnd type="none" w="sm" len="sm"/>
          </a:ln>
          <a:effectLst/>
        </p:spPr>
        <p:txBody>
          <a:bodyPr>
            <a:spAutoFit/>
          </a:bodyPr>
          <a:lstStyle/>
          <a:p>
            <a:pPr algn="ctr" eaLnBrk="0" hangingPunct="0"/>
            <a:r>
              <a:rPr lang="en-US" dirty="0">
                <a:solidFill>
                  <a:schemeClr val="bg1"/>
                </a:solidFill>
                <a:latin typeface="Arial" pitchFamily="34" charset="0"/>
                <a:cs typeface="Arial" pitchFamily="34" charset="0"/>
              </a:rPr>
              <a:t>Test 1</a:t>
            </a:r>
          </a:p>
        </p:txBody>
      </p:sp>
      <p:graphicFrame>
        <p:nvGraphicFramePr>
          <p:cNvPr id="25" name="Object 37"/>
          <p:cNvGraphicFramePr>
            <a:graphicFrameLocks noChangeAspect="1"/>
          </p:cNvGraphicFramePr>
          <p:nvPr>
            <p:extLst/>
          </p:nvPr>
        </p:nvGraphicFramePr>
        <p:xfrm>
          <a:off x="2273003" y="2084482"/>
          <a:ext cx="1835151" cy="1216025"/>
        </p:xfrm>
        <a:graphic>
          <a:graphicData uri="http://schemas.openxmlformats.org/presentationml/2006/ole">
            <mc:AlternateContent xmlns:mc="http://schemas.openxmlformats.org/markup-compatibility/2006">
              <mc:Choice xmlns:v="urn:schemas-microsoft-com:vml" Requires="v">
                <p:oleObj spid="_x0000_s3077" name="Bitmap Image" r:id="rId9" imgW="7706801" imgH="5106113" progId="PBrush">
                  <p:embed/>
                </p:oleObj>
              </mc:Choice>
              <mc:Fallback>
                <p:oleObj name="Bitmap Image" r:id="rId9" imgW="7706801" imgH="510611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003" y="2084482"/>
                        <a:ext cx="1835151"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AutoShape 29"/>
          <p:cNvSpPr>
            <a:spLocks noChangeArrowheads="1"/>
          </p:cNvSpPr>
          <p:nvPr/>
        </p:nvSpPr>
        <p:spPr bwMode="auto">
          <a:xfrm>
            <a:off x="4994335" y="3122998"/>
            <a:ext cx="2208048" cy="757615"/>
          </a:xfrm>
          <a:prstGeom prst="roundRect">
            <a:avLst>
              <a:gd name="adj" fmla="val 3431"/>
            </a:avLst>
          </a:prstGeom>
          <a:solidFill>
            <a:srgbClr val="C00000"/>
          </a:solidFill>
          <a:ln>
            <a:no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dirty="0">
                <a:latin typeface="Arial" pitchFamily="34" charset="0"/>
                <a:cs typeface="Arial" pitchFamily="34" charset="0"/>
              </a:rPr>
              <a:t>Create </a:t>
            </a:r>
          </a:p>
          <a:p>
            <a:pPr algn="ctr"/>
            <a:r>
              <a:rPr lang="en-US" dirty="0">
                <a:latin typeface="Arial" pitchFamily="34" charset="0"/>
                <a:cs typeface="Arial" pitchFamily="34" charset="0"/>
              </a:rPr>
              <a:t>Opportunity</a:t>
            </a:r>
          </a:p>
        </p:txBody>
      </p:sp>
      <p:cxnSp>
        <p:nvCxnSpPr>
          <p:cNvPr id="27" name="Straight Arrow Connector 26"/>
          <p:cNvCxnSpPr>
            <a:stCxn id="26" idx="3"/>
          </p:cNvCxnSpPr>
          <p:nvPr/>
        </p:nvCxnSpPr>
        <p:spPr bwMode="gray">
          <a:xfrm flipV="1">
            <a:off x="7202383" y="3223790"/>
            <a:ext cx="515155" cy="278015"/>
          </a:xfrm>
          <a:prstGeom prst="straightConnector1">
            <a:avLst/>
          </a:prstGeom>
          <a:noFill/>
          <a:ln w="57150" cap="flat" cmpd="sng" algn="ctr">
            <a:solidFill>
              <a:schemeClr val="accent3"/>
            </a:solidFill>
            <a:prstDash val="solid"/>
            <a:round/>
            <a:headEnd type="none" w="med" len="med"/>
            <a:tailEnd type="arrow"/>
          </a:ln>
          <a:effectLst/>
        </p:spPr>
      </p:cxnSp>
      <p:cxnSp>
        <p:nvCxnSpPr>
          <p:cNvPr id="28" name="Straight Arrow Connector 27"/>
          <p:cNvCxnSpPr>
            <a:stCxn id="26" idx="3"/>
          </p:cNvCxnSpPr>
          <p:nvPr/>
        </p:nvCxnSpPr>
        <p:spPr bwMode="gray">
          <a:xfrm>
            <a:off x="7202383" y="3501805"/>
            <a:ext cx="515155" cy="365929"/>
          </a:xfrm>
          <a:prstGeom prst="straightConnector1">
            <a:avLst/>
          </a:prstGeom>
          <a:noFill/>
          <a:ln w="57150" cap="flat" cmpd="sng" algn="ctr">
            <a:solidFill>
              <a:schemeClr val="accent3"/>
            </a:solidFill>
            <a:prstDash val="solid"/>
            <a:round/>
            <a:headEnd type="none" w="med" len="med"/>
            <a:tailEnd type="arrow"/>
          </a:ln>
          <a:effectLst/>
        </p:spPr>
      </p:cxnSp>
      <p:cxnSp>
        <p:nvCxnSpPr>
          <p:cNvPr id="29" name="Straight Arrow Connector 28"/>
          <p:cNvCxnSpPr>
            <a:stCxn id="26" idx="1"/>
          </p:cNvCxnSpPr>
          <p:nvPr/>
        </p:nvCxnSpPr>
        <p:spPr bwMode="gray">
          <a:xfrm rot="10800000">
            <a:off x="4472061" y="3236668"/>
            <a:ext cx="522275" cy="265136"/>
          </a:xfrm>
          <a:prstGeom prst="straightConnector1">
            <a:avLst/>
          </a:prstGeom>
          <a:noFill/>
          <a:ln w="57150" cap="flat" cmpd="sng" algn="ctr">
            <a:solidFill>
              <a:schemeClr val="accent3"/>
            </a:solidFill>
            <a:prstDash val="solid"/>
            <a:round/>
            <a:headEnd type="none" w="med" len="med"/>
            <a:tailEnd type="arrow"/>
          </a:ln>
          <a:effectLst/>
        </p:spPr>
      </p:cxnSp>
      <p:cxnSp>
        <p:nvCxnSpPr>
          <p:cNvPr id="30" name="Straight Arrow Connector 29"/>
          <p:cNvCxnSpPr>
            <a:stCxn id="26" idx="1"/>
          </p:cNvCxnSpPr>
          <p:nvPr/>
        </p:nvCxnSpPr>
        <p:spPr bwMode="gray">
          <a:xfrm rot="10800000" flipV="1">
            <a:off x="4510698" y="3501805"/>
            <a:ext cx="483639" cy="417444"/>
          </a:xfrm>
          <a:prstGeom prst="straightConnector1">
            <a:avLst/>
          </a:prstGeom>
          <a:noFill/>
          <a:ln w="57150" cap="flat" cmpd="sng" algn="ctr">
            <a:solidFill>
              <a:schemeClr val="accent3"/>
            </a:solidFill>
            <a:prstDash val="solid"/>
            <a:round/>
            <a:headEnd type="none" w="med" len="med"/>
            <a:tailEnd type="arrow"/>
          </a:ln>
          <a:effectLst/>
        </p:spPr>
      </p:cxnSp>
      <p:grpSp>
        <p:nvGrpSpPr>
          <p:cNvPr id="31" name="Group 30"/>
          <p:cNvGrpSpPr/>
          <p:nvPr/>
        </p:nvGrpSpPr>
        <p:grpSpPr>
          <a:xfrm>
            <a:off x="1724416" y="1509225"/>
            <a:ext cx="7265636" cy="3027157"/>
            <a:chOff x="420558" y="1631984"/>
            <a:chExt cx="7265636" cy="3027157"/>
          </a:xfrm>
        </p:grpSpPr>
        <p:grpSp>
          <p:nvGrpSpPr>
            <p:cNvPr id="32" name="Group 50"/>
            <p:cNvGrpSpPr/>
            <p:nvPr/>
          </p:nvGrpSpPr>
          <p:grpSpPr>
            <a:xfrm>
              <a:off x="420558" y="1654631"/>
              <a:ext cx="1477498" cy="646331"/>
              <a:chOff x="420558" y="1654631"/>
              <a:chExt cx="1477498" cy="646331"/>
            </a:xfrm>
          </p:grpSpPr>
          <p:sp>
            <p:nvSpPr>
              <p:cNvPr id="45" name="Rectangle 44"/>
              <p:cNvSpPr/>
              <p:nvPr/>
            </p:nvSpPr>
            <p:spPr bwMode="gray">
              <a:xfrm>
                <a:off x="644434" y="1863633"/>
                <a:ext cx="1236617" cy="304801"/>
              </a:xfrm>
              <a:prstGeom prst="rect">
                <a:avLst/>
              </a:prstGeom>
              <a:solidFill>
                <a:schemeClr val="accent3"/>
              </a:solidFill>
              <a:ln w="9525">
                <a:solidFill>
                  <a:schemeClr val="accent3"/>
                </a:solidFill>
                <a:miter lim="800000"/>
                <a:headEnd/>
                <a:tailEnd/>
              </a:ln>
              <a:effectLst>
                <a:outerShdw blurRad="50800" dist="38100" dir="5400000" algn="t"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nchor="t" anchorCtr="0"/>
              <a:lstStyle/>
              <a:p>
                <a:pPr algn="ctr"/>
                <a:endParaRPr lang="en-US" kern="0" dirty="0">
                  <a:solidFill>
                    <a:schemeClr val="tx1"/>
                  </a:solidFill>
                </a:endParaRPr>
              </a:p>
            </p:txBody>
          </p:sp>
          <p:sp>
            <p:nvSpPr>
              <p:cNvPr id="46" name="TextBox 45"/>
              <p:cNvSpPr txBox="1"/>
              <p:nvPr/>
            </p:nvSpPr>
            <p:spPr>
              <a:xfrm>
                <a:off x="939139" y="1839627"/>
                <a:ext cx="958917" cy="338554"/>
              </a:xfrm>
              <a:prstGeom prst="rect">
                <a:avLst/>
              </a:prstGeom>
              <a:noFill/>
            </p:spPr>
            <p:txBody>
              <a:bodyPr wrap="none" rtlCol="0">
                <a:spAutoFit/>
              </a:bodyPr>
              <a:lstStyle/>
              <a:p>
                <a:pPr>
                  <a:spcBef>
                    <a:spcPts val="600"/>
                  </a:spcBef>
                </a:pPr>
                <a:r>
                  <a:rPr lang="en-US" sz="1600" dirty="0">
                    <a:solidFill>
                      <a:schemeClr val="bg1"/>
                    </a:solidFill>
                    <a:latin typeface="Arial" pitchFamily="34" charset="0"/>
                    <a:cs typeface="Arial" pitchFamily="34" charset="0"/>
                  </a:rPr>
                  <a:t>Updated</a:t>
                </a:r>
                <a:endParaRPr lang="en-US" dirty="0">
                  <a:solidFill>
                    <a:schemeClr val="bg1"/>
                  </a:solidFill>
                  <a:latin typeface="Arial" pitchFamily="34" charset="0"/>
                  <a:cs typeface="Arial" pitchFamily="34" charset="0"/>
                </a:endParaRPr>
              </a:p>
            </p:txBody>
          </p:sp>
          <p:sp>
            <p:nvSpPr>
              <p:cNvPr id="47" name="Text Box 40"/>
              <p:cNvSpPr txBox="1">
                <a:spLocks noChangeArrowheads="1"/>
              </p:cNvSpPr>
              <p:nvPr/>
            </p:nvSpPr>
            <p:spPr bwMode="auto">
              <a:xfrm>
                <a:off x="420558" y="1654631"/>
                <a:ext cx="748923" cy="646331"/>
              </a:xfrm>
              <a:prstGeom prst="rect">
                <a:avLst/>
              </a:prstGeom>
              <a:noFill/>
              <a:ln w="9525">
                <a:noFill/>
                <a:miter lim="800000"/>
                <a:headEnd/>
                <a:tailEnd/>
              </a:ln>
            </p:spPr>
            <p:txBody>
              <a:bodyPr wrap="square">
                <a:spAutoFit/>
              </a:bodyPr>
              <a:lstStyle/>
              <a:p>
                <a:pPr algn="r">
                  <a:defRPr/>
                </a:pPr>
                <a:r>
                  <a:rPr lang="en-US" sz="3600" dirty="0">
                    <a:solidFill>
                      <a:srgbClr val="FFFFFF"/>
                    </a:solidFill>
                    <a:latin typeface="Webdings" pitchFamily="18" charset="2"/>
                  </a:rPr>
                  <a:t>a</a:t>
                </a:r>
              </a:p>
            </p:txBody>
          </p:sp>
        </p:grpSp>
        <p:grpSp>
          <p:nvGrpSpPr>
            <p:cNvPr id="33" name="Group 52"/>
            <p:cNvGrpSpPr/>
            <p:nvPr/>
          </p:nvGrpSpPr>
          <p:grpSpPr>
            <a:xfrm>
              <a:off x="6274069" y="1631984"/>
              <a:ext cx="1340061" cy="646331"/>
              <a:chOff x="6274069" y="1631984"/>
              <a:chExt cx="1340061" cy="646331"/>
            </a:xfrm>
          </p:grpSpPr>
          <p:sp>
            <p:nvSpPr>
              <p:cNvPr id="42" name="Rectangle 41"/>
              <p:cNvSpPr/>
              <p:nvPr/>
            </p:nvSpPr>
            <p:spPr bwMode="gray">
              <a:xfrm>
                <a:off x="6374831" y="1840638"/>
                <a:ext cx="1234440" cy="301752"/>
              </a:xfrm>
              <a:prstGeom prst="rect">
                <a:avLst/>
              </a:prstGeom>
              <a:solidFill>
                <a:schemeClr val="accent3"/>
              </a:solidFill>
              <a:ln w="9525">
                <a:solidFill>
                  <a:schemeClr val="accent3"/>
                </a:solidFill>
                <a:miter lim="800000"/>
                <a:headEnd/>
                <a:tailEnd/>
              </a:ln>
              <a:effectLst>
                <a:outerShdw blurRad="50800" dist="38100" dir="5400000" algn="t"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nchor="t" anchorCtr="0"/>
              <a:lstStyle/>
              <a:p>
                <a:pPr algn="ctr"/>
                <a:endParaRPr lang="en-US" kern="0" dirty="0">
                  <a:solidFill>
                    <a:schemeClr val="tx1"/>
                  </a:solidFill>
                </a:endParaRPr>
              </a:p>
            </p:txBody>
          </p:sp>
          <p:sp>
            <p:nvSpPr>
              <p:cNvPr id="43" name="TextBox 42"/>
              <p:cNvSpPr txBox="1"/>
              <p:nvPr/>
            </p:nvSpPr>
            <p:spPr>
              <a:xfrm>
                <a:off x="6655213" y="1837481"/>
                <a:ext cx="958917" cy="338554"/>
              </a:xfrm>
              <a:prstGeom prst="rect">
                <a:avLst/>
              </a:prstGeom>
              <a:noFill/>
            </p:spPr>
            <p:txBody>
              <a:bodyPr wrap="none" rtlCol="0">
                <a:spAutoFit/>
              </a:bodyPr>
              <a:lstStyle/>
              <a:p>
                <a:pPr>
                  <a:spcBef>
                    <a:spcPts val="600"/>
                  </a:spcBef>
                </a:pPr>
                <a:r>
                  <a:rPr lang="en-US" sz="1600" dirty="0">
                    <a:solidFill>
                      <a:schemeClr val="bg1"/>
                    </a:solidFill>
                    <a:latin typeface="Arial" pitchFamily="34" charset="0"/>
                    <a:cs typeface="Arial" pitchFamily="34" charset="0"/>
                  </a:rPr>
                  <a:t>Updated</a:t>
                </a:r>
                <a:endParaRPr lang="en-US" dirty="0">
                  <a:solidFill>
                    <a:schemeClr val="bg1"/>
                  </a:solidFill>
                  <a:latin typeface="Arial" pitchFamily="34" charset="0"/>
                  <a:cs typeface="Arial" pitchFamily="34" charset="0"/>
                </a:endParaRPr>
              </a:p>
            </p:txBody>
          </p:sp>
          <p:sp>
            <p:nvSpPr>
              <p:cNvPr id="44" name="Text Box 40"/>
              <p:cNvSpPr txBox="1">
                <a:spLocks noChangeArrowheads="1"/>
              </p:cNvSpPr>
              <p:nvPr/>
            </p:nvSpPr>
            <p:spPr bwMode="auto">
              <a:xfrm>
                <a:off x="6274069" y="1631984"/>
                <a:ext cx="646331" cy="646331"/>
              </a:xfrm>
              <a:prstGeom prst="rect">
                <a:avLst/>
              </a:prstGeom>
              <a:noFill/>
              <a:ln w="9525">
                <a:noFill/>
                <a:miter lim="800000"/>
                <a:headEnd/>
                <a:tailEnd/>
              </a:ln>
            </p:spPr>
            <p:txBody>
              <a:bodyPr wrap="none">
                <a:spAutoFit/>
              </a:bodyPr>
              <a:lstStyle/>
              <a:p>
                <a:pPr algn="r">
                  <a:defRPr/>
                </a:pPr>
                <a:r>
                  <a:rPr lang="en-US" sz="3600" dirty="0">
                    <a:solidFill>
                      <a:srgbClr val="FFFFFF"/>
                    </a:solidFill>
                    <a:latin typeface="Webdings" pitchFamily="18" charset="2"/>
                  </a:rPr>
                  <a:t>a</a:t>
                </a:r>
              </a:p>
            </p:txBody>
          </p:sp>
        </p:grpSp>
        <p:grpSp>
          <p:nvGrpSpPr>
            <p:cNvPr id="34" name="Group 53"/>
            <p:cNvGrpSpPr/>
            <p:nvPr/>
          </p:nvGrpSpPr>
          <p:grpSpPr>
            <a:xfrm>
              <a:off x="6328706" y="4012810"/>
              <a:ext cx="1357488" cy="646331"/>
              <a:chOff x="6328706" y="4012810"/>
              <a:chExt cx="1357488" cy="646331"/>
            </a:xfrm>
          </p:grpSpPr>
          <p:sp>
            <p:nvSpPr>
              <p:cNvPr id="39" name="Rectangle 38"/>
              <p:cNvSpPr/>
              <p:nvPr/>
            </p:nvSpPr>
            <p:spPr bwMode="gray">
              <a:xfrm>
                <a:off x="6420768" y="4204034"/>
                <a:ext cx="1234440" cy="301752"/>
              </a:xfrm>
              <a:prstGeom prst="rect">
                <a:avLst/>
              </a:prstGeom>
              <a:solidFill>
                <a:schemeClr val="accent3"/>
              </a:solidFill>
              <a:ln w="9525">
                <a:solidFill>
                  <a:schemeClr val="accent3"/>
                </a:solidFill>
                <a:miter lim="800000"/>
                <a:headEnd/>
                <a:tailEnd/>
              </a:ln>
              <a:effectLst>
                <a:outerShdw blurRad="50800" dist="38100" dir="5400000" algn="t"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nchor="t" anchorCtr="0"/>
              <a:lstStyle/>
              <a:p>
                <a:pPr algn="ctr"/>
                <a:endParaRPr lang="en-US" kern="0" dirty="0">
                  <a:solidFill>
                    <a:schemeClr val="tx1"/>
                  </a:solidFill>
                </a:endParaRPr>
              </a:p>
            </p:txBody>
          </p:sp>
          <p:sp>
            <p:nvSpPr>
              <p:cNvPr id="40" name="TextBox 39"/>
              <p:cNvSpPr txBox="1"/>
              <p:nvPr/>
            </p:nvSpPr>
            <p:spPr>
              <a:xfrm>
                <a:off x="6727277" y="4192167"/>
                <a:ext cx="958917" cy="338554"/>
              </a:xfrm>
              <a:prstGeom prst="rect">
                <a:avLst/>
              </a:prstGeom>
              <a:noFill/>
            </p:spPr>
            <p:txBody>
              <a:bodyPr wrap="none" rtlCol="0">
                <a:spAutoFit/>
              </a:bodyPr>
              <a:lstStyle/>
              <a:p>
                <a:pPr>
                  <a:spcBef>
                    <a:spcPts val="600"/>
                  </a:spcBef>
                </a:pPr>
                <a:r>
                  <a:rPr lang="en-US" sz="1600" dirty="0">
                    <a:solidFill>
                      <a:schemeClr val="bg1"/>
                    </a:solidFill>
                    <a:latin typeface="Arial" pitchFamily="34" charset="0"/>
                    <a:cs typeface="Arial" pitchFamily="34" charset="0"/>
                  </a:rPr>
                  <a:t>Updated</a:t>
                </a:r>
                <a:endParaRPr lang="en-US" dirty="0">
                  <a:solidFill>
                    <a:schemeClr val="bg1"/>
                  </a:solidFill>
                  <a:latin typeface="Arial" pitchFamily="34" charset="0"/>
                  <a:cs typeface="Arial" pitchFamily="34" charset="0"/>
                </a:endParaRPr>
              </a:p>
            </p:txBody>
          </p:sp>
          <p:sp>
            <p:nvSpPr>
              <p:cNvPr id="41" name="Text Box 40"/>
              <p:cNvSpPr txBox="1">
                <a:spLocks noChangeArrowheads="1"/>
              </p:cNvSpPr>
              <p:nvPr/>
            </p:nvSpPr>
            <p:spPr bwMode="auto">
              <a:xfrm>
                <a:off x="6328706" y="4012810"/>
                <a:ext cx="646331" cy="646331"/>
              </a:xfrm>
              <a:prstGeom prst="rect">
                <a:avLst/>
              </a:prstGeom>
              <a:noFill/>
              <a:ln w="9525">
                <a:noFill/>
                <a:miter lim="800000"/>
                <a:headEnd/>
                <a:tailEnd/>
              </a:ln>
            </p:spPr>
            <p:txBody>
              <a:bodyPr wrap="none">
                <a:spAutoFit/>
              </a:bodyPr>
              <a:lstStyle/>
              <a:p>
                <a:pPr algn="r">
                  <a:defRPr/>
                </a:pPr>
                <a:r>
                  <a:rPr lang="en-US" sz="3600" dirty="0">
                    <a:solidFill>
                      <a:srgbClr val="FFFFFF"/>
                    </a:solidFill>
                    <a:latin typeface="Webdings" pitchFamily="18" charset="2"/>
                  </a:rPr>
                  <a:t>a</a:t>
                </a:r>
              </a:p>
            </p:txBody>
          </p:sp>
        </p:grpSp>
        <p:grpSp>
          <p:nvGrpSpPr>
            <p:cNvPr id="35" name="Group 51"/>
            <p:cNvGrpSpPr/>
            <p:nvPr/>
          </p:nvGrpSpPr>
          <p:grpSpPr>
            <a:xfrm>
              <a:off x="503094" y="3949701"/>
              <a:ext cx="1374905" cy="646331"/>
              <a:chOff x="503094" y="3949701"/>
              <a:chExt cx="1374905" cy="646331"/>
            </a:xfrm>
          </p:grpSpPr>
          <p:sp>
            <p:nvSpPr>
              <p:cNvPr id="36" name="Rectangle 35"/>
              <p:cNvSpPr/>
              <p:nvPr/>
            </p:nvSpPr>
            <p:spPr bwMode="gray">
              <a:xfrm>
                <a:off x="629992" y="4149632"/>
                <a:ext cx="1234440" cy="301752"/>
              </a:xfrm>
              <a:prstGeom prst="rect">
                <a:avLst/>
              </a:prstGeom>
              <a:solidFill>
                <a:schemeClr val="accent3"/>
              </a:solidFill>
              <a:ln w="9525">
                <a:solidFill>
                  <a:schemeClr val="accent3"/>
                </a:solidFill>
                <a:miter lim="800000"/>
                <a:headEnd/>
                <a:tailEnd/>
              </a:ln>
              <a:effectLst>
                <a:outerShdw blurRad="50800" dist="38100" dir="5400000" algn="t"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nchor="t" anchorCtr="0"/>
              <a:lstStyle/>
              <a:p>
                <a:pPr algn="ctr"/>
                <a:endParaRPr lang="en-US" kern="0" dirty="0">
                  <a:solidFill>
                    <a:schemeClr val="tx1"/>
                  </a:solidFill>
                </a:endParaRPr>
              </a:p>
            </p:txBody>
          </p:sp>
          <p:sp>
            <p:nvSpPr>
              <p:cNvPr id="37" name="TextBox 36"/>
              <p:cNvSpPr txBox="1"/>
              <p:nvPr/>
            </p:nvSpPr>
            <p:spPr>
              <a:xfrm>
                <a:off x="919082" y="4137768"/>
                <a:ext cx="958917" cy="338554"/>
              </a:xfrm>
              <a:prstGeom prst="rect">
                <a:avLst/>
              </a:prstGeom>
              <a:noFill/>
            </p:spPr>
            <p:txBody>
              <a:bodyPr wrap="none" rtlCol="0">
                <a:spAutoFit/>
              </a:bodyPr>
              <a:lstStyle/>
              <a:p>
                <a:pPr>
                  <a:spcBef>
                    <a:spcPts val="600"/>
                  </a:spcBef>
                </a:pPr>
                <a:r>
                  <a:rPr lang="en-US" sz="1600" dirty="0">
                    <a:solidFill>
                      <a:schemeClr val="bg1"/>
                    </a:solidFill>
                    <a:latin typeface="Arial" pitchFamily="34" charset="0"/>
                    <a:cs typeface="Arial" pitchFamily="34" charset="0"/>
                  </a:rPr>
                  <a:t>Updated</a:t>
                </a:r>
                <a:endParaRPr lang="en-US" dirty="0">
                  <a:solidFill>
                    <a:schemeClr val="bg1"/>
                  </a:solidFill>
                  <a:latin typeface="Arial" pitchFamily="34" charset="0"/>
                  <a:cs typeface="Arial" pitchFamily="34" charset="0"/>
                </a:endParaRPr>
              </a:p>
            </p:txBody>
          </p:sp>
          <p:sp>
            <p:nvSpPr>
              <p:cNvPr id="38" name="Text Box 40"/>
              <p:cNvSpPr txBox="1">
                <a:spLocks noChangeArrowheads="1"/>
              </p:cNvSpPr>
              <p:nvPr/>
            </p:nvSpPr>
            <p:spPr bwMode="auto">
              <a:xfrm>
                <a:off x="503094" y="3949701"/>
                <a:ext cx="646331" cy="646331"/>
              </a:xfrm>
              <a:prstGeom prst="rect">
                <a:avLst/>
              </a:prstGeom>
              <a:noFill/>
              <a:ln w="9525">
                <a:noFill/>
                <a:miter lim="800000"/>
                <a:headEnd/>
                <a:tailEnd/>
              </a:ln>
            </p:spPr>
            <p:txBody>
              <a:bodyPr wrap="none">
                <a:spAutoFit/>
              </a:bodyPr>
              <a:lstStyle/>
              <a:p>
                <a:pPr algn="r">
                  <a:defRPr/>
                </a:pPr>
                <a:r>
                  <a:rPr lang="en-US" sz="3600" dirty="0">
                    <a:solidFill>
                      <a:srgbClr val="FFFFFF"/>
                    </a:solidFill>
                    <a:latin typeface="Webdings" pitchFamily="18" charset="2"/>
                  </a:rPr>
                  <a:t>a</a:t>
                </a:r>
              </a:p>
            </p:txBody>
          </p:sp>
        </p:grpSp>
      </p:grpSp>
    </p:spTree>
    <p:extLst>
      <p:ext uri="{BB962C8B-B14F-4D97-AF65-F5344CB8AC3E}">
        <p14:creationId xmlns:p14="http://schemas.microsoft.com/office/powerpoint/2010/main" val="2032656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4"/>
          <p:cNvSpPr>
            <a:spLocks noGrp="1"/>
          </p:cNvSpPr>
          <p:nvPr>
            <p:ph type="title"/>
          </p:nvPr>
        </p:nvSpPr>
        <p:spPr>
          <a:xfrm>
            <a:off x="442385" y="313267"/>
            <a:ext cx="5488516" cy="1064684"/>
          </a:xfrm>
        </p:spPr>
        <p:txBody>
          <a:bodyPr/>
          <a:lstStyle/>
          <a:p>
            <a:pPr eaLnBrk="1" hangingPunct="1"/>
            <a:r>
              <a:rPr dirty="0" smtClean="0">
                <a:latin typeface="HP Simplified"/>
                <a:cs typeface="Arial" pitchFamily="34" charset="0"/>
              </a:rPr>
              <a:t>Create and Reuse</a:t>
            </a:r>
            <a:endParaRPr lang="en-US" dirty="0" smtClean="0">
              <a:latin typeface="HP Simplified"/>
              <a:cs typeface="Arial" pitchFamily="34" charset="0"/>
            </a:endParaRPr>
          </a:p>
        </p:txBody>
      </p:sp>
      <p:sp>
        <p:nvSpPr>
          <p:cNvPr id="15364" name="Content Placeholder 6"/>
          <p:cNvSpPr>
            <a:spLocks noGrp="1"/>
          </p:cNvSpPr>
          <p:nvPr>
            <p:ph sz="quarter" idx="10"/>
          </p:nvPr>
        </p:nvSpPr>
        <p:spPr>
          <a:xfrm>
            <a:off x="459318" y="1907118"/>
            <a:ext cx="5361516" cy="3989916"/>
          </a:xfrm>
        </p:spPr>
        <p:txBody>
          <a:bodyPr/>
          <a:lstStyle/>
          <a:p>
            <a:r>
              <a:rPr lang="en-US" dirty="0" smtClean="0">
                <a:latin typeface="HP Simplified"/>
              </a:rPr>
              <a:t>Changes made at the component level.</a:t>
            </a:r>
          </a:p>
          <a:p>
            <a:pPr lvl="2" eaLnBrk="1" hangingPunct="1"/>
            <a:r>
              <a:rPr lang="en-US" dirty="0" smtClean="0">
                <a:latin typeface="HP Simplified"/>
                <a:cs typeface="Arial" pitchFamily="34" charset="0"/>
              </a:rPr>
              <a:t>Business components well documented</a:t>
            </a:r>
          </a:p>
          <a:p>
            <a:pPr lvl="2" eaLnBrk="1" hangingPunct="1"/>
            <a:r>
              <a:rPr lang="en-US" dirty="0" smtClean="0">
                <a:latin typeface="HP Simplified"/>
                <a:cs typeface="Arial" pitchFamily="34" charset="0"/>
              </a:rPr>
              <a:t>Easy for new testers to compose tests or take ownership of  existing components</a:t>
            </a:r>
          </a:p>
          <a:p>
            <a:pPr lvl="2" eaLnBrk="1" hangingPunct="1"/>
            <a:r>
              <a:rPr lang="en-US" dirty="0" smtClean="0">
                <a:latin typeface="HP Simplified"/>
                <a:cs typeface="Arial" pitchFamily="34" charset="0"/>
              </a:rPr>
              <a:t>Major reduction in maintenance</a:t>
            </a:r>
          </a:p>
          <a:p>
            <a:pPr lvl="2" eaLnBrk="1" hangingPunct="1"/>
            <a:r>
              <a:rPr lang="en-US" dirty="0" smtClean="0">
                <a:latin typeface="HP Simplified"/>
                <a:cs typeface="Arial" pitchFamily="34" charset="0"/>
              </a:rPr>
              <a:t>Higher quality test cases</a:t>
            </a:r>
          </a:p>
          <a:p>
            <a:pPr lvl="2" eaLnBrk="1" hangingPunct="1"/>
            <a:r>
              <a:rPr lang="en-US" dirty="0" smtClean="0">
                <a:latin typeface="HP Simplified"/>
                <a:cs typeface="Arial" pitchFamily="34" charset="0"/>
              </a:rPr>
              <a:t>Integration with Automation and Sprinter</a:t>
            </a:r>
          </a:p>
          <a:p>
            <a:pPr lvl="2" eaLnBrk="1" hangingPunct="1"/>
            <a:endParaRPr lang="en-US" dirty="0" smtClean="0">
              <a:latin typeface="HP Simplified"/>
              <a:cs typeface="Arial" pitchFamily="34" charset="0"/>
            </a:endParaRPr>
          </a:p>
          <a:p>
            <a:pPr lvl="2" eaLnBrk="1" hangingPunct="1"/>
            <a:endParaRPr lang="en-US" dirty="0" smtClean="0">
              <a:latin typeface="HP Simplified"/>
              <a:cs typeface="Arial" pitchFamily="34" charset="0"/>
            </a:endParaRPr>
          </a:p>
          <a:p>
            <a:pPr lvl="1" eaLnBrk="1" hangingPunct="1"/>
            <a:endParaRPr lang="en-US" dirty="0" smtClean="0">
              <a:latin typeface="HP Simplified"/>
              <a:cs typeface="Arial" pitchFamily="34" charset="0"/>
            </a:endParaRPr>
          </a:p>
          <a:p>
            <a:endParaRPr lang="en-US" dirty="0" smtClean="0">
              <a:latin typeface="HP Simplified"/>
              <a:cs typeface="Arial" pitchFamily="34" charset="0"/>
            </a:endParaRPr>
          </a:p>
        </p:txBody>
      </p:sp>
      <p:grpSp>
        <p:nvGrpSpPr>
          <p:cNvPr id="7" name="Picture Placeholder 6"/>
          <p:cNvGrpSpPr>
            <a:grpSpLocks noGrp="1"/>
          </p:cNvGrpSpPr>
          <p:nvPr/>
        </p:nvGrpSpPr>
        <p:grpSpPr>
          <a:xfrm>
            <a:off x="6861546" y="1020233"/>
            <a:ext cx="4522381" cy="4876800"/>
            <a:chOff x="3402623" y="1055077"/>
            <a:chExt cx="2194560" cy="3200400"/>
          </a:xfrm>
        </p:grpSpPr>
        <p:sp>
          <p:nvSpPr>
            <p:cNvPr id="8" name="Rectangle 7"/>
            <p:cNvSpPr/>
            <p:nvPr/>
          </p:nvSpPr>
          <p:spPr>
            <a:xfrm>
              <a:off x="3402623" y="1055077"/>
              <a:ext cx="2194560" cy="32004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FFFF"/>
                  </a:solidFill>
                  <a:latin typeface="HP Simplified" pitchFamily="34" charset="0"/>
                </a:rPr>
                <a:t>“Login”</a:t>
              </a:r>
            </a:p>
            <a:p>
              <a:pPr algn="ctr"/>
              <a:r>
                <a:rPr lang="en-US" sz="3200" dirty="0">
                  <a:solidFill>
                    <a:srgbClr val="FFFFFF"/>
                  </a:solidFill>
                  <a:latin typeface="HP Simplified" pitchFamily="34" charset="0"/>
                </a:rPr>
                <a:t>business component</a:t>
              </a:r>
            </a:p>
            <a:p>
              <a:pPr algn="ctr"/>
              <a:endParaRPr lang="en-US" sz="3200" dirty="0">
                <a:solidFill>
                  <a:srgbClr val="FFFFFF"/>
                </a:solidFill>
                <a:latin typeface="HP Simplified" pitchFamily="34" charset="0"/>
              </a:endParaRPr>
            </a:p>
            <a:p>
              <a:pPr algn="ctr"/>
              <a:endParaRPr lang="en-US" sz="2400" dirty="0">
                <a:latin typeface="HP Simplified" pitchFamily="34" charset="0"/>
              </a:endParaRPr>
            </a:p>
            <a:p>
              <a:pPr algn="ctr"/>
              <a:endParaRPr lang="en-US" sz="2400" dirty="0">
                <a:latin typeface="HP Simplified" pitchFamily="34" charset="0"/>
              </a:endParaRPr>
            </a:p>
            <a:p>
              <a:pPr algn="ctr"/>
              <a:endParaRPr lang="en-US" sz="2400" dirty="0">
                <a:latin typeface="HP Simplified" pitchFamily="34" charset="0"/>
              </a:endParaRPr>
            </a:p>
            <a:p>
              <a:pPr algn="ctr"/>
              <a:endParaRPr lang="en-US" sz="2400" dirty="0">
                <a:latin typeface="HP Simplified" pitchFamily="34" charset="0"/>
              </a:endParaRPr>
            </a:p>
            <a:p>
              <a:pPr algn="ctr"/>
              <a:endParaRPr lang="en-US" sz="2400" dirty="0">
                <a:latin typeface="HP Simplified" pitchFamily="34" charset="0"/>
              </a:endParaRPr>
            </a:p>
            <a:p>
              <a:pPr algn="ctr"/>
              <a:endParaRPr lang="en-US" sz="2400" dirty="0">
                <a:latin typeface="HP Simplified" pitchFamily="34" charset="0"/>
              </a:endParaRPr>
            </a:p>
            <a:p>
              <a:pPr algn="ctr"/>
              <a:endParaRPr lang="en-US" sz="2400" dirty="0">
                <a:latin typeface="HP Simplified" pitchFamily="34" charset="0"/>
              </a:endParaRPr>
            </a:p>
          </p:txBody>
        </p:sp>
        <p:sp>
          <p:nvSpPr>
            <p:cNvPr id="9" name="Rectangle 8"/>
            <p:cNvSpPr/>
            <p:nvPr/>
          </p:nvSpPr>
          <p:spPr>
            <a:xfrm>
              <a:off x="3445328" y="2204360"/>
              <a:ext cx="2101361" cy="1995854"/>
            </a:xfrm>
            <a:prstGeom prst="rect">
              <a:avLst/>
            </a:prstGeom>
            <a:solidFill>
              <a:schemeClr val="accent4"/>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67" dirty="0">
                  <a:solidFill>
                    <a:schemeClr val="accent4">
                      <a:lumMod val="20000"/>
                      <a:lumOff val="80000"/>
                    </a:schemeClr>
                  </a:solidFill>
                  <a:latin typeface="HP Simplified" pitchFamily="34" charset="0"/>
                </a:rPr>
                <a:t>test steps</a:t>
              </a:r>
            </a:p>
            <a:p>
              <a:pPr algn="ctr"/>
              <a:r>
                <a:rPr lang="en-US" sz="2667" dirty="0">
                  <a:solidFill>
                    <a:schemeClr val="accent4">
                      <a:lumMod val="20000"/>
                      <a:lumOff val="80000"/>
                    </a:schemeClr>
                  </a:solidFill>
                  <a:latin typeface="HP Simplified" pitchFamily="34" charset="0"/>
                </a:rPr>
                <a:t>data source</a:t>
              </a:r>
            </a:p>
            <a:p>
              <a:pPr algn="ctr"/>
              <a:r>
                <a:rPr lang="en-US" sz="2667" dirty="0">
                  <a:solidFill>
                    <a:schemeClr val="accent4">
                      <a:lumMod val="20000"/>
                      <a:lumOff val="80000"/>
                    </a:schemeClr>
                  </a:solidFill>
                  <a:latin typeface="HP Simplified" pitchFamily="34" charset="0"/>
                </a:rPr>
                <a:t>parameterization</a:t>
              </a:r>
            </a:p>
            <a:p>
              <a:pPr algn="ctr"/>
              <a:r>
                <a:rPr lang="en-US" sz="2667" dirty="0">
                  <a:solidFill>
                    <a:schemeClr val="accent4">
                      <a:lumMod val="20000"/>
                      <a:lumOff val="80000"/>
                    </a:schemeClr>
                  </a:solidFill>
                  <a:latin typeface="HP Simplified" pitchFamily="34" charset="0"/>
                </a:rPr>
                <a:t>iterations</a:t>
              </a:r>
            </a:p>
            <a:p>
              <a:pPr algn="ctr"/>
              <a:r>
                <a:rPr lang="en-US" sz="2667" dirty="0">
                  <a:solidFill>
                    <a:schemeClr val="accent4">
                      <a:lumMod val="20000"/>
                      <a:lumOff val="80000"/>
                    </a:schemeClr>
                  </a:solidFill>
                  <a:latin typeface="HP Simplified" pitchFamily="34" charset="0"/>
                </a:rPr>
                <a:t>automation</a:t>
              </a:r>
              <a:endParaRPr lang="en-US" sz="2667" dirty="0">
                <a:solidFill>
                  <a:schemeClr val="accent4">
                    <a:lumMod val="20000"/>
                    <a:lumOff val="80000"/>
                  </a:schemeClr>
                </a:solidFill>
                <a:latin typeface="HP Simplified" pitchFamily="34" charset="0"/>
              </a:endParaRPr>
            </a:p>
          </p:txBody>
        </p:sp>
      </p:grpSp>
    </p:spTree>
    <p:extLst>
      <p:ext uri="{BB962C8B-B14F-4D97-AF65-F5344CB8AC3E}">
        <p14:creationId xmlns:p14="http://schemas.microsoft.com/office/powerpoint/2010/main" val="1542008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1655</Words>
  <Application>Microsoft Office PowerPoint</Application>
  <PresentationFormat>Widescreen</PresentationFormat>
  <Paragraphs>219</Paragraphs>
  <Slides>12</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Arial</vt:lpstr>
      <vt:lpstr>Calibri</vt:lpstr>
      <vt:lpstr>Calibri Light</vt:lpstr>
      <vt:lpstr>Futura Bk</vt:lpstr>
      <vt:lpstr>HP Simplified</vt:lpstr>
      <vt:lpstr>Lucida Grande</vt:lpstr>
      <vt:lpstr>Webdings</vt:lpstr>
      <vt:lpstr>Wingdings</vt:lpstr>
      <vt:lpstr>Office Theme</vt:lpstr>
      <vt:lpstr>Bitmap Image</vt:lpstr>
      <vt:lpstr>Business Process Testing</vt:lpstr>
      <vt:lpstr>Testing Team Challenges</vt:lpstr>
      <vt:lpstr>Component Based Testing</vt:lpstr>
      <vt:lpstr>Design tests around business processes</vt:lpstr>
      <vt:lpstr>Reality of Testing</vt:lpstr>
      <vt:lpstr>Reduce test maintenance</vt:lpstr>
      <vt:lpstr>Reduce test maintenance</vt:lpstr>
      <vt:lpstr>Reduce test maintenance</vt:lpstr>
      <vt:lpstr>Create and Reuse</vt:lpstr>
      <vt:lpstr>Business Process Testing</vt:lpstr>
      <vt:lpstr>Test coverage by component criteria</vt:lpstr>
      <vt:lpstr>Test configurations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Testing</dc:title>
  <dc:creator>Brian Lazenby</dc:creator>
  <cp:lastModifiedBy>Brian Lazenby</cp:lastModifiedBy>
  <cp:revision>1</cp:revision>
  <dcterms:created xsi:type="dcterms:W3CDTF">2013-12-31T00:36:07Z</dcterms:created>
  <dcterms:modified xsi:type="dcterms:W3CDTF">2013-12-31T00:36:17Z</dcterms:modified>
</cp:coreProperties>
</file>