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59" r:id="rId6"/>
    <p:sldId id="260" r:id="rId7"/>
    <p:sldId id="261" r:id="rId8"/>
    <p:sldId id="262"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D6DDE86-7B1E-4AB9-A4CB-317EC0450B8D}" type="datetimeFigureOut">
              <a:rPr lang="en-US" smtClean="0"/>
              <a:pPr/>
              <a:t>03-Jan-14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EDCA87-451D-4BCF-ACD8-5A1C87941FB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D6DDE86-7B1E-4AB9-A4CB-317EC0450B8D}" type="datetimeFigureOut">
              <a:rPr lang="en-US" smtClean="0"/>
              <a:pPr/>
              <a:t>03-Jan-14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EDCA87-451D-4BCF-ACD8-5A1C87941FB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D6DDE86-7B1E-4AB9-A4CB-317EC0450B8D}" type="datetimeFigureOut">
              <a:rPr lang="en-US" smtClean="0"/>
              <a:pPr/>
              <a:t>03-Jan-14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EDCA87-451D-4BCF-ACD8-5A1C87941FB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D6DDE86-7B1E-4AB9-A4CB-317EC0450B8D}" type="datetimeFigureOut">
              <a:rPr lang="en-US" smtClean="0"/>
              <a:pPr/>
              <a:t>03-Jan-14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EDCA87-451D-4BCF-ACD8-5A1C87941FB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6DDE86-7B1E-4AB9-A4CB-317EC0450B8D}" type="datetimeFigureOut">
              <a:rPr lang="en-US" smtClean="0"/>
              <a:pPr/>
              <a:t>03-Jan-14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EDCA87-451D-4BCF-ACD8-5A1C87941FB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D6DDE86-7B1E-4AB9-A4CB-317EC0450B8D}" type="datetimeFigureOut">
              <a:rPr lang="en-US" smtClean="0"/>
              <a:pPr/>
              <a:t>03-Jan-14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EDCA87-451D-4BCF-ACD8-5A1C87941FB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D6DDE86-7B1E-4AB9-A4CB-317EC0450B8D}" type="datetimeFigureOut">
              <a:rPr lang="en-US" smtClean="0"/>
              <a:pPr/>
              <a:t>03-Jan-14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EDCA87-451D-4BCF-ACD8-5A1C87941FB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D6DDE86-7B1E-4AB9-A4CB-317EC0450B8D}" type="datetimeFigureOut">
              <a:rPr lang="en-US" smtClean="0"/>
              <a:pPr/>
              <a:t>03-Jan-14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EDCA87-451D-4BCF-ACD8-5A1C87941FB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6DDE86-7B1E-4AB9-A4CB-317EC0450B8D}" type="datetimeFigureOut">
              <a:rPr lang="en-US" smtClean="0"/>
              <a:pPr/>
              <a:t>03-Jan-14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EDCA87-451D-4BCF-ACD8-5A1C87941FB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6DDE86-7B1E-4AB9-A4CB-317EC0450B8D}" type="datetimeFigureOut">
              <a:rPr lang="en-US" smtClean="0"/>
              <a:pPr/>
              <a:t>03-Jan-14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EDCA87-451D-4BCF-ACD8-5A1C87941FB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6DDE86-7B1E-4AB9-A4CB-317EC0450B8D}" type="datetimeFigureOut">
              <a:rPr lang="en-US" smtClean="0"/>
              <a:pPr/>
              <a:t>03-Jan-14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EDCA87-451D-4BCF-ACD8-5A1C87941FB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6DDE86-7B1E-4AB9-A4CB-317EC0450B8D}" type="datetimeFigureOut">
              <a:rPr lang="en-US" smtClean="0"/>
              <a:pPr/>
              <a:t>03-Jan-14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EDCA87-451D-4BCF-ACD8-5A1C87941FB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2800" dirty="0"/>
              <a:t>Automated Business Components (BC)</a:t>
            </a:r>
          </a:p>
        </p:txBody>
      </p:sp>
      <p:sp>
        <p:nvSpPr>
          <p:cNvPr id="3" name="Subtitle 2"/>
          <p:cNvSpPr>
            <a:spLocks noGrp="1"/>
          </p:cNvSpPr>
          <p:nvPr>
            <p:ph type="subTitle" idx="1"/>
          </p:nvPr>
        </p:nvSpPr>
        <p:spPr/>
        <p:txBody>
          <a:bodyPr>
            <a:normAutofit/>
          </a:bodyPr>
          <a:lstStyle/>
          <a:p>
            <a:r>
              <a:rPr lang="en-US" sz="1800" smtClean="0"/>
              <a:t>                                            </a:t>
            </a:r>
            <a:r>
              <a:rPr lang="en-US" sz="1800" dirty="0" smtClean="0"/>
              <a:t>Prepared by Alpesh, Yogesh, Tarun</a:t>
            </a:r>
            <a:r>
              <a:rPr lang="en-US" sz="1800" smtClean="0"/>
              <a:t>, Sahid.</a:t>
            </a:r>
            <a:endParaRPr lang="en-IN"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800" dirty="0" smtClean="0"/>
              <a:t>Automated Business Components (BC)</a:t>
            </a:r>
            <a:endParaRPr lang="en-IN" sz="2800" dirty="0"/>
          </a:p>
        </p:txBody>
      </p:sp>
      <p:sp>
        <p:nvSpPr>
          <p:cNvPr id="3" name="Content Placeholder 2"/>
          <p:cNvSpPr>
            <a:spLocks noGrp="1"/>
          </p:cNvSpPr>
          <p:nvPr>
            <p:ph idx="1"/>
          </p:nvPr>
        </p:nvSpPr>
        <p:spPr>
          <a:xfrm>
            <a:off x="457200" y="1600200"/>
            <a:ext cx="8229600" cy="5029200"/>
          </a:xfrm>
        </p:spPr>
        <p:txBody>
          <a:bodyPr>
            <a:normAutofit/>
          </a:bodyPr>
          <a:lstStyle/>
          <a:p>
            <a:r>
              <a:rPr lang="en-IN" sz="1800" dirty="0" smtClean="0"/>
              <a:t>A </a:t>
            </a:r>
            <a:r>
              <a:rPr lang="en-IN" sz="1800" dirty="0"/>
              <a:t>business </a:t>
            </a:r>
            <a:r>
              <a:rPr lang="en-IN" sz="1800" dirty="0" smtClean="0"/>
              <a:t>process test </a:t>
            </a:r>
            <a:r>
              <a:rPr lang="en-IN" sz="1800" dirty="0"/>
              <a:t>is composed of a serial flow of </a:t>
            </a:r>
            <a:r>
              <a:rPr lang="en-IN" sz="1800" dirty="0" smtClean="0"/>
              <a:t>business components, designed to test a specific business process of an application. </a:t>
            </a:r>
            <a:r>
              <a:rPr lang="en-IN" sz="1800" dirty="0"/>
              <a:t>A component can </a:t>
            </a:r>
            <a:r>
              <a:rPr lang="en-IN" sz="1800" dirty="0" smtClean="0"/>
              <a:t>or cannot pass </a:t>
            </a:r>
            <a:r>
              <a:rPr lang="en-IN" sz="1800" dirty="0"/>
              <a:t>data to a subsequent component. </a:t>
            </a:r>
            <a:endParaRPr lang="en-US" sz="1800" dirty="0" smtClean="0"/>
          </a:p>
          <a:p>
            <a:endParaRPr lang="en-US" sz="1800" dirty="0" smtClean="0"/>
          </a:p>
          <a:p>
            <a:r>
              <a:rPr lang="en-IN" sz="1800" dirty="0" smtClean="0"/>
              <a:t>A business component is an easily-maintained, reusable unit comprising one or  more steps that perform a specific task.</a:t>
            </a:r>
            <a:endParaRPr lang="en-US" sz="1800" dirty="0" smtClean="0"/>
          </a:p>
          <a:p>
            <a:endParaRPr lang="en-IN" sz="1800" dirty="0"/>
          </a:p>
          <a:p>
            <a:r>
              <a:rPr lang="en-IN" sz="1800" dirty="0" smtClean="0"/>
              <a:t>Components </a:t>
            </a:r>
            <a:r>
              <a:rPr lang="en-IN" sz="1800" dirty="0"/>
              <a:t>are parts of a business process that has been broken down into smaller </a:t>
            </a:r>
            <a:r>
              <a:rPr lang="en-IN" sz="1800" dirty="0" smtClean="0"/>
              <a:t>parts. </a:t>
            </a:r>
            <a:r>
              <a:rPr lang="en-IN" sz="1800" dirty="0"/>
              <a:t>Components are comprised of </a:t>
            </a:r>
            <a:r>
              <a:rPr lang="en-IN" sz="1800" dirty="0" smtClean="0"/>
              <a:t>steps.</a:t>
            </a:r>
            <a:r>
              <a:rPr lang="en-IN" sz="1800" dirty="0"/>
              <a:t> </a:t>
            </a:r>
            <a:endParaRPr lang="en-IN" sz="1800" dirty="0" smtClean="0"/>
          </a:p>
          <a:p>
            <a:endParaRPr lang="en-IN" sz="1800" dirty="0" smtClean="0"/>
          </a:p>
          <a:p>
            <a:pPr>
              <a:buNone/>
            </a:pPr>
            <a:r>
              <a:rPr lang="en-IN" sz="1800" dirty="0"/>
              <a:t> </a:t>
            </a:r>
            <a:r>
              <a:rPr lang="en-IN" sz="1800" dirty="0" smtClean="0"/>
              <a:t>      For </a:t>
            </a:r>
            <a:r>
              <a:rPr lang="en-IN" sz="1800" dirty="0"/>
              <a:t>example, the login component's first step may be to open the application. Its second step could be entering a user name. Its third step could be entering a password, and its fourth step could be clicking the Enter </a:t>
            </a:r>
            <a:r>
              <a:rPr lang="en-IN" sz="1800" dirty="0" smtClean="0"/>
              <a:t>button.</a:t>
            </a:r>
          </a:p>
          <a:p>
            <a:endParaRPr lang="en-US" sz="1800" dirty="0" smtClean="0"/>
          </a:p>
          <a:p>
            <a:endParaRPr lang="en-IN" sz="18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a:buNone/>
            </a:pPr>
            <a:r>
              <a:rPr lang="en-IN" sz="1800" dirty="0" smtClean="0"/>
              <a:t>Scripted Component.</a:t>
            </a:r>
          </a:p>
          <a:p>
            <a:pPr marL="0">
              <a:buNone/>
            </a:pPr>
            <a:endParaRPr lang="en-IN" sz="1800" dirty="0" smtClean="0"/>
          </a:p>
          <a:p>
            <a:pPr marL="0">
              <a:buNone/>
            </a:pPr>
            <a:r>
              <a:rPr lang="en-IN" sz="1800" dirty="0" smtClean="0"/>
              <a:t>A scripted component is an automated component that can contain programming logic. Scripted components share functionality with both test actions and business components. </a:t>
            </a:r>
          </a:p>
          <a:p>
            <a:pPr marL="0">
              <a:buNone/>
            </a:pPr>
            <a:r>
              <a:rPr lang="en-IN" sz="1800" dirty="0" smtClean="0"/>
              <a:t>For example, you can use the Keyword View, the Expert View, and other </a:t>
            </a:r>
            <a:r>
              <a:rPr lang="en-IN" sz="1800" dirty="0" err="1" smtClean="0"/>
              <a:t>QuickTest</a:t>
            </a:r>
            <a:r>
              <a:rPr lang="en-IN" sz="1800" dirty="0" smtClean="0"/>
              <a:t> tools and options to create, view, modify, and debug scripted components in </a:t>
            </a:r>
            <a:r>
              <a:rPr lang="en-IN" sz="1800" dirty="0" err="1" smtClean="0"/>
              <a:t>QuickTest</a:t>
            </a:r>
            <a:r>
              <a:rPr lang="en-IN" sz="1800" dirty="0" smtClean="0"/>
              <a:t>. Due to their complexity, scripted components can be edited only in </a:t>
            </a:r>
            <a:r>
              <a:rPr lang="en-IN" sz="1800" dirty="0" err="1" smtClean="0"/>
              <a:t>QuickTest</a:t>
            </a:r>
            <a:r>
              <a:rPr lang="en-IN" sz="1800" dirty="0" smtClean="0"/>
              <a:t>.</a:t>
            </a:r>
          </a:p>
          <a:p>
            <a:pPr>
              <a:buNone/>
            </a:pPr>
            <a:endParaRPr lang="en-IN"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800" b="1" dirty="0" smtClean="0"/>
              <a:t>Automation Component</a:t>
            </a:r>
            <a:endParaRPr lang="en-IN" sz="2800" dirty="0"/>
          </a:p>
        </p:txBody>
      </p:sp>
      <p:sp>
        <p:nvSpPr>
          <p:cNvPr id="3" name="Content Placeholder 2"/>
          <p:cNvSpPr>
            <a:spLocks noGrp="1"/>
          </p:cNvSpPr>
          <p:nvPr>
            <p:ph idx="1"/>
          </p:nvPr>
        </p:nvSpPr>
        <p:spPr/>
        <p:txBody>
          <a:bodyPr>
            <a:normAutofit/>
          </a:bodyPr>
          <a:lstStyle/>
          <a:p>
            <a:pPr>
              <a:buNone/>
            </a:pPr>
            <a:r>
              <a:rPr lang="en-US" sz="1800" dirty="0" smtClean="0"/>
              <a:t>Using </a:t>
            </a:r>
            <a:r>
              <a:rPr lang="en-US" sz="1800" dirty="0" smtClean="0"/>
              <a:t>HP </a:t>
            </a:r>
            <a:r>
              <a:rPr lang="en-US" sz="1800" dirty="0" smtClean="0"/>
              <a:t>ALM/QC we create Automated component using one of the two approach.</a:t>
            </a:r>
          </a:p>
          <a:p>
            <a:pPr>
              <a:buFont typeface="+mj-lt"/>
              <a:buAutoNum type="arabicPeriod"/>
            </a:pPr>
            <a:r>
              <a:rPr lang="en-IN" sz="1800" dirty="0" smtClean="0"/>
              <a:t>keyword-driven automated components</a:t>
            </a:r>
          </a:p>
          <a:p>
            <a:pPr>
              <a:buFont typeface="+mj-lt"/>
              <a:buAutoNum type="arabicPeriod"/>
            </a:pPr>
            <a:r>
              <a:rPr lang="en-IN" sz="1800" dirty="0" smtClean="0"/>
              <a:t>Scripted automated components</a:t>
            </a:r>
          </a:p>
          <a:p>
            <a:pPr>
              <a:buNone/>
            </a:pPr>
            <a:r>
              <a:rPr lang="en-US" sz="1800" dirty="0" smtClean="0"/>
              <a:t>Automated component for both the approach are same only approach are different.</a:t>
            </a:r>
          </a:p>
          <a:p>
            <a:pPr>
              <a:buNone/>
            </a:pPr>
            <a:endParaRPr lang="en-US" sz="1800" dirty="0" smtClean="0"/>
          </a:p>
          <a:p>
            <a:pPr>
              <a:buFont typeface="+mj-lt"/>
              <a:buAutoNum type="arabicPeriod"/>
            </a:pPr>
            <a:r>
              <a:rPr lang="en-IN" sz="1800" dirty="0" smtClean="0"/>
              <a:t>For keyword-driven automated components: A graphical format in which to create and modify automated keyword-driven business component steps. This format is called the Keyword View. The steps in the Keyword View represent the operations that are performed automatically on your application when you run the component using a testing tool.</a:t>
            </a:r>
            <a:endParaRPr lang="en-US" sz="1800" dirty="0" smtClean="0"/>
          </a:p>
          <a:p>
            <a:pPr>
              <a:buFont typeface="+mj-lt"/>
              <a:buAutoNum type="arabicPeriod"/>
            </a:pPr>
            <a:r>
              <a:rPr lang="en-IN" sz="1800" dirty="0" smtClean="0"/>
              <a:t>For scripted automated components: A way to launch the relevant testing tool. When working with scripted components, the component steps can be viewed or modified only within the relevant testing tool.</a:t>
            </a:r>
            <a:endParaRPr lang="en-IN"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800" b="1" dirty="0" smtClean="0"/>
              <a:t>Automation Component</a:t>
            </a:r>
            <a:endParaRPr lang="en-IN" sz="2800" dirty="0"/>
          </a:p>
        </p:txBody>
      </p:sp>
      <p:sp>
        <p:nvSpPr>
          <p:cNvPr id="3" name="Content Placeholder 2"/>
          <p:cNvSpPr>
            <a:spLocks noGrp="1"/>
          </p:cNvSpPr>
          <p:nvPr>
            <p:ph idx="1"/>
          </p:nvPr>
        </p:nvSpPr>
        <p:spPr/>
        <p:txBody>
          <a:bodyPr/>
          <a:lstStyle/>
          <a:p>
            <a:pPr marL="0">
              <a:buNone/>
            </a:pPr>
            <a:r>
              <a:rPr lang="en-IN" sz="1800" dirty="0" smtClean="0"/>
              <a:t>Automation Component are created either by subject matter expert or by automation engineer.</a:t>
            </a:r>
            <a:endParaRPr lang="en-US" sz="1800" dirty="0" smtClean="0"/>
          </a:p>
          <a:p>
            <a:pPr marL="0">
              <a:spcBef>
                <a:spcPts val="0"/>
              </a:spcBef>
              <a:buNone/>
            </a:pPr>
            <a:endParaRPr lang="en-US" sz="1800" dirty="0"/>
          </a:p>
          <a:p>
            <a:pPr marL="0">
              <a:buNone/>
            </a:pPr>
            <a:r>
              <a:rPr lang="en-US" sz="1800" dirty="0" smtClean="0"/>
              <a:t>Listed below are important Component can be created or added to Business Component.</a:t>
            </a:r>
          </a:p>
          <a:p>
            <a:pPr marL="0">
              <a:buNone/>
            </a:pPr>
            <a:r>
              <a:rPr lang="en-US" sz="1800" dirty="0" smtClean="0"/>
              <a:t>Object Repository.</a:t>
            </a:r>
          </a:p>
          <a:p>
            <a:pPr marL="0">
              <a:buNone/>
            </a:pPr>
            <a:r>
              <a:rPr lang="en-US" sz="1800" dirty="0" smtClean="0"/>
              <a:t>Function Libraries.</a:t>
            </a:r>
          </a:p>
          <a:p>
            <a:pPr marL="0">
              <a:buNone/>
            </a:pPr>
            <a:r>
              <a:rPr lang="en-IN" sz="1800" dirty="0" smtClean="0"/>
              <a:t>Recovery Scenarios</a:t>
            </a:r>
            <a:endParaRPr lang="en-US" sz="1800" dirty="0" smtClean="0"/>
          </a:p>
          <a:p>
            <a:pPr marL="0">
              <a:buNone/>
            </a:pPr>
            <a:endParaRPr lang="en-US" sz="1800" dirty="0" smtClean="0"/>
          </a:p>
          <a:p>
            <a:pPr marL="0">
              <a:buNone/>
            </a:pPr>
            <a:r>
              <a:rPr lang="en-US" sz="1800" dirty="0" smtClean="0"/>
              <a:t>And other component as required for testing Business Component.</a:t>
            </a:r>
          </a:p>
          <a:p>
            <a:pPr marL="0">
              <a:buNone/>
            </a:pPr>
            <a:endParaRPr lang="en-US" sz="18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800" b="1" dirty="0" smtClean="0"/>
              <a:t>Automation Component</a:t>
            </a:r>
            <a:endParaRPr lang="en-IN" sz="2800" dirty="0" smtClean="0"/>
          </a:p>
        </p:txBody>
      </p:sp>
      <p:sp>
        <p:nvSpPr>
          <p:cNvPr id="3" name="Content Placeholder 2"/>
          <p:cNvSpPr>
            <a:spLocks noGrp="1"/>
          </p:cNvSpPr>
          <p:nvPr>
            <p:ph idx="1"/>
          </p:nvPr>
        </p:nvSpPr>
        <p:spPr>
          <a:xfrm>
            <a:off x="457200" y="1600200"/>
            <a:ext cx="8382000" cy="4525963"/>
          </a:xfrm>
        </p:spPr>
        <p:txBody>
          <a:bodyPr>
            <a:noAutofit/>
          </a:bodyPr>
          <a:lstStyle/>
          <a:p>
            <a:pPr marL="0">
              <a:buNone/>
            </a:pPr>
            <a:r>
              <a:rPr lang="en-IN" sz="1800" dirty="0" smtClean="0"/>
              <a:t>The BPT Resources folder contains all the </a:t>
            </a:r>
            <a:r>
              <a:rPr lang="en-IN" sz="1800" dirty="0" err="1" smtClean="0"/>
              <a:t>QuickTest</a:t>
            </a:r>
            <a:r>
              <a:rPr lang="en-IN" sz="1800" dirty="0" smtClean="0"/>
              <a:t> resources available for business components in the project, and includes the following subfolders:</a:t>
            </a:r>
          </a:p>
          <a:p>
            <a:endParaRPr lang="en-IN" sz="1800" dirty="0" smtClean="0"/>
          </a:p>
          <a:p>
            <a:r>
              <a:rPr lang="en-IN" sz="1800" dirty="0" smtClean="0"/>
              <a:t>Application Areas. Provides all of the settings and resources required to create the content of keyword-driven business components for a particular application or part of an application. The application area typically contains all the items contained in the folders listed below.</a:t>
            </a:r>
          </a:p>
          <a:p>
            <a:endParaRPr lang="en-IN" sz="1800" dirty="0" smtClean="0"/>
          </a:p>
          <a:p>
            <a:r>
              <a:rPr lang="en-IN" sz="1800" dirty="0" smtClean="0"/>
              <a:t> Libraries. Contains all the function libraries available for business components in the </a:t>
            </a:r>
            <a:r>
              <a:rPr lang="en-IN" sz="1800" dirty="0" err="1" smtClean="0"/>
              <a:t>QuickTest</a:t>
            </a:r>
            <a:r>
              <a:rPr lang="en-IN" sz="1800" dirty="0" smtClean="0"/>
              <a:t> project. Function libraries provide customized operations for business components. The Libraries folder contains the default function library containing operations that can be used when creating business component steps. The automation engineer can store additional function libraries in this folder.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800" b="1" dirty="0" smtClean="0"/>
              <a:t>Automation Component</a:t>
            </a:r>
            <a:endParaRPr lang="en-IN" sz="2800" dirty="0"/>
          </a:p>
        </p:txBody>
      </p:sp>
      <p:sp>
        <p:nvSpPr>
          <p:cNvPr id="3" name="Content Placeholder 2"/>
          <p:cNvSpPr>
            <a:spLocks noGrp="1"/>
          </p:cNvSpPr>
          <p:nvPr>
            <p:ph idx="1"/>
          </p:nvPr>
        </p:nvSpPr>
        <p:spPr/>
        <p:txBody>
          <a:bodyPr>
            <a:normAutofit/>
          </a:bodyPr>
          <a:lstStyle/>
          <a:p>
            <a:r>
              <a:rPr lang="en-IN" sz="1800" dirty="0" smtClean="0"/>
              <a:t>Object Repositories. Contains all the shared object repository files available for business components in the </a:t>
            </a:r>
            <a:r>
              <a:rPr lang="en-IN" sz="1800" dirty="0" err="1" smtClean="0"/>
              <a:t>QuickTest</a:t>
            </a:r>
            <a:r>
              <a:rPr lang="en-IN" sz="1800" dirty="0" smtClean="0"/>
              <a:t> project. Object repository files define the test objects that can be used in the steps of a business component.</a:t>
            </a:r>
          </a:p>
          <a:p>
            <a:endParaRPr lang="en-IN" sz="1800" dirty="0" smtClean="0"/>
          </a:p>
          <a:p>
            <a:r>
              <a:rPr lang="en-IN" sz="1800" dirty="0" smtClean="0"/>
              <a:t>Recovery Scenarios: Contains all the recovery scenario files available for business components in the </a:t>
            </a:r>
            <a:r>
              <a:rPr lang="en-IN" sz="1800" dirty="0" err="1" smtClean="0"/>
              <a:t>QuickTest</a:t>
            </a:r>
            <a:r>
              <a:rPr lang="en-IN" sz="1800" dirty="0" smtClean="0"/>
              <a:t> project. Recovery scenarios define special operations to recover from errors and unexpected events during the component run. By default, the Recovery Scenarios folder contains the DefaultWeb.qrs file, which is a recovery scenario file that can be used in the Web environment.</a:t>
            </a:r>
          </a:p>
          <a:p>
            <a:endParaRPr lang="en-US" sz="1800" dirty="0" smtClean="0"/>
          </a:p>
          <a:p>
            <a:r>
              <a:rPr lang="en-US" sz="1800" dirty="0" smtClean="0"/>
              <a:t>All the above component are created using QTP.  And all the component added to the Area created for Business Process. User can Create/View/Edit/Delete these component as required and this area is associated with Business component.</a:t>
            </a:r>
          </a:p>
          <a:p>
            <a:r>
              <a:rPr lang="en-US" sz="1800" b="1" dirty="0" smtClean="0"/>
              <a:t>Note: </a:t>
            </a:r>
            <a:r>
              <a:rPr lang="en-US" sz="1800" b="1" i="1" dirty="0" smtClean="0"/>
              <a:t>Each </a:t>
            </a:r>
            <a:r>
              <a:rPr lang="en-US" sz="1800" b="1" i="1" dirty="0" smtClean="0"/>
              <a:t>business </a:t>
            </a:r>
            <a:r>
              <a:rPr lang="en-US" sz="1800" b="1" i="1" smtClean="0"/>
              <a:t>Component </a:t>
            </a:r>
            <a:r>
              <a:rPr lang="en-US" sz="1800" b="1" i="1" smtClean="0"/>
              <a:t>can </a:t>
            </a:r>
            <a:r>
              <a:rPr lang="en-US" sz="1800" b="1" i="1" dirty="0" smtClean="0"/>
              <a:t>be associated </a:t>
            </a:r>
            <a:r>
              <a:rPr lang="en-US" sz="1800" b="1" i="1" dirty="0" smtClean="0"/>
              <a:t>with Only one </a:t>
            </a:r>
            <a:r>
              <a:rPr lang="en-US" sz="1800" b="1" i="1" dirty="0" smtClean="0"/>
              <a:t>application area .</a:t>
            </a:r>
            <a:endParaRPr lang="en-US" sz="1800" b="1" i="1" dirty="0" smtClean="0"/>
          </a:p>
          <a:p>
            <a:pPr>
              <a:buNone/>
            </a:pPr>
            <a:endParaRPr lang="en-IN"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dirty="0"/>
              <a:t>Converting the Manual Business Component to Automated </a:t>
            </a:r>
          </a:p>
        </p:txBody>
      </p:sp>
      <p:sp>
        <p:nvSpPr>
          <p:cNvPr id="3" name="Content Placeholder 2"/>
          <p:cNvSpPr>
            <a:spLocks noGrp="1"/>
          </p:cNvSpPr>
          <p:nvPr>
            <p:ph idx="1"/>
          </p:nvPr>
        </p:nvSpPr>
        <p:spPr>
          <a:xfrm>
            <a:off x="457200" y="1600200"/>
            <a:ext cx="8229600" cy="4724400"/>
          </a:xfrm>
        </p:spPr>
        <p:txBody>
          <a:bodyPr>
            <a:normAutofit/>
          </a:bodyPr>
          <a:lstStyle/>
          <a:p>
            <a:pPr>
              <a:buNone/>
            </a:pPr>
            <a:r>
              <a:rPr lang="en-IN" sz="1800" dirty="0"/>
              <a:t>Creating </a:t>
            </a:r>
            <a:r>
              <a:rPr lang="en-IN" sz="1800" dirty="0" smtClean="0"/>
              <a:t>Business Components</a:t>
            </a:r>
          </a:p>
          <a:p>
            <a:pPr>
              <a:buNone/>
            </a:pPr>
            <a:endParaRPr lang="en-US" sz="1800" dirty="0" smtClean="0"/>
          </a:p>
          <a:p>
            <a:pPr>
              <a:buNone/>
            </a:pPr>
            <a:r>
              <a:rPr lang="en-US" sz="1800" b="1" dirty="0" smtClean="0"/>
              <a:t>Note:</a:t>
            </a:r>
            <a:r>
              <a:rPr lang="en-US" sz="1800" dirty="0" smtClean="0"/>
              <a:t> Application is already Developed and Manual steps are already created.</a:t>
            </a:r>
          </a:p>
          <a:p>
            <a:pPr>
              <a:buNone/>
            </a:pPr>
            <a:endParaRPr lang="en-IN" sz="1800" dirty="0" smtClean="0"/>
          </a:p>
          <a:p>
            <a:r>
              <a:rPr lang="en-IN" sz="1800" dirty="0"/>
              <a:t>In the Business Components module, select the Login component in </a:t>
            </a:r>
            <a:r>
              <a:rPr lang="en-IN" sz="1800" dirty="0" smtClean="0"/>
              <a:t>the component </a:t>
            </a:r>
            <a:r>
              <a:rPr lang="en-IN" sz="1800" dirty="0"/>
              <a:t>tree, and click the Design Steps tab. The Design Steps tab opens</a:t>
            </a:r>
            <a:r>
              <a:rPr lang="en-IN" sz="1800" dirty="0" smtClean="0"/>
              <a:t>.</a:t>
            </a:r>
          </a:p>
          <a:p>
            <a:endParaRPr lang="en-US" sz="1800" dirty="0"/>
          </a:p>
          <a:p>
            <a:endParaRPr lang="en-IN" sz="1800" dirty="0" smtClean="0"/>
          </a:p>
          <a:p>
            <a:endParaRPr lang="en-IN" sz="1800" dirty="0"/>
          </a:p>
        </p:txBody>
      </p:sp>
      <p:pic>
        <p:nvPicPr>
          <p:cNvPr id="6" name="Picture 2"/>
          <p:cNvPicPr>
            <a:picLocks noChangeAspect="1" noChangeArrowheads="1"/>
          </p:cNvPicPr>
          <p:nvPr/>
        </p:nvPicPr>
        <p:blipFill>
          <a:blip r:embed="rId2"/>
          <a:srcRect/>
          <a:stretch>
            <a:fillRect/>
          </a:stretch>
        </p:blipFill>
        <p:spPr bwMode="auto">
          <a:xfrm>
            <a:off x="1066800" y="3657600"/>
            <a:ext cx="6229350" cy="258127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dirty="0" smtClean="0"/>
              <a:t>Converting the Manual Business Component to Automated </a:t>
            </a:r>
            <a:endParaRPr lang="en-IN" sz="2400" dirty="0"/>
          </a:p>
        </p:txBody>
      </p:sp>
      <p:sp>
        <p:nvSpPr>
          <p:cNvPr id="5" name="Content Placeholder 4"/>
          <p:cNvSpPr>
            <a:spLocks noGrp="1"/>
          </p:cNvSpPr>
          <p:nvPr>
            <p:ph idx="1"/>
          </p:nvPr>
        </p:nvSpPr>
        <p:spPr/>
        <p:txBody>
          <a:bodyPr>
            <a:normAutofit/>
          </a:bodyPr>
          <a:lstStyle/>
          <a:p>
            <a:pPr>
              <a:buNone/>
            </a:pPr>
            <a:r>
              <a:rPr lang="en-IN" sz="1800" dirty="0" smtClean="0"/>
              <a:t>Automate </a:t>
            </a:r>
            <a:r>
              <a:rPr lang="en-IN" sz="1800" dirty="0"/>
              <a:t>the component</a:t>
            </a:r>
            <a:r>
              <a:rPr lang="en-IN" sz="1800" dirty="0" smtClean="0"/>
              <a:t>.</a:t>
            </a:r>
          </a:p>
          <a:p>
            <a:r>
              <a:rPr lang="en-IN" sz="1800" dirty="0" smtClean="0"/>
              <a:t>Click </a:t>
            </a:r>
            <a:r>
              <a:rPr lang="en-IN" sz="1800" dirty="0"/>
              <a:t>the Automate component toolbar button.</a:t>
            </a:r>
          </a:p>
          <a:p>
            <a:r>
              <a:rPr lang="en-IN" sz="1800" dirty="0"/>
              <a:t>Select QuickTest Keyword-Driven from the list and click Yes in the </a:t>
            </a:r>
            <a:r>
              <a:rPr lang="en-IN" sz="1800" dirty="0" smtClean="0"/>
              <a:t>warning message</a:t>
            </a:r>
            <a:r>
              <a:rPr lang="en-IN" sz="1800" dirty="0"/>
              <a:t>. The component is converted to an automated </a:t>
            </a:r>
            <a:r>
              <a:rPr lang="en-IN" sz="1800" dirty="0" smtClean="0"/>
              <a:t>QuickTest component</a:t>
            </a:r>
            <a:r>
              <a:rPr lang="en-IN" sz="1800" dirty="0"/>
              <a:t>.</a:t>
            </a:r>
          </a:p>
          <a:p>
            <a:r>
              <a:rPr lang="en-IN" sz="1800" dirty="0"/>
              <a:t>Click OK in the information message and then click the Automation tab.</a:t>
            </a:r>
          </a:p>
          <a:p>
            <a:r>
              <a:rPr lang="en-IN" sz="1800" dirty="0"/>
              <a:t>The steps appear as manual step operations in the Automation tab</a:t>
            </a:r>
            <a:r>
              <a:rPr lang="en-IN" sz="1800" dirty="0" smtClean="0"/>
              <a:t>.</a:t>
            </a:r>
          </a:p>
          <a:p>
            <a:endParaRPr lang="en-IN" sz="1800" dirty="0"/>
          </a:p>
        </p:txBody>
      </p:sp>
      <p:pic>
        <p:nvPicPr>
          <p:cNvPr id="6" name="Picture 2"/>
          <p:cNvPicPr>
            <a:picLocks noChangeAspect="1" noChangeArrowheads="1"/>
          </p:cNvPicPr>
          <p:nvPr/>
        </p:nvPicPr>
        <p:blipFill>
          <a:blip r:embed="rId2"/>
          <a:srcRect/>
          <a:stretch>
            <a:fillRect/>
          </a:stretch>
        </p:blipFill>
        <p:spPr bwMode="auto">
          <a:xfrm>
            <a:off x="1219200" y="3581400"/>
            <a:ext cx="6134100" cy="258127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TotalTime>
  <Words>707</Words>
  <Application>Microsoft Office PowerPoint</Application>
  <PresentationFormat>On-screen Show (4:3)</PresentationFormat>
  <Paragraphs>57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Automated Business Components (BC)</vt:lpstr>
      <vt:lpstr>Automated Business Components (BC)</vt:lpstr>
      <vt:lpstr>Slide 3</vt:lpstr>
      <vt:lpstr>Automation Component</vt:lpstr>
      <vt:lpstr>Automation Component</vt:lpstr>
      <vt:lpstr>Automation Component</vt:lpstr>
      <vt:lpstr>Automation Component</vt:lpstr>
      <vt:lpstr>Converting the Manual Business Component to Automated </vt:lpstr>
      <vt:lpstr>Converting the Manual Business Component to Automated </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180</cp:revision>
  <dcterms:created xsi:type="dcterms:W3CDTF">2013-12-31T09:51:21Z</dcterms:created>
  <dcterms:modified xsi:type="dcterms:W3CDTF">2014-01-03T12:48:55Z</dcterms:modified>
</cp:coreProperties>
</file>