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4" r:id="rId2"/>
    <p:sldId id="314" r:id="rId3"/>
    <p:sldId id="321" r:id="rId4"/>
    <p:sldId id="317" r:id="rId5"/>
    <p:sldId id="316" r:id="rId6"/>
    <p:sldId id="318" r:id="rId7"/>
    <p:sldId id="313" r:id="rId8"/>
    <p:sldId id="319" r:id="rId9"/>
    <p:sldId id="320" r:id="rId10"/>
    <p:sldId id="322" r:id="rId11"/>
    <p:sldId id="324" r:id="rId12"/>
    <p:sldId id="325" r:id="rId13"/>
    <p:sldId id="323" r:id="rId14"/>
    <p:sldId id="279" r:id="rId15"/>
  </p:sldIdLst>
  <p:sldSz cx="13716000" cy="91440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00FF"/>
    <a:srgbClr val="0066FF"/>
    <a:srgbClr val="F6927E"/>
    <a:srgbClr val="B8BEA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564" y="66"/>
      </p:cViewPr>
      <p:guideLst>
        <p:guide orient="horz" pos="2880"/>
        <p:guide pos="432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49DA91-F89D-45EB-A7A2-59558848C7BB}" type="datetimeFigureOut">
              <a:rPr lang="en-US" smtClean="0"/>
              <a:pPr/>
              <a:t>03-Jan-14</a:t>
            </a:fld>
            <a:endParaRPr lang="en-IN"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029DBB-2AB9-4DBC-A851-12ACCEF8FDFE}"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840568"/>
            <a:ext cx="116586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181600"/>
            <a:ext cx="9601200" cy="233680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66185"/>
            <a:ext cx="308610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66185"/>
            <a:ext cx="902970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7"/>
          <p:cNvSpPr txBox="1">
            <a:spLocks noChangeArrowheads="1"/>
          </p:cNvSpPr>
          <p:nvPr userDrawn="1"/>
        </p:nvSpPr>
        <p:spPr bwMode="auto">
          <a:xfrm>
            <a:off x="11087100" y="1"/>
            <a:ext cx="2286000" cy="347341"/>
          </a:xfrm>
          <a:prstGeom prst="rect">
            <a:avLst/>
          </a:prstGeom>
          <a:noFill/>
          <a:ln w="9525">
            <a:noFill/>
            <a:miter lim="800000"/>
            <a:headEnd/>
            <a:tailEnd/>
          </a:ln>
          <a:effectLst/>
        </p:spPr>
        <p:txBody>
          <a:bodyPr lIns="130622" tIns="65311" rIns="130622" bIns="65311">
            <a:spAutoFit/>
          </a:bodyPr>
          <a:lstStyle/>
          <a:p>
            <a:pPr>
              <a:spcBef>
                <a:spcPct val="50000"/>
              </a:spcBef>
              <a:defRPr/>
            </a:pPr>
            <a:r>
              <a:rPr lang="en-US" sz="1400" dirty="0">
                <a:solidFill>
                  <a:schemeClr val="bg1"/>
                </a:solidFill>
                <a:cs typeface="+mn-cs"/>
              </a:rPr>
              <a:t>www.ideliver-inc.com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CF1C8-C101-4197-9874-21EC8B30325C}" type="datetimeFigureOut">
              <a:rPr lang="en-US" smtClean="0"/>
              <a:pPr/>
              <a:t>03-Jan-14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99E37-2AFB-440C-AE81-AE392B3BD79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6184"/>
            <a:ext cx="12344400" cy="15240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33601"/>
            <a:ext cx="12344400" cy="6034617"/>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8475134"/>
            <a:ext cx="3200400" cy="486833"/>
          </a:xfrm>
          <a:prstGeom prst="rect">
            <a:avLst/>
          </a:prstGeom>
        </p:spPr>
        <p:txBody>
          <a:bodyPr vert="horz" lIns="130622" tIns="65311" rIns="130622" bIns="65311" rtlCol="0" anchor="ctr"/>
          <a:lstStyle>
            <a:lvl1pPr algn="l">
              <a:defRPr sz="1700">
                <a:solidFill>
                  <a:schemeClr val="tx1">
                    <a:tint val="75000"/>
                  </a:schemeClr>
                </a:solidFill>
              </a:defRPr>
            </a:lvl1pPr>
          </a:lstStyle>
          <a:p>
            <a:fld id="{D06CF1C8-C101-4197-9874-21EC8B30325C}" type="datetimeFigureOut">
              <a:rPr lang="en-US" smtClean="0"/>
              <a:pPr/>
              <a:t>03-Jan-14</a:t>
            </a:fld>
            <a:endParaRPr lang="en-US" dirty="0"/>
          </a:p>
        </p:txBody>
      </p:sp>
      <p:sp>
        <p:nvSpPr>
          <p:cNvPr id="5" name="Footer Placeholder 4"/>
          <p:cNvSpPr>
            <a:spLocks noGrp="1"/>
          </p:cNvSpPr>
          <p:nvPr>
            <p:ph type="ftr" sz="quarter" idx="3"/>
          </p:nvPr>
        </p:nvSpPr>
        <p:spPr>
          <a:xfrm>
            <a:off x="4686300" y="8475134"/>
            <a:ext cx="4343400" cy="486833"/>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829800" y="8475134"/>
            <a:ext cx="3200400" cy="486833"/>
          </a:xfrm>
          <a:prstGeom prst="rect">
            <a:avLst/>
          </a:prstGeom>
        </p:spPr>
        <p:txBody>
          <a:bodyPr vert="horz" lIns="130622" tIns="65311" rIns="130622" bIns="65311" rtlCol="0" anchor="ctr"/>
          <a:lstStyle>
            <a:lvl1pPr algn="r">
              <a:defRPr sz="1700">
                <a:solidFill>
                  <a:schemeClr val="tx1">
                    <a:tint val="75000"/>
                  </a:schemeClr>
                </a:solidFill>
              </a:defRPr>
            </a:lvl1pPr>
          </a:lstStyle>
          <a:p>
            <a:fld id="{91E99E37-2AFB-440C-AE81-AE392B3BD79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30622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4"/>
          <p:cNvSpPr>
            <a:spLocks noGrp="1" noChangeArrowheads="1"/>
          </p:cNvSpPr>
          <p:nvPr>
            <p:ph type="ctrTitle" sz="quarter" idx="4294967295"/>
          </p:nvPr>
        </p:nvSpPr>
        <p:spPr>
          <a:xfrm>
            <a:off x="228600" y="4978400"/>
            <a:ext cx="13144500" cy="1422400"/>
          </a:xfrm>
        </p:spPr>
        <p:txBody>
          <a:bodyPr>
            <a:noAutofit/>
          </a:bodyPr>
          <a:lstStyle/>
          <a:p>
            <a:pPr algn="ctr" eaLnBrk="1" hangingPunct="1"/>
            <a:r>
              <a:rPr lang="en-US" sz="3200" b="1" dirty="0" smtClean="0">
                <a:solidFill>
                  <a:srgbClr val="002060"/>
                </a:solidFill>
                <a:latin typeface="Arial Narrow" pitchFamily="34" charset="0"/>
              </a:rPr>
              <a:t>HP QTP </a:t>
            </a:r>
            <a:br>
              <a:rPr lang="en-US" sz="3200" b="1" dirty="0" smtClean="0">
                <a:solidFill>
                  <a:srgbClr val="002060"/>
                </a:solidFill>
                <a:latin typeface="Arial Narrow" pitchFamily="34" charset="0"/>
              </a:rPr>
            </a:br>
            <a:r>
              <a:rPr lang="en-US" sz="3200" b="1" dirty="0" smtClean="0">
                <a:solidFill>
                  <a:srgbClr val="002060"/>
                </a:solidFill>
                <a:latin typeface="Arial Narrow" pitchFamily="34" charset="0"/>
              </a:rPr>
              <a:t>Introduction to Automated Business Process Testing</a:t>
            </a:r>
            <a:br>
              <a:rPr lang="en-US" sz="3200" b="1" dirty="0" smtClean="0">
                <a:solidFill>
                  <a:srgbClr val="002060"/>
                </a:solidFill>
                <a:latin typeface="Arial Narrow" pitchFamily="34" charset="0"/>
              </a:rPr>
            </a:br>
            <a:r>
              <a:rPr lang="en-US" sz="3200" dirty="0" smtClean="0">
                <a:solidFill>
                  <a:srgbClr val="333367"/>
                </a:solidFill>
                <a:latin typeface="Arial Narrow" pitchFamily="34" charset="0"/>
              </a:rPr>
              <a:t>                                                                              </a:t>
            </a:r>
            <a:r>
              <a:rPr lang="en-US" sz="1800" dirty="0" smtClean="0">
                <a:solidFill>
                  <a:srgbClr val="333367"/>
                </a:solidFill>
                <a:latin typeface="Arial Narrow" pitchFamily="34" charset="0"/>
              </a:rPr>
              <a:t>                      </a:t>
            </a:r>
            <a:r>
              <a:rPr lang="en-US" sz="1800" b="1" dirty="0" smtClean="0">
                <a:solidFill>
                  <a:srgbClr val="333367"/>
                </a:solidFill>
                <a:latin typeface="Arial Narrow" pitchFamily="34" charset="0"/>
              </a:rPr>
              <a:t>Prepared by </a:t>
            </a:r>
            <a:r>
              <a:rPr lang="en-US" sz="1800" b="1" dirty="0" err="1" smtClean="0">
                <a:solidFill>
                  <a:srgbClr val="333367"/>
                </a:solidFill>
                <a:latin typeface="Arial Narrow" pitchFamily="34" charset="0"/>
              </a:rPr>
              <a:t>Alpesh</a:t>
            </a:r>
            <a:r>
              <a:rPr lang="en-US" sz="1800" b="1" dirty="0" smtClean="0">
                <a:solidFill>
                  <a:srgbClr val="333367"/>
                </a:solidFill>
                <a:latin typeface="Arial Narrow" pitchFamily="34" charset="0"/>
              </a:rPr>
              <a:t>, </a:t>
            </a:r>
            <a:r>
              <a:rPr lang="en-US" sz="1800" b="1" dirty="0" err="1" smtClean="0">
                <a:solidFill>
                  <a:srgbClr val="333367"/>
                </a:solidFill>
                <a:latin typeface="Arial Narrow" pitchFamily="34" charset="0"/>
              </a:rPr>
              <a:t>yogesh</a:t>
            </a:r>
            <a:r>
              <a:rPr lang="en-US" sz="1800" b="1" dirty="0" smtClean="0">
                <a:solidFill>
                  <a:srgbClr val="333367"/>
                </a:solidFill>
                <a:latin typeface="Arial Narrow" pitchFamily="34" charset="0"/>
              </a:rPr>
              <a:t>, </a:t>
            </a:r>
            <a:r>
              <a:rPr lang="en-US" sz="1800" b="1" dirty="0" err="1" smtClean="0">
                <a:solidFill>
                  <a:srgbClr val="333367"/>
                </a:solidFill>
                <a:latin typeface="Arial Narrow" pitchFamily="34" charset="0"/>
              </a:rPr>
              <a:t>tarun</a:t>
            </a:r>
            <a:r>
              <a:rPr lang="en-US" sz="1800" b="1" dirty="0" smtClean="0">
                <a:solidFill>
                  <a:srgbClr val="333367"/>
                </a:solidFill>
                <a:latin typeface="Arial Narrow" pitchFamily="34" charset="0"/>
              </a:rPr>
              <a:t>, </a:t>
            </a:r>
            <a:r>
              <a:rPr lang="en-US" sz="1800" b="1" dirty="0" err="1" smtClean="0">
                <a:solidFill>
                  <a:srgbClr val="333367"/>
                </a:solidFill>
                <a:latin typeface="Arial Narrow" pitchFamily="34" charset="0"/>
              </a:rPr>
              <a:t>sahid</a:t>
            </a:r>
            <a:endParaRPr lang="en-US" sz="1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66184"/>
            <a:ext cx="11201400" cy="1524000"/>
          </a:xfrm>
        </p:spPr>
        <p:txBody>
          <a:bodyPr>
            <a:normAutofit/>
          </a:bodyPr>
          <a:lstStyle/>
          <a:p>
            <a:pPr algn="l"/>
            <a:r>
              <a:rPr lang="en-IN" sz="3200" b="1" dirty="0" smtClean="0"/>
              <a:t>Business Component Status Life-cycle</a:t>
            </a:r>
            <a:r>
              <a:rPr lang="en-IN" sz="1800" b="1" dirty="0" smtClean="0"/>
              <a:t/>
            </a:r>
            <a:br>
              <a:rPr lang="en-IN" sz="1800" b="1" dirty="0" smtClean="0"/>
            </a:br>
            <a:endParaRPr lang="en-IN" sz="1800" dirty="0"/>
          </a:p>
        </p:txBody>
      </p:sp>
      <p:sp>
        <p:nvSpPr>
          <p:cNvPr id="3" name="Content Placeholder 2"/>
          <p:cNvSpPr>
            <a:spLocks noGrp="1"/>
          </p:cNvSpPr>
          <p:nvPr>
            <p:ph idx="1"/>
          </p:nvPr>
        </p:nvSpPr>
        <p:spPr/>
        <p:txBody>
          <a:bodyPr>
            <a:normAutofit/>
          </a:bodyPr>
          <a:lstStyle/>
          <a:p>
            <a:pPr>
              <a:buNone/>
            </a:pPr>
            <a:r>
              <a:rPr lang="en-IN" sz="1800" b="1" dirty="0" smtClean="0"/>
              <a:t>Business Component Status Life-cycle</a:t>
            </a:r>
          </a:p>
          <a:p>
            <a:r>
              <a:rPr lang="en-IN" sz="1800" dirty="0" smtClean="0"/>
              <a:t>The status of a business component shown in the component tree could change several times during its life-cycle, as illustrated in the example below:</a:t>
            </a:r>
          </a:p>
          <a:p>
            <a:endParaRPr lang="en-US" sz="1800" dirty="0" smtClean="0"/>
          </a:p>
          <a:p>
            <a:endParaRPr lang="en-IN" sz="1800" dirty="0"/>
          </a:p>
        </p:txBody>
      </p:sp>
      <p:pic>
        <p:nvPicPr>
          <p:cNvPr id="4" name="Picture 2"/>
          <p:cNvPicPr>
            <a:picLocks noChangeAspect="1" noChangeArrowheads="1"/>
          </p:cNvPicPr>
          <p:nvPr/>
        </p:nvPicPr>
        <p:blipFill>
          <a:blip r:embed="rId2"/>
          <a:srcRect/>
          <a:stretch>
            <a:fillRect/>
          </a:stretch>
        </p:blipFill>
        <p:spPr bwMode="auto">
          <a:xfrm>
            <a:off x="4267200" y="3505200"/>
            <a:ext cx="3800475" cy="41719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66184"/>
            <a:ext cx="10972800" cy="1524000"/>
          </a:xfrm>
        </p:spPr>
        <p:txBody>
          <a:bodyPr>
            <a:normAutofit/>
          </a:bodyPr>
          <a:lstStyle/>
          <a:p>
            <a:pPr algn="l"/>
            <a:r>
              <a:rPr lang="en-US" sz="3200" dirty="0" smtClean="0"/>
              <a:t>Business </a:t>
            </a:r>
            <a:r>
              <a:rPr lang="en-US" sz="3200" dirty="0" smtClean="0"/>
              <a:t>Component </a:t>
            </a:r>
            <a:r>
              <a:rPr lang="en-IN" sz="3200" dirty="0" smtClean="0"/>
              <a:t>Framework </a:t>
            </a:r>
            <a:endParaRPr lang="en-IN" sz="3200" dirty="0"/>
          </a:p>
        </p:txBody>
      </p:sp>
      <p:sp>
        <p:nvSpPr>
          <p:cNvPr id="3" name="Content Placeholder 2"/>
          <p:cNvSpPr>
            <a:spLocks noGrp="1"/>
          </p:cNvSpPr>
          <p:nvPr>
            <p:ph idx="1"/>
          </p:nvPr>
        </p:nvSpPr>
        <p:spPr/>
        <p:txBody>
          <a:bodyPr>
            <a:normAutofit/>
          </a:bodyPr>
          <a:lstStyle/>
          <a:p>
            <a:pPr marL="0">
              <a:buNone/>
            </a:pPr>
            <a:r>
              <a:rPr lang="en-IN" sz="1800" dirty="0" smtClean="0"/>
              <a:t>A business component is an easily-maintained, reusable unit comprising of one or more steps that perform a specific task. </a:t>
            </a:r>
          </a:p>
          <a:p>
            <a:pPr marL="0">
              <a:buNone/>
            </a:pPr>
            <a:endParaRPr lang="en-US" sz="1800" dirty="0" smtClean="0"/>
          </a:p>
          <a:p>
            <a:pPr marL="0">
              <a:buNone/>
            </a:pPr>
            <a:r>
              <a:rPr lang="en-IN" sz="1800" dirty="0" smtClean="0"/>
              <a:t>Components in BPT Framework </a:t>
            </a:r>
          </a:p>
          <a:p>
            <a:pPr marL="0">
              <a:buNone/>
            </a:pPr>
            <a:r>
              <a:rPr lang="en-IN" sz="1800" dirty="0" smtClean="0"/>
              <a:t> </a:t>
            </a:r>
            <a:r>
              <a:rPr lang="en-IN" sz="1800" b="1" dirty="0" smtClean="0"/>
              <a:t>Application Area: </a:t>
            </a:r>
            <a:r>
              <a:rPr lang="en-IN" sz="1800" dirty="0" smtClean="0"/>
              <a:t>Application Area acts as a container or a place holder that stores the Business Process Components and </a:t>
            </a:r>
          </a:p>
          <a:p>
            <a:pPr marL="0">
              <a:buNone/>
            </a:pPr>
            <a:r>
              <a:rPr lang="en-IN" sz="1800" dirty="0" smtClean="0"/>
              <a:t>other related items such as function libraries, object repositories etc. </a:t>
            </a:r>
          </a:p>
          <a:p>
            <a:pPr marL="0">
              <a:buNone/>
            </a:pPr>
            <a:endParaRPr lang="en-IN" sz="1800" dirty="0" smtClean="0"/>
          </a:p>
          <a:p>
            <a:pPr marL="0">
              <a:buNone/>
            </a:pPr>
            <a:r>
              <a:rPr lang="en-IN" sz="1800" dirty="0" smtClean="0"/>
              <a:t> </a:t>
            </a:r>
            <a:r>
              <a:rPr lang="en-IN" sz="1800" b="1" dirty="0" smtClean="0"/>
              <a:t>Business Process Component:</a:t>
            </a:r>
            <a:r>
              <a:rPr lang="en-IN" sz="1800" dirty="0" smtClean="0"/>
              <a:t> Just like functions or actions that can be used to store re-usable code, BPT framework has </a:t>
            </a:r>
          </a:p>
          <a:p>
            <a:pPr marL="0">
              <a:buNone/>
            </a:pPr>
            <a:r>
              <a:rPr lang="en-IN" sz="1800" dirty="0" smtClean="0"/>
              <a:t>Business Process Components in which you write the scripts for an action. </a:t>
            </a:r>
          </a:p>
          <a:p>
            <a:pPr marL="0">
              <a:buNone/>
            </a:pPr>
            <a:endParaRPr lang="en-IN" sz="1800" dirty="0" smtClean="0"/>
          </a:p>
          <a:p>
            <a:pPr marL="0">
              <a:buNone/>
            </a:pPr>
            <a:r>
              <a:rPr lang="en-IN" sz="1800" dirty="0" smtClean="0"/>
              <a:t> Above mentioned are the two components that are available specifically in BPT Framework. Other than these, you will have </a:t>
            </a:r>
          </a:p>
          <a:p>
            <a:pPr marL="0">
              <a:buNone/>
            </a:pPr>
            <a:r>
              <a:rPr lang="en-IN" sz="1800" dirty="0" smtClean="0"/>
              <a:t>the standard components like functions libraries, object repositories, recovery scenarios, data sheets etc. as part of your BPT </a:t>
            </a:r>
          </a:p>
          <a:p>
            <a:pPr marL="0">
              <a:buNone/>
            </a:pPr>
            <a:r>
              <a:rPr lang="en-IN" sz="1800" dirty="0" smtClean="0"/>
              <a:t>Framework. </a:t>
            </a:r>
          </a:p>
          <a:p>
            <a:pPr marL="0">
              <a:buNone/>
            </a:pPr>
            <a:endParaRPr lang="en-IN" sz="1800" dirty="0" smtClean="0"/>
          </a:p>
          <a:p>
            <a:pPr marL="0">
              <a:buNone/>
            </a:pPr>
            <a:endParaRPr lang="en-US" sz="1800" dirty="0" smtClean="0"/>
          </a:p>
          <a:p>
            <a:pPr marL="0">
              <a:buNone/>
            </a:pPr>
            <a:endParaRPr lang="en-IN"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6184"/>
            <a:ext cx="11049000" cy="1524000"/>
          </a:xfrm>
        </p:spPr>
        <p:txBody>
          <a:bodyPr>
            <a:normAutofit/>
          </a:bodyPr>
          <a:lstStyle/>
          <a:p>
            <a:pPr algn="l"/>
            <a:r>
              <a:rPr lang="en-IN" sz="3200" b="1" dirty="0" smtClean="0"/>
              <a:t>Component based testing</a:t>
            </a:r>
            <a:endParaRPr lang="en-IN" sz="3200" dirty="0"/>
          </a:p>
        </p:txBody>
      </p:sp>
      <p:sp>
        <p:nvSpPr>
          <p:cNvPr id="3" name="Content Placeholder 2"/>
          <p:cNvSpPr>
            <a:spLocks noGrp="1"/>
          </p:cNvSpPr>
          <p:nvPr>
            <p:ph idx="1"/>
          </p:nvPr>
        </p:nvSpPr>
        <p:spPr/>
        <p:txBody>
          <a:bodyPr>
            <a:normAutofit/>
          </a:bodyPr>
          <a:lstStyle/>
          <a:p>
            <a:pPr marL="0">
              <a:buNone/>
            </a:pPr>
            <a:r>
              <a:rPr lang="en-IN" sz="1800" b="1" dirty="0" smtClean="0"/>
              <a:t> Component based testing consists of six important elements – </a:t>
            </a:r>
          </a:p>
          <a:p>
            <a:pPr marL="0"/>
            <a:r>
              <a:rPr lang="en-IN" sz="1800" dirty="0" smtClean="0"/>
              <a:t> Business components </a:t>
            </a:r>
          </a:p>
          <a:p>
            <a:pPr marL="0"/>
            <a:endParaRPr lang="en-IN" sz="1800" dirty="0" smtClean="0"/>
          </a:p>
          <a:p>
            <a:pPr marL="0"/>
            <a:r>
              <a:rPr lang="en-IN" sz="1800" dirty="0" smtClean="0"/>
              <a:t> Parameters </a:t>
            </a:r>
          </a:p>
          <a:p>
            <a:pPr marL="0"/>
            <a:endParaRPr lang="en-IN" sz="1800" dirty="0" smtClean="0"/>
          </a:p>
          <a:p>
            <a:pPr marL="0"/>
            <a:r>
              <a:rPr lang="en-IN" sz="1800" dirty="0" smtClean="0"/>
              <a:t> Flows </a:t>
            </a:r>
          </a:p>
          <a:p>
            <a:pPr marL="0"/>
            <a:endParaRPr lang="en-IN" sz="1800" dirty="0" smtClean="0"/>
          </a:p>
          <a:p>
            <a:pPr marL="0"/>
            <a:r>
              <a:rPr lang="en-IN" sz="1800" dirty="0" smtClean="0"/>
              <a:t> Iteration </a:t>
            </a:r>
          </a:p>
          <a:p>
            <a:pPr marL="0"/>
            <a:endParaRPr lang="en-IN" sz="1800" dirty="0" smtClean="0"/>
          </a:p>
          <a:p>
            <a:pPr marL="0"/>
            <a:r>
              <a:rPr lang="en-IN" sz="1800" dirty="0" smtClean="0"/>
              <a:t> Associate requirements </a:t>
            </a:r>
          </a:p>
          <a:p>
            <a:pPr marL="0"/>
            <a:endParaRPr lang="en-IN" sz="1800" dirty="0" smtClean="0"/>
          </a:p>
          <a:p>
            <a:pPr marL="0"/>
            <a:r>
              <a:rPr lang="en-IN" sz="1800" dirty="0" smtClean="0"/>
              <a:t> Build and run business process tests </a:t>
            </a:r>
          </a:p>
          <a:p>
            <a:pPr>
              <a:buNone/>
            </a:pPr>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66184"/>
            <a:ext cx="10896600" cy="1524000"/>
          </a:xfrm>
        </p:spPr>
        <p:txBody>
          <a:bodyPr>
            <a:normAutofit/>
          </a:bodyPr>
          <a:lstStyle/>
          <a:p>
            <a:pPr algn="l"/>
            <a:r>
              <a:rPr lang="en-IN" sz="3200" b="1" dirty="0" smtClean="0"/>
              <a:t>Working with Automated Component</a:t>
            </a:r>
            <a:endParaRPr lang="en-IN" sz="3200" dirty="0"/>
          </a:p>
        </p:txBody>
      </p:sp>
      <p:sp>
        <p:nvSpPr>
          <p:cNvPr id="3" name="Content Placeholder 2"/>
          <p:cNvSpPr>
            <a:spLocks noGrp="1"/>
          </p:cNvSpPr>
          <p:nvPr>
            <p:ph idx="1"/>
          </p:nvPr>
        </p:nvSpPr>
        <p:spPr/>
        <p:txBody>
          <a:bodyPr>
            <a:normAutofit/>
          </a:bodyPr>
          <a:lstStyle/>
          <a:p>
            <a:pPr marL="0">
              <a:buNone/>
            </a:pPr>
            <a:r>
              <a:rPr lang="en-IN" sz="1800" dirty="0" smtClean="0"/>
              <a:t>You create automated components by converting manual components to automated components. You use the Automation sub-tab from the Component Steps tab in the Business Components module to add or modify business component content in the form of automated steps, operations, and comments.</a:t>
            </a:r>
            <a:endParaRPr lang="en-IN"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4"/>
          <p:cNvSpPr>
            <a:spLocks noGrp="1" noChangeArrowheads="1"/>
          </p:cNvSpPr>
          <p:nvPr>
            <p:ph type="ctrTitle" sz="quarter" idx="4294967295"/>
          </p:nvPr>
        </p:nvSpPr>
        <p:spPr>
          <a:xfrm>
            <a:off x="228600" y="5181600"/>
            <a:ext cx="13144500" cy="1219200"/>
          </a:xfrm>
        </p:spPr>
        <p:txBody>
          <a:bodyPr>
            <a:noAutofit/>
          </a:bodyPr>
          <a:lstStyle/>
          <a:p>
            <a:r>
              <a:rPr lang="en-US" sz="7200" b="1" dirty="0" smtClean="0">
                <a:solidFill>
                  <a:srgbClr val="0000FF"/>
                </a:solidFill>
                <a:effectLst>
                  <a:outerShdw blurRad="38100" dist="38100" dir="2700000" algn="tl">
                    <a:srgbClr val="000000">
                      <a:alpha val="43137"/>
                    </a:srgbClr>
                  </a:outerShdw>
                </a:effectLst>
                <a:latin typeface="Bradley Hand ITC" pitchFamily="66" charset="0"/>
              </a:rPr>
              <a:t>Question ? Comment Feedback</a:t>
            </a:r>
            <a:br>
              <a:rPr lang="en-US" sz="7200" b="1" dirty="0" smtClean="0">
                <a:solidFill>
                  <a:srgbClr val="0000FF"/>
                </a:solidFill>
                <a:effectLst>
                  <a:outerShdw blurRad="38100" dist="38100" dir="2700000" algn="tl">
                    <a:srgbClr val="000000">
                      <a:alpha val="43137"/>
                    </a:srgbClr>
                  </a:outerShdw>
                </a:effectLst>
                <a:latin typeface="Bradley Hand ITC" pitchFamily="66" charset="0"/>
              </a:rPr>
            </a:br>
            <a:r>
              <a:rPr lang="en-US" sz="7200" b="1" dirty="0" smtClean="0">
                <a:solidFill>
                  <a:srgbClr val="0000FF"/>
                </a:solidFill>
                <a:effectLst>
                  <a:outerShdw blurRad="38100" dist="38100" dir="2700000" algn="tl">
                    <a:srgbClr val="000000">
                      <a:alpha val="43137"/>
                    </a:srgbClr>
                  </a:outerShdw>
                </a:effectLst>
                <a:latin typeface="Bradley Hand ITC" pitchFamily="66" charset="0"/>
              </a:rPr>
              <a:t>Thanks</a:t>
            </a:r>
            <a:endParaRPr lang="en-US" sz="7200" b="1" u="sng" dirty="0">
              <a:solidFill>
                <a:srgbClr val="0000FF"/>
              </a:solidFill>
              <a:effectLst>
                <a:outerShdw blurRad="38100" dist="38100" dir="2700000" algn="tl">
                  <a:srgbClr val="000000">
                    <a:alpha val="43137"/>
                  </a:srgbClr>
                </a:outerShdw>
              </a:effectLst>
              <a:latin typeface="Bradley Hand ITC" pitchFamily="66"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66184"/>
            <a:ext cx="10972800" cy="1524000"/>
          </a:xfrm>
        </p:spPr>
        <p:txBody>
          <a:bodyPr>
            <a:normAutofit/>
          </a:bodyPr>
          <a:lstStyle/>
          <a:p>
            <a:pPr algn="l"/>
            <a:r>
              <a:rPr lang="en-US" sz="3200" dirty="0" smtClean="0"/>
              <a:t>Introduction to Business Process Testing</a:t>
            </a:r>
            <a:endParaRPr lang="en-IN" sz="3200" dirty="0"/>
          </a:p>
        </p:txBody>
      </p:sp>
      <p:sp>
        <p:nvSpPr>
          <p:cNvPr id="3" name="Content Placeholder 2"/>
          <p:cNvSpPr>
            <a:spLocks noGrp="1"/>
          </p:cNvSpPr>
          <p:nvPr>
            <p:ph idx="1"/>
          </p:nvPr>
        </p:nvSpPr>
        <p:spPr/>
        <p:txBody>
          <a:bodyPr>
            <a:normAutofit/>
          </a:bodyPr>
          <a:lstStyle/>
          <a:p>
            <a:pPr>
              <a:buNone/>
            </a:pPr>
            <a:r>
              <a:rPr lang="en-IN" sz="1800" b="1" dirty="0" smtClean="0"/>
              <a:t>Business Process Test</a:t>
            </a:r>
          </a:p>
          <a:p>
            <a:r>
              <a:rPr lang="en-IN" sz="1800" dirty="0" smtClean="0"/>
              <a:t>A business process test is a scenario comprising a sequence of business components or flows, designed to test a specific business process of an application.</a:t>
            </a:r>
          </a:p>
          <a:p>
            <a:pPr>
              <a:buNone/>
            </a:pPr>
            <a:r>
              <a:rPr lang="en-IN" sz="1800" b="1" dirty="0" smtClean="0"/>
              <a:t>Business Process Testing </a:t>
            </a:r>
          </a:p>
          <a:p>
            <a:pPr marL="0">
              <a:buNone/>
            </a:pPr>
            <a:r>
              <a:rPr lang="en-IN" sz="1800" dirty="0" smtClean="0"/>
              <a:t>Business Process Testing is a role-based </a:t>
            </a:r>
            <a:r>
              <a:rPr lang="en-US" sz="1800" dirty="0" smtClean="0"/>
              <a:t>methodology (i.e. </a:t>
            </a:r>
            <a:r>
              <a:rPr lang="en-IN" sz="1800" dirty="0" smtClean="0"/>
              <a:t>test automation system) to bridge the quality chasm by enabling business analysts and quality engineers to collaborate effectively.</a:t>
            </a:r>
          </a:p>
          <a:p>
            <a:endParaRPr lang="en-IN" sz="1800" dirty="0" smtClean="0"/>
          </a:p>
          <a:p>
            <a:r>
              <a:rPr lang="en-IN" sz="1800" dirty="0" smtClean="0"/>
              <a:t>The Business Process Testing model, allows non-technical Subject Matter Experts (working in HP Quality </a:t>
            </a:r>
            <a:r>
              <a:rPr lang="en-IN" sz="1800" dirty="0" err="1" smtClean="0"/>
              <a:t>Center</a:t>
            </a:r>
            <a:r>
              <a:rPr lang="en-IN" sz="1800" dirty="0" smtClean="0"/>
              <a:t>/ALM) to collaborate effectively with Automation Engineers (working in HP QuickTest Professional). Allowing them to focus on creating high-level test flows that mirror actual business process while quality engineers concentrate their efforts on areas that facilitate automation.</a:t>
            </a:r>
          </a:p>
          <a:p>
            <a:endParaRPr lang="en-US" sz="1800" dirty="0" smtClean="0"/>
          </a:p>
          <a:p>
            <a:r>
              <a:rPr lang="en-IN" sz="1800" dirty="0" smtClean="0"/>
              <a:t>Many applications are mission critical for modern corporations. Effective functional testing is essential to assess the quality of your applications and ensure that they are stable and free from damaging and costly defects.</a:t>
            </a:r>
          </a:p>
          <a:p>
            <a:endParaRPr lang="en-US" sz="1800" dirty="0" smtClean="0"/>
          </a:p>
          <a:p>
            <a:r>
              <a:rPr lang="en-IN" sz="1800" dirty="0" smtClean="0"/>
              <a:t>Business Process Testing incorporate the use of </a:t>
            </a:r>
            <a:r>
              <a:rPr lang="en-IN" sz="1800" dirty="0" err="1" smtClean="0"/>
              <a:t>QuickTestPro</a:t>
            </a:r>
            <a:r>
              <a:rPr lang="en-IN" sz="1800" dirty="0" smtClean="0"/>
              <a:t> with HP Quality </a:t>
            </a:r>
            <a:r>
              <a:rPr lang="en-IN" sz="1800" dirty="0" err="1" smtClean="0"/>
              <a:t>Center</a:t>
            </a:r>
            <a:r>
              <a:rPr lang="en-IN" sz="1800" dirty="0" smtClean="0"/>
              <a:t>/ALM</a:t>
            </a:r>
          </a:p>
          <a:p>
            <a:endParaRPr lang="en-IN" sz="1800" dirty="0" smtClean="0"/>
          </a:p>
          <a:p>
            <a:r>
              <a:rPr lang="en-IN" sz="1800" dirty="0" smtClean="0"/>
              <a:t>BPT is just a fancy UI wrapper for QTP that makes it easy for non-technical people to work with automated tests within Quality </a:t>
            </a:r>
            <a:r>
              <a:rPr lang="en-IN" sz="1800" dirty="0" err="1" smtClean="0"/>
              <a:t>Center</a:t>
            </a:r>
            <a:r>
              <a:rPr lang="en-IN" sz="1800" dirty="0" smtClean="0"/>
              <a:t> without having any particular knowledge of QTP or coding.</a:t>
            </a:r>
          </a:p>
          <a:p>
            <a:endParaRPr lang="en-US" sz="1800" dirty="0" smtClean="0"/>
          </a:p>
          <a:p>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66184"/>
            <a:ext cx="10972800" cy="1524000"/>
          </a:xfrm>
        </p:spPr>
        <p:txBody>
          <a:bodyPr>
            <a:normAutofit/>
          </a:bodyPr>
          <a:lstStyle/>
          <a:p>
            <a:pPr algn="l"/>
            <a:r>
              <a:rPr lang="en-US" sz="3200" dirty="0" smtClean="0"/>
              <a:t>Introduction to Business Process Testing</a:t>
            </a:r>
            <a:endParaRPr lang="en-IN" sz="3200" dirty="0"/>
          </a:p>
        </p:txBody>
      </p:sp>
      <p:sp>
        <p:nvSpPr>
          <p:cNvPr id="3" name="Content Placeholder 2"/>
          <p:cNvSpPr>
            <a:spLocks noGrp="1"/>
          </p:cNvSpPr>
          <p:nvPr>
            <p:ph idx="1"/>
          </p:nvPr>
        </p:nvSpPr>
        <p:spPr/>
        <p:txBody>
          <a:bodyPr>
            <a:normAutofit/>
          </a:bodyPr>
          <a:lstStyle/>
          <a:p>
            <a:r>
              <a:rPr lang="en-IN" sz="1800" dirty="0" smtClean="0"/>
              <a:t>The Business Components module window is shown below, displaying the Details tab for the component selected in the component tree.</a:t>
            </a:r>
          </a:p>
          <a:p>
            <a:endParaRPr lang="en-US" sz="1800" dirty="0" smtClean="0"/>
          </a:p>
          <a:p>
            <a:endParaRPr lang="en-IN" sz="1800" dirty="0"/>
          </a:p>
        </p:txBody>
      </p:sp>
      <p:pic>
        <p:nvPicPr>
          <p:cNvPr id="4" name="Content Placeholder 3"/>
          <p:cNvPicPr>
            <a:picLocks/>
          </p:cNvPicPr>
          <p:nvPr/>
        </p:nvPicPr>
        <p:blipFill>
          <a:blip r:embed="rId2"/>
          <a:srcRect/>
          <a:stretch>
            <a:fillRect/>
          </a:stretch>
        </p:blipFill>
        <p:spPr bwMode="auto">
          <a:xfrm>
            <a:off x="1524000" y="2819400"/>
            <a:ext cx="9750823" cy="4953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66184"/>
            <a:ext cx="10972800" cy="1524000"/>
          </a:xfrm>
        </p:spPr>
        <p:txBody>
          <a:bodyPr>
            <a:normAutofit/>
          </a:bodyPr>
          <a:lstStyle/>
          <a:p>
            <a:pPr algn="l"/>
            <a:r>
              <a:rPr lang="en-IN" sz="3200" dirty="0" smtClean="0"/>
              <a:t>Business Process Testing Roles</a:t>
            </a:r>
            <a:endParaRPr lang="en-IN" sz="3200" dirty="0"/>
          </a:p>
        </p:txBody>
      </p:sp>
      <p:sp>
        <p:nvSpPr>
          <p:cNvPr id="3" name="Content Placeholder 2"/>
          <p:cNvSpPr>
            <a:spLocks noGrp="1"/>
          </p:cNvSpPr>
          <p:nvPr>
            <p:ph idx="1"/>
          </p:nvPr>
        </p:nvSpPr>
        <p:spPr/>
        <p:txBody>
          <a:bodyPr>
            <a:normAutofit/>
          </a:bodyPr>
          <a:lstStyle/>
          <a:p>
            <a:pPr>
              <a:buNone/>
            </a:pPr>
            <a:r>
              <a:rPr lang="en-IN" sz="1800" dirty="0" smtClean="0"/>
              <a:t>The following user roles are identified in the Business Process Testing model:</a:t>
            </a:r>
          </a:p>
          <a:p>
            <a:endParaRPr lang="en-IN" sz="1800" dirty="0" smtClean="0"/>
          </a:p>
          <a:p>
            <a:pPr>
              <a:buFont typeface="+mj-lt"/>
              <a:buAutoNum type="arabicPeriod"/>
            </a:pPr>
            <a:r>
              <a:rPr lang="en-IN" sz="1800" dirty="0" smtClean="0"/>
              <a:t>Subject Matter Expert</a:t>
            </a:r>
          </a:p>
          <a:p>
            <a:pPr>
              <a:buFont typeface="+mj-lt"/>
              <a:buAutoNum type="arabicPeriod"/>
            </a:pPr>
            <a:r>
              <a:rPr lang="en-IN" sz="1800" dirty="0" smtClean="0"/>
              <a:t>Automation Engineer</a:t>
            </a:r>
          </a:p>
          <a:p>
            <a:pPr>
              <a:buFont typeface="+mj-lt"/>
              <a:buAutoNum type="arabicPeriod"/>
            </a:pPr>
            <a:endParaRPr lang="en-US" sz="1800" dirty="0" smtClean="0"/>
          </a:p>
          <a:p>
            <a:r>
              <a:rPr lang="en-IN" sz="1800" dirty="0" smtClean="0"/>
              <a:t>These roles are flexible and depend on the abilities and resources of the personnel using Business Process Testing.</a:t>
            </a:r>
          </a:p>
          <a:p>
            <a:endParaRPr lang="en-US" sz="1800" dirty="0" smtClean="0"/>
          </a:p>
          <a:p>
            <a:r>
              <a:rPr lang="en-IN" sz="1800" dirty="0" smtClean="0"/>
              <a:t>The tasks of the Subject Matter Expert and the Automation Engineer may be performed by the same person.</a:t>
            </a:r>
          </a:p>
          <a:p>
            <a:endParaRPr lang="en-US" sz="1800" dirty="0" smtClean="0"/>
          </a:p>
          <a:p>
            <a:r>
              <a:rPr lang="en-IN" sz="1800" dirty="0" smtClean="0"/>
              <a:t>Together, they can build, data-drive, document, and run business process tests, without requiring programming knowledge on the part of the Subject Matter Expert.</a:t>
            </a: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66184"/>
            <a:ext cx="10896600" cy="1524000"/>
          </a:xfrm>
        </p:spPr>
        <p:txBody>
          <a:bodyPr>
            <a:normAutofit/>
          </a:bodyPr>
          <a:lstStyle/>
          <a:p>
            <a:pPr algn="l"/>
            <a:r>
              <a:rPr lang="en-IN" sz="3200" dirty="0" smtClean="0"/>
              <a:t>Subject Matter Expert</a:t>
            </a:r>
            <a:endParaRPr lang="en-IN" sz="3200" dirty="0"/>
          </a:p>
        </p:txBody>
      </p:sp>
      <p:sp>
        <p:nvSpPr>
          <p:cNvPr id="3" name="Content Placeholder 2"/>
          <p:cNvSpPr>
            <a:spLocks noGrp="1"/>
          </p:cNvSpPr>
          <p:nvPr>
            <p:ph idx="1"/>
          </p:nvPr>
        </p:nvSpPr>
        <p:spPr/>
        <p:txBody>
          <a:bodyPr>
            <a:normAutofit/>
          </a:bodyPr>
          <a:lstStyle/>
          <a:p>
            <a:pPr>
              <a:buNone/>
            </a:pPr>
            <a:r>
              <a:rPr lang="en-IN" sz="1800" b="1" dirty="0" smtClean="0"/>
              <a:t>Subject Matter Expert: </a:t>
            </a:r>
          </a:p>
          <a:p>
            <a:pPr>
              <a:buNone/>
            </a:pPr>
            <a:endParaRPr lang="en-IN" sz="1800" dirty="0" smtClean="0"/>
          </a:p>
          <a:p>
            <a:pPr marL="457200">
              <a:spcBef>
                <a:spcPts val="0"/>
              </a:spcBef>
            </a:pPr>
            <a:r>
              <a:rPr lang="en-IN" sz="1800" dirty="0" smtClean="0"/>
              <a:t>The subject matter expert has specific knowledge of the application logic, a high-level understanding of the entire system, and a detailed understanding of the individual elements and tasks that are fundamental to the application being tested. This enables the subject matter expert to:</a:t>
            </a:r>
          </a:p>
          <a:p>
            <a:pPr marL="457200"/>
            <a:endParaRPr lang="en-US" sz="1800" dirty="0" smtClean="0"/>
          </a:p>
          <a:p>
            <a:r>
              <a:rPr lang="en-IN" sz="1800" dirty="0" smtClean="0"/>
              <a:t>Determine the operating scenarios or business processes that must be tested.                                                                                          </a:t>
            </a:r>
            <a:r>
              <a:rPr lang="en-IN" sz="1800" b="1" dirty="0" smtClean="0"/>
              <a:t>For example,</a:t>
            </a:r>
            <a:r>
              <a:rPr lang="en-IN" sz="1800" dirty="0" smtClean="0"/>
              <a:t> the subject matter expert has the knowledge necessary to design the business process at a high-level by creating a business process test and requesting components for the test.</a:t>
            </a:r>
          </a:p>
          <a:p>
            <a:endParaRPr lang="en-IN" sz="1800" dirty="0" smtClean="0"/>
          </a:p>
          <a:p>
            <a:r>
              <a:rPr lang="en-IN" sz="1800" dirty="0" smtClean="0"/>
              <a:t>Identify the key business activities that are common to multiple business processes.                                                                                    </a:t>
            </a:r>
            <a:r>
              <a:rPr lang="en-IN" sz="1800" b="1" dirty="0" smtClean="0"/>
              <a:t>For example,</a:t>
            </a:r>
            <a:r>
              <a:rPr lang="en-IN" sz="1800" dirty="0" smtClean="0"/>
              <a:t> most applications require users to log in before they can access any of the application functionality. The subject matter expert could create one business component that represents this login procedure. This component procedure can be used in many business process tests or flows, resulting in easier and more cost-efficient maintenance, updating, and test management.</a:t>
            </a:r>
          </a:p>
          <a:p>
            <a:pPr>
              <a:buNone/>
            </a:pPr>
            <a:endParaRPr lang="en-IN" sz="1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66184"/>
            <a:ext cx="10896600" cy="1524000"/>
          </a:xfrm>
        </p:spPr>
        <p:txBody>
          <a:bodyPr>
            <a:normAutofit/>
          </a:bodyPr>
          <a:lstStyle/>
          <a:p>
            <a:pPr algn="l"/>
            <a:r>
              <a:rPr lang="en-IN" sz="3200" dirty="0" smtClean="0"/>
              <a:t>Subject Matter Expert</a:t>
            </a:r>
            <a:endParaRPr lang="en-IN" sz="3200" dirty="0"/>
          </a:p>
        </p:txBody>
      </p:sp>
      <p:sp>
        <p:nvSpPr>
          <p:cNvPr id="3" name="Content Placeholder 2"/>
          <p:cNvSpPr>
            <a:spLocks noGrp="1"/>
          </p:cNvSpPr>
          <p:nvPr>
            <p:ph idx="1"/>
          </p:nvPr>
        </p:nvSpPr>
        <p:spPr/>
        <p:txBody>
          <a:bodyPr>
            <a:normAutofit lnSpcReduction="10000"/>
          </a:bodyPr>
          <a:lstStyle/>
          <a:p>
            <a:pPr marL="457200">
              <a:spcBef>
                <a:spcPts val="0"/>
              </a:spcBef>
            </a:pPr>
            <a:endParaRPr lang="en-IN" sz="1800" dirty="0" smtClean="0"/>
          </a:p>
          <a:p>
            <a:pPr marL="457200">
              <a:spcBef>
                <a:spcPts val="0"/>
              </a:spcBef>
            </a:pPr>
            <a:r>
              <a:rPr lang="en-IN" sz="1800" dirty="0" smtClean="0"/>
              <a:t>Participate in other aspects of the creation of business process testing, depending on his/her availability and set of skills.               These include:</a:t>
            </a:r>
          </a:p>
          <a:p>
            <a:pPr>
              <a:buFont typeface="+mj-lt"/>
              <a:buAutoNum type="arabicPeriod"/>
            </a:pPr>
            <a:r>
              <a:rPr lang="en-IN" sz="1800" dirty="0" smtClean="0"/>
              <a:t>Creating business components, and manual steps for each business component.</a:t>
            </a:r>
          </a:p>
          <a:p>
            <a:pPr>
              <a:buFont typeface="+mj-lt"/>
              <a:buAutoNum type="arabicPeriod"/>
            </a:pPr>
            <a:endParaRPr lang="en-IN" sz="1800" dirty="0" smtClean="0"/>
          </a:p>
          <a:p>
            <a:pPr marL="457200">
              <a:spcBef>
                <a:spcPts val="0"/>
              </a:spcBef>
              <a:buFont typeface="+mj-lt"/>
              <a:buAutoNum type="arabicPeriod"/>
            </a:pPr>
            <a:r>
              <a:rPr lang="en-IN" sz="1800" dirty="0" smtClean="0"/>
              <a:t>Defining steps as keyword-driven components and implementing the steps as automated steps, in conjunction with the automation engineer.</a:t>
            </a:r>
          </a:p>
          <a:p>
            <a:pPr marL="0">
              <a:spcBef>
                <a:spcPts val="0"/>
              </a:spcBef>
              <a:buFont typeface="+mj-lt"/>
              <a:buAutoNum type="arabicPeriod"/>
            </a:pPr>
            <a:endParaRPr lang="en-IN" sz="1800" dirty="0" smtClean="0"/>
          </a:p>
          <a:p>
            <a:pPr>
              <a:buFont typeface="+mj-lt"/>
              <a:buAutoNum type="arabicPeriod"/>
            </a:pPr>
            <a:r>
              <a:rPr lang="en-IN" sz="1800" dirty="0" smtClean="0"/>
              <a:t>Creating a business process test from existing components and defining data for test iterations.</a:t>
            </a:r>
          </a:p>
          <a:p>
            <a:pPr>
              <a:buFont typeface="+mj-lt"/>
              <a:buAutoNum type="arabicPeriod"/>
            </a:pPr>
            <a:endParaRPr lang="en-IN" sz="1800" dirty="0" smtClean="0"/>
          </a:p>
          <a:p>
            <a:pPr>
              <a:buFont typeface="+mj-lt"/>
              <a:buAutoNum type="arabicPeriod"/>
            </a:pPr>
            <a:r>
              <a:rPr lang="en-IN" sz="1800" dirty="0" smtClean="0"/>
              <a:t>Creating flows for the business process test.</a:t>
            </a:r>
          </a:p>
          <a:p>
            <a:pPr>
              <a:buFont typeface="+mj-lt"/>
              <a:buAutoNum type="arabicPeriod"/>
            </a:pPr>
            <a:endParaRPr lang="en-IN" sz="1800" dirty="0" smtClean="0"/>
          </a:p>
          <a:p>
            <a:pPr>
              <a:buFont typeface="+mj-lt"/>
              <a:buAutoNum type="arabicPeriod"/>
            </a:pPr>
            <a:r>
              <a:rPr lang="en-IN" sz="1800" dirty="0" smtClean="0"/>
              <a:t>Configuring parameter values for test configurations, components, and flows.</a:t>
            </a:r>
          </a:p>
          <a:p>
            <a:pPr>
              <a:buFont typeface="+mj-lt"/>
              <a:buAutoNum type="arabicPeriod"/>
            </a:pPr>
            <a:endParaRPr lang="en-IN" sz="1800" dirty="0" smtClean="0"/>
          </a:p>
          <a:p>
            <a:pPr>
              <a:buFont typeface="+mj-lt"/>
              <a:buAutoNum type="arabicPeriod"/>
            </a:pPr>
            <a:r>
              <a:rPr lang="en-IN" sz="1800" dirty="0" smtClean="0"/>
              <a:t>Executing the tests to verify that test was designed appropriately and ran as expected.</a:t>
            </a:r>
          </a:p>
          <a:p>
            <a:pPr>
              <a:buFont typeface="+mj-lt"/>
              <a:buAutoNum type="arabicPeriod"/>
            </a:pPr>
            <a:endParaRPr lang="en-IN" sz="1800" dirty="0" smtClean="0"/>
          </a:p>
          <a:p>
            <a:pPr>
              <a:buFont typeface="+mj-lt"/>
              <a:buAutoNum type="arabicPeriod"/>
            </a:pPr>
            <a:r>
              <a:rPr lang="en-IN" sz="1800" dirty="0" smtClean="0"/>
              <a:t>Reviewing test results to verify that the results are as expected.</a:t>
            </a:r>
          </a:p>
          <a:p>
            <a:pPr>
              <a:buFont typeface="+mj-lt"/>
              <a:buAutoNum type="arabicPeriod"/>
            </a:pPr>
            <a:endParaRPr lang="en-IN" sz="1800" dirty="0" smtClean="0"/>
          </a:p>
          <a:p>
            <a:pPr>
              <a:buFont typeface="+mj-lt"/>
              <a:buAutoNum type="arabicPeriod"/>
            </a:pPr>
            <a:r>
              <a:rPr lang="en-IN" sz="1800" dirty="0" smtClean="0"/>
              <a:t>Maintaining test steps for each of the business components.</a:t>
            </a:r>
          </a:p>
          <a:p>
            <a:pPr>
              <a:buNone/>
            </a:pPr>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66184"/>
            <a:ext cx="10820400" cy="1524000"/>
          </a:xfrm>
        </p:spPr>
        <p:txBody>
          <a:bodyPr>
            <a:normAutofit/>
          </a:bodyPr>
          <a:lstStyle/>
          <a:p>
            <a:pPr algn="l"/>
            <a:r>
              <a:rPr lang="en-IN" sz="3200" dirty="0" smtClean="0"/>
              <a:t>Automation Engineer</a:t>
            </a:r>
            <a:endParaRPr lang="en-IN" sz="3200" dirty="0"/>
          </a:p>
        </p:txBody>
      </p:sp>
      <p:sp>
        <p:nvSpPr>
          <p:cNvPr id="3" name="Content Placeholder 2"/>
          <p:cNvSpPr>
            <a:spLocks noGrp="1"/>
          </p:cNvSpPr>
          <p:nvPr>
            <p:ph idx="1"/>
          </p:nvPr>
        </p:nvSpPr>
        <p:spPr/>
        <p:txBody>
          <a:bodyPr>
            <a:normAutofit/>
          </a:bodyPr>
          <a:lstStyle/>
          <a:p>
            <a:pPr>
              <a:buNone/>
            </a:pPr>
            <a:r>
              <a:rPr lang="en-IN" sz="1800" b="1" dirty="0" smtClean="0"/>
              <a:t>Automation Engineer:</a:t>
            </a:r>
          </a:p>
          <a:p>
            <a:pPr>
              <a:buNone/>
            </a:pPr>
            <a:r>
              <a:rPr lang="en-IN" sz="1800" dirty="0" smtClean="0"/>
              <a:t>The automation engineer is an expert in QuickTest Professional (or another testing tool) automated testing.</a:t>
            </a:r>
          </a:p>
          <a:p>
            <a:pPr marL="0">
              <a:buNone/>
            </a:pPr>
            <a:r>
              <a:rPr lang="en-IN" sz="1800" dirty="0" smtClean="0"/>
              <a:t>The automation engineer prepares the resources and automated functions required for testing the features associated with each specific component.</a:t>
            </a:r>
          </a:p>
          <a:p>
            <a:pPr>
              <a:buNone/>
            </a:pPr>
            <a:r>
              <a:rPr lang="en-IN" sz="1800" b="1" u="sng" dirty="0" smtClean="0"/>
              <a:t>For example:</a:t>
            </a:r>
            <a:endParaRPr lang="en-US" sz="1800" b="1" u="sng" dirty="0" smtClean="0"/>
          </a:p>
          <a:p>
            <a:pPr>
              <a:buFont typeface="+mj-lt"/>
              <a:buAutoNum type="arabicPeriod"/>
            </a:pPr>
            <a:r>
              <a:rPr lang="en-IN" sz="1800" dirty="0" smtClean="0"/>
              <a:t>The Automation Engineer is an expert in using an automated testing tool, such as QuickTest Professional. The Automation Engineer works with the Subject Matter Expert to identify the resources that are needed for the various business process tests.</a:t>
            </a:r>
          </a:p>
          <a:p>
            <a:pPr>
              <a:buFont typeface="+mj-lt"/>
              <a:buAutoNum type="arabicPeriod"/>
            </a:pPr>
            <a:endParaRPr lang="en-IN" sz="1800" dirty="0" smtClean="0"/>
          </a:p>
          <a:p>
            <a:pPr>
              <a:buFont typeface="+mj-lt"/>
              <a:buAutoNum type="arabicPeriod"/>
            </a:pPr>
            <a:r>
              <a:rPr lang="en-IN" sz="1800" dirty="0" smtClean="0"/>
              <a:t>The automation engineer can create and maintain application areas both within ALM and other testing tools.</a:t>
            </a:r>
          </a:p>
          <a:p>
            <a:pPr>
              <a:buFont typeface="+mj-lt"/>
              <a:buAutoNum type="arabicPeriod"/>
            </a:pPr>
            <a:endParaRPr lang="en-IN" sz="1800" dirty="0" smtClean="0"/>
          </a:p>
          <a:p>
            <a:pPr>
              <a:buFont typeface="+mj-lt"/>
              <a:buAutoNum type="arabicPeriod"/>
            </a:pPr>
            <a:r>
              <a:rPr lang="en-IN" sz="1800" dirty="0" smtClean="0"/>
              <a:t>The automation engineer can create function libraries with general scripts which are encapsulated into general operation keywords.</a:t>
            </a:r>
          </a:p>
          <a:p>
            <a:pPr>
              <a:buFont typeface="+mj-lt"/>
              <a:buAutoNum type="arabicPeriod"/>
            </a:pPr>
            <a:endParaRPr lang="en-IN" sz="1800" dirty="0" smtClean="0"/>
          </a:p>
          <a:p>
            <a:pPr>
              <a:buFont typeface="+mj-lt"/>
              <a:buAutoNum type="arabicPeriod"/>
            </a:pPr>
            <a:r>
              <a:rPr lang="en-IN" sz="1800" dirty="0" smtClean="0"/>
              <a:t>The automation engineer can populate the shared object repository with objects that represent the different objects in the application being tested.</a:t>
            </a:r>
          </a:p>
          <a:p>
            <a:pPr>
              <a:buFont typeface="+mj-lt"/>
              <a:buAutoNum type="arabicPeriod"/>
            </a:pPr>
            <a:endParaRPr lang="en-IN" sz="1800" dirty="0" smtClean="0"/>
          </a:p>
          <a:p>
            <a:pPr>
              <a:buFont typeface="+mj-lt"/>
              <a:buAutoNum type="arabicPeriod"/>
            </a:pPr>
            <a:r>
              <a:rPr lang="en-IN" sz="1800" dirty="0" smtClean="0"/>
              <a:t>The automation engineer can rename the object repository, create more appropriate keywords, and filter out objects which are not relevant.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66184"/>
            <a:ext cx="10972800" cy="1524000"/>
          </a:xfrm>
        </p:spPr>
        <p:txBody>
          <a:bodyPr>
            <a:normAutofit/>
          </a:bodyPr>
          <a:lstStyle/>
          <a:p>
            <a:pPr algn="l"/>
            <a:r>
              <a:rPr lang="en-IN" sz="3200" dirty="0" smtClean="0"/>
              <a:t>Automation Engineer</a:t>
            </a:r>
            <a:endParaRPr lang="en-IN" sz="3200" dirty="0"/>
          </a:p>
        </p:txBody>
      </p:sp>
      <p:sp>
        <p:nvSpPr>
          <p:cNvPr id="3" name="Content Placeholder 2"/>
          <p:cNvSpPr>
            <a:spLocks noGrp="1"/>
          </p:cNvSpPr>
          <p:nvPr>
            <p:ph idx="1"/>
          </p:nvPr>
        </p:nvSpPr>
        <p:spPr/>
        <p:txBody>
          <a:bodyPr>
            <a:normAutofit/>
          </a:bodyPr>
          <a:lstStyle/>
          <a:p>
            <a:pPr>
              <a:buAutoNum type="arabicPeriod" startAt="9"/>
            </a:pPr>
            <a:endParaRPr lang="en-IN" sz="1800" dirty="0" smtClean="0"/>
          </a:p>
          <a:p>
            <a:pPr>
              <a:buAutoNum type="arabicPeriod" startAt="9"/>
            </a:pPr>
            <a:r>
              <a:rPr lang="en-IN" sz="1800" dirty="0" smtClean="0"/>
              <a:t>The subject matter expert can use these objects to create steps in keyword driven business components.</a:t>
            </a:r>
          </a:p>
          <a:p>
            <a:pPr>
              <a:buAutoNum type="arabicPeriod" startAt="9"/>
            </a:pPr>
            <a:endParaRPr lang="en-IN" sz="1800" dirty="0" smtClean="0"/>
          </a:p>
          <a:p>
            <a:pPr>
              <a:buAutoNum type="arabicPeriod" startAt="10"/>
            </a:pPr>
            <a:r>
              <a:rPr lang="en-IN" sz="1800" dirty="0" smtClean="0"/>
              <a:t>Depending on your company’s organization and resources, automation engineers may also be responsible for some of the  tasks listed above for the subject matter expert.</a:t>
            </a:r>
          </a:p>
          <a:p>
            <a:pPr>
              <a:buAutoNum type="arabicPeriod" startAt="10"/>
            </a:pPr>
            <a:endParaRPr lang="en-IN" sz="1800" dirty="0" smtClean="0"/>
          </a:p>
          <a:p>
            <a:pPr>
              <a:buAutoNum type="arabicPeriod" startAt="10"/>
            </a:pPr>
            <a:r>
              <a:rPr lang="en-US" sz="1800" dirty="0" smtClean="0"/>
              <a:t>Auto</a:t>
            </a:r>
            <a:r>
              <a:rPr lang="en-IN" sz="1800" dirty="0" smtClean="0"/>
              <a:t>mation engineers can also create, debug, and modify business components in QuickTest Professional (or the relevant testing tool) if required.</a:t>
            </a:r>
          </a:p>
          <a:p>
            <a:pPr>
              <a:buNone/>
            </a:pP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66184"/>
            <a:ext cx="10972800" cy="1524000"/>
          </a:xfrm>
        </p:spPr>
        <p:txBody>
          <a:bodyPr>
            <a:normAutofit/>
          </a:bodyPr>
          <a:lstStyle/>
          <a:p>
            <a:pPr algn="l"/>
            <a:r>
              <a:rPr lang="en-US" sz="3200" dirty="0" smtClean="0"/>
              <a:t>Business Component</a:t>
            </a:r>
            <a:endParaRPr lang="en-IN" sz="3200" dirty="0"/>
          </a:p>
        </p:txBody>
      </p:sp>
      <p:sp>
        <p:nvSpPr>
          <p:cNvPr id="3" name="Content Placeholder 2"/>
          <p:cNvSpPr>
            <a:spLocks noGrp="1"/>
          </p:cNvSpPr>
          <p:nvPr>
            <p:ph idx="1"/>
          </p:nvPr>
        </p:nvSpPr>
        <p:spPr/>
        <p:txBody>
          <a:bodyPr>
            <a:normAutofit/>
          </a:bodyPr>
          <a:lstStyle/>
          <a:p>
            <a:pPr marL="0">
              <a:buNone/>
            </a:pPr>
            <a:r>
              <a:rPr lang="en-IN" sz="1800" dirty="0" smtClean="0"/>
              <a:t>A business component is an easily-maintained, reusable unit comprising of one or more steps that perform a specific task. </a:t>
            </a:r>
          </a:p>
          <a:p>
            <a:pPr>
              <a:buNone/>
            </a:pPr>
            <a:endParaRPr lang="en-US" sz="1800" dirty="0" smtClean="0"/>
          </a:p>
          <a:p>
            <a:pPr>
              <a:buNone/>
            </a:pPr>
            <a:r>
              <a:rPr lang="en-IN" sz="1800" dirty="0" smtClean="0"/>
              <a:t>Functional team defines each step for the component </a:t>
            </a:r>
          </a:p>
          <a:p>
            <a:pPr>
              <a:buFont typeface="+mj-lt"/>
              <a:buAutoNum type="arabicPeriod"/>
            </a:pPr>
            <a:r>
              <a:rPr lang="en-IN" sz="1800" dirty="0" smtClean="0"/>
              <a:t> Business components can be used in multiple tests and flows </a:t>
            </a:r>
          </a:p>
          <a:p>
            <a:pPr>
              <a:buFont typeface="+mj-lt"/>
              <a:buAutoNum type="arabicPeriod"/>
            </a:pPr>
            <a:r>
              <a:rPr lang="en-IN" sz="1800" dirty="0" smtClean="0"/>
              <a:t> Business components can have input values from an external source or from other components, and they can return output </a:t>
            </a:r>
          </a:p>
          <a:p>
            <a:pPr>
              <a:buFont typeface="+mj-lt"/>
              <a:buAutoNum type="arabicPeriod"/>
            </a:pPr>
            <a:r>
              <a:rPr lang="en-IN" sz="1800" dirty="0" smtClean="0"/>
              <a:t>values to other components </a:t>
            </a:r>
          </a:p>
          <a:p>
            <a:pPr>
              <a:buFont typeface="+mj-lt"/>
              <a:buAutoNum type="arabicPeriod"/>
            </a:pPr>
            <a:r>
              <a:rPr lang="en-IN" sz="1800" dirty="0" smtClean="0"/>
              <a:t>HP ALM – ‘Business Components’ module will be utilized to create and store the business components. </a:t>
            </a:r>
          </a:p>
          <a:p>
            <a:pPr>
              <a:buFont typeface="+mj-lt"/>
              <a:buAutoNum type="arabicPeriod"/>
            </a:pPr>
            <a:r>
              <a:rPr lang="en-US" sz="1800" dirty="0" smtClean="0"/>
              <a:t>Business Process Component can be combined into </a:t>
            </a:r>
            <a:r>
              <a:rPr lang="en-IN" sz="1800" dirty="0" smtClean="0"/>
              <a:t>business process tests and flows in the Test Plan module.</a:t>
            </a:r>
          </a:p>
          <a:p>
            <a:pPr>
              <a:buNone/>
            </a:pPr>
            <a:endParaRPr lang="en-US" sz="1800" dirty="0" smtClean="0"/>
          </a:p>
          <a:p>
            <a:r>
              <a:rPr lang="en-IN" sz="1800" dirty="0" smtClean="0"/>
              <a:t>Components created by converting manual tests, or by using other testing tools such as QuickTest Professional, are also stored in the component tree and can be included in business process tests and flows.</a:t>
            </a:r>
          </a:p>
          <a:p>
            <a:endParaRPr lang="en-US" sz="1800" dirty="0" smtClean="0"/>
          </a:p>
          <a:p>
            <a:r>
              <a:rPr lang="en-IN" sz="1800" dirty="0" smtClean="0"/>
              <a:t>Business component definitions include a description of the component’s purpose, the conditions of the application being tested before and after the component steps are performed, and the actual steps that comprise the component. </a:t>
            </a:r>
          </a:p>
          <a:p>
            <a:endParaRPr lang="en-IN" sz="1800" dirty="0" smtClean="0"/>
          </a:p>
          <a:p>
            <a:r>
              <a:rPr lang="en-IN" sz="1800" dirty="0" smtClean="0"/>
              <a:t>You can define the steps in the business component as manual steps, or you can automate them using a testing tool such as QuickTest.</a:t>
            </a:r>
          </a:p>
          <a:p>
            <a:pPr>
              <a:buNone/>
            </a:pPr>
            <a:endParaRPr lang="en-IN" sz="18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3545</TotalTime>
  <Words>1332</Words>
  <Application>Microsoft Office PowerPoint</Application>
  <PresentationFormat>Custom</PresentationFormat>
  <Paragraphs>122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HP QTP  Introduction to Automated Business Process Testing                                                                                                     Prepared by Alpesh, yogesh, tarun, sahid</vt:lpstr>
      <vt:lpstr>Introduction to Business Process Testing</vt:lpstr>
      <vt:lpstr>Introduction to Business Process Testing</vt:lpstr>
      <vt:lpstr>Business Process Testing Roles</vt:lpstr>
      <vt:lpstr>Subject Matter Expert</vt:lpstr>
      <vt:lpstr>Subject Matter Expert</vt:lpstr>
      <vt:lpstr>Automation Engineer</vt:lpstr>
      <vt:lpstr>Automation Engineer</vt:lpstr>
      <vt:lpstr>Business Component</vt:lpstr>
      <vt:lpstr>Business Component Status Life-cycle </vt:lpstr>
      <vt:lpstr>Business Component Framework </vt:lpstr>
      <vt:lpstr>Component based testing</vt:lpstr>
      <vt:lpstr>Working with Automated Component</vt:lpstr>
      <vt:lpstr>Question ? Comment Feedback 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QC WITH OPEN TEST ARCHITECTURE (OTA) API</dc:title>
  <dc:creator>Qualitycenter</dc:creator>
  <cp:lastModifiedBy>user</cp:lastModifiedBy>
  <cp:revision>691</cp:revision>
  <dcterms:created xsi:type="dcterms:W3CDTF">2012-07-12T05:13:23Z</dcterms:created>
  <dcterms:modified xsi:type="dcterms:W3CDTF">2014-01-03T12:58:07Z</dcterms:modified>
</cp:coreProperties>
</file>