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4" r:id="rId2"/>
    <p:sldId id="314" r:id="rId3"/>
    <p:sldId id="321" r:id="rId4"/>
    <p:sldId id="327" r:id="rId5"/>
    <p:sldId id="328" r:id="rId6"/>
    <p:sldId id="326" r:id="rId7"/>
    <p:sldId id="329" r:id="rId8"/>
    <p:sldId id="279" r:id="rId9"/>
  </p:sldIdLst>
  <p:sldSz cx="13716000" cy="91440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00FF"/>
    <a:srgbClr val="0066FF"/>
    <a:srgbClr val="F6927E"/>
    <a:srgbClr val="B8BEA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564" y="-78"/>
      </p:cViewPr>
      <p:guideLst>
        <p:guide orient="horz" pos="2880"/>
        <p:guide pos="432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49DA91-F89D-45EB-A7A2-59558848C7BB}" type="datetimeFigureOut">
              <a:rPr lang="en-US" smtClean="0"/>
              <a:pPr/>
              <a:t>03-Jan-14</a:t>
            </a:fld>
            <a:endParaRPr lang="en-IN"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029DBB-2AB9-4DBC-A851-12ACCEF8FDFE}"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840568"/>
            <a:ext cx="116586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181600"/>
            <a:ext cx="9601200" cy="233680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66185"/>
            <a:ext cx="308610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66185"/>
            <a:ext cx="902970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7"/>
          <p:cNvSpPr txBox="1">
            <a:spLocks noChangeArrowheads="1"/>
          </p:cNvSpPr>
          <p:nvPr userDrawn="1"/>
        </p:nvSpPr>
        <p:spPr bwMode="auto">
          <a:xfrm>
            <a:off x="11087100" y="1"/>
            <a:ext cx="2286000" cy="347341"/>
          </a:xfrm>
          <a:prstGeom prst="rect">
            <a:avLst/>
          </a:prstGeom>
          <a:noFill/>
          <a:ln w="9525">
            <a:noFill/>
            <a:miter lim="800000"/>
            <a:headEnd/>
            <a:tailEnd/>
          </a:ln>
          <a:effectLst/>
        </p:spPr>
        <p:txBody>
          <a:bodyPr lIns="130622" tIns="65311" rIns="130622" bIns="65311">
            <a:spAutoFit/>
          </a:bodyPr>
          <a:lstStyle/>
          <a:p>
            <a:pPr>
              <a:spcBef>
                <a:spcPct val="50000"/>
              </a:spcBef>
              <a:defRPr/>
            </a:pPr>
            <a:r>
              <a:rPr lang="en-US" sz="1400" dirty="0">
                <a:solidFill>
                  <a:schemeClr val="bg1"/>
                </a:solidFill>
                <a:cs typeface="+mn-cs"/>
              </a:rPr>
              <a:t>www.ideliver-inc.com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6184"/>
            <a:ext cx="12344400" cy="15240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33601"/>
            <a:ext cx="12344400" cy="6034617"/>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8475134"/>
            <a:ext cx="3200400" cy="486833"/>
          </a:xfrm>
          <a:prstGeom prst="rect">
            <a:avLst/>
          </a:prstGeom>
        </p:spPr>
        <p:txBody>
          <a:bodyPr vert="horz" lIns="130622" tIns="65311" rIns="130622" bIns="65311" rtlCol="0" anchor="ctr"/>
          <a:lstStyle>
            <a:lvl1pPr algn="l">
              <a:defRPr sz="1700">
                <a:solidFill>
                  <a:schemeClr val="tx1">
                    <a:tint val="75000"/>
                  </a:schemeClr>
                </a:solidFill>
              </a:defRPr>
            </a:lvl1p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3"/>
          </p:nvPr>
        </p:nvSpPr>
        <p:spPr>
          <a:xfrm>
            <a:off x="4686300" y="8475134"/>
            <a:ext cx="4343400" cy="486833"/>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829800" y="8475134"/>
            <a:ext cx="3200400" cy="486833"/>
          </a:xfrm>
          <a:prstGeom prst="rect">
            <a:avLst/>
          </a:prstGeom>
        </p:spPr>
        <p:txBody>
          <a:bodyPr vert="horz" lIns="130622" tIns="65311" rIns="130622" bIns="65311" rtlCol="0" anchor="ctr"/>
          <a:lstStyle>
            <a:lvl1pPr algn="r">
              <a:defRPr sz="1700">
                <a:solidFill>
                  <a:schemeClr val="tx1">
                    <a:tint val="75000"/>
                  </a:schemeClr>
                </a:solidFill>
              </a:defRPr>
            </a:lvl1pPr>
          </a:lstStyle>
          <a:p>
            <a:fld id="{91E99E37-2AFB-440C-AE81-AE392B3BD79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30622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ctrTitle" sz="quarter" idx="4294967295"/>
          </p:nvPr>
        </p:nvSpPr>
        <p:spPr>
          <a:xfrm>
            <a:off x="228600" y="4978400"/>
            <a:ext cx="13144500" cy="1422400"/>
          </a:xfrm>
        </p:spPr>
        <p:txBody>
          <a:bodyPr>
            <a:noAutofit/>
          </a:bodyPr>
          <a:lstStyle/>
          <a:p>
            <a:r>
              <a:rPr lang="en-US" sz="3200" b="1" dirty="0" smtClean="0">
                <a:solidFill>
                  <a:srgbClr val="002060"/>
                </a:solidFill>
                <a:latin typeface="Arial Narrow" pitchFamily="34" charset="0"/>
              </a:rPr>
              <a:t>HP QTP </a:t>
            </a:r>
            <a:br>
              <a:rPr lang="en-US" sz="3200" b="1" dirty="0" smtClean="0">
                <a:solidFill>
                  <a:srgbClr val="002060"/>
                </a:solidFill>
                <a:latin typeface="Arial Narrow" pitchFamily="34" charset="0"/>
              </a:rPr>
            </a:br>
            <a:r>
              <a:rPr lang="en-US" sz="3200" b="1" dirty="0" smtClean="0">
                <a:solidFill>
                  <a:srgbClr val="002060"/>
                </a:solidFill>
                <a:latin typeface="Arial Narrow" pitchFamily="34" charset="0"/>
              </a:rPr>
              <a:t>keyword and Scripted component </a:t>
            </a:r>
            <a:br>
              <a:rPr lang="en-US" sz="3200" b="1" dirty="0" smtClean="0">
                <a:solidFill>
                  <a:srgbClr val="002060"/>
                </a:solidFill>
                <a:latin typeface="Arial Narrow" pitchFamily="34" charset="0"/>
              </a:rPr>
            </a:br>
            <a:r>
              <a:rPr lang="en-US" sz="3200" dirty="0" smtClean="0">
                <a:solidFill>
                  <a:srgbClr val="333367"/>
                </a:solidFill>
                <a:latin typeface="Arial Narrow" pitchFamily="34" charset="0"/>
              </a:rPr>
              <a:t>                                                                              </a:t>
            </a:r>
            <a:r>
              <a:rPr lang="en-US" sz="1800" dirty="0" smtClean="0">
                <a:solidFill>
                  <a:srgbClr val="333367"/>
                </a:solidFill>
                <a:latin typeface="Arial Narrow" pitchFamily="34" charset="0"/>
              </a:rPr>
              <a:t>                      </a:t>
            </a:r>
            <a:r>
              <a:rPr lang="en-US" sz="1800" b="1" dirty="0" smtClean="0">
                <a:solidFill>
                  <a:srgbClr val="333367"/>
                </a:solidFill>
                <a:latin typeface="Arial Narrow" pitchFamily="34" charset="0"/>
              </a:rPr>
              <a:t>Prepared by </a:t>
            </a:r>
            <a:r>
              <a:rPr lang="en-US" sz="1800" b="1" dirty="0" err="1" smtClean="0">
                <a:solidFill>
                  <a:srgbClr val="333367"/>
                </a:solidFill>
                <a:latin typeface="Arial Narrow" pitchFamily="34" charset="0"/>
              </a:rPr>
              <a:t>Alpesh</a:t>
            </a:r>
            <a:r>
              <a:rPr lang="en-US" sz="1800" b="1" dirty="0" smtClean="0">
                <a:solidFill>
                  <a:srgbClr val="333367"/>
                </a:solidFill>
                <a:latin typeface="Arial Narrow" pitchFamily="34" charset="0"/>
              </a:rPr>
              <a:t>, </a:t>
            </a:r>
            <a:r>
              <a:rPr lang="en-US" sz="1800" b="1" dirty="0" err="1" smtClean="0">
                <a:solidFill>
                  <a:srgbClr val="333367"/>
                </a:solidFill>
                <a:latin typeface="Arial Narrow" pitchFamily="34" charset="0"/>
              </a:rPr>
              <a:t>yogesh</a:t>
            </a:r>
            <a:r>
              <a:rPr lang="en-US" sz="1800" b="1" dirty="0" smtClean="0">
                <a:solidFill>
                  <a:srgbClr val="333367"/>
                </a:solidFill>
                <a:latin typeface="Arial Narrow" pitchFamily="34" charset="0"/>
              </a:rPr>
              <a:t>, </a:t>
            </a:r>
            <a:r>
              <a:rPr lang="en-US" sz="1800" b="1" dirty="0" err="1" smtClean="0">
                <a:solidFill>
                  <a:srgbClr val="333367"/>
                </a:solidFill>
                <a:latin typeface="Arial Narrow" pitchFamily="34" charset="0"/>
              </a:rPr>
              <a:t>tarun</a:t>
            </a:r>
            <a:r>
              <a:rPr lang="en-US" sz="1800" b="1" dirty="0" smtClean="0">
                <a:solidFill>
                  <a:srgbClr val="333367"/>
                </a:solidFill>
                <a:latin typeface="Arial Narrow" pitchFamily="34" charset="0"/>
              </a:rPr>
              <a:t>, </a:t>
            </a:r>
            <a:r>
              <a:rPr lang="en-US" sz="1800" b="1" dirty="0" err="1" smtClean="0">
                <a:solidFill>
                  <a:srgbClr val="333367"/>
                </a:solidFill>
                <a:latin typeface="Arial Narrow" pitchFamily="34" charset="0"/>
              </a:rPr>
              <a:t>sahid</a:t>
            </a:r>
            <a:endParaRPr lang="en-US" sz="1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66184"/>
            <a:ext cx="10972800" cy="1524000"/>
          </a:xfrm>
        </p:spPr>
        <p:txBody>
          <a:bodyPr>
            <a:normAutofit/>
          </a:bodyPr>
          <a:lstStyle/>
          <a:p>
            <a:pPr algn="l"/>
            <a:r>
              <a:rPr lang="en-US" sz="3200" dirty="0" smtClean="0"/>
              <a:t>keyword and Scripted component </a:t>
            </a:r>
            <a:endParaRPr lang="en-IN" sz="3200" dirty="0"/>
          </a:p>
        </p:txBody>
      </p:sp>
      <p:sp>
        <p:nvSpPr>
          <p:cNvPr id="3" name="Content Placeholder 2"/>
          <p:cNvSpPr>
            <a:spLocks noGrp="1"/>
          </p:cNvSpPr>
          <p:nvPr>
            <p:ph idx="1"/>
          </p:nvPr>
        </p:nvSpPr>
        <p:spPr/>
        <p:txBody>
          <a:bodyPr>
            <a:normAutofit/>
          </a:bodyPr>
          <a:lstStyle/>
          <a:p>
            <a:pPr>
              <a:buNone/>
            </a:pPr>
            <a:endParaRPr lang="en-IN" sz="1800" dirty="0" smtClean="0"/>
          </a:p>
          <a:p>
            <a:pPr>
              <a:buNone/>
            </a:pPr>
            <a:r>
              <a:rPr lang="en-IN" sz="1800" dirty="0" smtClean="0"/>
              <a:t>QuickTest provides two types  of components:</a:t>
            </a:r>
          </a:p>
          <a:p>
            <a:pPr>
              <a:buFont typeface="+mj-lt"/>
              <a:buAutoNum type="arabicPeriod"/>
            </a:pPr>
            <a:r>
              <a:rPr lang="en-IN" sz="1800" dirty="0" smtClean="0"/>
              <a:t>Business components and  </a:t>
            </a:r>
          </a:p>
          <a:p>
            <a:pPr>
              <a:buFont typeface="+mj-lt"/>
              <a:buAutoNum type="arabicPeriod"/>
            </a:pPr>
            <a:r>
              <a:rPr lang="en-IN" sz="1800" dirty="0" smtClean="0"/>
              <a:t>Scripted components.</a:t>
            </a:r>
          </a:p>
          <a:p>
            <a:endParaRPr lang="en-US" sz="1800" dirty="0" smtClean="0"/>
          </a:p>
          <a:p>
            <a:r>
              <a:rPr lang="en-IN" sz="1800" dirty="0" smtClean="0"/>
              <a:t>Business components (also known as keyword-driven components) are fully integrated with both QuickTest and Quality Center, enabling both you and Subject Matter Experts to create, modify, and run them.</a:t>
            </a:r>
          </a:p>
          <a:p>
            <a:endParaRPr lang="en-US" sz="1800" dirty="0" smtClean="0"/>
          </a:p>
          <a:p>
            <a:r>
              <a:rPr lang="en-IN" sz="1800" dirty="0" smtClean="0"/>
              <a:t>Scripted components are more complex components containing programming logic that can be created in Quality Center or QuickTest. Due  to their complexity, scripted components can be modified only in QuickTest. Subject Matter Experts can incorporate scripted components in business process tests, but they cannot modify them. </a:t>
            </a:r>
          </a:p>
          <a:p>
            <a:endParaRPr lang="en-US" sz="1800" dirty="0" smtClean="0"/>
          </a:p>
          <a:p>
            <a:r>
              <a:rPr lang="en-IN" sz="1800" b="1" dirty="0" smtClean="0"/>
              <a:t>Business Component</a:t>
            </a:r>
            <a:r>
              <a:rPr lang="en-IN" sz="1800" dirty="0" smtClean="0"/>
              <a:t> – A component created using keyword view and doesn’t support Expert View</a:t>
            </a:r>
          </a:p>
          <a:p>
            <a:r>
              <a:rPr lang="en-IN" sz="1800" b="1" dirty="0" smtClean="0"/>
              <a:t>Scripted Component</a:t>
            </a:r>
            <a:r>
              <a:rPr lang="en-IN" sz="1800" dirty="0" smtClean="0"/>
              <a:t> – A component created using Expert view, keyword view is also supported but different from the view in Business Components</a:t>
            </a:r>
          </a:p>
          <a:p>
            <a:r>
              <a:rPr lang="en-IN" sz="1800" b="1" dirty="0" smtClean="0"/>
              <a:t>Business Process</a:t>
            </a:r>
            <a:r>
              <a:rPr lang="en-IN" sz="1800" dirty="0" smtClean="0"/>
              <a:t> – Business process combines Business Components or Scripted Components in a sequence to create a Business flow or the complete Test Case</a:t>
            </a:r>
          </a:p>
          <a:p>
            <a:endParaRPr lang="en-IN" sz="1800" dirty="0" smtClean="0"/>
          </a:p>
          <a:p>
            <a:endParaRPr lang="en-IN" sz="1800" dirty="0" smtClean="0"/>
          </a:p>
          <a:p>
            <a:endParaRPr lang="en-US" sz="1800" dirty="0" smtClean="0"/>
          </a:p>
          <a:p>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66184"/>
            <a:ext cx="10972800" cy="1524000"/>
          </a:xfrm>
        </p:spPr>
        <p:txBody>
          <a:bodyPr>
            <a:normAutofit/>
          </a:bodyPr>
          <a:lstStyle/>
          <a:p>
            <a:pPr algn="l"/>
            <a:r>
              <a:rPr lang="en-IN" sz="3200" b="1" dirty="0" smtClean="0"/>
              <a:t>Business Components </a:t>
            </a:r>
            <a:r>
              <a:rPr lang="en-IN" sz="3200" b="1" smtClean="0"/>
              <a:t>v/s </a:t>
            </a:r>
            <a:r>
              <a:rPr lang="en-IN" sz="3200" b="1" smtClean="0"/>
              <a:t>Scripted </a:t>
            </a:r>
            <a:r>
              <a:rPr lang="en-IN" sz="3200" b="1" dirty="0" smtClean="0"/>
              <a:t>Components</a:t>
            </a:r>
            <a:endParaRPr lang="en-IN" sz="3200" dirty="0"/>
          </a:p>
        </p:txBody>
      </p:sp>
      <p:sp>
        <p:nvSpPr>
          <p:cNvPr id="3" name="Content Placeholder 2"/>
          <p:cNvSpPr>
            <a:spLocks noGrp="1"/>
          </p:cNvSpPr>
          <p:nvPr>
            <p:ph idx="1"/>
          </p:nvPr>
        </p:nvSpPr>
        <p:spPr/>
        <p:txBody>
          <a:bodyPr>
            <a:normAutofit lnSpcReduction="10000"/>
          </a:bodyPr>
          <a:lstStyle/>
          <a:p>
            <a:pPr>
              <a:buNone/>
            </a:pPr>
            <a:r>
              <a:rPr lang="en-IN" sz="1800" b="1" dirty="0" smtClean="0"/>
              <a:t>Business Components v/s Script Components</a:t>
            </a:r>
          </a:p>
          <a:p>
            <a:endParaRPr lang="en-US" sz="1800" b="1" dirty="0" smtClean="0"/>
          </a:p>
          <a:p>
            <a:r>
              <a:rPr lang="en-IN" sz="1800" dirty="0" smtClean="0"/>
              <a:t>A business component is a keyword driven component which can be used to perform operations on selected objects present in OR. Business components are easy to create and the process can be easily taught to manual testers as well. </a:t>
            </a:r>
          </a:p>
          <a:p>
            <a:r>
              <a:rPr lang="en-IN" sz="1800" dirty="0" smtClean="0"/>
              <a:t>When choosing Business components the development phase becomes easier, as not a great deal of technical or scripting skills are required by the team.</a:t>
            </a:r>
          </a:p>
          <a:p>
            <a:r>
              <a:rPr lang="en-IN" sz="1800" dirty="0" smtClean="0"/>
              <a:t>We cannot use loops, if-else, select statements inside a business component.</a:t>
            </a:r>
          </a:p>
          <a:p>
            <a:r>
              <a:rPr lang="en-IN" sz="1800" dirty="0" smtClean="0"/>
              <a:t>In BPT when a test fails, it needs to be run from the start. The test cannot be resumed from a component in between. This is a limitation of BPT. So if our test fails on the 8th component, there is now way to re-run it from that position. This makes it difficult to unit test business process tests and makes the process a bit more time consuming than normal</a:t>
            </a:r>
          </a:p>
          <a:p>
            <a:r>
              <a:rPr lang="en-IN" sz="1800" dirty="0" smtClean="0"/>
              <a:t>Now during maintenance consider that one of the objects common across all product configuration gets removed. This change would require us to open each product configuration component and then remove the object. This not a huge task for 15 products, but certainly a huge task when you are supporting over 100+ product configurations. QTP only allows opening one component at a time which means the update can be applied one by one only</a:t>
            </a:r>
          </a:p>
          <a:p>
            <a:endParaRPr lang="en-US" sz="1800" dirty="0" smtClean="0"/>
          </a:p>
          <a:p>
            <a:pPr>
              <a:buNone/>
            </a:pPr>
            <a:r>
              <a:rPr lang="en-IN" sz="1800" dirty="0" smtClean="0"/>
              <a:t>To summarize using only Business components would lead to</a:t>
            </a:r>
          </a:p>
          <a:p>
            <a:r>
              <a:rPr lang="en-IN" sz="1800" dirty="0" smtClean="0"/>
              <a:t>Higher number of reusable components</a:t>
            </a:r>
          </a:p>
          <a:p>
            <a:r>
              <a:rPr lang="en-IN" sz="1800" dirty="0" smtClean="0"/>
              <a:t>Higher avg. no. of component calls in Business Process</a:t>
            </a:r>
          </a:p>
          <a:p>
            <a:r>
              <a:rPr lang="en-IN" sz="1800" dirty="0" smtClean="0"/>
              <a:t>Higher execution time</a:t>
            </a:r>
          </a:p>
          <a:p>
            <a:r>
              <a:rPr lang="en-IN" sz="1800" dirty="0" smtClean="0"/>
              <a:t>Higher maintenance effort</a:t>
            </a:r>
          </a:p>
          <a:p>
            <a:endParaRPr lang="en-US" sz="1800" dirty="0" smtClean="0"/>
          </a:p>
          <a:p>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66184"/>
            <a:ext cx="10972800" cy="1524000"/>
          </a:xfrm>
        </p:spPr>
        <p:txBody>
          <a:bodyPr>
            <a:normAutofit/>
          </a:bodyPr>
          <a:lstStyle/>
          <a:p>
            <a:pPr algn="l"/>
            <a:r>
              <a:rPr lang="en-IN" sz="3200" b="1" dirty="0" smtClean="0"/>
              <a:t>Business Components v/s Script Components</a:t>
            </a:r>
            <a:endParaRPr lang="en-IN" sz="3200" dirty="0"/>
          </a:p>
        </p:txBody>
      </p:sp>
      <p:sp>
        <p:nvSpPr>
          <p:cNvPr id="3" name="Content Placeholder 2"/>
          <p:cNvSpPr>
            <a:spLocks noGrp="1"/>
          </p:cNvSpPr>
          <p:nvPr>
            <p:ph idx="1"/>
          </p:nvPr>
        </p:nvSpPr>
        <p:spPr/>
        <p:txBody>
          <a:bodyPr>
            <a:normAutofit/>
          </a:bodyPr>
          <a:lstStyle/>
          <a:p>
            <a:pPr>
              <a:buNone/>
            </a:pPr>
            <a:r>
              <a:rPr lang="en-IN" sz="1800" b="1" dirty="0" smtClean="0"/>
              <a:t>Business Components v/s Script Components</a:t>
            </a:r>
          </a:p>
          <a:p>
            <a:pPr>
              <a:buNone/>
            </a:pPr>
            <a:endParaRPr lang="en-US" sz="1800" b="1" dirty="0" smtClean="0"/>
          </a:p>
          <a:p>
            <a:r>
              <a:rPr lang="en-US" sz="1800" dirty="0" smtClean="0"/>
              <a:t>Under scripted component </a:t>
            </a:r>
            <a:r>
              <a:rPr lang="en-IN" sz="1800" dirty="0" smtClean="0"/>
              <a:t> all the components are converted to scripted components. Once the components are converted to scripted components, scripted components can be saved as function.  Instead of having code in the component, function can be called directly.</a:t>
            </a:r>
          </a:p>
          <a:p>
            <a:pPr>
              <a:buNone/>
            </a:pPr>
            <a:r>
              <a:rPr lang="en-US" sz="1800" b="1" u="sng" dirty="0" smtClean="0"/>
              <a:t>Example:</a:t>
            </a:r>
            <a:endParaRPr lang="en-IN" sz="1800" b="1" u="sng" dirty="0" smtClean="0"/>
          </a:p>
          <a:p>
            <a:pPr>
              <a:buNone/>
            </a:pPr>
            <a:r>
              <a:rPr lang="en-IN" sz="1800" dirty="0" smtClean="0"/>
              <a:t>Function </a:t>
            </a:r>
            <a:r>
              <a:rPr lang="en-IN" sz="1800" dirty="0" err="1" smtClean="0"/>
              <a:t>LoginToAccount</a:t>
            </a:r>
            <a:r>
              <a:rPr lang="en-IN" sz="1800" dirty="0" smtClean="0"/>
              <a:t>()</a:t>
            </a:r>
          </a:p>
          <a:p>
            <a:pPr>
              <a:buNone/>
            </a:pPr>
            <a:r>
              <a:rPr lang="en-IN" sz="1800" dirty="0" smtClean="0"/>
              <a:t>   Browser("").Page("").</a:t>
            </a:r>
            <a:r>
              <a:rPr lang="en-IN" sz="1800" dirty="0" err="1" smtClean="0"/>
              <a:t>WebEdit</a:t>
            </a:r>
            <a:r>
              <a:rPr lang="en-IN" sz="1800" dirty="0" smtClean="0"/>
              <a:t>("</a:t>
            </a:r>
            <a:r>
              <a:rPr lang="en-IN" sz="1800" dirty="0" err="1" smtClean="0"/>
              <a:t>userName</a:t>
            </a:r>
            <a:r>
              <a:rPr lang="en-IN" sz="1800" dirty="0" smtClean="0"/>
              <a:t>").Set </a:t>
            </a:r>
            <a:r>
              <a:rPr lang="en-IN" sz="1800" dirty="0" err="1" smtClean="0"/>
              <a:t>Paramater</a:t>
            </a:r>
            <a:r>
              <a:rPr lang="en-IN" sz="1800" dirty="0" smtClean="0"/>
              <a:t>("</a:t>
            </a:r>
            <a:r>
              <a:rPr lang="en-IN" sz="1800" dirty="0" err="1" smtClean="0"/>
              <a:t>sUserName</a:t>
            </a:r>
            <a:r>
              <a:rPr lang="en-IN" sz="1800" dirty="0" smtClean="0"/>
              <a:t>")</a:t>
            </a:r>
          </a:p>
          <a:p>
            <a:pPr>
              <a:buNone/>
            </a:pPr>
            <a:r>
              <a:rPr lang="en-IN" sz="1800" dirty="0" smtClean="0"/>
              <a:t>   Browser("").Page("").</a:t>
            </a:r>
            <a:r>
              <a:rPr lang="en-IN" sz="1800" dirty="0" err="1" smtClean="0"/>
              <a:t>WebEdit</a:t>
            </a:r>
            <a:r>
              <a:rPr lang="en-IN" sz="1800" dirty="0" smtClean="0"/>
              <a:t>("password").Set </a:t>
            </a:r>
            <a:r>
              <a:rPr lang="en-IN" sz="1800" dirty="0" err="1" smtClean="0"/>
              <a:t>Paramater</a:t>
            </a:r>
            <a:r>
              <a:rPr lang="en-IN" sz="1800" dirty="0" smtClean="0"/>
              <a:t>("</a:t>
            </a:r>
            <a:r>
              <a:rPr lang="en-IN" sz="1800" dirty="0" err="1" smtClean="0"/>
              <a:t>sPassword</a:t>
            </a:r>
            <a:r>
              <a:rPr lang="en-IN" sz="1800" dirty="0" smtClean="0"/>
              <a:t>")</a:t>
            </a:r>
          </a:p>
          <a:p>
            <a:pPr>
              <a:buNone/>
            </a:pPr>
            <a:r>
              <a:rPr lang="en-IN" sz="1800" dirty="0" smtClean="0"/>
              <a:t>   Browser("").Page("").</a:t>
            </a:r>
            <a:r>
              <a:rPr lang="en-IN" sz="1800" dirty="0" err="1" smtClean="0"/>
              <a:t>WebButton</a:t>
            </a:r>
            <a:r>
              <a:rPr lang="en-IN" sz="1800" dirty="0" smtClean="0"/>
              <a:t>("Login").Click</a:t>
            </a:r>
          </a:p>
          <a:p>
            <a:pPr>
              <a:buNone/>
            </a:pPr>
            <a:r>
              <a:rPr lang="en-IN" sz="1800" dirty="0" smtClean="0"/>
              <a:t>End Function</a:t>
            </a:r>
          </a:p>
          <a:p>
            <a:endParaRPr lang="en-IN" sz="1800" dirty="0" smtClean="0"/>
          </a:p>
          <a:p>
            <a:r>
              <a:rPr lang="en-IN" sz="1800" dirty="0" smtClean="0"/>
              <a:t>The advantage of using this approach is that everything moves into library file. We cannot open multiple components in QTP but we can open multiple libraries at the same time. This makes it easy to maintain scripts when multiple components need to be updated.</a:t>
            </a:r>
            <a:endParaRPr lang="en-IN" sz="1800" b="1" dirty="0" smtClean="0"/>
          </a:p>
          <a:p>
            <a:pPr>
              <a:buNone/>
            </a:pPr>
            <a:endParaRPr lang="en-US" sz="1800" b="1" dirty="0" smtClean="0"/>
          </a:p>
          <a:p>
            <a:pPr>
              <a:buNone/>
            </a:pP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800" dirty="0" smtClean="0"/>
              <a:t>Scripted Component can merge multiple component  to perform multiple operations. This merging of component reduces the average no. of components required to create a Business Process test. This reduction will result in performance improvement in execution.</a:t>
            </a:r>
          </a:p>
          <a:p>
            <a:pPr>
              <a:buNone/>
            </a:pPr>
            <a:r>
              <a:rPr lang="en-US" sz="1800" b="1" u="sng" dirty="0" smtClean="0"/>
              <a:t>Example:</a:t>
            </a:r>
            <a:endParaRPr lang="en-IN" sz="1800" b="1" u="sng" dirty="0" smtClean="0"/>
          </a:p>
          <a:p>
            <a:pPr>
              <a:buFont typeface="+mj-lt"/>
              <a:buAutoNum type="arabicPeriod"/>
            </a:pPr>
            <a:r>
              <a:rPr lang="en-IN" sz="1800" dirty="0" smtClean="0"/>
              <a:t>Call CommonProductConfig()</a:t>
            </a:r>
          </a:p>
          <a:p>
            <a:pPr>
              <a:buFont typeface="+mj-lt"/>
              <a:buAutoNum type="arabicPeriod"/>
            </a:pPr>
            <a:r>
              <a:rPr lang="en-IN" sz="1800" dirty="0" smtClean="0"/>
              <a:t>Select Case Parameter("</a:t>
            </a:r>
            <a:r>
              <a:rPr lang="en-IN" sz="1800" dirty="0" err="1" smtClean="0"/>
              <a:t>strProductName</a:t>
            </a:r>
            <a:r>
              <a:rPr lang="en-IN" sz="1800" dirty="0" smtClean="0"/>
              <a:t>")</a:t>
            </a:r>
          </a:p>
          <a:p>
            <a:pPr>
              <a:buFont typeface="+mj-lt"/>
              <a:buAutoNum type="arabicPeriod"/>
            </a:pPr>
            <a:r>
              <a:rPr lang="en-IN" sz="1800" dirty="0" smtClean="0"/>
              <a:t>   Case "</a:t>
            </a:r>
            <a:r>
              <a:rPr lang="en-IN" sz="1800" dirty="0" err="1" smtClean="0"/>
              <a:t>ProductA</a:t>
            </a:r>
            <a:r>
              <a:rPr lang="en-IN" sz="1800" dirty="0" smtClean="0"/>
              <a:t>"</a:t>
            </a:r>
          </a:p>
          <a:p>
            <a:pPr>
              <a:buFont typeface="+mj-lt"/>
              <a:buAutoNum type="arabicPeriod"/>
            </a:pPr>
            <a:r>
              <a:rPr lang="en-IN" sz="1800" dirty="0" smtClean="0"/>
              <a:t>       Call </a:t>
            </a:r>
            <a:r>
              <a:rPr lang="en-IN" sz="1800" dirty="0" err="1" smtClean="0"/>
              <a:t>ProductAConfig</a:t>
            </a:r>
            <a:r>
              <a:rPr lang="en-IN" sz="1800" dirty="0" smtClean="0"/>
              <a:t>()</a:t>
            </a:r>
          </a:p>
          <a:p>
            <a:pPr>
              <a:buFont typeface="+mj-lt"/>
              <a:buAutoNum type="arabicPeriod"/>
            </a:pPr>
            <a:r>
              <a:rPr lang="en-IN" sz="1800" dirty="0" smtClean="0"/>
              <a:t>   Case "</a:t>
            </a:r>
            <a:r>
              <a:rPr lang="en-IN" sz="1800" dirty="0" err="1" smtClean="0"/>
              <a:t>ProductB</a:t>
            </a:r>
            <a:r>
              <a:rPr lang="en-IN" sz="1800" dirty="0" smtClean="0"/>
              <a:t>"</a:t>
            </a:r>
          </a:p>
          <a:p>
            <a:pPr>
              <a:buFont typeface="+mj-lt"/>
              <a:buAutoNum type="arabicPeriod"/>
            </a:pPr>
            <a:r>
              <a:rPr lang="en-IN" sz="1800" dirty="0" smtClean="0"/>
              <a:t>       Call </a:t>
            </a:r>
            <a:r>
              <a:rPr lang="en-IN" sz="1800" dirty="0" err="1" smtClean="0"/>
              <a:t>ProductBConfig</a:t>
            </a:r>
            <a:r>
              <a:rPr lang="en-IN" sz="1800" dirty="0" smtClean="0"/>
              <a:t>()</a:t>
            </a:r>
          </a:p>
          <a:p>
            <a:pPr>
              <a:buFont typeface="+mj-lt"/>
              <a:buAutoNum type="arabicPeriod"/>
            </a:pPr>
            <a:r>
              <a:rPr lang="en-IN" sz="1800" dirty="0" smtClean="0"/>
              <a:t>   Case …</a:t>
            </a:r>
          </a:p>
          <a:p>
            <a:pPr>
              <a:buFont typeface="+mj-lt"/>
              <a:buAutoNum type="arabicPeriod"/>
            </a:pPr>
            <a:r>
              <a:rPr lang="en-IN" sz="1800" dirty="0" smtClean="0"/>
              <a:t>End Select</a:t>
            </a:r>
          </a:p>
          <a:p>
            <a:r>
              <a:rPr lang="en-IN" sz="1800" dirty="0" smtClean="0"/>
              <a:t>This merging of component reduces the average no. of components required to create a Business Process test.</a:t>
            </a:r>
          </a:p>
          <a:p>
            <a:pPr fontAlgn="t">
              <a:buNone/>
            </a:pP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457200"/>
            <a:r>
              <a:rPr lang="en-IN" sz="1800" dirty="0" smtClean="0"/>
              <a:t>Scripted Component can merge similar components into one. Consider the product configuration component in this case. We created 15 components for 15 products, instead of that we can break the code into 16 functions. 1 function for common configuration and rest 15 function for product specific configuration.</a:t>
            </a:r>
          </a:p>
          <a:p>
            <a:pPr>
              <a:buNone/>
            </a:pPr>
            <a:r>
              <a:rPr lang="en-US" sz="1800" b="1" dirty="0" smtClean="0"/>
              <a:t>Example:</a:t>
            </a:r>
            <a:endParaRPr lang="en-IN" sz="1800" b="1" dirty="0" smtClean="0"/>
          </a:p>
          <a:p>
            <a:pPr>
              <a:buFont typeface="+mj-lt"/>
              <a:buAutoNum type="arabicPeriod"/>
            </a:pPr>
            <a:r>
              <a:rPr lang="en-IN" sz="1800" dirty="0" smtClean="0"/>
              <a:t>If </a:t>
            </a:r>
            <a:r>
              <a:rPr lang="en-IN" sz="1800" dirty="0" err="1" smtClean="0"/>
              <a:t>UCase</a:t>
            </a:r>
            <a:r>
              <a:rPr lang="en-IN" sz="1800" dirty="0" smtClean="0"/>
              <a:t>(Parameter("</a:t>
            </a:r>
            <a:r>
              <a:rPr lang="en-IN" sz="1800" dirty="0" err="1" smtClean="0"/>
              <a:t>bSearchProduct</a:t>
            </a:r>
            <a:r>
              <a:rPr lang="en-IN" sz="1800" dirty="0" smtClean="0"/>
              <a:t>")) = "TRUE" Then</a:t>
            </a:r>
          </a:p>
          <a:p>
            <a:pPr>
              <a:buFont typeface="+mj-lt"/>
              <a:buAutoNum type="arabicPeriod"/>
            </a:pPr>
            <a:r>
              <a:rPr lang="en-IN" sz="1800" dirty="0" smtClean="0"/>
              <a:t>Call </a:t>
            </a:r>
            <a:r>
              <a:rPr lang="en-IN" sz="1800" dirty="0" err="1" smtClean="0"/>
              <a:t>SearchProduct</a:t>
            </a:r>
            <a:r>
              <a:rPr lang="en-IN" sz="1800" dirty="0" smtClean="0"/>
              <a:t>()</a:t>
            </a:r>
          </a:p>
          <a:p>
            <a:pPr>
              <a:buFont typeface="+mj-lt"/>
              <a:buAutoNum type="arabicPeriod"/>
            </a:pPr>
            <a:r>
              <a:rPr lang="en-IN" sz="1800" dirty="0" smtClean="0"/>
              <a:t>End If</a:t>
            </a:r>
          </a:p>
          <a:p>
            <a:pPr>
              <a:buFont typeface="+mj-lt"/>
              <a:buAutoNum type="arabicPeriod"/>
            </a:pPr>
            <a:r>
              <a:rPr lang="en-IN" sz="1800" dirty="0" smtClean="0"/>
              <a:t> If </a:t>
            </a:r>
            <a:r>
              <a:rPr lang="en-IN" sz="1800" dirty="0" err="1" smtClean="0"/>
              <a:t>UCase</a:t>
            </a:r>
            <a:r>
              <a:rPr lang="en-IN" sz="1800" dirty="0" smtClean="0"/>
              <a:t>(Parameter("</a:t>
            </a:r>
            <a:r>
              <a:rPr lang="en-IN" sz="1800" dirty="0" err="1" smtClean="0"/>
              <a:t>bAddProductToCart</a:t>
            </a:r>
            <a:r>
              <a:rPr lang="en-IN" sz="1800" dirty="0" smtClean="0"/>
              <a:t>")) = "TRUE" Then</a:t>
            </a:r>
          </a:p>
          <a:p>
            <a:pPr>
              <a:buFont typeface="+mj-lt"/>
              <a:buAutoNum type="arabicPeriod"/>
            </a:pPr>
            <a:r>
              <a:rPr lang="en-IN" sz="1800" dirty="0" smtClean="0"/>
              <a:t>Call </a:t>
            </a:r>
            <a:r>
              <a:rPr lang="en-IN" sz="1800" dirty="0" err="1" smtClean="0"/>
              <a:t>AddProductToCart</a:t>
            </a:r>
            <a:r>
              <a:rPr lang="en-IN" sz="1800" dirty="0" smtClean="0"/>
              <a:t>()</a:t>
            </a:r>
          </a:p>
          <a:p>
            <a:pPr>
              <a:buFont typeface="+mj-lt"/>
              <a:buAutoNum type="arabicPeriod"/>
            </a:pPr>
            <a:r>
              <a:rPr lang="en-IN" sz="1800" dirty="0" smtClean="0"/>
              <a:t>End If</a:t>
            </a:r>
          </a:p>
          <a:p>
            <a:pPr>
              <a:buNone/>
            </a:pPr>
            <a:endParaRPr lang="en-US" sz="1800" dirty="0" smtClean="0"/>
          </a:p>
          <a:p>
            <a:r>
              <a:rPr lang="en-IN" sz="1800" dirty="0" smtClean="0"/>
              <a:t>This approach makes maintenance easier when something in the Common product configuration changes as the changes only need to be done in CommonProductConfig function. This also increases the code re-usability in components.</a:t>
            </a:r>
          </a:p>
          <a:p>
            <a:pPr>
              <a:buNone/>
            </a:pP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a:buNone/>
            </a:pPr>
            <a:endParaRPr lang="en-IN" sz="1800" dirty="0" smtClean="0"/>
          </a:p>
          <a:p>
            <a:pPr marL="0">
              <a:buNone/>
            </a:pPr>
            <a:r>
              <a:rPr lang="en-IN" sz="1800" dirty="0" smtClean="0"/>
              <a:t>Another improvement that can be done is based on adding flexibility to parameter values. To give an example if we add multiple products in our scripts then instead of calling our newly merged component twice, we can add flexibility to our component to take “;” separated product names in the component parameter</a:t>
            </a:r>
          </a:p>
          <a:p>
            <a:pPr marL="0">
              <a:buNone/>
            </a:pPr>
            <a:r>
              <a:rPr lang="en-US" sz="1800" b="1" dirty="0" smtClean="0"/>
              <a:t>Example:</a:t>
            </a:r>
          </a:p>
          <a:p>
            <a:pPr>
              <a:buFont typeface="+mj-lt"/>
              <a:buAutoNum type="arabicPeriod"/>
            </a:pPr>
            <a:r>
              <a:rPr lang="en-IN" sz="1800" dirty="0" err="1" smtClean="0"/>
              <a:t>arrProductNames</a:t>
            </a:r>
            <a:r>
              <a:rPr lang="en-IN" sz="1800" dirty="0" smtClean="0"/>
              <a:t> =  Split(</a:t>
            </a:r>
            <a:r>
              <a:rPr lang="en-IN" sz="1800" dirty="0" err="1" smtClean="0"/>
              <a:t>Paramater</a:t>
            </a:r>
            <a:r>
              <a:rPr lang="en-IN" sz="1800" dirty="0" smtClean="0"/>
              <a:t>("</a:t>
            </a:r>
            <a:r>
              <a:rPr lang="en-IN" sz="1800" dirty="0" err="1" smtClean="0"/>
              <a:t>sProductName</a:t>
            </a:r>
            <a:r>
              <a:rPr lang="en-IN" sz="1800" dirty="0" smtClean="0"/>
              <a:t>"), ";")</a:t>
            </a:r>
          </a:p>
          <a:p>
            <a:pPr>
              <a:buFont typeface="+mj-lt"/>
              <a:buAutoNum type="arabicPeriod"/>
            </a:pPr>
            <a:r>
              <a:rPr lang="en-IN" sz="1800" dirty="0" smtClean="0"/>
              <a:t>For each </a:t>
            </a:r>
            <a:r>
              <a:rPr lang="en-IN" sz="1800" dirty="0" err="1" smtClean="0"/>
              <a:t>sProductName</a:t>
            </a:r>
            <a:r>
              <a:rPr lang="en-IN" sz="1800" dirty="0" smtClean="0"/>
              <a:t> in </a:t>
            </a:r>
            <a:r>
              <a:rPr lang="en-IN" sz="1800" dirty="0" err="1" smtClean="0"/>
              <a:t>arrProductNames</a:t>
            </a:r>
            <a:endParaRPr lang="en-IN" sz="1800" dirty="0" smtClean="0"/>
          </a:p>
          <a:p>
            <a:pPr>
              <a:buFont typeface="+mj-lt"/>
              <a:buAutoNum type="arabicPeriod"/>
            </a:pPr>
            <a:r>
              <a:rPr lang="en-IN" sz="1800" dirty="0" smtClean="0"/>
              <a:t>Parameter("</a:t>
            </a:r>
            <a:r>
              <a:rPr lang="en-IN" sz="1800" dirty="0" err="1" smtClean="0"/>
              <a:t>sProductName</a:t>
            </a:r>
            <a:r>
              <a:rPr lang="en-IN" sz="1800" dirty="0" smtClean="0"/>
              <a:t>") = </a:t>
            </a:r>
            <a:r>
              <a:rPr lang="en-IN" sz="1800" dirty="0" err="1" smtClean="0"/>
              <a:t>sProductName</a:t>
            </a:r>
            <a:endParaRPr lang="en-IN" sz="1800" dirty="0" smtClean="0"/>
          </a:p>
          <a:p>
            <a:pPr>
              <a:buFont typeface="+mj-lt"/>
              <a:buAutoNum type="arabicPeriod"/>
            </a:pPr>
            <a:r>
              <a:rPr lang="en-IN" sz="1800" dirty="0" smtClean="0"/>
              <a:t>If </a:t>
            </a:r>
            <a:r>
              <a:rPr lang="en-IN" sz="1800" dirty="0" err="1" smtClean="0"/>
              <a:t>UCase</a:t>
            </a:r>
            <a:r>
              <a:rPr lang="en-IN" sz="1800" dirty="0" smtClean="0"/>
              <a:t>(Parameter("</a:t>
            </a:r>
            <a:r>
              <a:rPr lang="en-IN" sz="1800" dirty="0" err="1" smtClean="0"/>
              <a:t>bSearchProduct</a:t>
            </a:r>
            <a:r>
              <a:rPr lang="en-IN" sz="1800" dirty="0" smtClean="0"/>
              <a:t>")) = "TRUE" Then</a:t>
            </a:r>
          </a:p>
          <a:p>
            <a:pPr>
              <a:buFont typeface="+mj-lt"/>
              <a:buAutoNum type="arabicPeriod"/>
            </a:pPr>
            <a:r>
              <a:rPr lang="en-IN" sz="1800" dirty="0" smtClean="0"/>
              <a:t>    Call </a:t>
            </a:r>
            <a:r>
              <a:rPr lang="en-IN" sz="1800" dirty="0" err="1" smtClean="0"/>
              <a:t>SearchProduct</a:t>
            </a:r>
            <a:r>
              <a:rPr lang="en-IN" sz="1800" dirty="0" smtClean="0"/>
              <a:t>()</a:t>
            </a:r>
          </a:p>
          <a:p>
            <a:pPr>
              <a:buFont typeface="+mj-lt"/>
              <a:buAutoNum type="arabicPeriod"/>
            </a:pPr>
            <a:r>
              <a:rPr lang="en-IN" sz="1800" dirty="0" smtClean="0"/>
              <a:t>End If</a:t>
            </a:r>
          </a:p>
          <a:p>
            <a:pPr>
              <a:buFont typeface="+mj-lt"/>
              <a:buAutoNum type="arabicPeriod"/>
            </a:pPr>
            <a:r>
              <a:rPr lang="en-IN" sz="1800" dirty="0" smtClean="0"/>
              <a:t> </a:t>
            </a:r>
          </a:p>
          <a:p>
            <a:pPr>
              <a:buFont typeface="+mj-lt"/>
              <a:buAutoNum type="arabicPeriod"/>
            </a:pPr>
            <a:r>
              <a:rPr lang="en-IN" sz="1800" dirty="0" smtClean="0"/>
              <a:t>If </a:t>
            </a:r>
            <a:r>
              <a:rPr lang="en-IN" sz="1800" dirty="0" err="1" smtClean="0"/>
              <a:t>UCase</a:t>
            </a:r>
            <a:r>
              <a:rPr lang="en-IN" sz="1800" dirty="0" smtClean="0"/>
              <a:t>(Parameter("</a:t>
            </a:r>
            <a:r>
              <a:rPr lang="en-IN" sz="1800" dirty="0" err="1" smtClean="0"/>
              <a:t>bAddProductToCart</a:t>
            </a:r>
            <a:r>
              <a:rPr lang="en-IN" sz="1800" dirty="0" smtClean="0"/>
              <a:t>")) = "TRUE" Then</a:t>
            </a:r>
          </a:p>
          <a:p>
            <a:pPr>
              <a:buFont typeface="+mj-lt"/>
              <a:buAutoNum type="arabicPeriod"/>
            </a:pPr>
            <a:r>
              <a:rPr lang="en-IN" sz="1800" dirty="0" smtClean="0"/>
              <a:t>    Call </a:t>
            </a:r>
            <a:r>
              <a:rPr lang="en-IN" sz="1800" dirty="0" err="1" smtClean="0"/>
              <a:t>AddProductToCart</a:t>
            </a:r>
            <a:r>
              <a:rPr lang="en-IN" sz="1800" dirty="0" smtClean="0"/>
              <a:t>()</a:t>
            </a:r>
          </a:p>
          <a:p>
            <a:pPr>
              <a:buFont typeface="+mj-lt"/>
              <a:buAutoNum type="arabicPeriod"/>
            </a:pPr>
            <a:r>
              <a:rPr lang="en-IN" sz="1800" dirty="0" smtClean="0"/>
              <a:t>End If</a:t>
            </a:r>
          </a:p>
          <a:p>
            <a:pPr>
              <a:buFont typeface="+mj-lt"/>
              <a:buAutoNum type="arabicPeriod"/>
            </a:pPr>
            <a:r>
              <a:rPr lang="en-IN" sz="1800" dirty="0" smtClean="0"/>
              <a:t>Next</a:t>
            </a:r>
          </a:p>
          <a:p>
            <a:pPr marL="0">
              <a:buNone/>
            </a:pP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ctrTitle" sz="quarter" idx="4294967295"/>
          </p:nvPr>
        </p:nvSpPr>
        <p:spPr>
          <a:xfrm>
            <a:off x="228600" y="5181600"/>
            <a:ext cx="13144500" cy="1219200"/>
          </a:xfrm>
        </p:spPr>
        <p:txBody>
          <a:bodyPr>
            <a:noAutofit/>
          </a:bodyPr>
          <a:lstStyle/>
          <a:p>
            <a:r>
              <a:rPr lang="en-US" sz="7200" b="1" dirty="0" smtClean="0">
                <a:solidFill>
                  <a:srgbClr val="0000FF"/>
                </a:solidFill>
                <a:effectLst>
                  <a:outerShdw blurRad="38100" dist="38100" dir="2700000" algn="tl">
                    <a:srgbClr val="000000">
                      <a:alpha val="43137"/>
                    </a:srgbClr>
                  </a:outerShdw>
                </a:effectLst>
                <a:latin typeface="Bradley Hand ITC" pitchFamily="66" charset="0"/>
              </a:rPr>
              <a:t>Question ? Comment Feedback</a:t>
            </a:r>
            <a:br>
              <a:rPr lang="en-US" sz="7200" b="1" dirty="0" smtClean="0">
                <a:solidFill>
                  <a:srgbClr val="0000FF"/>
                </a:solidFill>
                <a:effectLst>
                  <a:outerShdw blurRad="38100" dist="38100" dir="2700000" algn="tl">
                    <a:srgbClr val="000000">
                      <a:alpha val="43137"/>
                    </a:srgbClr>
                  </a:outerShdw>
                </a:effectLst>
                <a:latin typeface="Bradley Hand ITC" pitchFamily="66" charset="0"/>
              </a:rPr>
            </a:br>
            <a:r>
              <a:rPr lang="en-US" sz="7200" b="1" dirty="0" smtClean="0">
                <a:solidFill>
                  <a:srgbClr val="0000FF"/>
                </a:solidFill>
                <a:effectLst>
                  <a:outerShdw blurRad="38100" dist="38100" dir="2700000" algn="tl">
                    <a:srgbClr val="000000">
                      <a:alpha val="43137"/>
                    </a:srgbClr>
                  </a:outerShdw>
                </a:effectLst>
                <a:latin typeface="Bradley Hand ITC" pitchFamily="66" charset="0"/>
              </a:rPr>
              <a:t>Thanks</a:t>
            </a:r>
            <a:endParaRPr lang="en-US" sz="7200" b="1" u="sng" dirty="0">
              <a:solidFill>
                <a:srgbClr val="0000FF"/>
              </a:solidFill>
              <a:effectLst>
                <a:outerShdw blurRad="38100" dist="38100" dir="2700000" algn="tl">
                  <a:srgbClr val="000000">
                    <a:alpha val="43137"/>
                  </a:srgbClr>
                </a:outerShdw>
              </a:effectLst>
              <a:latin typeface="Bradley Hand ITC" pitchFamily="66"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3611</TotalTime>
  <Words>353</Words>
  <Application>Microsoft Office PowerPoint</Application>
  <PresentationFormat>Custom</PresentationFormat>
  <Paragraphs>78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HP QTP  keyword and Scripted component                                                                                                      Prepared by Alpesh, yogesh, tarun, sahid</vt:lpstr>
      <vt:lpstr>keyword and Scripted component </vt:lpstr>
      <vt:lpstr>Business Components v/s Scripted Components</vt:lpstr>
      <vt:lpstr>Business Components v/s Script Components</vt:lpstr>
      <vt:lpstr>Slide 5</vt:lpstr>
      <vt:lpstr>Slide 6</vt:lpstr>
      <vt:lpstr>Slide 7</vt:lpstr>
      <vt:lpstr>Question ? Comment Feedback 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QC WITH OPEN TEST ARCHITECTURE (OTA) API</dc:title>
  <dc:creator>Qualitycenter</dc:creator>
  <cp:lastModifiedBy>user</cp:lastModifiedBy>
  <cp:revision>752</cp:revision>
  <dcterms:created xsi:type="dcterms:W3CDTF">2012-07-12T05:13:23Z</dcterms:created>
  <dcterms:modified xsi:type="dcterms:W3CDTF">2014-01-03T12:51:13Z</dcterms:modified>
</cp:coreProperties>
</file>