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9A097-2032-486B-A7CD-13FEB756FAD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2E8F-6568-494A-9687-9DB90354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5138738"/>
            <a:ext cx="5194300" cy="27813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Application area settings include general information about the application area, such as its name, description, associated QuickTest add-ins, and the applications on which associated components can run. </a:t>
            </a:r>
          </a:p>
          <a:p>
            <a:pPr eaLnBrk="1" hangingPunct="1"/>
            <a:r>
              <a:rPr lang="en-US" smtClean="0"/>
              <a:t>Application area resources include shared object repositories, function libraries, and so on. (You will learn about these types of resources in later topics.) </a:t>
            </a:r>
          </a:p>
          <a:p>
            <a:pPr eaLnBrk="1" hangingPunct="1"/>
            <a:r>
              <a:rPr lang="en-US" smtClean="0"/>
              <a:t>You store all of the resource files for an application area in Quality Center. To do this, you need to connect to a Quality Center project. </a:t>
            </a:r>
          </a:p>
          <a:p>
            <a:pPr eaLnBrk="1" hangingPunct="1"/>
            <a:r>
              <a:rPr lang="en-US" smtClean="0"/>
              <a:t>Depending on the application being tested, you may need to create one or multiple application areas. A good rule of thumb is to create one application area for each process that a Subject Matter Expert may need to test. (You may need to work with Subject Matter Experts to determine exactly what resources and settings are needed for each application area.) 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38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435725"/>
            <a:ext cx="5194300" cy="1825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19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435725"/>
            <a:ext cx="5194300" cy="1825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386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435725"/>
            <a:ext cx="5194300" cy="1825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541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435725"/>
            <a:ext cx="5194300" cy="1825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602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435725"/>
            <a:ext cx="5194300" cy="1825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472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1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6DC2-1297-4C9D-B8B4-0E9B1FBF820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0EF7-F6DF-4DE6-B673-8F6FFA6C2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3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1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0"/>
          <p:cNvSpPr txBox="1">
            <a:spLocks noGrp="1" noChangeArrowheads="1"/>
          </p:cNvSpPr>
          <p:nvPr/>
        </p:nvSpPr>
        <p:spPr bwMode="auto">
          <a:xfrm>
            <a:off x="1524000" y="6210300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94392BE-66B5-4370-BA9B-5F1D662A47F8}" type="slidenum">
              <a:rPr lang="en-US" sz="1400"/>
              <a:pPr algn="r" eaLnBrk="0" hangingPunct="0"/>
              <a:t>2</a:t>
            </a:fld>
            <a:endParaRPr lang="en-US" sz="1400"/>
          </a:p>
        </p:txBody>
      </p:sp>
      <p:sp>
        <p:nvSpPr>
          <p:cNvPr id="86018" name="Rectangle 10"/>
          <p:cNvSpPr txBox="1">
            <a:spLocks noGrp="1" noChangeArrowheads="1"/>
          </p:cNvSpPr>
          <p:nvPr/>
        </p:nvSpPr>
        <p:spPr bwMode="auto">
          <a:xfrm>
            <a:off x="1524000" y="6210300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00880F9-5EB8-43C3-9829-A3660C154CBD}" type="slidenum">
              <a:rPr lang="en-US" sz="1400"/>
              <a:pPr algn="r" eaLnBrk="0" hangingPunct="0"/>
              <a:t>2</a:t>
            </a:fld>
            <a:endParaRPr lang="en-US" sz="14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1420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an Application Area? (1 of 2)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636316"/>
            <a:ext cx="7658100" cy="440531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1800" b="1" dirty="0"/>
              <a:t>An application area is:</a:t>
            </a:r>
          </a:p>
          <a:p>
            <a:pPr>
              <a:buFontTx/>
              <a:buNone/>
            </a:pPr>
            <a:endParaRPr lang="en-US" b="1" dirty="0" smtClean="0"/>
          </a:p>
          <a:p>
            <a:r>
              <a:rPr lang="en-US" dirty="0" smtClean="0"/>
              <a:t>a collection of settings and resource files that are required to create the content of a business component.</a:t>
            </a:r>
          </a:p>
          <a:p>
            <a:endParaRPr lang="en-US" dirty="0" smtClean="0"/>
          </a:p>
          <a:p>
            <a:r>
              <a:rPr lang="en-US" dirty="0" smtClean="0"/>
              <a:t>a link between the component and its resources.</a:t>
            </a:r>
          </a:p>
          <a:p>
            <a:endParaRPr lang="en-US" dirty="0" smtClean="0"/>
          </a:p>
          <a:p>
            <a:r>
              <a:rPr lang="en-US" dirty="0" smtClean="0"/>
              <a:t>created using QTP and saved into QC. </a:t>
            </a:r>
          </a:p>
          <a:p>
            <a:endParaRPr lang="en-US" dirty="0" smtClean="0"/>
          </a:p>
          <a:p>
            <a:r>
              <a:rPr lang="en-US" dirty="0" smtClean="0"/>
              <a:t>not visible from the QC tree views as an asset or resource.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624EE5-7C55-4A15-A8B6-3C55BFEAD57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8066" name="Rectangle 10"/>
          <p:cNvSpPr txBox="1">
            <a:spLocks noGrp="1" noChangeArrowheads="1"/>
          </p:cNvSpPr>
          <p:nvPr/>
        </p:nvSpPr>
        <p:spPr bwMode="auto">
          <a:xfrm>
            <a:off x="1524000" y="6210300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0732B36-89E9-4072-A229-6372F728E546}" type="slidenum">
              <a:rPr lang="en-US" sz="1400"/>
              <a:pPr algn="r" eaLnBrk="0" hangingPunct="0"/>
              <a:t>3</a:t>
            </a:fld>
            <a:endParaRPr lang="en-US" sz="14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6508" y="8334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an Application Area? (2 of 2)</a:t>
            </a:r>
          </a:p>
        </p:txBody>
      </p:sp>
      <p:sp>
        <p:nvSpPr>
          <p:cNvPr id="88068" name="Rectangle 6"/>
          <p:cNvSpPr>
            <a:spLocks noChangeArrowheads="1"/>
          </p:cNvSpPr>
          <p:nvPr/>
        </p:nvSpPr>
        <p:spPr bwMode="auto">
          <a:xfrm>
            <a:off x="2209800" y="1811338"/>
            <a:ext cx="1611313" cy="971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1200" b="1"/>
              <a:t>Object Repository</a:t>
            </a:r>
          </a:p>
        </p:txBody>
      </p:sp>
      <p:sp>
        <p:nvSpPr>
          <p:cNvPr id="88069" name="Rectangle 7"/>
          <p:cNvSpPr>
            <a:spLocks noChangeArrowheads="1"/>
          </p:cNvSpPr>
          <p:nvPr/>
        </p:nvSpPr>
        <p:spPr bwMode="auto">
          <a:xfrm>
            <a:off x="2209800" y="3059113"/>
            <a:ext cx="1611313" cy="971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1200" b="1"/>
              <a:t>Function Libraries</a:t>
            </a:r>
          </a:p>
        </p:txBody>
      </p:sp>
      <p:sp>
        <p:nvSpPr>
          <p:cNvPr id="88070" name="Rectangle 8"/>
          <p:cNvSpPr>
            <a:spLocks noChangeArrowheads="1"/>
          </p:cNvSpPr>
          <p:nvPr/>
        </p:nvSpPr>
        <p:spPr bwMode="auto">
          <a:xfrm>
            <a:off x="2209800" y="4306888"/>
            <a:ext cx="1611313" cy="971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1200" b="1"/>
              <a:t>Recovery Scenarios</a:t>
            </a:r>
          </a:p>
        </p:txBody>
      </p:sp>
      <p:sp>
        <p:nvSpPr>
          <p:cNvPr id="88071" name="Rectangle 9"/>
          <p:cNvSpPr>
            <a:spLocks noChangeArrowheads="1"/>
          </p:cNvSpPr>
          <p:nvPr/>
        </p:nvSpPr>
        <p:spPr bwMode="auto">
          <a:xfrm>
            <a:off x="2209800" y="5554663"/>
            <a:ext cx="1611313" cy="971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1200" b="1"/>
              <a:t>Associated Add-ins</a:t>
            </a:r>
          </a:p>
        </p:txBody>
      </p:sp>
      <p:sp>
        <p:nvSpPr>
          <p:cNvPr id="88072" name="Rectangle 10"/>
          <p:cNvSpPr>
            <a:spLocks noChangeArrowheads="1"/>
          </p:cNvSpPr>
          <p:nvPr/>
        </p:nvSpPr>
        <p:spPr bwMode="auto">
          <a:xfrm>
            <a:off x="4830763" y="3059113"/>
            <a:ext cx="2274887" cy="180975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2400"/>
              <a:t>Application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2400"/>
              <a:t>Area</a:t>
            </a:r>
          </a:p>
        </p:txBody>
      </p:sp>
      <p:pic>
        <p:nvPicPr>
          <p:cNvPr id="8807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6300" y="2649538"/>
            <a:ext cx="531813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4" name="Line 12"/>
          <p:cNvSpPr>
            <a:spLocks noChangeShapeType="1"/>
          </p:cNvSpPr>
          <p:nvPr/>
        </p:nvSpPr>
        <p:spPr bwMode="auto">
          <a:xfrm>
            <a:off x="3962400" y="4030663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4"/>
          <p:cNvSpPr>
            <a:spLocks noChangeShapeType="1"/>
          </p:cNvSpPr>
          <p:nvPr/>
        </p:nvSpPr>
        <p:spPr bwMode="auto">
          <a:xfrm flipH="1">
            <a:off x="7296149" y="4011613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Text Box 16"/>
          <p:cNvSpPr txBox="1">
            <a:spLocks noChangeArrowheads="1"/>
          </p:cNvSpPr>
          <p:nvPr/>
        </p:nvSpPr>
        <p:spPr bwMode="auto">
          <a:xfrm>
            <a:off x="7981794" y="2340875"/>
            <a:ext cx="16573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folHlink"/>
              </a:buClr>
            </a:pPr>
            <a:r>
              <a:rPr lang="en-US" sz="1200" b="1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474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87AC7B-208F-4395-9DA1-234BC9CB168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4" name="Rectangle 10"/>
          <p:cNvSpPr txBox="1">
            <a:spLocks noGrp="1" noChangeArrowheads="1"/>
          </p:cNvSpPr>
          <p:nvPr/>
        </p:nvSpPr>
        <p:spPr bwMode="auto">
          <a:xfrm>
            <a:off x="1524000" y="6210300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32BA7984-B0F8-47C4-B8B5-CCC418F73DF5}" type="slidenum">
              <a:rPr lang="en-US" sz="1400"/>
              <a:pPr algn="r" eaLnBrk="0" hangingPunct="0"/>
              <a:t>4</a:t>
            </a:fld>
            <a:endParaRPr lang="en-US" sz="140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1033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Associating an Application Area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5813" y="1435894"/>
            <a:ext cx="7658100" cy="4405312"/>
          </a:xfrm>
        </p:spPr>
        <p:txBody>
          <a:bodyPr>
            <a:normAutofit fontScale="92500" lnSpcReduction="20000"/>
          </a:bodyPr>
          <a:lstStyle/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1600" dirty="0"/>
              <a:t>Manual components are created in QC and are </a:t>
            </a:r>
            <a:r>
              <a:rPr lang="en-US" sz="1600" u="sng" dirty="0"/>
              <a:t>not</a:t>
            </a:r>
            <a:r>
              <a:rPr lang="en-US" sz="1600" dirty="0"/>
              <a:t> associated with an</a:t>
            </a:r>
          </a:p>
          <a:p>
            <a:pPr lvl="2">
              <a:buNone/>
            </a:pPr>
            <a:r>
              <a:rPr lang="en-US" sz="1600" dirty="0"/>
              <a:t>Application Area.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	  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sz="1600" dirty="0" smtClean="0"/>
              <a:t>Scripted </a:t>
            </a:r>
            <a:r>
              <a:rPr lang="en-US" sz="1600" dirty="0"/>
              <a:t>(automated) components must be associated with </a:t>
            </a:r>
            <a:r>
              <a:rPr lang="en-US" sz="1600" dirty="0" smtClean="0"/>
              <a:t>an 	Application </a:t>
            </a:r>
            <a:r>
              <a:rPr lang="en-US" sz="1600" dirty="0"/>
              <a:t>Area.</a:t>
            </a:r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Components are associated with only one Application Area.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A project can have multiple Application Areas.</a:t>
            </a:r>
          </a:p>
          <a:p>
            <a:endParaRPr lang="en-US" b="1" dirty="0" smtClean="0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813" y="2505075"/>
            <a:ext cx="8255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5813" y="1508125"/>
            <a:ext cx="685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38788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373728-C55C-41E0-A895-FF3E9C1BAE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02" name="Rectangle 10"/>
          <p:cNvSpPr txBox="1">
            <a:spLocks noGrp="1" noChangeArrowheads="1"/>
          </p:cNvSpPr>
          <p:nvPr/>
        </p:nvSpPr>
        <p:spPr bwMode="auto">
          <a:xfrm>
            <a:off x="1524000" y="6210300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FDE55F7C-A4F0-4862-AB65-A590907C1995}" type="slidenum">
              <a:rPr lang="en-US" sz="1400"/>
              <a:pPr algn="r" eaLnBrk="0" hangingPunct="0"/>
              <a:t>5</a:t>
            </a:fld>
            <a:endParaRPr lang="en-US" sz="140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an Application Area (1 of 3)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77963"/>
            <a:ext cx="7658100" cy="4805362"/>
          </a:xfrm>
        </p:spPr>
        <p:txBody>
          <a:bodyPr>
            <a:normAutofit/>
          </a:bodyPr>
          <a:lstStyle/>
          <a:p>
            <a:pPr>
              <a:buFontTx/>
              <a:buAutoNum type="arabicPeriod"/>
            </a:pPr>
            <a:r>
              <a:rPr lang="en-US" sz="1400" dirty="0" smtClean="0"/>
              <a:t>Launch QTP and connect to the desired QC project.</a:t>
            </a:r>
          </a:p>
          <a:p>
            <a:pPr>
              <a:buFontTx/>
              <a:buAutoNum type="arabicPeriod"/>
            </a:pPr>
            <a:r>
              <a:rPr lang="en-US" sz="1400" dirty="0" smtClean="0"/>
              <a:t>Open the Application Area window by selecting File &gt; New &gt; Application Area. The Application Area window contains several panes in which to specify the settings and resource files to be used by the Application Area. </a:t>
            </a:r>
          </a:p>
        </p:txBody>
      </p:sp>
      <p:pic>
        <p:nvPicPr>
          <p:cNvPr id="10240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632933"/>
            <a:ext cx="3322213" cy="33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4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6CFACB-0781-4321-9EDC-6581718FD14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4450" name="Rectangle 10"/>
          <p:cNvSpPr txBox="1">
            <a:spLocks noGrp="1" noChangeArrowheads="1"/>
          </p:cNvSpPr>
          <p:nvPr/>
        </p:nvSpPr>
        <p:spPr bwMode="auto">
          <a:xfrm>
            <a:off x="1524000" y="6210300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A85D57D8-9575-436E-BBD3-99FBAB6EAA7B}" type="slidenum">
              <a:rPr lang="en-US" sz="1400"/>
              <a:pPr algn="r" eaLnBrk="0" hangingPunct="0"/>
              <a:t>6</a:t>
            </a:fld>
            <a:endParaRPr lang="en-US" sz="140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an Application Area (2 of 3)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66900" y="1331913"/>
            <a:ext cx="7658100" cy="4805362"/>
          </a:xfrm>
        </p:spPr>
        <p:txBody>
          <a:bodyPr/>
          <a:lstStyle/>
          <a:p>
            <a:pPr>
              <a:buFontTx/>
              <a:buAutoNum type="arabicPeriod" startAt="3"/>
            </a:pPr>
            <a:r>
              <a:rPr lang="en-US" sz="1400" dirty="0" smtClean="0"/>
              <a:t>The Application Area contains the following panes which are accessed by clicking the appropriate button in the sidebar. </a:t>
            </a:r>
          </a:p>
        </p:txBody>
      </p:sp>
      <p:pic>
        <p:nvPicPr>
          <p:cNvPr id="10445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909763"/>
            <a:ext cx="61912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32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4D4C81-7D76-407B-B7F8-7483BC39188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6498" name="Rectangle 10"/>
          <p:cNvSpPr txBox="1">
            <a:spLocks noGrp="1" noChangeArrowheads="1"/>
          </p:cNvSpPr>
          <p:nvPr/>
        </p:nvSpPr>
        <p:spPr bwMode="auto">
          <a:xfrm>
            <a:off x="1524000" y="6210300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F9C052C-BB0F-4590-8C29-63984E8AD024}" type="slidenum">
              <a:rPr lang="en-US" sz="1400"/>
              <a:pPr algn="r" eaLnBrk="0" hangingPunct="0"/>
              <a:t>7</a:t>
            </a:fld>
            <a:endParaRPr lang="en-US" sz="140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an Application Area (3 of 3)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5813" y="1468136"/>
            <a:ext cx="7658100" cy="4805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Tx/>
              <a:buAutoNum type="arabicPeriod" startAt="4"/>
            </a:pPr>
            <a:r>
              <a:rPr lang="en-US" dirty="0" smtClean="0"/>
              <a:t>Specify the Application Area settings and define its resources. </a:t>
            </a:r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  <a:p>
            <a:pPr>
              <a:lnSpc>
                <a:spcPct val="90000"/>
              </a:lnSpc>
              <a:buFontTx/>
              <a:buAutoNum type="arabicPeriod" startAt="4"/>
            </a:pPr>
            <a:r>
              <a:rPr lang="en-US" dirty="0" smtClean="0"/>
              <a:t>Select </a:t>
            </a:r>
            <a:r>
              <a:rPr lang="en-US" b="1" dirty="0" smtClean="0"/>
              <a:t>File &gt; Save</a:t>
            </a:r>
            <a:r>
              <a:rPr lang="en-US" dirty="0" smtClean="0"/>
              <a:t> to save the Application Area.</a:t>
            </a:r>
          </a:p>
          <a:p>
            <a:pPr marL="695325" lvl="1" indent="-285750"/>
            <a:r>
              <a:rPr lang="en-US" dirty="0" smtClean="0"/>
              <a:t>When saving an Application Area, assign a unique name and provide a description if not done previously. A meaningful name and description enable the Test Automation Engineer to select the correct Application Area for a component.  </a:t>
            </a:r>
          </a:p>
          <a:p>
            <a:pPr>
              <a:lnSpc>
                <a:spcPct val="90000"/>
              </a:lnSpc>
              <a:buFontTx/>
              <a:buAutoNum type="arabicPeriod" startAt="4"/>
            </a:pPr>
            <a:endParaRPr lang="en-US" dirty="0" smtClean="0"/>
          </a:p>
        </p:txBody>
      </p:sp>
      <p:grpSp>
        <p:nvGrpSpPr>
          <p:cNvPr id="106501" name="Group 4"/>
          <p:cNvGrpSpPr>
            <a:grpSpLocks/>
          </p:cNvGrpSpPr>
          <p:nvPr/>
        </p:nvGrpSpPr>
        <p:grpSpPr bwMode="auto">
          <a:xfrm>
            <a:off x="2055813" y="1773540"/>
            <a:ext cx="7650162" cy="3084512"/>
            <a:chOff x="864" y="2389"/>
            <a:chExt cx="4514" cy="1737"/>
          </a:xfrm>
        </p:grpSpPr>
        <p:pic>
          <p:nvPicPr>
            <p:cNvPr id="106502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2552"/>
              <a:ext cx="3193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503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47" y="2389"/>
              <a:ext cx="2031" cy="1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952888962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68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Application Area</vt:lpstr>
      <vt:lpstr>What is an Application Area? (1 of 2)</vt:lpstr>
      <vt:lpstr>What is an Application Area? (2 of 2)</vt:lpstr>
      <vt:lpstr>Associating an Application Area</vt:lpstr>
      <vt:lpstr>Creating an Application Area (1 of 3)</vt:lpstr>
      <vt:lpstr>Creating an Application Area (2 of 3)</vt:lpstr>
      <vt:lpstr>Creating an Application Area (3 of 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Area</dc:title>
  <dc:creator>Balasubramanian Ranganathan</dc:creator>
  <cp:lastModifiedBy>Balasubramanian Ranganathan</cp:lastModifiedBy>
  <cp:revision>1</cp:revision>
  <dcterms:created xsi:type="dcterms:W3CDTF">2013-12-12T04:12:14Z</dcterms:created>
  <dcterms:modified xsi:type="dcterms:W3CDTF">2013-12-12T04:12:21Z</dcterms:modified>
</cp:coreProperties>
</file>