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593A8C-71CF-4FB6-A844-BF7D8F621177}" type="datetimeFigureOut">
              <a:rPr lang="en-US" smtClean="0"/>
              <a:t>12/11/2013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35DA7-D8DF-4A6F-A8AA-42F2F1BD955A}" type="slidenum">
              <a:rPr lang="en-US" smtClean="0"/>
              <a:t>‹#›</a:t>
            </a:fld>
            <a:endParaRPr lang="en-US"/>
          </a:p>
        </p:txBody>
      </p:sp>
    </p:spTree>
    <p:extLst>
      <p:ext uri="{BB962C8B-B14F-4D97-AF65-F5344CB8AC3E}">
        <p14:creationId xmlns:p14="http://schemas.microsoft.com/office/powerpoint/2010/main" val="4293309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a:ln/>
        </p:spPr>
      </p:sp>
      <p:sp>
        <p:nvSpPr>
          <p:cNvPr id="71682" name="Rectangle 3"/>
          <p:cNvSpPr>
            <a:spLocks noGrp="1" noChangeArrowheads="1"/>
          </p:cNvSpPr>
          <p:nvPr>
            <p:ph type="body" idx="1"/>
          </p:nvPr>
        </p:nvSpPr>
        <p:spPr>
          <a:xfrm>
            <a:off x="917575" y="6435725"/>
            <a:ext cx="5194300" cy="182563"/>
          </a:xfrm>
          <a:noFill/>
          <a:ln/>
        </p:spPr>
        <p:txBody>
          <a:bodyPr/>
          <a:lstStyle/>
          <a:p>
            <a:pPr eaLnBrk="1" hangingPunct="1"/>
            <a:endParaRPr lang="en-US" smtClean="0"/>
          </a:p>
        </p:txBody>
      </p:sp>
    </p:spTree>
    <p:extLst>
      <p:ext uri="{BB962C8B-B14F-4D97-AF65-F5344CB8AC3E}">
        <p14:creationId xmlns:p14="http://schemas.microsoft.com/office/powerpoint/2010/main" val="1340220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Rot="1" noChangeAspect="1" noChangeArrowheads="1" noTextEdit="1"/>
          </p:cNvSpPr>
          <p:nvPr>
            <p:ph type="sldImg"/>
          </p:nvPr>
        </p:nvSpPr>
        <p:spPr>
          <a:ln/>
        </p:spPr>
      </p:sp>
      <p:sp>
        <p:nvSpPr>
          <p:cNvPr id="73730" name="Rectangle 3"/>
          <p:cNvSpPr>
            <a:spLocks noGrp="1" noChangeArrowheads="1"/>
          </p:cNvSpPr>
          <p:nvPr>
            <p:ph type="body" idx="1"/>
          </p:nvPr>
        </p:nvSpPr>
        <p:spPr>
          <a:xfrm>
            <a:off x="917575" y="6435725"/>
            <a:ext cx="5194300" cy="182563"/>
          </a:xfrm>
          <a:noFill/>
          <a:ln/>
        </p:spPr>
        <p:txBody>
          <a:bodyPr/>
          <a:lstStyle/>
          <a:p>
            <a:pPr eaLnBrk="1" hangingPunct="1"/>
            <a:endParaRPr lang="en-US" smtClean="0"/>
          </a:p>
        </p:txBody>
      </p:sp>
    </p:spTree>
    <p:extLst>
      <p:ext uri="{BB962C8B-B14F-4D97-AF65-F5344CB8AC3E}">
        <p14:creationId xmlns:p14="http://schemas.microsoft.com/office/powerpoint/2010/main" val="3852957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ChangeArrowheads="1" noTextEdit="1"/>
          </p:cNvSpPr>
          <p:nvPr>
            <p:ph type="sldImg"/>
          </p:nvPr>
        </p:nvSpPr>
        <p:spPr>
          <a:ln/>
        </p:spPr>
      </p:sp>
      <p:sp>
        <p:nvSpPr>
          <p:cNvPr id="75778" name="Rectangle 3"/>
          <p:cNvSpPr>
            <a:spLocks noGrp="1" noChangeArrowheads="1"/>
          </p:cNvSpPr>
          <p:nvPr>
            <p:ph type="body" idx="1"/>
          </p:nvPr>
        </p:nvSpPr>
        <p:spPr>
          <a:xfrm>
            <a:off x="917575" y="6435725"/>
            <a:ext cx="5194300" cy="182563"/>
          </a:xfrm>
          <a:noFill/>
          <a:ln/>
        </p:spPr>
        <p:txBody>
          <a:bodyPr/>
          <a:lstStyle/>
          <a:p>
            <a:pPr eaLnBrk="1" hangingPunct="1"/>
            <a:endParaRPr lang="en-US" smtClean="0"/>
          </a:p>
        </p:txBody>
      </p:sp>
    </p:spTree>
    <p:extLst>
      <p:ext uri="{BB962C8B-B14F-4D97-AF65-F5344CB8AC3E}">
        <p14:creationId xmlns:p14="http://schemas.microsoft.com/office/powerpoint/2010/main" val="2875230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ChangeArrowheads="1" noTextEdit="1"/>
          </p:cNvSpPr>
          <p:nvPr>
            <p:ph type="sldImg"/>
          </p:nvPr>
        </p:nvSpPr>
        <p:spPr>
          <a:ln/>
        </p:spPr>
      </p:sp>
      <p:sp>
        <p:nvSpPr>
          <p:cNvPr id="77826" name="Rectangle 3"/>
          <p:cNvSpPr>
            <a:spLocks noGrp="1" noChangeArrowheads="1"/>
          </p:cNvSpPr>
          <p:nvPr>
            <p:ph type="body" idx="1"/>
          </p:nvPr>
        </p:nvSpPr>
        <p:spPr>
          <a:xfrm>
            <a:off x="917575" y="6435725"/>
            <a:ext cx="5194300" cy="182563"/>
          </a:xfrm>
          <a:noFill/>
          <a:ln/>
        </p:spPr>
        <p:txBody>
          <a:bodyPr/>
          <a:lstStyle/>
          <a:p>
            <a:pPr eaLnBrk="1" hangingPunct="1"/>
            <a:endParaRPr lang="en-US" smtClean="0"/>
          </a:p>
        </p:txBody>
      </p:sp>
    </p:spTree>
    <p:extLst>
      <p:ext uri="{BB962C8B-B14F-4D97-AF65-F5344CB8AC3E}">
        <p14:creationId xmlns:p14="http://schemas.microsoft.com/office/powerpoint/2010/main" val="3914504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a:ln/>
        </p:spPr>
      </p:sp>
      <p:sp>
        <p:nvSpPr>
          <p:cNvPr id="79874" name="Rectangle 3"/>
          <p:cNvSpPr>
            <a:spLocks noGrp="1" noChangeArrowheads="1"/>
          </p:cNvSpPr>
          <p:nvPr>
            <p:ph type="body" idx="1"/>
          </p:nvPr>
        </p:nvSpPr>
        <p:spPr>
          <a:xfrm>
            <a:off x="917575" y="6435725"/>
            <a:ext cx="5194300" cy="182563"/>
          </a:xfrm>
          <a:noFill/>
          <a:ln/>
        </p:spPr>
        <p:txBody>
          <a:bodyPr/>
          <a:lstStyle/>
          <a:p>
            <a:pPr eaLnBrk="1" hangingPunct="1"/>
            <a:endParaRPr lang="en-US" smtClean="0"/>
          </a:p>
        </p:txBody>
      </p:sp>
    </p:spTree>
    <p:extLst>
      <p:ext uri="{BB962C8B-B14F-4D97-AF65-F5344CB8AC3E}">
        <p14:creationId xmlns:p14="http://schemas.microsoft.com/office/powerpoint/2010/main" val="4275428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ChangeArrowheads="1" noTextEdit="1"/>
          </p:cNvSpPr>
          <p:nvPr>
            <p:ph type="sldImg"/>
          </p:nvPr>
        </p:nvSpPr>
        <p:spPr>
          <a:ln/>
        </p:spPr>
      </p:sp>
      <p:sp>
        <p:nvSpPr>
          <p:cNvPr id="81922" name="Rectangle 3"/>
          <p:cNvSpPr>
            <a:spLocks noGrp="1" noChangeArrowheads="1"/>
          </p:cNvSpPr>
          <p:nvPr>
            <p:ph type="body" idx="1"/>
          </p:nvPr>
        </p:nvSpPr>
        <p:spPr>
          <a:xfrm>
            <a:off x="917575" y="6435725"/>
            <a:ext cx="5194300" cy="182563"/>
          </a:xfrm>
          <a:noFill/>
          <a:ln/>
        </p:spPr>
        <p:txBody>
          <a:bodyPr/>
          <a:lstStyle/>
          <a:p>
            <a:pPr eaLnBrk="1" hangingPunct="1"/>
            <a:endParaRPr lang="en-US" dirty="0" smtClean="0"/>
          </a:p>
        </p:txBody>
      </p:sp>
    </p:spTree>
    <p:extLst>
      <p:ext uri="{BB962C8B-B14F-4D97-AF65-F5344CB8AC3E}">
        <p14:creationId xmlns:p14="http://schemas.microsoft.com/office/powerpoint/2010/main" val="2904811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a:ln/>
        </p:spPr>
      </p:sp>
      <p:sp>
        <p:nvSpPr>
          <p:cNvPr id="83970" name="Rectangle 3"/>
          <p:cNvSpPr>
            <a:spLocks noGrp="1" noChangeArrowheads="1"/>
          </p:cNvSpPr>
          <p:nvPr>
            <p:ph type="body" idx="1"/>
          </p:nvPr>
        </p:nvSpPr>
        <p:spPr>
          <a:xfrm>
            <a:off x="917575" y="6435725"/>
            <a:ext cx="5194300" cy="182563"/>
          </a:xfrm>
          <a:noFill/>
          <a:ln/>
        </p:spPr>
        <p:txBody>
          <a:bodyPr/>
          <a:lstStyle/>
          <a:p>
            <a:pPr eaLnBrk="1" hangingPunct="1"/>
            <a:endParaRPr lang="en-US" smtClean="0"/>
          </a:p>
        </p:txBody>
      </p:sp>
    </p:spTree>
    <p:extLst>
      <p:ext uri="{BB962C8B-B14F-4D97-AF65-F5344CB8AC3E}">
        <p14:creationId xmlns:p14="http://schemas.microsoft.com/office/powerpoint/2010/main" val="4035450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43E66B-244C-419B-AB38-D0754B0BE33B}" type="datetimeFigureOut">
              <a:rPr lang="en-US" smtClean="0"/>
              <a:t>12/11/2013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2A6C0-3E51-430A-8D09-DCF8D272741F}" type="slidenum">
              <a:rPr lang="en-US" smtClean="0"/>
              <a:t>‹#›</a:t>
            </a:fld>
            <a:endParaRPr lang="en-US"/>
          </a:p>
        </p:txBody>
      </p:sp>
    </p:spTree>
    <p:extLst>
      <p:ext uri="{BB962C8B-B14F-4D97-AF65-F5344CB8AC3E}">
        <p14:creationId xmlns:p14="http://schemas.microsoft.com/office/powerpoint/2010/main" val="1703680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43E66B-244C-419B-AB38-D0754B0BE33B}" type="datetimeFigureOut">
              <a:rPr lang="en-US" smtClean="0"/>
              <a:t>12/11/2013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2A6C0-3E51-430A-8D09-DCF8D272741F}" type="slidenum">
              <a:rPr lang="en-US" smtClean="0"/>
              <a:t>‹#›</a:t>
            </a:fld>
            <a:endParaRPr lang="en-US"/>
          </a:p>
        </p:txBody>
      </p:sp>
    </p:spTree>
    <p:extLst>
      <p:ext uri="{BB962C8B-B14F-4D97-AF65-F5344CB8AC3E}">
        <p14:creationId xmlns:p14="http://schemas.microsoft.com/office/powerpoint/2010/main" val="1636749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43E66B-244C-419B-AB38-D0754B0BE33B}" type="datetimeFigureOut">
              <a:rPr lang="en-US" smtClean="0"/>
              <a:t>12/11/2013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2A6C0-3E51-430A-8D09-DCF8D272741F}" type="slidenum">
              <a:rPr lang="en-US" smtClean="0"/>
              <a:t>‹#›</a:t>
            </a:fld>
            <a:endParaRPr lang="en-US"/>
          </a:p>
        </p:txBody>
      </p:sp>
    </p:spTree>
    <p:extLst>
      <p:ext uri="{BB962C8B-B14F-4D97-AF65-F5344CB8AC3E}">
        <p14:creationId xmlns:p14="http://schemas.microsoft.com/office/powerpoint/2010/main" val="878576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43E66B-244C-419B-AB38-D0754B0BE33B}" type="datetimeFigureOut">
              <a:rPr lang="en-US" smtClean="0"/>
              <a:t>12/11/2013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2A6C0-3E51-430A-8D09-DCF8D272741F}" type="slidenum">
              <a:rPr lang="en-US" smtClean="0"/>
              <a:t>‹#›</a:t>
            </a:fld>
            <a:endParaRPr lang="en-US"/>
          </a:p>
        </p:txBody>
      </p:sp>
    </p:spTree>
    <p:extLst>
      <p:ext uri="{BB962C8B-B14F-4D97-AF65-F5344CB8AC3E}">
        <p14:creationId xmlns:p14="http://schemas.microsoft.com/office/powerpoint/2010/main" val="1746999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43E66B-244C-419B-AB38-D0754B0BE33B}" type="datetimeFigureOut">
              <a:rPr lang="en-US" smtClean="0"/>
              <a:t>12/11/2013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2A6C0-3E51-430A-8D09-DCF8D272741F}" type="slidenum">
              <a:rPr lang="en-US" smtClean="0"/>
              <a:t>‹#›</a:t>
            </a:fld>
            <a:endParaRPr lang="en-US"/>
          </a:p>
        </p:txBody>
      </p:sp>
    </p:spTree>
    <p:extLst>
      <p:ext uri="{BB962C8B-B14F-4D97-AF65-F5344CB8AC3E}">
        <p14:creationId xmlns:p14="http://schemas.microsoft.com/office/powerpoint/2010/main" val="456965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43E66B-244C-419B-AB38-D0754B0BE33B}" type="datetimeFigureOut">
              <a:rPr lang="en-US" smtClean="0"/>
              <a:t>12/11/2013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02A6C0-3E51-430A-8D09-DCF8D272741F}" type="slidenum">
              <a:rPr lang="en-US" smtClean="0"/>
              <a:t>‹#›</a:t>
            </a:fld>
            <a:endParaRPr lang="en-US"/>
          </a:p>
        </p:txBody>
      </p:sp>
    </p:spTree>
    <p:extLst>
      <p:ext uri="{BB962C8B-B14F-4D97-AF65-F5344CB8AC3E}">
        <p14:creationId xmlns:p14="http://schemas.microsoft.com/office/powerpoint/2010/main" val="477233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43E66B-244C-419B-AB38-D0754B0BE33B}" type="datetimeFigureOut">
              <a:rPr lang="en-US" smtClean="0"/>
              <a:t>12/11/2013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02A6C0-3E51-430A-8D09-DCF8D272741F}" type="slidenum">
              <a:rPr lang="en-US" smtClean="0"/>
              <a:t>‹#›</a:t>
            </a:fld>
            <a:endParaRPr lang="en-US"/>
          </a:p>
        </p:txBody>
      </p:sp>
    </p:spTree>
    <p:extLst>
      <p:ext uri="{BB962C8B-B14F-4D97-AF65-F5344CB8AC3E}">
        <p14:creationId xmlns:p14="http://schemas.microsoft.com/office/powerpoint/2010/main" val="1842585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43E66B-244C-419B-AB38-D0754B0BE33B}" type="datetimeFigureOut">
              <a:rPr lang="en-US" smtClean="0"/>
              <a:t>12/11/2013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02A6C0-3E51-430A-8D09-DCF8D272741F}" type="slidenum">
              <a:rPr lang="en-US" smtClean="0"/>
              <a:t>‹#›</a:t>
            </a:fld>
            <a:endParaRPr lang="en-US"/>
          </a:p>
        </p:txBody>
      </p:sp>
    </p:spTree>
    <p:extLst>
      <p:ext uri="{BB962C8B-B14F-4D97-AF65-F5344CB8AC3E}">
        <p14:creationId xmlns:p14="http://schemas.microsoft.com/office/powerpoint/2010/main" val="1028135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3E66B-244C-419B-AB38-D0754B0BE33B}" type="datetimeFigureOut">
              <a:rPr lang="en-US" smtClean="0"/>
              <a:t>12/11/2013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02A6C0-3E51-430A-8D09-DCF8D272741F}" type="slidenum">
              <a:rPr lang="en-US" smtClean="0"/>
              <a:t>‹#›</a:t>
            </a:fld>
            <a:endParaRPr lang="en-US"/>
          </a:p>
        </p:txBody>
      </p:sp>
    </p:spTree>
    <p:extLst>
      <p:ext uri="{BB962C8B-B14F-4D97-AF65-F5344CB8AC3E}">
        <p14:creationId xmlns:p14="http://schemas.microsoft.com/office/powerpoint/2010/main" val="3546211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43E66B-244C-419B-AB38-D0754B0BE33B}" type="datetimeFigureOut">
              <a:rPr lang="en-US" smtClean="0"/>
              <a:t>12/11/2013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02A6C0-3E51-430A-8D09-DCF8D272741F}" type="slidenum">
              <a:rPr lang="en-US" smtClean="0"/>
              <a:t>‹#›</a:t>
            </a:fld>
            <a:endParaRPr lang="en-US"/>
          </a:p>
        </p:txBody>
      </p:sp>
    </p:spTree>
    <p:extLst>
      <p:ext uri="{BB962C8B-B14F-4D97-AF65-F5344CB8AC3E}">
        <p14:creationId xmlns:p14="http://schemas.microsoft.com/office/powerpoint/2010/main" val="4195373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43E66B-244C-419B-AB38-D0754B0BE33B}" type="datetimeFigureOut">
              <a:rPr lang="en-US" smtClean="0"/>
              <a:t>12/11/2013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02A6C0-3E51-430A-8D09-DCF8D272741F}" type="slidenum">
              <a:rPr lang="en-US" smtClean="0"/>
              <a:t>‹#›</a:t>
            </a:fld>
            <a:endParaRPr lang="en-US"/>
          </a:p>
        </p:txBody>
      </p:sp>
    </p:spTree>
    <p:extLst>
      <p:ext uri="{BB962C8B-B14F-4D97-AF65-F5344CB8AC3E}">
        <p14:creationId xmlns:p14="http://schemas.microsoft.com/office/powerpoint/2010/main" val="1413178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43E66B-244C-419B-AB38-D0754B0BE33B}" type="datetimeFigureOut">
              <a:rPr lang="en-US" smtClean="0"/>
              <a:t>12/11/2013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02A6C0-3E51-430A-8D09-DCF8D272741F}" type="slidenum">
              <a:rPr lang="en-US" smtClean="0"/>
              <a:t>‹#›</a:t>
            </a:fld>
            <a:endParaRPr lang="en-US"/>
          </a:p>
        </p:txBody>
      </p:sp>
    </p:spTree>
    <p:extLst>
      <p:ext uri="{BB962C8B-B14F-4D97-AF65-F5344CB8AC3E}">
        <p14:creationId xmlns:p14="http://schemas.microsoft.com/office/powerpoint/2010/main" val="3122086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Connecting QTP to QC/ALM</a:t>
            </a:r>
            <a:endParaRPr lang="en-US" dirty="0"/>
          </a:p>
        </p:txBody>
      </p:sp>
    </p:spTree>
    <p:extLst>
      <p:ext uri="{BB962C8B-B14F-4D97-AF65-F5344CB8AC3E}">
        <p14:creationId xmlns:p14="http://schemas.microsoft.com/office/powerpoint/2010/main" val="112247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0"/>
          <p:cNvSpPr>
            <a:spLocks noGrp="1" noChangeArrowheads="1"/>
          </p:cNvSpPr>
          <p:nvPr>
            <p:ph type="sldNum" sz="quarter" idx="10"/>
          </p:nvPr>
        </p:nvSpPr>
        <p:spPr>
          <a:noFill/>
        </p:spPr>
        <p:txBody>
          <a:bodyPr/>
          <a:lstStyle/>
          <a:p>
            <a:fld id="{D36AA7FE-026A-47FC-9546-71B9F573F586}" type="slidenum">
              <a:rPr lang="en-US" smtClean="0"/>
              <a:pPr/>
              <a:t>2</a:t>
            </a:fld>
            <a:endParaRPr lang="en-US" smtClean="0"/>
          </a:p>
        </p:txBody>
      </p:sp>
      <p:sp>
        <p:nvSpPr>
          <p:cNvPr id="70658" name="Rectangle 10"/>
          <p:cNvSpPr txBox="1">
            <a:spLocks noGrp="1" noChangeArrowheads="1"/>
          </p:cNvSpPr>
          <p:nvPr/>
        </p:nvSpPr>
        <p:spPr bwMode="auto">
          <a:xfrm>
            <a:off x="1524000" y="6210300"/>
            <a:ext cx="685800" cy="476250"/>
          </a:xfrm>
          <a:prstGeom prst="rect">
            <a:avLst/>
          </a:prstGeom>
          <a:noFill/>
          <a:ln w="9525">
            <a:noFill/>
            <a:miter lim="800000"/>
            <a:headEnd/>
            <a:tailEnd/>
          </a:ln>
        </p:spPr>
        <p:txBody>
          <a:bodyPr/>
          <a:lstStyle/>
          <a:p>
            <a:pPr algn="r" eaLnBrk="0" hangingPunct="0"/>
            <a:fld id="{188E32A8-43BC-4340-95A7-6DE6897B38DB}" type="slidenum">
              <a:rPr lang="en-US" sz="1400"/>
              <a:pPr algn="r" eaLnBrk="0" hangingPunct="0"/>
              <a:t>2</a:t>
            </a:fld>
            <a:endParaRPr lang="en-US" sz="1400"/>
          </a:p>
        </p:txBody>
      </p:sp>
      <p:sp>
        <p:nvSpPr>
          <p:cNvPr id="70659" name="Rectangle 2"/>
          <p:cNvSpPr>
            <a:spLocks noChangeArrowheads="1"/>
          </p:cNvSpPr>
          <p:nvPr/>
        </p:nvSpPr>
        <p:spPr bwMode="auto">
          <a:xfrm>
            <a:off x="2895600" y="381000"/>
            <a:ext cx="7124700" cy="342900"/>
          </a:xfrm>
          <a:prstGeom prst="rect">
            <a:avLst/>
          </a:prstGeom>
          <a:noFill/>
          <a:ln w="9525">
            <a:noFill/>
            <a:miter lim="800000"/>
            <a:headEnd/>
            <a:tailEnd/>
          </a:ln>
        </p:spPr>
        <p:txBody>
          <a:bodyPr anchor="ctr"/>
          <a:lstStyle/>
          <a:p>
            <a:pPr defTabSz="820738" eaLnBrk="0" hangingPunct="0"/>
            <a:r>
              <a:rPr lang="en-US" b="1"/>
              <a:t>Connecting QTP to QC (1 of 6)</a:t>
            </a:r>
          </a:p>
        </p:txBody>
      </p:sp>
      <p:sp>
        <p:nvSpPr>
          <p:cNvPr id="70660" name="Rectangle 3"/>
          <p:cNvSpPr>
            <a:spLocks noChangeArrowheads="1"/>
          </p:cNvSpPr>
          <p:nvPr/>
        </p:nvSpPr>
        <p:spPr bwMode="auto">
          <a:xfrm>
            <a:off x="2316164" y="1179513"/>
            <a:ext cx="7818437" cy="5135562"/>
          </a:xfrm>
          <a:prstGeom prst="rect">
            <a:avLst/>
          </a:prstGeom>
          <a:noFill/>
          <a:ln w="9525">
            <a:noFill/>
            <a:miter lim="800000"/>
            <a:headEnd/>
            <a:tailEnd/>
          </a:ln>
        </p:spPr>
        <p:txBody>
          <a:bodyPr/>
          <a:lstStyle/>
          <a:p>
            <a:pPr marL="307975" indent="-307975" defTabSz="820738" eaLnBrk="0" hangingPunct="0">
              <a:spcBef>
                <a:spcPct val="20000"/>
              </a:spcBef>
              <a:buClr>
                <a:schemeClr val="folHlink"/>
              </a:buClr>
            </a:pPr>
            <a:endParaRPr lang="en-US"/>
          </a:p>
          <a:p>
            <a:pPr marL="307975" indent="-307975" defTabSz="820738" eaLnBrk="0" hangingPunct="0">
              <a:spcBef>
                <a:spcPct val="20000"/>
              </a:spcBef>
              <a:buClr>
                <a:schemeClr val="folHlink"/>
              </a:buClr>
            </a:pPr>
            <a:r>
              <a:rPr lang="en-US" sz="1600"/>
              <a:t>To work with business process tests, QuickTest must be connected to the QC server</a:t>
            </a:r>
          </a:p>
          <a:p>
            <a:pPr marL="307975" indent="-307975" defTabSz="820738" eaLnBrk="0" hangingPunct="0">
              <a:spcBef>
                <a:spcPct val="20000"/>
              </a:spcBef>
              <a:buClr>
                <a:schemeClr val="folHlink"/>
              </a:buClr>
            </a:pPr>
            <a:r>
              <a:rPr lang="en-US" sz="1600"/>
              <a:t>on which the QC project is stored. The connection process has two stages:  </a:t>
            </a:r>
          </a:p>
          <a:p>
            <a:pPr marL="307975" indent="-307975" defTabSz="820738" eaLnBrk="0" hangingPunct="0">
              <a:spcBef>
                <a:spcPct val="20000"/>
              </a:spcBef>
              <a:buClr>
                <a:schemeClr val="folHlink"/>
              </a:buClr>
            </a:pPr>
            <a:endParaRPr lang="en-US" sz="1600"/>
          </a:p>
          <a:p>
            <a:pPr marL="307975" indent="-307975" defTabSz="820738" eaLnBrk="0" hangingPunct="0">
              <a:spcBef>
                <a:spcPct val="20000"/>
              </a:spcBef>
              <a:buClr>
                <a:schemeClr val="folHlink"/>
              </a:buClr>
              <a:buFontTx/>
              <a:buAutoNum type="arabicPeriod"/>
            </a:pPr>
            <a:r>
              <a:rPr lang="en-US" sz="1600"/>
              <a:t>Connect QuickTest to a local or remote QC server. This server handles the connections between QuickTest and the QC project. </a:t>
            </a:r>
          </a:p>
          <a:p>
            <a:pPr marL="307975" indent="-307975" defTabSz="820738" eaLnBrk="0" hangingPunct="0">
              <a:spcBef>
                <a:spcPct val="20000"/>
              </a:spcBef>
              <a:buClr>
                <a:schemeClr val="folHlink"/>
              </a:buClr>
              <a:buFontTx/>
              <a:buChar char="•"/>
            </a:pPr>
            <a:endParaRPr lang="en-US" sz="1600"/>
          </a:p>
          <a:p>
            <a:pPr marL="307975" indent="-307975" defTabSz="820738" eaLnBrk="0" hangingPunct="0">
              <a:spcBef>
                <a:spcPct val="20000"/>
              </a:spcBef>
              <a:buClr>
                <a:schemeClr val="folHlink"/>
              </a:buClr>
              <a:buFontTx/>
              <a:buAutoNum type="arabicPeriod" startAt="2"/>
            </a:pPr>
            <a:r>
              <a:rPr lang="en-US" sz="1600"/>
              <a:t>Log in and choose the project QuickTest is to access. The project stores tests and runs session information for the AUT. Note that QC projects are password protected, so provide your user name and password.</a:t>
            </a:r>
          </a:p>
          <a:p>
            <a:pPr marL="307975" indent="-307975" defTabSz="820738" eaLnBrk="0" hangingPunct="0">
              <a:spcBef>
                <a:spcPct val="20000"/>
              </a:spcBef>
              <a:buClr>
                <a:schemeClr val="folHlink"/>
              </a:buClr>
              <a:buFontTx/>
              <a:buChar char="•"/>
            </a:pPr>
            <a:endParaRPr lang="en-US" sz="1600"/>
          </a:p>
          <a:p>
            <a:pPr marL="307975" indent="-307975" defTabSz="820738" eaLnBrk="0" hangingPunct="0">
              <a:spcBef>
                <a:spcPct val="20000"/>
              </a:spcBef>
              <a:buClr>
                <a:schemeClr val="folHlink"/>
              </a:buClr>
              <a:buFontTx/>
              <a:buChar char="•"/>
            </a:pPr>
            <a:r>
              <a:rPr lang="en-US" sz="1600"/>
              <a:t>Before QTP can create and save BPT files into QC, the </a:t>
            </a:r>
            <a:r>
              <a:rPr lang="en-US" sz="1600" i="1"/>
              <a:t>QuickTest Professional for Business Process Testing Add-in</a:t>
            </a:r>
            <a:r>
              <a:rPr lang="en-US"/>
              <a:t> </a:t>
            </a:r>
            <a:r>
              <a:rPr lang="en-US" sz="1600"/>
              <a:t>must be installed. The add-in can be found on the QC Add-Ins page. </a:t>
            </a:r>
          </a:p>
          <a:p>
            <a:pPr marL="307975" indent="-307975" defTabSz="820738" eaLnBrk="0" hangingPunct="0">
              <a:spcBef>
                <a:spcPct val="20000"/>
              </a:spcBef>
              <a:buClr>
                <a:schemeClr val="folHlink"/>
              </a:buClr>
            </a:pPr>
            <a:r>
              <a:rPr lang="en-US" sz="1600" b="1"/>
              <a:t>	</a:t>
            </a:r>
            <a:r>
              <a:rPr lang="en-US" sz="1400" b="1"/>
              <a:t>Note:</a:t>
            </a:r>
            <a:r>
              <a:rPr lang="en-US" sz="1400"/>
              <a:t> The functionality provided by the </a:t>
            </a:r>
            <a:r>
              <a:rPr lang="en-US" sz="1400" i="1"/>
              <a:t>QuickTest Professional for Business Process Testing Add-in</a:t>
            </a:r>
            <a:r>
              <a:rPr lang="en-US" sz="1400"/>
              <a:t> is included in the </a:t>
            </a:r>
            <a:r>
              <a:rPr lang="en-US" sz="1400" i="1"/>
              <a:t>QuickTest Add-in for Quality Center</a:t>
            </a:r>
            <a:r>
              <a:rPr lang="en-US" sz="1400"/>
              <a:t> that is installed with QTP. If you have already installed QTP on your QC client machine, you do not need to install this add-in.</a:t>
            </a:r>
            <a:r>
              <a:rPr lang="en-US" sz="1600"/>
              <a:t> </a:t>
            </a:r>
            <a:br>
              <a:rPr lang="en-US" sz="1600"/>
            </a:br>
            <a:endParaRPr lang="en-US" sz="1600" b="1"/>
          </a:p>
          <a:p>
            <a:pPr marL="666750" lvl="1" indent="-257175" defTabSz="820738" eaLnBrk="0" hangingPunct="0">
              <a:spcBef>
                <a:spcPct val="20000"/>
              </a:spcBef>
              <a:buClr>
                <a:schemeClr val="folHlink"/>
              </a:buClr>
              <a:buFontTx/>
              <a:buChar char="•"/>
            </a:pPr>
            <a:endParaRPr lang="en-US" sz="1600"/>
          </a:p>
        </p:txBody>
      </p:sp>
    </p:spTree>
    <p:extLst>
      <p:ext uri="{BB962C8B-B14F-4D97-AF65-F5344CB8AC3E}">
        <p14:creationId xmlns:p14="http://schemas.microsoft.com/office/powerpoint/2010/main" val="2298184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0"/>
          <p:cNvSpPr>
            <a:spLocks noGrp="1" noChangeArrowheads="1"/>
          </p:cNvSpPr>
          <p:nvPr>
            <p:ph type="sldNum" sz="quarter" idx="10"/>
          </p:nvPr>
        </p:nvSpPr>
        <p:spPr>
          <a:noFill/>
        </p:spPr>
        <p:txBody>
          <a:bodyPr/>
          <a:lstStyle/>
          <a:p>
            <a:fld id="{40F2DCA5-E36D-49A1-8B45-D7FCB30F314D}" type="slidenum">
              <a:rPr lang="en-US" smtClean="0"/>
              <a:pPr/>
              <a:t>3</a:t>
            </a:fld>
            <a:endParaRPr lang="en-US" smtClean="0"/>
          </a:p>
        </p:txBody>
      </p:sp>
      <p:sp>
        <p:nvSpPr>
          <p:cNvPr id="72706" name="Rectangle 10"/>
          <p:cNvSpPr txBox="1">
            <a:spLocks noGrp="1" noChangeArrowheads="1"/>
          </p:cNvSpPr>
          <p:nvPr/>
        </p:nvSpPr>
        <p:spPr bwMode="auto">
          <a:xfrm>
            <a:off x="1524000" y="6210300"/>
            <a:ext cx="685800" cy="476250"/>
          </a:xfrm>
          <a:prstGeom prst="rect">
            <a:avLst/>
          </a:prstGeom>
          <a:noFill/>
          <a:ln w="9525">
            <a:noFill/>
            <a:miter lim="800000"/>
            <a:headEnd/>
            <a:tailEnd/>
          </a:ln>
        </p:spPr>
        <p:txBody>
          <a:bodyPr/>
          <a:lstStyle/>
          <a:p>
            <a:pPr algn="r" eaLnBrk="0" hangingPunct="0"/>
            <a:fld id="{634AB64A-6EC6-4B65-991F-BCE43E0A2E67}" type="slidenum">
              <a:rPr lang="en-US" sz="1400"/>
              <a:pPr algn="r" eaLnBrk="0" hangingPunct="0"/>
              <a:t>3</a:t>
            </a:fld>
            <a:endParaRPr lang="en-US" sz="1400"/>
          </a:p>
        </p:txBody>
      </p:sp>
      <p:sp>
        <p:nvSpPr>
          <p:cNvPr id="72707" name="Rectangle 2"/>
          <p:cNvSpPr>
            <a:spLocks noChangeArrowheads="1"/>
          </p:cNvSpPr>
          <p:nvPr/>
        </p:nvSpPr>
        <p:spPr bwMode="auto">
          <a:xfrm>
            <a:off x="2895600" y="381000"/>
            <a:ext cx="7124700" cy="342900"/>
          </a:xfrm>
          <a:prstGeom prst="rect">
            <a:avLst/>
          </a:prstGeom>
          <a:noFill/>
          <a:ln w="9525">
            <a:noFill/>
            <a:miter lim="800000"/>
            <a:headEnd/>
            <a:tailEnd/>
          </a:ln>
        </p:spPr>
        <p:txBody>
          <a:bodyPr anchor="ctr"/>
          <a:lstStyle/>
          <a:p>
            <a:pPr defTabSz="820738" eaLnBrk="0" hangingPunct="0"/>
            <a:r>
              <a:rPr lang="en-US" b="1"/>
              <a:t>Connecting QTP to QC (2 of 6)</a:t>
            </a:r>
          </a:p>
        </p:txBody>
      </p:sp>
      <p:sp>
        <p:nvSpPr>
          <p:cNvPr id="72708" name="Rectangle 3"/>
          <p:cNvSpPr>
            <a:spLocks noChangeArrowheads="1"/>
          </p:cNvSpPr>
          <p:nvPr/>
        </p:nvSpPr>
        <p:spPr bwMode="auto">
          <a:xfrm>
            <a:off x="2316164" y="1179513"/>
            <a:ext cx="7818437" cy="5040312"/>
          </a:xfrm>
          <a:prstGeom prst="rect">
            <a:avLst/>
          </a:prstGeom>
          <a:noFill/>
          <a:ln w="9525">
            <a:noFill/>
            <a:miter lim="800000"/>
            <a:headEnd/>
            <a:tailEnd/>
          </a:ln>
        </p:spPr>
        <p:txBody>
          <a:bodyPr/>
          <a:lstStyle/>
          <a:p>
            <a:pPr marL="307975" indent="-307975" defTabSz="820738" eaLnBrk="0" hangingPunct="0">
              <a:spcBef>
                <a:spcPct val="20000"/>
              </a:spcBef>
              <a:buClr>
                <a:schemeClr val="folHlink"/>
              </a:buClr>
            </a:pPr>
            <a:endParaRPr lang="en-US"/>
          </a:p>
          <a:p>
            <a:pPr marL="307975" indent="-307975" defTabSz="820738" eaLnBrk="0" hangingPunct="0">
              <a:spcBef>
                <a:spcPct val="20000"/>
              </a:spcBef>
              <a:buClr>
                <a:schemeClr val="folHlink"/>
              </a:buClr>
              <a:buFontTx/>
              <a:buAutoNum type="arabicPeriod"/>
            </a:pPr>
            <a:r>
              <a:rPr lang="en-US" sz="1600"/>
              <a:t>Select </a:t>
            </a:r>
            <a:r>
              <a:rPr lang="en-US" sz="1600" b="1"/>
              <a:t>File &gt; Quality Center Connection</a:t>
            </a:r>
            <a:r>
              <a:rPr lang="en-US" sz="1600"/>
              <a:t> or click the </a:t>
            </a:r>
            <a:r>
              <a:rPr lang="en-US" sz="1600" b="1"/>
              <a:t>Quality Center Connection</a:t>
            </a:r>
            <a:r>
              <a:rPr lang="en-US" sz="1600"/>
              <a:t> toolbar button. The </a:t>
            </a:r>
            <a:r>
              <a:rPr lang="en-US" sz="1600" b="1"/>
              <a:t>Quality Center Connection - Server Connection </a:t>
            </a:r>
            <a:r>
              <a:rPr lang="en-US" sz="1600"/>
              <a:t>dialog box opens.</a:t>
            </a:r>
            <a:br>
              <a:rPr lang="en-US" sz="1600"/>
            </a:br>
            <a:endParaRPr lang="en-US" sz="1600"/>
          </a:p>
          <a:p>
            <a:pPr marL="307975" indent="-307975" defTabSz="820738" eaLnBrk="0" hangingPunct="0">
              <a:spcBef>
                <a:spcPct val="20000"/>
              </a:spcBef>
              <a:buClr>
                <a:schemeClr val="folHlink"/>
              </a:buClr>
              <a:buFontTx/>
              <a:buAutoNum type="arabicPeriod"/>
            </a:pPr>
            <a:r>
              <a:rPr lang="en-US" sz="1600"/>
              <a:t>To automatically reconnect to the QC server the next time QuickTest is opened, select the </a:t>
            </a:r>
            <a:r>
              <a:rPr lang="en-US" sz="1600" b="1"/>
              <a:t>Reconnect to server on startup</a:t>
            </a:r>
            <a:r>
              <a:rPr lang="en-US" sz="1600"/>
              <a:t> check box.</a:t>
            </a:r>
            <a:r>
              <a:rPr lang="en-US"/>
              <a:t> </a:t>
            </a:r>
            <a:br>
              <a:rPr lang="en-US"/>
            </a:br>
            <a:endParaRPr lang="en-US"/>
          </a:p>
          <a:p>
            <a:pPr marL="307975" indent="-307975" defTabSz="820738" eaLnBrk="0" hangingPunct="0">
              <a:spcBef>
                <a:spcPct val="20000"/>
              </a:spcBef>
              <a:buClr>
                <a:schemeClr val="folHlink"/>
              </a:buClr>
              <a:buFontTx/>
              <a:buAutoNum type="arabicPeriod"/>
            </a:pPr>
            <a:endParaRPr lang="en-US" sz="1600"/>
          </a:p>
          <a:p>
            <a:pPr marL="307975" indent="-307975" defTabSz="820738" eaLnBrk="0" hangingPunct="0">
              <a:spcBef>
                <a:spcPct val="20000"/>
              </a:spcBef>
              <a:buClr>
                <a:schemeClr val="folHlink"/>
              </a:buClr>
              <a:buFontTx/>
              <a:buAutoNum type="arabicPeriod"/>
            </a:pPr>
            <a:endParaRPr lang="en-US" sz="1600"/>
          </a:p>
          <a:p>
            <a:pPr marL="307975" indent="-307975" defTabSz="820738" eaLnBrk="0" hangingPunct="0">
              <a:spcBef>
                <a:spcPct val="20000"/>
              </a:spcBef>
              <a:buClr>
                <a:schemeClr val="folHlink"/>
              </a:buClr>
              <a:buFontTx/>
              <a:buChar char="•"/>
            </a:pPr>
            <a:endParaRPr lang="en-US" sz="1600"/>
          </a:p>
        </p:txBody>
      </p:sp>
      <p:pic>
        <p:nvPicPr>
          <p:cNvPr id="72709" name="Picture 4"/>
          <p:cNvPicPr>
            <a:picLocks noChangeAspect="1" noChangeArrowheads="1"/>
          </p:cNvPicPr>
          <p:nvPr/>
        </p:nvPicPr>
        <p:blipFill>
          <a:blip r:embed="rId3"/>
          <a:srcRect/>
          <a:stretch>
            <a:fillRect/>
          </a:stretch>
        </p:blipFill>
        <p:spPr bwMode="auto">
          <a:xfrm>
            <a:off x="2895601" y="3171825"/>
            <a:ext cx="5414963" cy="2476500"/>
          </a:xfrm>
          <a:prstGeom prst="rect">
            <a:avLst/>
          </a:prstGeom>
          <a:noFill/>
          <a:ln w="9525">
            <a:noFill/>
            <a:miter lim="800000"/>
            <a:headEnd/>
            <a:tailEnd/>
          </a:ln>
        </p:spPr>
      </p:pic>
    </p:spTree>
    <p:extLst>
      <p:ext uri="{BB962C8B-B14F-4D97-AF65-F5344CB8AC3E}">
        <p14:creationId xmlns:p14="http://schemas.microsoft.com/office/powerpoint/2010/main" val="4049785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0"/>
          <p:cNvSpPr>
            <a:spLocks noGrp="1" noChangeArrowheads="1"/>
          </p:cNvSpPr>
          <p:nvPr>
            <p:ph type="sldNum" sz="quarter" idx="10"/>
          </p:nvPr>
        </p:nvSpPr>
        <p:spPr>
          <a:noFill/>
        </p:spPr>
        <p:txBody>
          <a:bodyPr/>
          <a:lstStyle/>
          <a:p>
            <a:fld id="{C93CB582-D92B-4B78-9F57-57A29E5A8D9B}" type="slidenum">
              <a:rPr lang="en-US" smtClean="0"/>
              <a:pPr/>
              <a:t>4</a:t>
            </a:fld>
            <a:endParaRPr lang="en-US" smtClean="0"/>
          </a:p>
        </p:txBody>
      </p:sp>
      <p:sp>
        <p:nvSpPr>
          <p:cNvPr id="74754" name="Rectangle 10"/>
          <p:cNvSpPr txBox="1">
            <a:spLocks noGrp="1" noChangeArrowheads="1"/>
          </p:cNvSpPr>
          <p:nvPr/>
        </p:nvSpPr>
        <p:spPr bwMode="auto">
          <a:xfrm>
            <a:off x="1524000" y="6210300"/>
            <a:ext cx="685800" cy="476250"/>
          </a:xfrm>
          <a:prstGeom prst="rect">
            <a:avLst/>
          </a:prstGeom>
          <a:noFill/>
          <a:ln w="9525">
            <a:noFill/>
            <a:miter lim="800000"/>
            <a:headEnd/>
            <a:tailEnd/>
          </a:ln>
        </p:spPr>
        <p:txBody>
          <a:bodyPr/>
          <a:lstStyle/>
          <a:p>
            <a:pPr algn="r" eaLnBrk="0" hangingPunct="0"/>
            <a:fld id="{C73F0CD8-C20E-4FD1-A82A-A46F26D4AA25}" type="slidenum">
              <a:rPr lang="en-US" sz="1400"/>
              <a:pPr algn="r" eaLnBrk="0" hangingPunct="0"/>
              <a:t>4</a:t>
            </a:fld>
            <a:endParaRPr lang="en-US" sz="1400"/>
          </a:p>
        </p:txBody>
      </p:sp>
      <p:sp>
        <p:nvSpPr>
          <p:cNvPr id="74755" name="Rectangle 2"/>
          <p:cNvSpPr>
            <a:spLocks noChangeArrowheads="1"/>
          </p:cNvSpPr>
          <p:nvPr/>
        </p:nvSpPr>
        <p:spPr bwMode="auto">
          <a:xfrm>
            <a:off x="2895600" y="381000"/>
            <a:ext cx="7124700" cy="342900"/>
          </a:xfrm>
          <a:prstGeom prst="rect">
            <a:avLst/>
          </a:prstGeom>
          <a:noFill/>
          <a:ln w="9525">
            <a:noFill/>
            <a:miter lim="800000"/>
            <a:headEnd/>
            <a:tailEnd/>
          </a:ln>
        </p:spPr>
        <p:txBody>
          <a:bodyPr anchor="ctr"/>
          <a:lstStyle/>
          <a:p>
            <a:pPr defTabSz="820738" eaLnBrk="0" hangingPunct="0"/>
            <a:r>
              <a:rPr lang="en-US" b="1"/>
              <a:t>Connecting QTP to QC (3 of 6)</a:t>
            </a:r>
          </a:p>
        </p:txBody>
      </p:sp>
      <p:sp>
        <p:nvSpPr>
          <p:cNvPr id="74756" name="Rectangle 3"/>
          <p:cNvSpPr>
            <a:spLocks noChangeArrowheads="1"/>
          </p:cNvSpPr>
          <p:nvPr/>
        </p:nvSpPr>
        <p:spPr bwMode="auto">
          <a:xfrm>
            <a:off x="2316164" y="1179513"/>
            <a:ext cx="7818437" cy="5040312"/>
          </a:xfrm>
          <a:prstGeom prst="rect">
            <a:avLst/>
          </a:prstGeom>
          <a:noFill/>
          <a:ln w="9525">
            <a:noFill/>
            <a:miter lim="800000"/>
            <a:headEnd/>
            <a:tailEnd/>
          </a:ln>
        </p:spPr>
        <p:txBody>
          <a:bodyPr/>
          <a:lstStyle/>
          <a:p>
            <a:pPr marL="307975" indent="-307975" defTabSz="820738" eaLnBrk="0" hangingPunct="0">
              <a:spcBef>
                <a:spcPct val="20000"/>
              </a:spcBef>
              <a:buClr>
                <a:schemeClr val="folHlink"/>
              </a:buClr>
              <a:buFontTx/>
              <a:buAutoNum type="arabicPeriod" startAt="3"/>
            </a:pPr>
            <a:r>
              <a:rPr lang="en-US" sz="1600"/>
              <a:t>Click </a:t>
            </a:r>
            <a:r>
              <a:rPr lang="en-US" sz="1600" b="1"/>
              <a:t>Connect</a:t>
            </a:r>
            <a:r>
              <a:rPr lang="en-US" sz="1600"/>
              <a:t>. The </a:t>
            </a:r>
            <a:r>
              <a:rPr lang="en-US" sz="1600" b="1"/>
              <a:t>Quality Center Connection</a:t>
            </a:r>
            <a:r>
              <a:rPr lang="en-US" sz="1600"/>
              <a:t> dialog box opens.</a:t>
            </a:r>
            <a:br>
              <a:rPr lang="en-US" sz="1600"/>
            </a:br>
            <a:endParaRPr lang="en-US" sz="1600"/>
          </a:p>
          <a:p>
            <a:pPr marL="307975" indent="-307975" defTabSz="820738" eaLnBrk="0" hangingPunct="0">
              <a:spcBef>
                <a:spcPct val="20000"/>
              </a:spcBef>
              <a:buClr>
                <a:schemeClr val="folHlink"/>
              </a:buClr>
              <a:buFontTx/>
              <a:buAutoNum type="arabicPeriod" startAt="3"/>
            </a:pPr>
            <a:endParaRPr lang="en-US" sz="1600"/>
          </a:p>
          <a:p>
            <a:pPr marL="307975" indent="-307975" defTabSz="820738" eaLnBrk="0" hangingPunct="0">
              <a:spcBef>
                <a:spcPct val="20000"/>
              </a:spcBef>
              <a:buClr>
                <a:schemeClr val="folHlink"/>
              </a:buClr>
              <a:buFontTx/>
              <a:buAutoNum type="arabicPeriod" startAt="3"/>
            </a:pPr>
            <a:endParaRPr lang="en-US" sz="1600"/>
          </a:p>
          <a:p>
            <a:pPr marL="307975" indent="-307975" defTabSz="820738" eaLnBrk="0" hangingPunct="0">
              <a:spcBef>
                <a:spcPct val="20000"/>
              </a:spcBef>
              <a:buClr>
                <a:schemeClr val="folHlink"/>
              </a:buClr>
              <a:buFontTx/>
              <a:buAutoNum type="arabicPeriod" startAt="3"/>
            </a:pPr>
            <a:endParaRPr lang="en-US" sz="1600"/>
          </a:p>
          <a:p>
            <a:pPr marL="307975" indent="-307975" defTabSz="820738" eaLnBrk="0" hangingPunct="0">
              <a:spcBef>
                <a:spcPct val="20000"/>
              </a:spcBef>
              <a:buClr>
                <a:schemeClr val="folHlink"/>
              </a:buClr>
              <a:buFontTx/>
              <a:buAutoNum type="arabicPeriod" startAt="3"/>
            </a:pPr>
            <a:endParaRPr lang="en-US" sz="1600"/>
          </a:p>
          <a:p>
            <a:pPr marL="307975" indent="-307975" defTabSz="820738" eaLnBrk="0" hangingPunct="0">
              <a:spcBef>
                <a:spcPct val="20000"/>
              </a:spcBef>
              <a:buClr>
                <a:schemeClr val="folHlink"/>
              </a:buClr>
              <a:buFontTx/>
              <a:buAutoNum type="arabicPeriod" startAt="3"/>
            </a:pPr>
            <a:endParaRPr lang="en-US" sz="1600"/>
          </a:p>
          <a:p>
            <a:pPr marL="307975" indent="-307975" defTabSz="820738" eaLnBrk="0" hangingPunct="0">
              <a:spcBef>
                <a:spcPct val="20000"/>
              </a:spcBef>
              <a:buClr>
                <a:schemeClr val="folHlink"/>
              </a:buClr>
              <a:buFontTx/>
              <a:buAutoNum type="arabicPeriod" startAt="3"/>
            </a:pPr>
            <a:endParaRPr lang="en-US" sz="1600"/>
          </a:p>
          <a:p>
            <a:pPr marL="307975" indent="-307975" defTabSz="820738" eaLnBrk="0" hangingPunct="0">
              <a:spcBef>
                <a:spcPct val="20000"/>
              </a:spcBef>
              <a:buClr>
                <a:schemeClr val="folHlink"/>
              </a:buClr>
              <a:buFontTx/>
              <a:buAutoNum type="arabicPeriod" startAt="3"/>
            </a:pPr>
            <a:endParaRPr lang="en-US" sz="1600"/>
          </a:p>
          <a:p>
            <a:pPr marL="307975" indent="-307975" defTabSz="820738" eaLnBrk="0" hangingPunct="0">
              <a:spcBef>
                <a:spcPct val="20000"/>
              </a:spcBef>
              <a:buClr>
                <a:schemeClr val="folHlink"/>
              </a:buClr>
              <a:buFontTx/>
              <a:buChar char="•"/>
            </a:pPr>
            <a:endParaRPr lang="en-US" sz="1600"/>
          </a:p>
        </p:txBody>
      </p:sp>
      <p:pic>
        <p:nvPicPr>
          <p:cNvPr id="74757" name="Picture 4"/>
          <p:cNvPicPr>
            <a:picLocks noChangeAspect="1" noChangeArrowheads="1"/>
          </p:cNvPicPr>
          <p:nvPr/>
        </p:nvPicPr>
        <p:blipFill>
          <a:blip r:embed="rId3"/>
          <a:srcRect/>
          <a:stretch>
            <a:fillRect/>
          </a:stretch>
        </p:blipFill>
        <p:spPr bwMode="auto">
          <a:xfrm>
            <a:off x="3049589" y="1638300"/>
            <a:ext cx="3379787" cy="3981450"/>
          </a:xfrm>
          <a:prstGeom prst="rect">
            <a:avLst/>
          </a:prstGeom>
          <a:noFill/>
          <a:ln w="9525">
            <a:noFill/>
            <a:miter lim="800000"/>
            <a:headEnd/>
            <a:tailEnd/>
          </a:ln>
        </p:spPr>
      </p:pic>
    </p:spTree>
    <p:extLst>
      <p:ext uri="{BB962C8B-B14F-4D97-AF65-F5344CB8AC3E}">
        <p14:creationId xmlns:p14="http://schemas.microsoft.com/office/powerpoint/2010/main" val="1397603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0"/>
          <p:cNvSpPr>
            <a:spLocks noGrp="1" noChangeArrowheads="1"/>
          </p:cNvSpPr>
          <p:nvPr>
            <p:ph type="sldNum" sz="quarter" idx="10"/>
          </p:nvPr>
        </p:nvSpPr>
        <p:spPr>
          <a:noFill/>
        </p:spPr>
        <p:txBody>
          <a:bodyPr/>
          <a:lstStyle/>
          <a:p>
            <a:fld id="{84380810-CD57-4346-A689-6DF762114EF6}" type="slidenum">
              <a:rPr lang="en-US" smtClean="0"/>
              <a:pPr/>
              <a:t>5</a:t>
            </a:fld>
            <a:endParaRPr lang="en-US" smtClean="0"/>
          </a:p>
        </p:txBody>
      </p:sp>
      <p:sp>
        <p:nvSpPr>
          <p:cNvPr id="76802" name="Rectangle 10"/>
          <p:cNvSpPr txBox="1">
            <a:spLocks noGrp="1" noChangeArrowheads="1"/>
          </p:cNvSpPr>
          <p:nvPr/>
        </p:nvSpPr>
        <p:spPr bwMode="auto">
          <a:xfrm>
            <a:off x="1524000" y="6210300"/>
            <a:ext cx="685800" cy="476250"/>
          </a:xfrm>
          <a:prstGeom prst="rect">
            <a:avLst/>
          </a:prstGeom>
          <a:noFill/>
          <a:ln w="9525">
            <a:noFill/>
            <a:miter lim="800000"/>
            <a:headEnd/>
            <a:tailEnd/>
          </a:ln>
        </p:spPr>
        <p:txBody>
          <a:bodyPr/>
          <a:lstStyle/>
          <a:p>
            <a:pPr algn="r" eaLnBrk="0" hangingPunct="0"/>
            <a:fld id="{1E560B83-CC06-4A7A-AEF1-BDA137A6E3B2}" type="slidenum">
              <a:rPr lang="en-US" sz="1400"/>
              <a:pPr algn="r" eaLnBrk="0" hangingPunct="0"/>
              <a:t>5</a:t>
            </a:fld>
            <a:endParaRPr lang="en-US" sz="1400"/>
          </a:p>
        </p:txBody>
      </p:sp>
      <p:sp>
        <p:nvSpPr>
          <p:cNvPr id="76803" name="Rectangle 2"/>
          <p:cNvSpPr>
            <a:spLocks noChangeArrowheads="1"/>
          </p:cNvSpPr>
          <p:nvPr/>
        </p:nvSpPr>
        <p:spPr bwMode="auto">
          <a:xfrm>
            <a:off x="2895600" y="381000"/>
            <a:ext cx="7124700" cy="342900"/>
          </a:xfrm>
          <a:prstGeom prst="rect">
            <a:avLst/>
          </a:prstGeom>
          <a:noFill/>
          <a:ln w="9525">
            <a:noFill/>
            <a:miter lim="800000"/>
            <a:headEnd/>
            <a:tailEnd/>
          </a:ln>
        </p:spPr>
        <p:txBody>
          <a:bodyPr anchor="ctr"/>
          <a:lstStyle/>
          <a:p>
            <a:pPr defTabSz="820738" eaLnBrk="0" hangingPunct="0"/>
            <a:r>
              <a:rPr lang="en-US" b="1"/>
              <a:t>Connecting QTP to QC (4 of 6)</a:t>
            </a:r>
          </a:p>
        </p:txBody>
      </p:sp>
      <p:sp>
        <p:nvSpPr>
          <p:cNvPr id="76804" name="Rectangle 3"/>
          <p:cNvSpPr>
            <a:spLocks noChangeArrowheads="1"/>
          </p:cNvSpPr>
          <p:nvPr/>
        </p:nvSpPr>
        <p:spPr bwMode="auto">
          <a:xfrm>
            <a:off x="2316164" y="998538"/>
            <a:ext cx="7818437" cy="5040312"/>
          </a:xfrm>
          <a:prstGeom prst="rect">
            <a:avLst/>
          </a:prstGeom>
          <a:noFill/>
          <a:ln w="9525">
            <a:noFill/>
            <a:miter lim="800000"/>
            <a:headEnd/>
            <a:tailEnd/>
          </a:ln>
        </p:spPr>
        <p:txBody>
          <a:bodyPr/>
          <a:lstStyle/>
          <a:p>
            <a:pPr marL="307975" indent="-307975" defTabSz="820738" eaLnBrk="0" hangingPunct="0">
              <a:spcBef>
                <a:spcPct val="20000"/>
              </a:spcBef>
              <a:buClr>
                <a:schemeClr val="folHlink"/>
              </a:buClr>
            </a:pPr>
            <a:endParaRPr lang="en-US"/>
          </a:p>
          <a:p>
            <a:pPr marL="307975" indent="-307975" defTabSz="820738" eaLnBrk="0" hangingPunct="0">
              <a:spcBef>
                <a:spcPct val="20000"/>
              </a:spcBef>
              <a:buClr>
                <a:schemeClr val="folHlink"/>
              </a:buClr>
              <a:buFontTx/>
              <a:buAutoNum type="arabicPeriod" startAt="4"/>
            </a:pPr>
            <a:r>
              <a:rPr lang="en-US" sz="1600"/>
              <a:t>In the </a:t>
            </a:r>
            <a:r>
              <a:rPr lang="en-US" sz="1600" b="1"/>
              <a:t>User name</a:t>
            </a:r>
            <a:r>
              <a:rPr lang="en-US" sz="1600"/>
              <a:t> box, type your QC User name.</a:t>
            </a:r>
          </a:p>
          <a:p>
            <a:pPr marL="307975" indent="-307975" defTabSz="820738" eaLnBrk="0" hangingPunct="0">
              <a:spcBef>
                <a:spcPct val="20000"/>
              </a:spcBef>
              <a:buClr>
                <a:schemeClr val="folHlink"/>
              </a:buClr>
              <a:buFontTx/>
              <a:buAutoNum type="arabicPeriod" startAt="4"/>
            </a:pPr>
            <a:r>
              <a:rPr lang="en-US" sz="1600"/>
              <a:t>In the </a:t>
            </a:r>
            <a:r>
              <a:rPr lang="en-US" sz="1600" b="1"/>
              <a:t>Password</a:t>
            </a:r>
            <a:r>
              <a:rPr lang="en-US" sz="1600"/>
              <a:t> box, type your QC Password.</a:t>
            </a:r>
          </a:p>
          <a:p>
            <a:pPr marL="307975" indent="-307975" defTabSz="820738" eaLnBrk="0" hangingPunct="0">
              <a:spcBef>
                <a:spcPct val="20000"/>
              </a:spcBef>
              <a:buClr>
                <a:schemeClr val="folHlink"/>
              </a:buClr>
              <a:buFontTx/>
              <a:buAutoNum type="arabicPeriod" startAt="4"/>
            </a:pPr>
            <a:r>
              <a:rPr lang="en-US" sz="1600"/>
              <a:t>Click </a:t>
            </a:r>
            <a:r>
              <a:rPr lang="en-US" sz="1600" b="1"/>
              <a:t>Authenticate</a:t>
            </a:r>
            <a:r>
              <a:rPr lang="en-US" sz="1600"/>
              <a:t> to authenticate your user information against the QC server. After the user information is authenticated, the edit boxes in the </a:t>
            </a:r>
            <a:r>
              <a:rPr lang="en-US" sz="1600" b="1"/>
              <a:t>Authenticate user information </a:t>
            </a:r>
            <a:r>
              <a:rPr lang="en-US" sz="1600"/>
              <a:t>area are displayed in read-only format. The </a:t>
            </a:r>
            <a:r>
              <a:rPr lang="en-US" sz="1600" b="1"/>
              <a:t>Authenticate</a:t>
            </a:r>
            <a:r>
              <a:rPr lang="en-US" sz="1600"/>
              <a:t> button changes to a </a:t>
            </a:r>
            <a:r>
              <a:rPr lang="en-US" sz="1600" b="1"/>
              <a:t>Change User</a:t>
            </a:r>
            <a:r>
              <a:rPr lang="en-US" sz="1600"/>
              <a:t> button. </a:t>
            </a:r>
          </a:p>
          <a:p>
            <a:pPr marL="307975" indent="-307975" defTabSz="820738" eaLnBrk="0" hangingPunct="0">
              <a:spcBef>
                <a:spcPct val="20000"/>
              </a:spcBef>
              <a:buClr>
                <a:schemeClr val="folHlink"/>
              </a:buClr>
              <a:buFontTx/>
              <a:buAutoNum type="arabicPeriod" startAt="2"/>
            </a:pPr>
            <a:endParaRPr lang="en-US" sz="1600"/>
          </a:p>
          <a:p>
            <a:pPr marL="307975" indent="-307975" defTabSz="820738" eaLnBrk="0" hangingPunct="0">
              <a:spcBef>
                <a:spcPct val="20000"/>
              </a:spcBef>
              <a:buClr>
                <a:schemeClr val="folHlink"/>
              </a:buClr>
              <a:buFontTx/>
              <a:buAutoNum type="arabicPeriod" startAt="2"/>
            </a:pPr>
            <a:endParaRPr lang="en-US" sz="1600"/>
          </a:p>
          <a:p>
            <a:pPr marL="307975" indent="-307975" defTabSz="820738" eaLnBrk="0" hangingPunct="0">
              <a:spcBef>
                <a:spcPct val="20000"/>
              </a:spcBef>
              <a:buClr>
                <a:schemeClr val="folHlink"/>
              </a:buClr>
              <a:buFontTx/>
              <a:buAutoNum type="arabicPeriod" startAt="2"/>
            </a:pPr>
            <a:endParaRPr lang="en-US" sz="1600"/>
          </a:p>
          <a:p>
            <a:pPr marL="307975" indent="-307975" defTabSz="820738" eaLnBrk="0" hangingPunct="0">
              <a:spcBef>
                <a:spcPct val="20000"/>
              </a:spcBef>
              <a:buClr>
                <a:schemeClr val="folHlink"/>
              </a:buClr>
              <a:buFontTx/>
              <a:buAutoNum type="arabicPeriod" startAt="2"/>
            </a:pPr>
            <a:endParaRPr lang="en-US" sz="1600"/>
          </a:p>
          <a:p>
            <a:pPr marL="307975" indent="-307975" defTabSz="820738" eaLnBrk="0" hangingPunct="0">
              <a:spcBef>
                <a:spcPct val="20000"/>
              </a:spcBef>
              <a:buClr>
                <a:schemeClr val="folHlink"/>
              </a:buClr>
              <a:buFontTx/>
              <a:buChar char="•"/>
            </a:pPr>
            <a:endParaRPr lang="en-US" sz="1600"/>
          </a:p>
        </p:txBody>
      </p:sp>
      <p:pic>
        <p:nvPicPr>
          <p:cNvPr id="76805" name="Picture 4"/>
          <p:cNvPicPr>
            <a:picLocks noChangeAspect="1" noChangeArrowheads="1"/>
          </p:cNvPicPr>
          <p:nvPr/>
        </p:nvPicPr>
        <p:blipFill>
          <a:blip r:embed="rId3"/>
          <a:srcRect/>
          <a:stretch>
            <a:fillRect/>
          </a:stretch>
        </p:blipFill>
        <p:spPr bwMode="auto">
          <a:xfrm>
            <a:off x="3408364" y="2905126"/>
            <a:ext cx="3216275" cy="3781425"/>
          </a:xfrm>
          <a:prstGeom prst="rect">
            <a:avLst/>
          </a:prstGeom>
          <a:noFill/>
          <a:ln w="9525">
            <a:noFill/>
            <a:miter lim="800000"/>
            <a:headEnd/>
            <a:tailEnd/>
          </a:ln>
        </p:spPr>
      </p:pic>
    </p:spTree>
    <p:extLst>
      <p:ext uri="{BB962C8B-B14F-4D97-AF65-F5344CB8AC3E}">
        <p14:creationId xmlns:p14="http://schemas.microsoft.com/office/powerpoint/2010/main" val="1319082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10"/>
          <p:cNvSpPr>
            <a:spLocks noGrp="1" noChangeArrowheads="1"/>
          </p:cNvSpPr>
          <p:nvPr>
            <p:ph type="sldNum" sz="quarter" idx="10"/>
          </p:nvPr>
        </p:nvSpPr>
        <p:spPr>
          <a:noFill/>
        </p:spPr>
        <p:txBody>
          <a:bodyPr/>
          <a:lstStyle/>
          <a:p>
            <a:fld id="{C7F0F461-649B-4241-BE4E-5A4AAD305D79}" type="slidenum">
              <a:rPr lang="en-US" smtClean="0"/>
              <a:pPr/>
              <a:t>6</a:t>
            </a:fld>
            <a:endParaRPr lang="en-US" smtClean="0"/>
          </a:p>
        </p:txBody>
      </p:sp>
      <p:sp>
        <p:nvSpPr>
          <p:cNvPr id="78850" name="Rectangle 10"/>
          <p:cNvSpPr txBox="1">
            <a:spLocks noGrp="1" noChangeArrowheads="1"/>
          </p:cNvSpPr>
          <p:nvPr/>
        </p:nvSpPr>
        <p:spPr bwMode="auto">
          <a:xfrm>
            <a:off x="1524000" y="6210300"/>
            <a:ext cx="685800" cy="476250"/>
          </a:xfrm>
          <a:prstGeom prst="rect">
            <a:avLst/>
          </a:prstGeom>
          <a:noFill/>
          <a:ln w="9525">
            <a:noFill/>
            <a:miter lim="800000"/>
            <a:headEnd/>
            <a:tailEnd/>
          </a:ln>
        </p:spPr>
        <p:txBody>
          <a:bodyPr/>
          <a:lstStyle/>
          <a:p>
            <a:pPr algn="r" eaLnBrk="0" hangingPunct="0"/>
            <a:fld id="{E9E1A32B-5F71-430D-AFB7-3796467E6012}" type="slidenum">
              <a:rPr lang="en-US" sz="1400"/>
              <a:pPr algn="r" eaLnBrk="0" hangingPunct="0"/>
              <a:t>6</a:t>
            </a:fld>
            <a:endParaRPr lang="en-US" sz="1400"/>
          </a:p>
        </p:txBody>
      </p:sp>
      <p:sp>
        <p:nvSpPr>
          <p:cNvPr id="78851" name="Rectangle 2"/>
          <p:cNvSpPr>
            <a:spLocks noChangeArrowheads="1"/>
          </p:cNvSpPr>
          <p:nvPr/>
        </p:nvSpPr>
        <p:spPr bwMode="auto">
          <a:xfrm>
            <a:off x="2895600" y="381000"/>
            <a:ext cx="7124700" cy="342900"/>
          </a:xfrm>
          <a:prstGeom prst="rect">
            <a:avLst/>
          </a:prstGeom>
          <a:noFill/>
          <a:ln w="9525">
            <a:noFill/>
            <a:miter lim="800000"/>
            <a:headEnd/>
            <a:tailEnd/>
          </a:ln>
        </p:spPr>
        <p:txBody>
          <a:bodyPr anchor="ctr"/>
          <a:lstStyle/>
          <a:p>
            <a:pPr defTabSz="820738" eaLnBrk="0" hangingPunct="0"/>
            <a:r>
              <a:rPr lang="en-US" b="1"/>
              <a:t>Connecting QTP to QC (5 of 6)</a:t>
            </a:r>
          </a:p>
        </p:txBody>
      </p:sp>
      <p:sp>
        <p:nvSpPr>
          <p:cNvPr id="78852" name="Rectangle 3"/>
          <p:cNvSpPr>
            <a:spLocks noChangeArrowheads="1"/>
          </p:cNvSpPr>
          <p:nvPr/>
        </p:nvSpPr>
        <p:spPr bwMode="auto">
          <a:xfrm>
            <a:off x="2316164" y="998538"/>
            <a:ext cx="7818437" cy="5040312"/>
          </a:xfrm>
          <a:prstGeom prst="rect">
            <a:avLst/>
          </a:prstGeom>
          <a:noFill/>
          <a:ln w="9525">
            <a:noFill/>
            <a:miter lim="800000"/>
            <a:headEnd/>
            <a:tailEnd/>
          </a:ln>
        </p:spPr>
        <p:txBody>
          <a:bodyPr/>
          <a:lstStyle/>
          <a:p>
            <a:pPr marL="307975" indent="-307975" defTabSz="820738" eaLnBrk="0" hangingPunct="0">
              <a:spcBef>
                <a:spcPct val="20000"/>
              </a:spcBef>
              <a:buClr>
                <a:schemeClr val="folHlink"/>
              </a:buClr>
            </a:pPr>
            <a:endParaRPr lang="en-US"/>
          </a:p>
          <a:p>
            <a:pPr marL="307975" indent="-307975" defTabSz="820738" eaLnBrk="0" hangingPunct="0">
              <a:spcBef>
                <a:spcPct val="20000"/>
              </a:spcBef>
              <a:buClr>
                <a:schemeClr val="folHlink"/>
              </a:buClr>
              <a:buFontTx/>
              <a:buAutoNum type="arabicPeriod" startAt="7"/>
            </a:pPr>
            <a:r>
              <a:rPr lang="en-US" sz="1600"/>
              <a:t>In the </a:t>
            </a:r>
            <a:r>
              <a:rPr lang="en-US" sz="1600" b="1"/>
              <a:t>Domain</a:t>
            </a:r>
            <a:r>
              <a:rPr lang="en-US" sz="1600"/>
              <a:t> box, select the domain that contains the QC project. Only those domains that you have permission to connect to are displayed.</a:t>
            </a:r>
          </a:p>
          <a:p>
            <a:pPr marL="307975" indent="-307975" defTabSz="820738" eaLnBrk="0" hangingPunct="0">
              <a:spcBef>
                <a:spcPct val="20000"/>
              </a:spcBef>
              <a:buClr>
                <a:schemeClr val="folHlink"/>
              </a:buClr>
              <a:buFontTx/>
              <a:buAutoNum type="arabicPeriod" startAt="7"/>
            </a:pPr>
            <a:r>
              <a:rPr lang="en-US" sz="1600"/>
              <a:t>In the </a:t>
            </a:r>
            <a:r>
              <a:rPr lang="en-US" sz="1600" b="1"/>
              <a:t>Project</a:t>
            </a:r>
            <a:r>
              <a:rPr lang="en-US" sz="1600"/>
              <a:t> box, select the desired project. Only those projects for which you are a defined user are displayed.</a:t>
            </a:r>
          </a:p>
          <a:p>
            <a:pPr marL="307975" indent="-307975" defTabSz="820738" eaLnBrk="0" hangingPunct="0">
              <a:spcBef>
                <a:spcPct val="20000"/>
              </a:spcBef>
              <a:buClr>
                <a:schemeClr val="folHlink"/>
              </a:buClr>
              <a:buFontTx/>
              <a:buAutoNum type="arabicPeriod" startAt="7"/>
            </a:pPr>
            <a:r>
              <a:rPr lang="en-US" sz="1600"/>
              <a:t>Click </a:t>
            </a:r>
            <a:r>
              <a:rPr lang="en-US" sz="1600" b="1"/>
              <a:t>Login</a:t>
            </a:r>
            <a:r>
              <a:rPr lang="en-US" sz="1600"/>
              <a:t>. </a:t>
            </a:r>
          </a:p>
          <a:p>
            <a:pPr marL="307975" indent="-307975" defTabSz="820738" eaLnBrk="0" hangingPunct="0">
              <a:spcBef>
                <a:spcPct val="20000"/>
              </a:spcBef>
              <a:buClr>
                <a:schemeClr val="folHlink"/>
              </a:buClr>
              <a:buFontTx/>
              <a:buAutoNum type="arabicPeriod" startAt="2"/>
            </a:pPr>
            <a:endParaRPr lang="en-US" sz="1600"/>
          </a:p>
          <a:p>
            <a:pPr marL="307975" indent="-307975" defTabSz="820738" eaLnBrk="0" hangingPunct="0">
              <a:spcBef>
                <a:spcPct val="20000"/>
              </a:spcBef>
              <a:buClr>
                <a:schemeClr val="folHlink"/>
              </a:buClr>
              <a:buFontTx/>
              <a:buAutoNum type="arabicPeriod" startAt="2"/>
            </a:pPr>
            <a:endParaRPr lang="en-US" sz="1600"/>
          </a:p>
          <a:p>
            <a:pPr marL="307975" indent="-307975" defTabSz="820738" eaLnBrk="0" hangingPunct="0">
              <a:spcBef>
                <a:spcPct val="20000"/>
              </a:spcBef>
              <a:buClr>
                <a:schemeClr val="folHlink"/>
              </a:buClr>
              <a:buFontTx/>
              <a:buAutoNum type="arabicPeriod" startAt="2"/>
            </a:pPr>
            <a:endParaRPr lang="en-US" sz="1600"/>
          </a:p>
          <a:p>
            <a:pPr marL="307975" indent="-307975" defTabSz="820738" eaLnBrk="0" hangingPunct="0">
              <a:spcBef>
                <a:spcPct val="20000"/>
              </a:spcBef>
              <a:buClr>
                <a:schemeClr val="folHlink"/>
              </a:buClr>
              <a:buFontTx/>
              <a:buAutoNum type="arabicPeriod" startAt="2"/>
            </a:pPr>
            <a:endParaRPr lang="en-US" sz="1600"/>
          </a:p>
          <a:p>
            <a:pPr marL="307975" indent="-307975" defTabSz="820738" eaLnBrk="0" hangingPunct="0">
              <a:spcBef>
                <a:spcPct val="20000"/>
              </a:spcBef>
              <a:buClr>
                <a:schemeClr val="folHlink"/>
              </a:buClr>
              <a:buFontTx/>
              <a:buChar char="•"/>
            </a:pPr>
            <a:endParaRPr lang="en-US" sz="1600"/>
          </a:p>
        </p:txBody>
      </p:sp>
      <p:pic>
        <p:nvPicPr>
          <p:cNvPr id="78853" name="Picture 4"/>
          <p:cNvPicPr>
            <a:picLocks noChangeAspect="1" noChangeArrowheads="1"/>
          </p:cNvPicPr>
          <p:nvPr/>
        </p:nvPicPr>
        <p:blipFill>
          <a:blip r:embed="rId3"/>
          <a:srcRect/>
          <a:stretch>
            <a:fillRect/>
          </a:stretch>
        </p:blipFill>
        <p:spPr bwMode="auto">
          <a:xfrm>
            <a:off x="3462339" y="2733676"/>
            <a:ext cx="3362325" cy="3952875"/>
          </a:xfrm>
          <a:prstGeom prst="rect">
            <a:avLst/>
          </a:prstGeom>
          <a:noFill/>
          <a:ln w="9525">
            <a:noFill/>
            <a:miter lim="800000"/>
            <a:headEnd/>
            <a:tailEnd/>
          </a:ln>
        </p:spPr>
      </p:pic>
    </p:spTree>
    <p:extLst>
      <p:ext uri="{BB962C8B-B14F-4D97-AF65-F5344CB8AC3E}">
        <p14:creationId xmlns:p14="http://schemas.microsoft.com/office/powerpoint/2010/main" val="2330688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0"/>
          <p:cNvSpPr>
            <a:spLocks noGrp="1" noChangeArrowheads="1"/>
          </p:cNvSpPr>
          <p:nvPr>
            <p:ph type="sldNum" sz="quarter" idx="10"/>
          </p:nvPr>
        </p:nvSpPr>
        <p:spPr>
          <a:noFill/>
        </p:spPr>
        <p:txBody>
          <a:bodyPr/>
          <a:lstStyle/>
          <a:p>
            <a:fld id="{E495F6A3-C301-4EC7-B8A8-8FBC8A572301}" type="slidenum">
              <a:rPr lang="en-US" smtClean="0"/>
              <a:pPr/>
              <a:t>7</a:t>
            </a:fld>
            <a:endParaRPr lang="en-US" smtClean="0"/>
          </a:p>
        </p:txBody>
      </p:sp>
      <p:sp>
        <p:nvSpPr>
          <p:cNvPr id="80898" name="Rectangle 10"/>
          <p:cNvSpPr txBox="1">
            <a:spLocks noGrp="1" noChangeArrowheads="1"/>
          </p:cNvSpPr>
          <p:nvPr/>
        </p:nvSpPr>
        <p:spPr bwMode="auto">
          <a:xfrm>
            <a:off x="1524000" y="6210300"/>
            <a:ext cx="685800" cy="476250"/>
          </a:xfrm>
          <a:prstGeom prst="rect">
            <a:avLst/>
          </a:prstGeom>
          <a:noFill/>
          <a:ln w="9525">
            <a:noFill/>
            <a:miter lim="800000"/>
            <a:headEnd/>
            <a:tailEnd/>
          </a:ln>
        </p:spPr>
        <p:txBody>
          <a:bodyPr/>
          <a:lstStyle/>
          <a:p>
            <a:pPr algn="r" eaLnBrk="0" hangingPunct="0"/>
            <a:fld id="{4E27A93D-C86E-4E87-AD8B-F15CAB33E955}" type="slidenum">
              <a:rPr lang="en-US" sz="1400"/>
              <a:pPr algn="r" eaLnBrk="0" hangingPunct="0"/>
              <a:t>7</a:t>
            </a:fld>
            <a:endParaRPr lang="en-US" sz="1400"/>
          </a:p>
        </p:txBody>
      </p:sp>
      <p:sp>
        <p:nvSpPr>
          <p:cNvPr id="80899" name="Rectangle 2"/>
          <p:cNvSpPr>
            <a:spLocks noChangeArrowheads="1"/>
          </p:cNvSpPr>
          <p:nvPr/>
        </p:nvSpPr>
        <p:spPr bwMode="auto">
          <a:xfrm>
            <a:off x="2895600" y="381000"/>
            <a:ext cx="7124700" cy="342900"/>
          </a:xfrm>
          <a:prstGeom prst="rect">
            <a:avLst/>
          </a:prstGeom>
          <a:noFill/>
          <a:ln w="9525">
            <a:noFill/>
            <a:miter lim="800000"/>
            <a:headEnd/>
            <a:tailEnd/>
          </a:ln>
        </p:spPr>
        <p:txBody>
          <a:bodyPr anchor="ctr"/>
          <a:lstStyle/>
          <a:p>
            <a:pPr defTabSz="820738" eaLnBrk="0" hangingPunct="0"/>
            <a:r>
              <a:rPr lang="en-US" b="1"/>
              <a:t>Connecting QTP to QC (6 of 6)</a:t>
            </a:r>
          </a:p>
        </p:txBody>
      </p:sp>
      <p:sp>
        <p:nvSpPr>
          <p:cNvPr id="80900" name="Rectangle 3"/>
          <p:cNvSpPr>
            <a:spLocks noChangeArrowheads="1"/>
          </p:cNvSpPr>
          <p:nvPr/>
        </p:nvSpPr>
        <p:spPr bwMode="auto">
          <a:xfrm>
            <a:off x="2316164" y="998538"/>
            <a:ext cx="7818437" cy="5040312"/>
          </a:xfrm>
          <a:prstGeom prst="rect">
            <a:avLst/>
          </a:prstGeom>
          <a:noFill/>
          <a:ln w="9525">
            <a:noFill/>
            <a:miter lim="800000"/>
            <a:headEnd/>
            <a:tailEnd/>
          </a:ln>
        </p:spPr>
        <p:txBody>
          <a:bodyPr/>
          <a:lstStyle/>
          <a:p>
            <a:pPr marL="307975" indent="-307975" defTabSz="820738" eaLnBrk="0" hangingPunct="0">
              <a:spcBef>
                <a:spcPct val="20000"/>
              </a:spcBef>
              <a:buClr>
                <a:schemeClr val="folHlink"/>
              </a:buClr>
            </a:pPr>
            <a:endParaRPr lang="en-US"/>
          </a:p>
          <a:p>
            <a:pPr marL="307975" indent="-307975" defTabSz="820738" eaLnBrk="0" hangingPunct="0">
              <a:spcBef>
                <a:spcPct val="20000"/>
              </a:spcBef>
              <a:buClr>
                <a:schemeClr val="folHlink"/>
              </a:buClr>
              <a:buFontTx/>
              <a:buAutoNum type="arabicPeriod" startAt="10"/>
            </a:pPr>
            <a:r>
              <a:rPr lang="en-US" sz="1600"/>
              <a:t>QTP then connects to QC.</a:t>
            </a:r>
          </a:p>
          <a:p>
            <a:pPr marL="307975" indent="-307975" defTabSz="820738" eaLnBrk="0" hangingPunct="0">
              <a:spcBef>
                <a:spcPct val="20000"/>
              </a:spcBef>
              <a:buClr>
                <a:schemeClr val="folHlink"/>
              </a:buClr>
              <a:buFontTx/>
              <a:buAutoNum type="arabicPeriod" startAt="10"/>
            </a:pPr>
            <a:r>
              <a:rPr lang="en-US" sz="1600"/>
              <a:t>Click </a:t>
            </a:r>
            <a:r>
              <a:rPr lang="en-US" sz="1600" b="1"/>
              <a:t>Close</a:t>
            </a:r>
            <a:r>
              <a:rPr lang="en-US" sz="1600"/>
              <a:t> to close the </a:t>
            </a:r>
            <a:r>
              <a:rPr lang="en-US" sz="1600" b="1"/>
              <a:t>Quality Center Connection</a:t>
            </a:r>
            <a:r>
              <a:rPr lang="en-US" sz="1600"/>
              <a:t> dialog box. The Quality Center icon is displayed on the status bar to indicate that QuickTest is currently connected to a Quality Center project.</a:t>
            </a:r>
            <a:br>
              <a:rPr lang="en-US" sz="1600"/>
            </a:br>
            <a:endParaRPr lang="en-US" sz="1600"/>
          </a:p>
          <a:p>
            <a:pPr marL="695325" lvl="1" indent="-285750" defTabSz="820738" eaLnBrk="0" hangingPunct="0">
              <a:spcBef>
                <a:spcPct val="20000"/>
              </a:spcBef>
              <a:buClr>
                <a:schemeClr val="folHlink"/>
              </a:buClr>
              <a:buFontTx/>
              <a:buChar char="•"/>
            </a:pPr>
            <a:r>
              <a:rPr lang="en-US" sz="1600"/>
              <a:t>Tip: To view the current Quality Center connection, point to the </a:t>
            </a:r>
            <a:r>
              <a:rPr lang="en-US" sz="1600" b="1"/>
              <a:t>Quality Center</a:t>
            </a:r>
            <a:r>
              <a:rPr lang="en-US" sz="1600"/>
              <a:t> icon on the status bar. A tooltip displays the Quality Center server name and project to which QuickTest is connected. To open the Quality Center Connection dialog box, double-click the </a:t>
            </a:r>
            <a:r>
              <a:rPr lang="en-US" sz="1600" b="1"/>
              <a:t>Quality Center</a:t>
            </a:r>
            <a:r>
              <a:rPr lang="en-US" sz="1600"/>
              <a:t> icon. </a:t>
            </a:r>
          </a:p>
          <a:p>
            <a:pPr marL="307975" indent="-307975" defTabSz="820738" eaLnBrk="0" hangingPunct="0">
              <a:spcBef>
                <a:spcPct val="20000"/>
              </a:spcBef>
              <a:buClr>
                <a:schemeClr val="folHlink"/>
              </a:buClr>
              <a:buFontTx/>
              <a:buAutoNum type="arabicPeriod" startAt="2"/>
            </a:pPr>
            <a:endParaRPr lang="en-US" sz="1600"/>
          </a:p>
          <a:p>
            <a:pPr marL="307975" indent="-307975" defTabSz="820738" eaLnBrk="0" hangingPunct="0">
              <a:spcBef>
                <a:spcPct val="20000"/>
              </a:spcBef>
              <a:buClr>
                <a:schemeClr val="folHlink"/>
              </a:buClr>
              <a:buFontTx/>
              <a:buChar char="•"/>
            </a:pPr>
            <a:endParaRPr lang="en-US" sz="1600"/>
          </a:p>
        </p:txBody>
      </p:sp>
      <p:pic>
        <p:nvPicPr>
          <p:cNvPr id="80901" name="Picture 4"/>
          <p:cNvPicPr>
            <a:picLocks noChangeAspect="1" noChangeArrowheads="1"/>
          </p:cNvPicPr>
          <p:nvPr/>
        </p:nvPicPr>
        <p:blipFill>
          <a:blip r:embed="rId3"/>
          <a:srcRect/>
          <a:stretch>
            <a:fillRect/>
          </a:stretch>
        </p:blipFill>
        <p:spPr bwMode="auto">
          <a:xfrm>
            <a:off x="7192963" y="2124075"/>
            <a:ext cx="1162050" cy="190500"/>
          </a:xfrm>
          <a:prstGeom prst="rect">
            <a:avLst/>
          </a:prstGeom>
          <a:noFill/>
          <a:ln w="9525">
            <a:noFill/>
            <a:miter lim="800000"/>
            <a:headEnd/>
            <a:tailEnd/>
          </a:ln>
        </p:spPr>
      </p:pic>
    </p:spTree>
    <p:extLst>
      <p:ext uri="{BB962C8B-B14F-4D97-AF65-F5344CB8AC3E}">
        <p14:creationId xmlns:p14="http://schemas.microsoft.com/office/powerpoint/2010/main" val="3925471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0"/>
          <p:cNvSpPr>
            <a:spLocks noGrp="1" noChangeArrowheads="1"/>
          </p:cNvSpPr>
          <p:nvPr>
            <p:ph type="sldNum" sz="quarter" idx="10"/>
          </p:nvPr>
        </p:nvSpPr>
        <p:spPr>
          <a:noFill/>
        </p:spPr>
        <p:txBody>
          <a:bodyPr/>
          <a:lstStyle/>
          <a:p>
            <a:fld id="{816CAEEB-A3D6-449C-B5A3-CCB993D0DB3B}" type="slidenum">
              <a:rPr lang="en-US" smtClean="0"/>
              <a:pPr/>
              <a:t>8</a:t>
            </a:fld>
            <a:endParaRPr lang="en-US" smtClean="0"/>
          </a:p>
        </p:txBody>
      </p:sp>
      <p:sp>
        <p:nvSpPr>
          <p:cNvPr id="82946" name="Rectangle 10"/>
          <p:cNvSpPr txBox="1">
            <a:spLocks noGrp="1" noChangeArrowheads="1"/>
          </p:cNvSpPr>
          <p:nvPr/>
        </p:nvSpPr>
        <p:spPr bwMode="auto">
          <a:xfrm>
            <a:off x="1524000" y="6210300"/>
            <a:ext cx="685800" cy="476250"/>
          </a:xfrm>
          <a:prstGeom prst="rect">
            <a:avLst/>
          </a:prstGeom>
          <a:noFill/>
          <a:ln w="9525">
            <a:noFill/>
            <a:miter lim="800000"/>
            <a:headEnd/>
            <a:tailEnd/>
          </a:ln>
        </p:spPr>
        <p:txBody>
          <a:bodyPr/>
          <a:lstStyle/>
          <a:p>
            <a:pPr algn="r" eaLnBrk="0" hangingPunct="0"/>
            <a:fld id="{9E40D2E8-FB5E-4F9F-85C9-319A6F11471F}" type="slidenum">
              <a:rPr lang="en-US" sz="1400"/>
              <a:pPr algn="r" eaLnBrk="0" hangingPunct="0"/>
              <a:t>8</a:t>
            </a:fld>
            <a:endParaRPr lang="en-US" sz="1400"/>
          </a:p>
        </p:txBody>
      </p:sp>
      <p:sp>
        <p:nvSpPr>
          <p:cNvPr id="82947" name="Rectangle 2"/>
          <p:cNvSpPr>
            <a:spLocks noGrp="1" noChangeArrowheads="1"/>
          </p:cNvSpPr>
          <p:nvPr>
            <p:ph type="title" idx="4294967295"/>
          </p:nvPr>
        </p:nvSpPr>
        <p:spPr/>
        <p:txBody>
          <a:bodyPr/>
          <a:lstStyle/>
          <a:p>
            <a:r>
              <a:rPr lang="en-US" dirty="0" smtClean="0"/>
              <a:t>Demo : Connect </a:t>
            </a:r>
            <a:r>
              <a:rPr lang="en-US" dirty="0" smtClean="0"/>
              <a:t>QTP to QC</a:t>
            </a:r>
          </a:p>
        </p:txBody>
      </p:sp>
      <p:sp>
        <p:nvSpPr>
          <p:cNvPr id="82948" name="Rectangle 3"/>
          <p:cNvSpPr>
            <a:spLocks noGrp="1" noChangeArrowheads="1"/>
          </p:cNvSpPr>
          <p:nvPr>
            <p:ph type="body" idx="4294967295"/>
          </p:nvPr>
        </p:nvSpPr>
        <p:spPr>
          <a:xfrm>
            <a:off x="2197994" y="1916113"/>
            <a:ext cx="7658100" cy="4805362"/>
          </a:xfrm>
        </p:spPr>
        <p:txBody>
          <a:bodyPr/>
          <a:lstStyle/>
          <a:p>
            <a:pPr>
              <a:buFontTx/>
              <a:buAutoNum type="arabicPeriod"/>
            </a:pPr>
            <a:r>
              <a:rPr lang="en-US" dirty="0" smtClean="0"/>
              <a:t>Launch QTP.</a:t>
            </a:r>
          </a:p>
          <a:p>
            <a:pPr>
              <a:buFontTx/>
              <a:buAutoNum type="arabicPeriod"/>
            </a:pPr>
            <a:endParaRPr lang="en-US" dirty="0" smtClean="0"/>
          </a:p>
          <a:p>
            <a:pPr>
              <a:buFontTx/>
              <a:buAutoNum type="arabicPeriod"/>
            </a:pPr>
            <a:r>
              <a:rPr lang="en-US" dirty="0" smtClean="0"/>
              <a:t>Connect to the Training Quality Center project.</a:t>
            </a:r>
          </a:p>
        </p:txBody>
      </p:sp>
    </p:spTree>
    <p:extLst>
      <p:ext uri="{BB962C8B-B14F-4D97-AF65-F5344CB8AC3E}">
        <p14:creationId xmlns:p14="http://schemas.microsoft.com/office/powerpoint/2010/main" val="14321151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351</Words>
  <Application>Microsoft Office PowerPoint</Application>
  <PresentationFormat>Widescreen</PresentationFormat>
  <Paragraphs>64</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Connecting QTP to QC/ALM</vt:lpstr>
      <vt:lpstr>PowerPoint Presentation</vt:lpstr>
      <vt:lpstr>PowerPoint Presentation</vt:lpstr>
      <vt:lpstr>PowerPoint Presentation</vt:lpstr>
      <vt:lpstr>PowerPoint Presentation</vt:lpstr>
      <vt:lpstr>PowerPoint Presentation</vt:lpstr>
      <vt:lpstr>PowerPoint Presentation</vt:lpstr>
      <vt:lpstr>Demo : Connect QTP to QC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Connecting QTP to QC/ALM</dc:title>
  <dc:creator>Balasubramanian Ranganathan</dc:creator>
  <cp:lastModifiedBy>Balasubramanian Ranganathan</cp:lastModifiedBy>
  <cp:revision>1</cp:revision>
  <dcterms:created xsi:type="dcterms:W3CDTF">2013-12-12T04:03:41Z</dcterms:created>
  <dcterms:modified xsi:type="dcterms:W3CDTF">2013-12-12T04:03:51Z</dcterms:modified>
</cp:coreProperties>
</file>