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4" r:id="rId3"/>
    <p:sldId id="275" r:id="rId4"/>
    <p:sldId id="257" r:id="rId5"/>
    <p:sldId id="267" r:id="rId6"/>
    <p:sldId id="258" r:id="rId7"/>
    <p:sldId id="269" r:id="rId8"/>
    <p:sldId id="259" r:id="rId9"/>
    <p:sldId id="260" r:id="rId10"/>
    <p:sldId id="261" r:id="rId11"/>
    <p:sldId id="276" r:id="rId12"/>
    <p:sldId id="262" r:id="rId13"/>
    <p:sldId id="270" r:id="rId14"/>
    <p:sldId id="271" r:id="rId15"/>
    <p:sldId id="272" r:id="rId16"/>
    <p:sldId id="273" r:id="rId17"/>
    <p:sldId id="274" r:id="rId18"/>
    <p:sldId id="263" r:id="rId19"/>
    <p:sldId id="265" r:id="rId20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9855200" y="1"/>
            <a:ext cx="203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dirty="0">
                <a:solidFill>
                  <a:schemeClr val="bg1"/>
                </a:solidFill>
                <a:latin typeface="Arial" charset="0"/>
                <a:cs typeface="+mn-cs"/>
              </a:rPr>
              <a:t>www.ideliver-inc.com</a:t>
            </a:r>
          </a:p>
        </p:txBody>
      </p:sp>
    </p:spTree>
    <p:extLst>
      <p:ext uri="{BB962C8B-B14F-4D97-AF65-F5344CB8AC3E}">
        <p14:creationId xmlns:p14="http://schemas.microsoft.com/office/powerpoint/2010/main" val="253092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7132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52401"/>
            <a:ext cx="27432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1"/>
            <a:ext cx="8026400" cy="5745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8689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6889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9936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5824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0518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1613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5941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9706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0143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of the slide to come here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bullet &lt;24pt&gt;</a:t>
            </a:r>
          </a:p>
          <a:p>
            <a:pPr lvl="1"/>
            <a:r>
              <a:rPr lang="en-US" smtClean="0"/>
              <a:t>Second level&lt;20pt&gt;</a:t>
            </a:r>
          </a:p>
          <a:p>
            <a:pPr lvl="2"/>
            <a:r>
              <a:rPr lang="en-US" smtClean="0"/>
              <a:t>Third level&lt;18pt&gt;</a:t>
            </a:r>
          </a:p>
          <a:p>
            <a:pPr lvl="3"/>
            <a:r>
              <a:rPr lang="en-US" smtClean="0"/>
              <a:t>Fourth level&lt;16pt&gt;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753600" y="6534150"/>
            <a:ext cx="2540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829054"/>
                </a:solidFill>
                <a:latin typeface="Arial" charset="0"/>
                <a:cs typeface="+mn-cs"/>
              </a:defRPr>
            </a:lvl1pPr>
          </a:lstStyle>
          <a:p>
            <a:endParaRPr lang="es-CR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04800" y="6534151"/>
            <a:ext cx="5791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dirty="0">
                <a:solidFill>
                  <a:srgbClr val="919191"/>
                </a:solidFill>
                <a:latin typeface="Arial" charset="0"/>
                <a:cs typeface="+mn-cs"/>
              </a:rPr>
              <a:t>iDeliver Technologies LLC  © Copyright 2009 - 2010</a:t>
            </a:r>
          </a:p>
        </p:txBody>
      </p:sp>
    </p:spTree>
    <p:extLst>
      <p:ext uri="{BB962C8B-B14F-4D97-AF65-F5344CB8AC3E}">
        <p14:creationId xmlns:p14="http://schemas.microsoft.com/office/powerpoint/2010/main" val="81645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•"/>
        <a:defRPr sz="2400">
          <a:solidFill>
            <a:srgbClr val="42424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–"/>
        <a:defRPr sz="2000">
          <a:solidFill>
            <a:srgbClr val="42424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•"/>
        <a:defRPr>
          <a:solidFill>
            <a:srgbClr val="42424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–"/>
        <a:defRPr sz="1600">
          <a:solidFill>
            <a:srgbClr val="42424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ouglas@ideliver-inc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0022" y="3219719"/>
            <a:ext cx="452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Running Manual BPT Tests</a:t>
            </a:r>
            <a:endParaRPr lang="es-CR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173152"/>
            <a:ext cx="3326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Elaborated </a:t>
            </a:r>
            <a:r>
              <a:rPr lang="en-US" dirty="0"/>
              <a:t>by: Douglas Garcia</a:t>
            </a:r>
          </a:p>
          <a:p>
            <a:r>
              <a:rPr lang="en-US" dirty="0" smtClean="0">
                <a:hlinkClick r:id="rId2"/>
              </a:rPr>
              <a:t>douglas@ideliver-inc.com</a:t>
            </a:r>
            <a:endParaRPr lang="en-US" dirty="0" smtClean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7581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Run</a:t>
            </a:r>
            <a:r>
              <a:rPr lang="es-CR" dirty="0"/>
              <a:t> a</a:t>
            </a:r>
            <a:r>
              <a:rPr lang="es-CR" dirty="0" smtClean="0"/>
              <a:t> </a:t>
            </a:r>
            <a:r>
              <a:rPr lang="es-CR" dirty="0"/>
              <a:t>BP Test </a:t>
            </a:r>
            <a:r>
              <a:rPr lang="es-CR" dirty="0" err="1"/>
              <a:t>F</a:t>
            </a:r>
            <a:r>
              <a:rPr lang="es-CR" dirty="0" err="1" smtClean="0"/>
              <a:t>rom</a:t>
            </a:r>
            <a:r>
              <a:rPr lang="es-CR" dirty="0" smtClean="0"/>
              <a:t> </a:t>
            </a:r>
            <a:r>
              <a:rPr lang="es-CR" dirty="0"/>
              <a:t>Test </a:t>
            </a:r>
            <a:r>
              <a:rPr lang="es-CR" dirty="0" err="1"/>
              <a:t>Lab</a:t>
            </a:r>
            <a:r>
              <a:rPr lang="es-CR" dirty="0"/>
              <a:t> </a:t>
            </a:r>
            <a:r>
              <a:rPr lang="es-CR" dirty="0" err="1"/>
              <a:t>with</a:t>
            </a:r>
            <a:r>
              <a:rPr lang="es-CR" dirty="0"/>
              <a:t> </a:t>
            </a:r>
            <a:r>
              <a:rPr lang="es-CR" dirty="0" err="1"/>
              <a:t>Sprinter</a:t>
            </a:r>
            <a:r>
              <a:rPr lang="es-CR" dirty="0"/>
              <a:t>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098" y="1966096"/>
            <a:ext cx="5638800" cy="3105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8642" y="2160967"/>
            <a:ext cx="734096" cy="208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6" name="Straight Arrow Connector 5"/>
          <p:cNvCxnSpPr>
            <a:stCxn id="10" idx="2"/>
            <a:endCxn id="14" idx="0"/>
          </p:cNvCxnSpPr>
          <p:nvPr/>
        </p:nvCxnSpPr>
        <p:spPr>
          <a:xfrm>
            <a:off x="10730716" y="2471402"/>
            <a:ext cx="287014" cy="9609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8098" y="5071246"/>
            <a:ext cx="26530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24242"/>
                </a:solidFill>
              </a:rPr>
              <a:t>Add/delete a new step</a:t>
            </a:r>
            <a:endParaRPr lang="es-CR" sz="2400" dirty="0">
              <a:solidFill>
                <a:srgbClr val="424242"/>
              </a:solidFill>
            </a:endParaRPr>
          </a:p>
          <a:p>
            <a:endParaRPr lang="es-C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715" y="1969663"/>
            <a:ext cx="4200525" cy="8001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547192" y="2238241"/>
            <a:ext cx="367048" cy="233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1" name="Straight Arrow Connector 10"/>
          <p:cNvCxnSpPr>
            <a:endCxn id="8" idx="0"/>
          </p:cNvCxnSpPr>
          <p:nvPr/>
        </p:nvCxnSpPr>
        <p:spPr>
          <a:xfrm>
            <a:off x="1375893" y="2522113"/>
            <a:ext cx="728729" cy="25491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509802" y="3432358"/>
            <a:ext cx="1015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24242"/>
                </a:solidFill>
              </a:rPr>
              <a:t>STOP</a:t>
            </a:r>
            <a:endParaRPr lang="es-CR" sz="2400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8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Defects From Sprinter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239" y="1298140"/>
            <a:ext cx="5384800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While executing a test, go to the tools sidebar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Click “Smart Defect”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Click “Submit Defect”</a:t>
            </a:r>
          </a:p>
          <a:p>
            <a:pPr marL="457200" indent="-457200">
              <a:buFont typeface="+mj-lt"/>
              <a:buAutoNum type="arabicPeriod"/>
            </a:pPr>
            <a:endParaRPr lang="es-C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39479" y="1533983"/>
            <a:ext cx="1285875" cy="723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57623" y="1468192"/>
            <a:ext cx="1416676" cy="850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TextBox 6"/>
          <p:cNvSpPr txBox="1"/>
          <p:nvPr/>
        </p:nvSpPr>
        <p:spPr>
          <a:xfrm>
            <a:off x="7469510" y="1098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s-CR" dirty="0"/>
          </a:p>
        </p:txBody>
      </p:sp>
      <p:sp>
        <p:nvSpPr>
          <p:cNvPr id="8" name="Rectangle 7"/>
          <p:cNvSpPr/>
          <p:nvPr/>
        </p:nvSpPr>
        <p:spPr>
          <a:xfrm>
            <a:off x="7203637" y="1764405"/>
            <a:ext cx="257341" cy="25757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TextBox 8"/>
          <p:cNvSpPr txBox="1"/>
          <p:nvPr/>
        </p:nvSpPr>
        <p:spPr>
          <a:xfrm>
            <a:off x="7304525" y="2021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s-C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243" y="2414652"/>
            <a:ext cx="4610100" cy="40053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813701" y="6065949"/>
            <a:ext cx="940158" cy="354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TextBox 11"/>
          <p:cNvSpPr txBox="1"/>
          <p:nvPr/>
        </p:nvSpPr>
        <p:spPr>
          <a:xfrm>
            <a:off x="9813701" y="57496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0197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Run Summary </a:t>
            </a:r>
            <a:r>
              <a:rPr lang="en-US" dirty="0"/>
              <a:t>F</a:t>
            </a:r>
            <a:r>
              <a:rPr lang="en-US" dirty="0" smtClean="0"/>
              <a:t>rom Sprinter</a:t>
            </a:r>
            <a:endParaRPr lang="es-C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3589" y="1371600"/>
            <a:ext cx="576482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7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 Business </a:t>
            </a:r>
            <a:r>
              <a:rPr lang="en-US" dirty="0"/>
              <a:t>C</a:t>
            </a:r>
            <a:r>
              <a:rPr lang="en-US" dirty="0" smtClean="0"/>
              <a:t>omponent </a:t>
            </a:r>
            <a:r>
              <a:rPr lang="en-US" dirty="0"/>
              <a:t>F</a:t>
            </a:r>
            <a:r>
              <a:rPr lang="en-US" dirty="0" smtClean="0"/>
              <a:t>rom Sprinter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Create a test set in the test lab module</a:t>
            </a:r>
          </a:p>
          <a:p>
            <a:pPr marL="457200" indent="-457200">
              <a:buAutoNum type="arabicPeriod"/>
            </a:pPr>
            <a:r>
              <a:rPr lang="en-US" dirty="0" smtClean="0"/>
              <a:t>Select a test</a:t>
            </a:r>
          </a:p>
          <a:p>
            <a:pPr marL="457200" indent="-457200">
              <a:buAutoNum type="arabicPeriod"/>
            </a:pPr>
            <a:r>
              <a:rPr lang="en-US" dirty="0" smtClean="0"/>
              <a:t>Click “Quick Add” to add the test into the execution grid</a:t>
            </a:r>
            <a:endParaRPr lang="es-C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939247"/>
            <a:ext cx="5384800" cy="13906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75042" y="2939247"/>
            <a:ext cx="206062" cy="138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angle 6"/>
          <p:cNvSpPr/>
          <p:nvPr/>
        </p:nvSpPr>
        <p:spPr>
          <a:xfrm>
            <a:off x="8392017" y="2957134"/>
            <a:ext cx="494406" cy="120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angle 7"/>
          <p:cNvSpPr/>
          <p:nvPr/>
        </p:nvSpPr>
        <p:spPr>
          <a:xfrm>
            <a:off x="10491274" y="3078051"/>
            <a:ext cx="206062" cy="138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478073" y="3078051"/>
            <a:ext cx="914400" cy="91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89442" y="4010338"/>
            <a:ext cx="206062" cy="138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TextBox 11"/>
          <p:cNvSpPr txBox="1"/>
          <p:nvPr/>
        </p:nvSpPr>
        <p:spPr>
          <a:xfrm>
            <a:off x="7237926" y="3895074"/>
            <a:ext cx="10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s-C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513650" y="3082736"/>
            <a:ext cx="110902" cy="716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521521" y="3825672"/>
            <a:ext cx="206062" cy="138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6" name="TextBox 15"/>
          <p:cNvSpPr txBox="1"/>
          <p:nvPr/>
        </p:nvSpPr>
        <p:spPr>
          <a:xfrm>
            <a:off x="8521521" y="3709114"/>
            <a:ext cx="10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s-CR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586434" y="3220219"/>
            <a:ext cx="110902" cy="716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594304" y="3940936"/>
            <a:ext cx="306231" cy="208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9" name="TextBox 18"/>
          <p:cNvSpPr txBox="1"/>
          <p:nvPr/>
        </p:nvSpPr>
        <p:spPr>
          <a:xfrm>
            <a:off x="10586434" y="38256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05523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Business Component From Sprinter(Cont</a:t>
            </a:r>
            <a:r>
              <a:rPr lang="en-US" dirty="0" smtClean="0"/>
              <a:t>.)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 into ALM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“Authenticate”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a domain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a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“Login”</a:t>
            </a:r>
            <a:endParaRPr lang="es-C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500" y="1391444"/>
            <a:ext cx="4953000" cy="4486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19741" y="1854557"/>
            <a:ext cx="3644721" cy="1184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TextBox 6"/>
          <p:cNvSpPr txBox="1"/>
          <p:nvPr/>
        </p:nvSpPr>
        <p:spPr>
          <a:xfrm>
            <a:off x="10380372" y="2021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s-CR" dirty="0"/>
          </a:p>
        </p:txBody>
      </p:sp>
      <p:sp>
        <p:nvSpPr>
          <p:cNvPr id="8" name="Rectangle 7"/>
          <p:cNvSpPr/>
          <p:nvPr/>
        </p:nvSpPr>
        <p:spPr>
          <a:xfrm>
            <a:off x="6619741" y="3634581"/>
            <a:ext cx="2601532" cy="3192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TextBox 9"/>
          <p:cNvSpPr txBox="1"/>
          <p:nvPr/>
        </p:nvSpPr>
        <p:spPr>
          <a:xfrm>
            <a:off x="9350062" y="36345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s-CR" dirty="0"/>
          </a:p>
        </p:txBody>
      </p:sp>
      <p:sp>
        <p:nvSpPr>
          <p:cNvPr id="11" name="Rectangle 10"/>
          <p:cNvSpPr/>
          <p:nvPr/>
        </p:nvSpPr>
        <p:spPr>
          <a:xfrm>
            <a:off x="6619741" y="4049858"/>
            <a:ext cx="2601532" cy="3192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TextBox 11"/>
          <p:cNvSpPr txBox="1"/>
          <p:nvPr/>
        </p:nvSpPr>
        <p:spPr>
          <a:xfrm>
            <a:off x="9350062" y="40498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s-CR" dirty="0"/>
          </a:p>
        </p:txBody>
      </p:sp>
      <p:sp>
        <p:nvSpPr>
          <p:cNvPr id="13" name="Rectangle 12"/>
          <p:cNvSpPr/>
          <p:nvPr/>
        </p:nvSpPr>
        <p:spPr>
          <a:xfrm>
            <a:off x="10380372" y="4463382"/>
            <a:ext cx="656822" cy="3192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Rectangle 13"/>
          <p:cNvSpPr/>
          <p:nvPr/>
        </p:nvSpPr>
        <p:spPr>
          <a:xfrm>
            <a:off x="10355151" y="3039414"/>
            <a:ext cx="656822" cy="3192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TextBox 14"/>
          <p:cNvSpPr txBox="1"/>
          <p:nvPr/>
        </p:nvSpPr>
        <p:spPr>
          <a:xfrm>
            <a:off x="11037194" y="3039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s-CR" dirty="0"/>
          </a:p>
        </p:txBody>
      </p:sp>
      <p:sp>
        <p:nvSpPr>
          <p:cNvPr id="16" name="TextBox 15"/>
          <p:cNvSpPr txBox="1"/>
          <p:nvPr/>
        </p:nvSpPr>
        <p:spPr>
          <a:xfrm>
            <a:off x="10993012" y="44500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4547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Business Component From Sprinter(Cont.)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the Run Tab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“Open HP ALM test”</a:t>
            </a:r>
          </a:p>
          <a:p>
            <a:pPr marL="514350" indent="-514350">
              <a:buFont typeface="+mj-lt"/>
              <a:buAutoNum type="arabicPeriod"/>
            </a:pPr>
            <a:endParaRPr lang="es-C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865421"/>
            <a:ext cx="5384800" cy="35383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3385" y="1828800"/>
            <a:ext cx="540913" cy="231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angle 6"/>
          <p:cNvSpPr/>
          <p:nvPr/>
        </p:nvSpPr>
        <p:spPr>
          <a:xfrm>
            <a:off x="6249115" y="2115486"/>
            <a:ext cx="2225183" cy="368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TextBox 7"/>
          <p:cNvSpPr txBox="1"/>
          <p:nvPr/>
        </p:nvSpPr>
        <p:spPr>
          <a:xfrm>
            <a:off x="8458556" y="17600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s-CR" dirty="0"/>
          </a:p>
        </p:txBody>
      </p:sp>
      <p:sp>
        <p:nvSpPr>
          <p:cNvPr id="9" name="TextBox 8"/>
          <p:cNvSpPr txBox="1"/>
          <p:nvPr/>
        </p:nvSpPr>
        <p:spPr>
          <a:xfrm>
            <a:off x="8477875" y="21487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3873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Business Component From Sprinter(Cont.)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the 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“Open”</a:t>
            </a:r>
            <a:endParaRPr lang="es-C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832119"/>
            <a:ext cx="5384800" cy="36049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50051" y="2601532"/>
            <a:ext cx="3593205" cy="206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angle 6"/>
          <p:cNvSpPr/>
          <p:nvPr/>
        </p:nvSpPr>
        <p:spPr>
          <a:xfrm>
            <a:off x="10315977" y="5164428"/>
            <a:ext cx="566671" cy="180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TextBox 7"/>
          <p:cNvSpPr txBox="1"/>
          <p:nvPr/>
        </p:nvSpPr>
        <p:spPr>
          <a:xfrm>
            <a:off x="8075054" y="2807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s-CR" dirty="0"/>
          </a:p>
        </p:txBody>
      </p:sp>
      <p:sp>
        <p:nvSpPr>
          <p:cNvPr id="9" name="TextBox 8"/>
          <p:cNvSpPr txBox="1"/>
          <p:nvPr/>
        </p:nvSpPr>
        <p:spPr>
          <a:xfrm>
            <a:off x="10442859" y="47950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19642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Business Component From Sprinter(Cont.)</a:t>
            </a:r>
            <a:endParaRPr lang="es-CR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Click “Run the Activate test”</a:t>
            </a:r>
            <a:endParaRPr lang="es-CR" dirty="0"/>
          </a:p>
        </p:txBody>
      </p:sp>
      <p:pic>
        <p:nvPicPr>
          <p:cNvPr id="13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9285" y="1371601"/>
            <a:ext cx="5384800" cy="3239036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6349285" y="1635617"/>
            <a:ext cx="412123" cy="5666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717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273" y="1371600"/>
            <a:ext cx="5657453" cy="4525963"/>
          </a:xfrm>
        </p:spPr>
      </p:pic>
    </p:spTree>
    <p:extLst>
      <p:ext uri="{BB962C8B-B14F-4D97-AF65-F5344CB8AC3E}">
        <p14:creationId xmlns:p14="http://schemas.microsoft.com/office/powerpoint/2010/main" val="30581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s-C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729581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353840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s-C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run manual tests from HP ALM</a:t>
            </a:r>
          </a:p>
          <a:p>
            <a:r>
              <a:rPr lang="en-US" dirty="0" smtClean="0"/>
              <a:t>How to run manual tests from HP Sprinter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Exercise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3245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a BPT Test </a:t>
            </a:r>
            <a:r>
              <a:rPr lang="en-US"/>
              <a:t>Manually </a:t>
            </a:r>
            <a:r>
              <a:rPr lang="en-US" smtClean="0"/>
              <a:t>From </a:t>
            </a:r>
            <a:r>
              <a:rPr lang="en-US" dirty="0"/>
              <a:t>the Test Lab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Create a test set in the test lab module</a:t>
            </a:r>
          </a:p>
          <a:p>
            <a:pPr marL="457200" indent="-457200">
              <a:buAutoNum type="arabicPeriod"/>
            </a:pPr>
            <a:r>
              <a:rPr lang="en-US" dirty="0" smtClean="0"/>
              <a:t>Select a test</a:t>
            </a:r>
          </a:p>
          <a:p>
            <a:pPr marL="457200" indent="-457200">
              <a:buAutoNum type="arabicPeriod"/>
            </a:pPr>
            <a:r>
              <a:rPr lang="en-US" dirty="0" smtClean="0"/>
              <a:t>Click “Quick Add” to add the test into the execution grid</a:t>
            </a:r>
            <a:endParaRPr lang="es-C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939247"/>
            <a:ext cx="5384800" cy="13906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75042" y="2939247"/>
            <a:ext cx="206062" cy="138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angle 6"/>
          <p:cNvSpPr/>
          <p:nvPr/>
        </p:nvSpPr>
        <p:spPr>
          <a:xfrm>
            <a:off x="8392017" y="2957134"/>
            <a:ext cx="494406" cy="120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angle 7"/>
          <p:cNvSpPr/>
          <p:nvPr/>
        </p:nvSpPr>
        <p:spPr>
          <a:xfrm>
            <a:off x="10491274" y="3078051"/>
            <a:ext cx="206062" cy="138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478073" y="3078051"/>
            <a:ext cx="914400" cy="91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89442" y="4010338"/>
            <a:ext cx="206062" cy="138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TextBox 11"/>
          <p:cNvSpPr txBox="1"/>
          <p:nvPr/>
        </p:nvSpPr>
        <p:spPr>
          <a:xfrm>
            <a:off x="7237926" y="3895074"/>
            <a:ext cx="10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s-C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513650" y="3082736"/>
            <a:ext cx="110902" cy="716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521521" y="3825672"/>
            <a:ext cx="206062" cy="138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6" name="TextBox 15"/>
          <p:cNvSpPr txBox="1"/>
          <p:nvPr/>
        </p:nvSpPr>
        <p:spPr>
          <a:xfrm>
            <a:off x="8521521" y="3709114"/>
            <a:ext cx="10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s-CR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586434" y="3220219"/>
            <a:ext cx="110902" cy="716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594304" y="3940936"/>
            <a:ext cx="306231" cy="208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9" name="TextBox 18"/>
          <p:cNvSpPr txBox="1"/>
          <p:nvPr/>
        </p:nvSpPr>
        <p:spPr>
          <a:xfrm>
            <a:off x="10586434" y="38256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07203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a BPT Test </a:t>
            </a:r>
            <a:r>
              <a:rPr lang="en-US" dirty="0"/>
              <a:t>M</a:t>
            </a:r>
            <a:r>
              <a:rPr lang="en-US" dirty="0" smtClean="0"/>
              <a:t>anually from the Test </a:t>
            </a:r>
            <a:r>
              <a:rPr lang="en-US" dirty="0"/>
              <a:t>L</a:t>
            </a:r>
            <a:r>
              <a:rPr lang="en-US" dirty="0" smtClean="0"/>
              <a:t>ab</a:t>
            </a:r>
            <a:endParaRPr lang="es-CR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Click “Run”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elect </a:t>
            </a:r>
            <a:r>
              <a:rPr lang="en-US" dirty="0"/>
              <a:t>“Continue Manual Run”</a:t>
            </a:r>
            <a:endParaRPr lang="es-CR" dirty="0"/>
          </a:p>
          <a:p>
            <a:pPr marL="0" indent="0">
              <a:buNone/>
            </a:pPr>
            <a:endParaRPr lang="es-C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99257"/>
            <a:ext cx="5384800" cy="207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1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BPT </a:t>
            </a:r>
            <a:r>
              <a:rPr lang="en-US" dirty="0" smtClean="0"/>
              <a:t>Test </a:t>
            </a:r>
            <a:r>
              <a:rPr lang="en-US" dirty="0"/>
              <a:t>M</a:t>
            </a:r>
            <a:r>
              <a:rPr lang="en-US" dirty="0" smtClean="0"/>
              <a:t>anually </a:t>
            </a:r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/>
              <a:t>the </a:t>
            </a:r>
            <a:r>
              <a:rPr lang="en-US" dirty="0" smtClean="0"/>
              <a:t>Test Lab(Cont.)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525963"/>
          </a:xfrm>
        </p:spPr>
        <p:txBody>
          <a:bodyPr/>
          <a:lstStyle/>
          <a:p>
            <a:r>
              <a:rPr lang="en-US" dirty="0" smtClean="0"/>
              <a:t>Click “Begin” To run the Test </a:t>
            </a:r>
          </a:p>
          <a:p>
            <a:pPr marL="0" indent="0">
              <a:buNone/>
            </a:pPr>
            <a:endParaRPr lang="es-CR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32862" y="1295400"/>
            <a:ext cx="4649538" cy="4094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057622" y="1519707"/>
            <a:ext cx="643943" cy="231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9859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BPT </a:t>
            </a:r>
            <a:r>
              <a:rPr lang="en-US" dirty="0" smtClean="0"/>
              <a:t>Test </a:t>
            </a:r>
            <a:r>
              <a:rPr lang="en-US" dirty="0"/>
              <a:t>M</a:t>
            </a:r>
            <a:r>
              <a:rPr lang="en-US" dirty="0" smtClean="0"/>
              <a:t>anually From </a:t>
            </a:r>
            <a:r>
              <a:rPr lang="en-US" dirty="0"/>
              <a:t>the </a:t>
            </a:r>
            <a:r>
              <a:rPr lang="en-US" dirty="0" smtClean="0"/>
              <a:t>Test Lab(Cont.)</a:t>
            </a:r>
            <a:endParaRPr lang="es-CR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Add/Delete New or existing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Pass/Fail selected pass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Stop Run</a:t>
            </a:r>
            <a:endParaRPr lang="es-CR" dirty="0"/>
          </a:p>
        </p:txBody>
      </p:sp>
      <p:pic>
        <p:nvPicPr>
          <p:cNvPr id="23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6224" y="1371600"/>
            <a:ext cx="4580119" cy="4525963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6697014" y="1622738"/>
            <a:ext cx="450761" cy="257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25" name="Straight Arrow Connector 24"/>
          <p:cNvCxnSpPr>
            <a:stCxn id="14" idx="3"/>
          </p:cNvCxnSpPr>
          <p:nvPr/>
        </p:nvCxnSpPr>
        <p:spPr>
          <a:xfrm flipH="1">
            <a:off x="6297769" y="1842594"/>
            <a:ext cx="465257" cy="578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89632" y="23127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s-CR" dirty="0"/>
          </a:p>
        </p:txBody>
      </p:sp>
      <p:sp>
        <p:nvSpPr>
          <p:cNvPr id="27" name="Oval 26"/>
          <p:cNvSpPr/>
          <p:nvPr/>
        </p:nvSpPr>
        <p:spPr>
          <a:xfrm>
            <a:off x="6016335" y="2312763"/>
            <a:ext cx="308137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Oval 27"/>
          <p:cNvSpPr/>
          <p:nvPr/>
        </p:nvSpPr>
        <p:spPr>
          <a:xfrm>
            <a:off x="7147775" y="1622738"/>
            <a:ext cx="425002" cy="257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360276" y="1842594"/>
            <a:ext cx="2749639" cy="1106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109915" y="2799786"/>
            <a:ext cx="308137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3" name="TextBox 32"/>
          <p:cNvSpPr txBox="1"/>
          <p:nvPr/>
        </p:nvSpPr>
        <p:spPr>
          <a:xfrm>
            <a:off x="10116868" y="2786749"/>
            <a:ext cx="34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s-CR" dirty="0"/>
          </a:p>
        </p:txBody>
      </p:sp>
      <p:sp>
        <p:nvSpPr>
          <p:cNvPr id="35" name="Oval 34"/>
          <p:cNvSpPr/>
          <p:nvPr/>
        </p:nvSpPr>
        <p:spPr>
          <a:xfrm>
            <a:off x="9656186" y="1619415"/>
            <a:ext cx="308137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9959323" y="1880315"/>
            <a:ext cx="504933" cy="251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413052" y="2026596"/>
            <a:ext cx="308137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9" name="TextBox 38"/>
          <p:cNvSpPr txBox="1"/>
          <p:nvPr/>
        </p:nvSpPr>
        <p:spPr>
          <a:xfrm>
            <a:off x="10414853" y="20265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3505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BPT </a:t>
            </a:r>
            <a:r>
              <a:rPr lang="en-US" dirty="0" smtClean="0"/>
              <a:t>Test </a:t>
            </a:r>
            <a:r>
              <a:rPr lang="en-US" dirty="0"/>
              <a:t>M</a:t>
            </a:r>
            <a:r>
              <a:rPr lang="en-US" dirty="0" smtClean="0"/>
              <a:t>anually From </a:t>
            </a:r>
            <a:r>
              <a:rPr lang="en-US" dirty="0"/>
              <a:t>the </a:t>
            </a:r>
            <a:r>
              <a:rPr lang="en-US" dirty="0" smtClean="0"/>
              <a:t>Test </a:t>
            </a:r>
            <a:r>
              <a:rPr lang="en-US" dirty="0"/>
              <a:t>L</a:t>
            </a:r>
            <a:r>
              <a:rPr lang="en-US" dirty="0" smtClean="0"/>
              <a:t>ab(Cont.)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I</a:t>
            </a:r>
            <a:r>
              <a:rPr lang="en-US" smtClean="0"/>
              <a:t>f </a:t>
            </a:r>
            <a:r>
              <a:rPr lang="en-US" dirty="0" smtClean="0"/>
              <a:t>the test passed/failed or it was not </a:t>
            </a:r>
            <a:r>
              <a:rPr lang="en-US" smtClean="0"/>
              <a:t>totally completed, </a:t>
            </a:r>
            <a:r>
              <a:rPr lang="en-US" dirty="0" smtClean="0"/>
              <a:t>the status of the test from the execution grid will be updated as soon as the run ends.</a:t>
            </a:r>
          </a:p>
          <a:p>
            <a:pPr marL="0" indent="0">
              <a:buNone/>
            </a:pPr>
            <a:endParaRPr lang="es-C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437" y="2596356"/>
            <a:ext cx="5191125" cy="2076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543245" y="3309870"/>
            <a:ext cx="721217" cy="21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5457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Run</a:t>
            </a:r>
            <a:r>
              <a:rPr lang="es-CR" dirty="0"/>
              <a:t> a</a:t>
            </a:r>
            <a:r>
              <a:rPr lang="es-CR" dirty="0" smtClean="0"/>
              <a:t> BPT Test </a:t>
            </a:r>
            <a:r>
              <a:rPr lang="es-CR" dirty="0" err="1"/>
              <a:t>F</a:t>
            </a:r>
            <a:r>
              <a:rPr lang="es-CR" dirty="0" err="1" smtClean="0"/>
              <a:t>rom</a:t>
            </a:r>
            <a:r>
              <a:rPr lang="es-CR" dirty="0" smtClean="0"/>
              <a:t> </a:t>
            </a:r>
            <a:r>
              <a:rPr lang="es-CR" dirty="0"/>
              <a:t>Test </a:t>
            </a:r>
            <a:r>
              <a:rPr lang="es-CR" dirty="0" err="1"/>
              <a:t>Lab</a:t>
            </a:r>
            <a:r>
              <a:rPr lang="es-CR" dirty="0"/>
              <a:t> </a:t>
            </a:r>
            <a:r>
              <a:rPr lang="es-CR" dirty="0" err="1"/>
              <a:t>with</a:t>
            </a:r>
            <a:r>
              <a:rPr lang="es-CR" dirty="0"/>
              <a:t> </a:t>
            </a:r>
            <a:r>
              <a:rPr lang="es-CR" dirty="0" err="1"/>
              <a:t>S</a:t>
            </a:r>
            <a:r>
              <a:rPr lang="es-CR" dirty="0" err="1" smtClean="0"/>
              <a:t>printer</a:t>
            </a:r>
            <a:endParaRPr lang="es-C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From Test Lab, </a:t>
            </a:r>
            <a:r>
              <a:rPr lang="en-US" dirty="0"/>
              <a:t>select</a:t>
            </a:r>
            <a:r>
              <a:rPr lang="en-US" dirty="0" smtClean="0"/>
              <a:t>  “Run with Sprinter”</a:t>
            </a:r>
          </a:p>
          <a:p>
            <a:endParaRPr lang="en-US" dirty="0" smtClean="0"/>
          </a:p>
          <a:p>
            <a:endParaRPr lang="es-C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371601"/>
            <a:ext cx="5384800" cy="159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Run</a:t>
            </a:r>
            <a:r>
              <a:rPr lang="es-CR" dirty="0"/>
              <a:t> a</a:t>
            </a:r>
            <a:r>
              <a:rPr lang="es-CR" dirty="0" smtClean="0"/>
              <a:t> </a:t>
            </a:r>
            <a:r>
              <a:rPr lang="es-CR" dirty="0"/>
              <a:t>BP Test </a:t>
            </a:r>
            <a:r>
              <a:rPr lang="es-CR" dirty="0" err="1"/>
              <a:t>from</a:t>
            </a:r>
            <a:r>
              <a:rPr lang="es-CR" dirty="0"/>
              <a:t> Test </a:t>
            </a:r>
            <a:r>
              <a:rPr lang="es-CR" dirty="0" err="1"/>
              <a:t>Lab</a:t>
            </a:r>
            <a:r>
              <a:rPr lang="es-CR" dirty="0"/>
              <a:t> </a:t>
            </a:r>
            <a:r>
              <a:rPr lang="es-CR" dirty="0" err="1"/>
              <a:t>with</a:t>
            </a:r>
            <a:r>
              <a:rPr lang="es-CR" dirty="0"/>
              <a:t> </a:t>
            </a:r>
            <a:r>
              <a:rPr lang="es-CR" dirty="0" err="1" smtClean="0"/>
              <a:t>Sprinter</a:t>
            </a:r>
            <a:r>
              <a:rPr lang="es-CR" dirty="0" smtClean="0"/>
              <a:t>(cont.)</a:t>
            </a:r>
            <a:endParaRPr lang="es-CR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Click “Run the Activate test”</a:t>
            </a:r>
            <a:endParaRPr lang="es-CR" dirty="0"/>
          </a:p>
        </p:txBody>
      </p:sp>
      <p:pic>
        <p:nvPicPr>
          <p:cNvPr id="13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9285" y="1371601"/>
            <a:ext cx="5384800" cy="3239036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6349285" y="1635617"/>
            <a:ext cx="412123" cy="5666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8425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C678E32-3C52-4721-BDD8-D4F3ED77178A}" vid="{572F607A-CDA8-41C8-BC99-CD47CB08D7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290</TotalTime>
  <Words>370</Words>
  <Application>Microsoft Office PowerPoint</Application>
  <PresentationFormat>Widescreen</PresentationFormat>
  <Paragraphs>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Theme1</vt:lpstr>
      <vt:lpstr>PowerPoint Presentation</vt:lpstr>
      <vt:lpstr>Agenda</vt:lpstr>
      <vt:lpstr>How to Run a BPT Test Manually From the Test Lab</vt:lpstr>
      <vt:lpstr>How to Run a BPT Test Manually from the Test Lab</vt:lpstr>
      <vt:lpstr>Running a BPT Test Manually From the Test Lab(Cont.)</vt:lpstr>
      <vt:lpstr>Running a BPT Test Manually From the Test Lab(Cont.)</vt:lpstr>
      <vt:lpstr>Running a BPT Test Manually From the Test Lab(Cont.)</vt:lpstr>
      <vt:lpstr>Run a BPT Test From Test Lab with Sprinter</vt:lpstr>
      <vt:lpstr>Run a BP Test from Test Lab with Sprinter(cont.)</vt:lpstr>
      <vt:lpstr>Run a BP Test From Test Lab with Sprinter(cont.)</vt:lpstr>
      <vt:lpstr>Submitting Defects From Sprinter</vt:lpstr>
      <vt:lpstr>Test Run Summary From Sprinter</vt:lpstr>
      <vt:lpstr>Run a Business Component From Sprinter</vt:lpstr>
      <vt:lpstr>Run a Business Component From Sprinter(Cont.)</vt:lpstr>
      <vt:lpstr>Run a Business Component From Sprinter(Cont.)</vt:lpstr>
      <vt:lpstr>Run a Business Component From Sprinter(Cont.)</vt:lpstr>
      <vt:lpstr>Run a Business Component From Sprinter(Cont.)</vt:lpstr>
      <vt:lpstr>PowerPoint Presentation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Manual BPT Tests</dc:title>
  <dc:creator>Douglas Garcia Jimenez</dc:creator>
  <cp:lastModifiedBy>Douglas Garcia Jimenez</cp:lastModifiedBy>
  <cp:revision>34</cp:revision>
  <dcterms:created xsi:type="dcterms:W3CDTF">2013-12-29T23:39:51Z</dcterms:created>
  <dcterms:modified xsi:type="dcterms:W3CDTF">2014-01-02T22:50:02Z</dcterms:modified>
</cp:coreProperties>
</file>