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4" r:id="rId2"/>
    <p:sldId id="256" r:id="rId3"/>
    <p:sldId id="295" r:id="rId4"/>
    <p:sldId id="270" r:id="rId5"/>
    <p:sldId id="257" r:id="rId6"/>
    <p:sldId id="264"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279" r:id="rId22"/>
  </p:sldIdLst>
  <p:sldSz cx="13716000" cy="91440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3366FF"/>
    <a:srgbClr val="F6927E"/>
    <a:srgbClr val="B8BEA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564" y="300"/>
      </p:cViewPr>
      <p:guideLst>
        <p:guide orient="horz" pos="2880"/>
        <p:guide pos="4320"/>
      </p:guideLst>
    </p:cSldViewPr>
  </p:slideViewPr>
  <p:notesTextViewPr>
    <p:cViewPr>
      <p:scale>
        <a:sx n="100" d="100"/>
        <a:sy n="100" d="100"/>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49DA91-F89D-45EB-A7A2-59558848C7BB}" type="datetimeFigureOut">
              <a:rPr lang="en-US" smtClean="0"/>
              <a:pPr/>
              <a:t>12/30/2013</a:t>
            </a:fld>
            <a:endParaRPr lang="en-IN"/>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029DBB-2AB9-4DBC-A851-12ACCEF8FDF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D029DBB-2AB9-4DBC-A851-12ACCEF8FDFE}" type="slidenum">
              <a:rPr lang="en-IN" smtClean="0"/>
              <a:pPr/>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D029DBB-2AB9-4DBC-A851-12ACCEF8FDFE}"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840568"/>
            <a:ext cx="116586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5181600"/>
            <a:ext cx="9601200" cy="2336800"/>
          </a:xfrm>
        </p:spPr>
        <p:txBody>
          <a:bodyPr/>
          <a:lstStyle>
            <a:lvl1pPr marL="0" indent="0" algn="ctr">
              <a:buNone/>
              <a:defRPr>
                <a:solidFill>
                  <a:schemeClr val="tx1">
                    <a:tint val="75000"/>
                  </a:schemeClr>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366185"/>
            <a:ext cx="308610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66185"/>
            <a:ext cx="902970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7"/>
          <p:cNvSpPr txBox="1">
            <a:spLocks noChangeArrowheads="1"/>
          </p:cNvSpPr>
          <p:nvPr userDrawn="1"/>
        </p:nvSpPr>
        <p:spPr bwMode="auto">
          <a:xfrm>
            <a:off x="11087100" y="1"/>
            <a:ext cx="2286000" cy="347341"/>
          </a:xfrm>
          <a:prstGeom prst="rect">
            <a:avLst/>
          </a:prstGeom>
          <a:noFill/>
          <a:ln w="9525">
            <a:noFill/>
            <a:miter lim="800000"/>
            <a:headEnd/>
            <a:tailEnd/>
          </a:ln>
          <a:effectLst/>
        </p:spPr>
        <p:txBody>
          <a:bodyPr lIns="130622" tIns="65311" rIns="130622" bIns="65311">
            <a:spAutoFit/>
          </a:bodyPr>
          <a:lstStyle/>
          <a:p>
            <a:pPr>
              <a:spcBef>
                <a:spcPct val="50000"/>
              </a:spcBef>
              <a:defRPr/>
            </a:pPr>
            <a:r>
              <a:rPr lang="en-US" sz="1400" dirty="0">
                <a:solidFill>
                  <a:schemeClr val="bg1"/>
                </a:solidFill>
                <a:cs typeface="+mn-cs"/>
              </a:rPr>
              <a:t>www.ideliver-inc.com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solidFill>
                  <a:schemeClr val="tx1">
                    <a:tint val="75000"/>
                  </a:schemeClr>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2133601"/>
            <a:ext cx="6057900" cy="603461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6CF1C8-C101-4197-9874-21EC8B30325C}" type="datetimeFigureOut">
              <a:rPr lang="en-US" smtClean="0"/>
              <a:pPr/>
              <a:t>12/30/2013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99E37-2AFB-440C-AE81-AE392B3BD7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6184"/>
            <a:ext cx="12344400" cy="15240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33601"/>
            <a:ext cx="12344400" cy="6034617"/>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8475134"/>
            <a:ext cx="3200400" cy="486833"/>
          </a:xfrm>
          <a:prstGeom prst="rect">
            <a:avLst/>
          </a:prstGeom>
        </p:spPr>
        <p:txBody>
          <a:bodyPr vert="horz" lIns="130622" tIns="65311" rIns="130622" bIns="65311" rtlCol="0" anchor="ctr"/>
          <a:lstStyle>
            <a:lvl1pPr algn="l">
              <a:defRPr sz="1700">
                <a:solidFill>
                  <a:schemeClr val="tx1">
                    <a:tint val="75000"/>
                  </a:schemeClr>
                </a:solidFill>
              </a:defRPr>
            </a:lvl1pPr>
          </a:lstStyle>
          <a:p>
            <a:fld id="{D06CF1C8-C101-4197-9874-21EC8B30325C}" type="datetimeFigureOut">
              <a:rPr lang="en-US" smtClean="0"/>
              <a:pPr/>
              <a:t>12/30/2013</a:t>
            </a:fld>
            <a:endParaRPr lang="en-US"/>
          </a:p>
        </p:txBody>
      </p:sp>
      <p:sp>
        <p:nvSpPr>
          <p:cNvPr id="5" name="Footer Placeholder 4"/>
          <p:cNvSpPr>
            <a:spLocks noGrp="1"/>
          </p:cNvSpPr>
          <p:nvPr>
            <p:ph type="ftr" sz="quarter" idx="3"/>
          </p:nvPr>
        </p:nvSpPr>
        <p:spPr>
          <a:xfrm>
            <a:off x="4686300" y="8475134"/>
            <a:ext cx="4343400" cy="486833"/>
          </a:xfrm>
          <a:prstGeom prst="rect">
            <a:avLst/>
          </a:prstGeom>
        </p:spPr>
        <p:txBody>
          <a:bodyPr vert="horz" lIns="130622" tIns="65311" rIns="130622" bIns="65311"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8475134"/>
            <a:ext cx="3200400" cy="486833"/>
          </a:xfrm>
          <a:prstGeom prst="rect">
            <a:avLst/>
          </a:prstGeom>
        </p:spPr>
        <p:txBody>
          <a:bodyPr vert="horz" lIns="130622" tIns="65311" rIns="130622" bIns="65311" rtlCol="0" anchor="ctr"/>
          <a:lstStyle>
            <a:lvl1pPr algn="r">
              <a:defRPr sz="1700">
                <a:solidFill>
                  <a:schemeClr val="tx1">
                    <a:tint val="75000"/>
                  </a:schemeClr>
                </a:solidFill>
              </a:defRPr>
            </a:lvl1pPr>
          </a:lstStyle>
          <a:p>
            <a:fld id="{91E99E37-2AFB-440C-AE81-AE392B3BD7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306220" rtl="0" eaLnBrk="1" latinLnBrk="0" hangingPunct="1">
        <a:spcBef>
          <a:spcPct val="0"/>
        </a:spcBef>
        <a:buNone/>
        <a:defRPr sz="6300"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ctrTitle" sz="quarter" idx="4294967295"/>
          </p:nvPr>
        </p:nvSpPr>
        <p:spPr>
          <a:xfrm>
            <a:off x="228600" y="4267200"/>
            <a:ext cx="13144500" cy="1828800"/>
          </a:xfrm>
        </p:spPr>
        <p:txBody>
          <a:bodyPr>
            <a:normAutofit fontScale="90000"/>
          </a:bodyPr>
          <a:lstStyle/>
          <a:p>
            <a:pPr algn="ctr" eaLnBrk="1" hangingPunct="1"/>
            <a:r>
              <a:rPr lang="en-US" sz="4000" b="1" dirty="0" smtClean="0">
                <a:solidFill>
                  <a:srgbClr val="002060"/>
                </a:solidFill>
                <a:latin typeface="Arial Narrow" pitchFamily="34" charset="0"/>
              </a:rPr>
              <a:t>QTP</a:t>
            </a:r>
            <a:br>
              <a:rPr lang="en-US" sz="4000" b="1" dirty="0" smtClean="0">
                <a:solidFill>
                  <a:srgbClr val="002060"/>
                </a:solidFill>
                <a:latin typeface="Arial Narrow" pitchFamily="34" charset="0"/>
              </a:rPr>
            </a:br>
            <a:r>
              <a:rPr lang="en-US" sz="4000" b="1" dirty="0" smtClean="0">
                <a:solidFill>
                  <a:srgbClr val="002060"/>
                </a:solidFill>
                <a:latin typeface="Arial Narrow" pitchFamily="34" charset="0"/>
              </a:rPr>
              <a:t>Output Values</a:t>
            </a:r>
            <a:r>
              <a:rPr lang="en-US" sz="3400" dirty="0">
                <a:solidFill>
                  <a:srgbClr val="333367"/>
                </a:solidFill>
                <a:latin typeface="Arial Narrow" pitchFamily="34" charset="0"/>
              </a:rPr>
              <a:t/>
            </a:r>
            <a:br>
              <a:rPr lang="en-US" sz="3400" dirty="0">
                <a:solidFill>
                  <a:srgbClr val="333367"/>
                </a:solidFill>
                <a:latin typeface="Arial Narrow" pitchFamily="34" charset="0"/>
              </a:rPr>
            </a:br>
            <a:endParaRPr lang="en-US" sz="3400" dirty="0"/>
          </a:p>
        </p:txBody>
      </p:sp>
      <p:sp>
        <p:nvSpPr>
          <p:cNvPr id="3" name="TextBox 2"/>
          <p:cNvSpPr txBox="1"/>
          <p:nvPr/>
        </p:nvSpPr>
        <p:spPr>
          <a:xfrm>
            <a:off x="228600" y="6629400"/>
            <a:ext cx="4572000" cy="1938992"/>
          </a:xfrm>
          <a:prstGeom prst="rect">
            <a:avLst/>
          </a:prstGeom>
          <a:noFill/>
        </p:spPr>
        <p:txBody>
          <a:bodyPr wrap="square" rtlCol="0">
            <a:spAutoFit/>
          </a:bodyPr>
          <a:lstStyle/>
          <a:p>
            <a:r>
              <a:rPr lang="en-US" sz="2400" dirty="0" smtClean="0"/>
              <a:t>Presented By:</a:t>
            </a:r>
          </a:p>
          <a:p>
            <a:r>
              <a:rPr lang="en-US" sz="2400" b="1" dirty="0" err="1" smtClean="0">
                <a:solidFill>
                  <a:schemeClr val="accent2">
                    <a:lumMod val="75000"/>
                  </a:schemeClr>
                </a:solidFill>
              </a:rPr>
              <a:t>Yogesh</a:t>
            </a:r>
            <a:r>
              <a:rPr lang="en-US" sz="2400" b="1" dirty="0" smtClean="0">
                <a:solidFill>
                  <a:schemeClr val="accent2">
                    <a:lumMod val="75000"/>
                  </a:schemeClr>
                </a:solidFill>
              </a:rPr>
              <a:t> </a:t>
            </a:r>
            <a:r>
              <a:rPr lang="en-US" sz="2400" b="1" dirty="0" err="1" smtClean="0">
                <a:solidFill>
                  <a:schemeClr val="accent2">
                    <a:lumMod val="75000"/>
                  </a:schemeClr>
                </a:solidFill>
              </a:rPr>
              <a:t>Tiwari</a:t>
            </a:r>
            <a:endParaRPr lang="en-US" sz="2400" b="1" dirty="0" smtClean="0">
              <a:solidFill>
                <a:schemeClr val="accent2">
                  <a:lumMod val="75000"/>
                </a:schemeClr>
              </a:solidFill>
            </a:endParaRPr>
          </a:p>
          <a:p>
            <a:endParaRPr lang="en-US" sz="2400" b="1" dirty="0" smtClean="0">
              <a:solidFill>
                <a:schemeClr val="accent2">
                  <a:lumMod val="75000"/>
                </a:schemeClr>
              </a:solidFill>
            </a:endParaRPr>
          </a:p>
          <a:p>
            <a:r>
              <a:rPr lang="en-US" sz="2400" dirty="0" smtClean="0"/>
              <a:t>Guided By:</a:t>
            </a:r>
          </a:p>
          <a:p>
            <a:r>
              <a:rPr lang="en-US" sz="2400" b="1" dirty="0" err="1" smtClean="0">
                <a:solidFill>
                  <a:schemeClr val="accent2">
                    <a:lumMod val="75000"/>
                  </a:schemeClr>
                </a:solidFill>
              </a:rPr>
              <a:t>Utpal</a:t>
            </a:r>
            <a:r>
              <a:rPr lang="en-US" sz="2400" b="1" dirty="0" smtClean="0">
                <a:solidFill>
                  <a:schemeClr val="accent2">
                    <a:lumMod val="75000"/>
                  </a:schemeClr>
                </a:solidFill>
              </a:rPr>
              <a:t> Sir &amp; Krishna Sir</a:t>
            </a:r>
            <a:endParaRPr lang="en-US" sz="2400" b="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GUI Representation</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1077218"/>
          </a:xfrm>
          <a:prstGeom prst="rect">
            <a:avLst/>
          </a:prstGeom>
        </p:spPr>
        <p:txBody>
          <a:bodyPr wrap="square">
            <a:spAutoFit/>
          </a:bodyPr>
          <a:lstStyle/>
          <a:p>
            <a:pPr>
              <a:buFont typeface="Arial" pitchFamily="34" charset="0"/>
              <a:buChar char="•"/>
            </a:pPr>
            <a:r>
              <a:rPr lang="en-IN" sz="3200" dirty="0" smtClean="0"/>
              <a:t> </a:t>
            </a:r>
            <a:r>
              <a:rPr lang="en-IN" sz="3200" dirty="0" smtClean="0">
                <a:solidFill>
                  <a:srgbClr val="002060"/>
                </a:solidFill>
              </a:rPr>
              <a:t>After Run The Script We can Observe the Test Results.</a:t>
            </a:r>
            <a:endParaRPr lang="en-US" sz="3200" dirty="0" smtClean="0">
              <a:solidFill>
                <a:srgbClr val="002060"/>
              </a:solidFill>
            </a:endParaRPr>
          </a:p>
          <a:p>
            <a:endParaRPr lang="en-US" sz="3200" dirty="0" smtClean="0"/>
          </a:p>
        </p:txBody>
      </p:sp>
      <p:pic>
        <p:nvPicPr>
          <p:cNvPr id="5" name="Picture 4" descr="checkpoint_orderno.png"/>
          <p:cNvPicPr>
            <a:picLocks noChangeAspect="1"/>
          </p:cNvPicPr>
          <p:nvPr/>
        </p:nvPicPr>
        <p:blipFill>
          <a:blip r:embed="rId2"/>
          <a:stretch>
            <a:fillRect/>
          </a:stretch>
        </p:blipFill>
        <p:spPr>
          <a:xfrm>
            <a:off x="1905000" y="2852497"/>
            <a:ext cx="9753599" cy="568190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Bitmap Checkpoint</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3539430"/>
          </a:xfrm>
          <a:prstGeom prst="rect">
            <a:avLst/>
          </a:prstGeom>
        </p:spPr>
        <p:txBody>
          <a:bodyPr wrap="square">
            <a:spAutoFit/>
          </a:bodyPr>
          <a:lstStyle/>
          <a:p>
            <a:pPr>
              <a:buFont typeface="Arial" pitchFamily="34" charset="0"/>
              <a:buChar char="•"/>
            </a:pPr>
            <a:r>
              <a:rPr lang="en-IN" sz="3200" dirty="0" smtClean="0"/>
              <a:t> </a:t>
            </a:r>
            <a:r>
              <a:rPr lang="en-US" sz="3200" dirty="0" smtClean="0">
                <a:solidFill>
                  <a:srgbClr val="002060"/>
                </a:solidFill>
              </a:rPr>
              <a:t>Checks an area of your application as a bitmap.</a:t>
            </a:r>
            <a:endParaRPr lang="en-US" sz="3200" dirty="0" smtClean="0"/>
          </a:p>
          <a:p>
            <a:pPr>
              <a:buFont typeface="Arial" pitchFamily="34" charset="0"/>
              <a:buChar char="•"/>
            </a:pPr>
            <a:r>
              <a:rPr lang="en-US" sz="3200" dirty="0" smtClean="0"/>
              <a:t> </a:t>
            </a:r>
            <a:r>
              <a:rPr lang="en-US" sz="3200" dirty="0" smtClean="0">
                <a:solidFill>
                  <a:srgbClr val="C00000"/>
                </a:solidFill>
              </a:rPr>
              <a:t>For example-</a:t>
            </a:r>
          </a:p>
          <a:p>
            <a:pPr>
              <a:buFont typeface="Arial" pitchFamily="34" charset="0"/>
              <a:buChar char="•"/>
            </a:pPr>
            <a:endParaRPr lang="en-US" sz="3200" dirty="0" smtClean="0">
              <a:solidFill>
                <a:srgbClr val="C00000"/>
              </a:solidFill>
            </a:endParaRPr>
          </a:p>
          <a:p>
            <a:pPr>
              <a:buFont typeface="Arial" pitchFamily="34" charset="0"/>
              <a:buChar char="•"/>
            </a:pPr>
            <a:r>
              <a:rPr lang="en-US" sz="3200" dirty="0" smtClean="0">
                <a:solidFill>
                  <a:srgbClr val="002060"/>
                </a:solidFill>
              </a:rPr>
              <a:t> Suppose </a:t>
            </a:r>
            <a:r>
              <a:rPr lang="en-US" sz="3200" dirty="0" smtClean="0">
                <a:solidFill>
                  <a:srgbClr val="002060"/>
                </a:solidFill>
              </a:rPr>
              <a:t>you have a Web site that can display a </a:t>
            </a:r>
            <a:r>
              <a:rPr lang="en-US" sz="3200" b="1" dirty="0" smtClean="0">
                <a:solidFill>
                  <a:srgbClr val="002060"/>
                </a:solidFill>
              </a:rPr>
              <a:t>map</a:t>
            </a:r>
            <a:r>
              <a:rPr lang="en-US" sz="3200" dirty="0" smtClean="0">
                <a:solidFill>
                  <a:srgbClr val="002060"/>
                </a:solidFill>
              </a:rPr>
              <a:t> of a </a:t>
            </a:r>
            <a:r>
              <a:rPr lang="en-US" sz="3200" b="1" dirty="0" smtClean="0">
                <a:solidFill>
                  <a:srgbClr val="002060"/>
                </a:solidFill>
              </a:rPr>
              <a:t>city</a:t>
            </a:r>
            <a:r>
              <a:rPr lang="en-US" sz="3200" dirty="0" smtClean="0">
                <a:solidFill>
                  <a:srgbClr val="002060"/>
                </a:solidFill>
              </a:rPr>
              <a:t> the user specifies. The </a:t>
            </a:r>
            <a:r>
              <a:rPr lang="en-US" sz="3200" b="1" dirty="0" smtClean="0">
                <a:solidFill>
                  <a:srgbClr val="002060"/>
                </a:solidFill>
              </a:rPr>
              <a:t>map</a:t>
            </a:r>
            <a:r>
              <a:rPr lang="en-US" sz="3200" dirty="0" smtClean="0">
                <a:solidFill>
                  <a:srgbClr val="002060"/>
                </a:solidFill>
              </a:rPr>
              <a:t> has </a:t>
            </a:r>
            <a:r>
              <a:rPr lang="en-US" sz="3200" b="1" dirty="0" smtClean="0">
                <a:solidFill>
                  <a:srgbClr val="002060"/>
                </a:solidFill>
              </a:rPr>
              <a:t>control keys </a:t>
            </a:r>
            <a:r>
              <a:rPr lang="en-US" sz="3200" dirty="0" smtClean="0">
                <a:solidFill>
                  <a:srgbClr val="002060"/>
                </a:solidFill>
              </a:rPr>
              <a:t>for </a:t>
            </a:r>
            <a:r>
              <a:rPr lang="en-US" sz="3200" b="1" dirty="0" smtClean="0">
                <a:solidFill>
                  <a:srgbClr val="002060"/>
                </a:solidFill>
              </a:rPr>
              <a:t>zooming</a:t>
            </a:r>
            <a:r>
              <a:rPr lang="en-US" sz="3200" dirty="0" smtClean="0">
                <a:solidFill>
                  <a:srgbClr val="002060"/>
                </a:solidFill>
              </a:rPr>
              <a:t>. Using the </a:t>
            </a:r>
            <a:r>
              <a:rPr lang="en-US" sz="3200" b="1" dirty="0" smtClean="0">
                <a:solidFill>
                  <a:srgbClr val="002060"/>
                </a:solidFill>
              </a:rPr>
              <a:t>bitmap checkpoint</a:t>
            </a:r>
            <a:r>
              <a:rPr lang="en-US" sz="3200" dirty="0" smtClean="0">
                <a:solidFill>
                  <a:srgbClr val="002060"/>
                </a:solidFill>
              </a:rPr>
              <a:t>, you can check that the </a:t>
            </a:r>
            <a:r>
              <a:rPr lang="en-US" sz="3200" b="1" dirty="0" smtClean="0">
                <a:solidFill>
                  <a:srgbClr val="002060"/>
                </a:solidFill>
              </a:rPr>
              <a:t>map</a:t>
            </a:r>
            <a:r>
              <a:rPr lang="en-US" sz="3200" dirty="0" smtClean="0">
                <a:solidFill>
                  <a:srgbClr val="002060"/>
                </a:solidFill>
              </a:rPr>
              <a:t> </a:t>
            </a:r>
            <a:r>
              <a:rPr lang="en-US" sz="3200" b="1" dirty="0" smtClean="0">
                <a:solidFill>
                  <a:srgbClr val="002060"/>
                </a:solidFill>
              </a:rPr>
              <a:t>zooms</a:t>
            </a:r>
            <a:r>
              <a:rPr lang="en-US" sz="3200" dirty="0" smtClean="0">
                <a:solidFill>
                  <a:srgbClr val="002060"/>
                </a:solidFill>
              </a:rPr>
              <a:t> in </a:t>
            </a:r>
            <a:r>
              <a:rPr lang="en-US" sz="3200" b="1" dirty="0" smtClean="0">
                <a:solidFill>
                  <a:srgbClr val="002060"/>
                </a:solidFill>
              </a:rPr>
              <a:t>correctly</a:t>
            </a:r>
            <a:r>
              <a:rPr lang="en-US" sz="3200" dirty="0" smtClean="0">
                <a:solidFill>
                  <a:srgbClr val="002060"/>
                </a:solidFill>
              </a:rPr>
              <a:t>.</a:t>
            </a:r>
            <a:endParaRPr lang="en-IN" sz="3200" dirty="0">
              <a:solidFill>
                <a:srgbClr val="00206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Text Checkpoint</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5016758"/>
          </a:xfrm>
          <a:prstGeom prst="rect">
            <a:avLst/>
          </a:prstGeom>
        </p:spPr>
        <p:txBody>
          <a:bodyPr wrap="square">
            <a:spAutoFit/>
          </a:bodyPr>
          <a:lstStyle/>
          <a:p>
            <a:pPr>
              <a:buFont typeface="Arial" pitchFamily="34" charset="0"/>
              <a:buChar char="•"/>
            </a:pPr>
            <a:r>
              <a:rPr lang="en-IN" sz="3200" dirty="0" smtClean="0"/>
              <a:t> </a:t>
            </a:r>
            <a:r>
              <a:rPr lang="en-US" sz="3200" dirty="0" smtClean="0">
                <a:solidFill>
                  <a:srgbClr val="002060"/>
                </a:solidFill>
              </a:rPr>
              <a:t>Checks that a text string is displayed in the appropriate place in an application.</a:t>
            </a:r>
          </a:p>
          <a:p>
            <a:r>
              <a:rPr lang="en-US" sz="3200" dirty="0" smtClean="0">
                <a:solidFill>
                  <a:srgbClr val="C00000"/>
                </a:solidFill>
              </a:rPr>
              <a:t>For example</a:t>
            </a:r>
            <a:r>
              <a:rPr lang="en-US" sz="3200" dirty="0" smtClean="0"/>
              <a:t> –</a:t>
            </a:r>
          </a:p>
          <a:p>
            <a:endParaRPr lang="en-US" sz="3200" dirty="0" smtClean="0"/>
          </a:p>
          <a:p>
            <a:pPr>
              <a:buFont typeface="Arial" pitchFamily="34" charset="0"/>
              <a:buChar char="•"/>
            </a:pPr>
            <a:r>
              <a:rPr lang="en-US" sz="3200" dirty="0" smtClean="0">
                <a:solidFill>
                  <a:srgbClr val="002060"/>
                </a:solidFill>
              </a:rPr>
              <a:t> Suppose </a:t>
            </a:r>
            <a:r>
              <a:rPr lang="en-US" sz="3200" dirty="0" smtClean="0">
                <a:solidFill>
                  <a:srgbClr val="002060"/>
                </a:solidFill>
              </a:rPr>
              <a:t>a Web page displays the sentence </a:t>
            </a:r>
            <a:r>
              <a:rPr lang="en-US" sz="3200" b="1" dirty="0" smtClean="0">
                <a:solidFill>
                  <a:srgbClr val="002060"/>
                </a:solidFill>
              </a:rPr>
              <a:t>Flight departing </a:t>
            </a:r>
            <a:r>
              <a:rPr lang="en-US" sz="3200" dirty="0" smtClean="0">
                <a:solidFill>
                  <a:srgbClr val="002060"/>
                </a:solidFill>
              </a:rPr>
              <a:t>from </a:t>
            </a:r>
            <a:r>
              <a:rPr lang="en-US" sz="3200" b="1" dirty="0" smtClean="0">
                <a:solidFill>
                  <a:srgbClr val="002060"/>
                </a:solidFill>
              </a:rPr>
              <a:t>New York </a:t>
            </a:r>
            <a:r>
              <a:rPr lang="en-US" sz="3200" dirty="0" smtClean="0">
                <a:solidFill>
                  <a:srgbClr val="002060"/>
                </a:solidFill>
              </a:rPr>
              <a:t>to </a:t>
            </a:r>
            <a:r>
              <a:rPr lang="en-US" sz="3200" b="1" dirty="0" smtClean="0">
                <a:solidFill>
                  <a:srgbClr val="002060"/>
                </a:solidFill>
              </a:rPr>
              <a:t>San Francisco</a:t>
            </a:r>
            <a:r>
              <a:rPr lang="en-US" sz="3200" dirty="0" smtClean="0">
                <a:solidFill>
                  <a:srgbClr val="002060"/>
                </a:solidFill>
              </a:rPr>
              <a:t>. You can create a text checkpoint that checks that the words "</a:t>
            </a:r>
            <a:r>
              <a:rPr lang="en-US" sz="3200" b="1" dirty="0" smtClean="0">
                <a:solidFill>
                  <a:srgbClr val="002060"/>
                </a:solidFill>
              </a:rPr>
              <a:t>New York</a:t>
            </a:r>
            <a:r>
              <a:rPr lang="en-US" sz="3200" dirty="0" smtClean="0">
                <a:solidFill>
                  <a:srgbClr val="002060"/>
                </a:solidFill>
              </a:rPr>
              <a:t>" are displayed </a:t>
            </a:r>
            <a:r>
              <a:rPr lang="en-US" sz="3200" b="1" dirty="0" smtClean="0">
                <a:solidFill>
                  <a:srgbClr val="002060"/>
                </a:solidFill>
              </a:rPr>
              <a:t>between</a:t>
            </a:r>
            <a:r>
              <a:rPr lang="en-US" sz="3200" dirty="0" smtClean="0">
                <a:solidFill>
                  <a:srgbClr val="002060"/>
                </a:solidFill>
              </a:rPr>
              <a:t> "</a:t>
            </a:r>
            <a:r>
              <a:rPr lang="en-US" sz="3200" b="1" dirty="0" smtClean="0">
                <a:solidFill>
                  <a:srgbClr val="002060"/>
                </a:solidFill>
              </a:rPr>
              <a:t>Flight departing from</a:t>
            </a:r>
            <a:r>
              <a:rPr lang="en-US" sz="3200" dirty="0" smtClean="0">
                <a:solidFill>
                  <a:srgbClr val="002060"/>
                </a:solidFill>
              </a:rPr>
              <a:t>" and "</a:t>
            </a:r>
            <a:r>
              <a:rPr lang="en-US" sz="3200" b="1" dirty="0" smtClean="0">
                <a:solidFill>
                  <a:srgbClr val="002060"/>
                </a:solidFill>
              </a:rPr>
              <a:t>to San Francisco</a:t>
            </a:r>
            <a:r>
              <a:rPr lang="en-US" sz="3200" b="1" dirty="0" smtClean="0"/>
              <a:t>. </a:t>
            </a:r>
          </a:p>
          <a:p>
            <a:pPr>
              <a:buFont typeface="Arial" pitchFamily="34" charset="0"/>
              <a:buChar char="•"/>
            </a:pPr>
            <a:endParaRPr lang="en-US" sz="3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Text Area Checkpoint</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5016758"/>
          </a:xfrm>
          <a:prstGeom prst="rect">
            <a:avLst/>
          </a:prstGeom>
        </p:spPr>
        <p:txBody>
          <a:bodyPr wrap="square">
            <a:spAutoFit/>
          </a:bodyPr>
          <a:lstStyle/>
          <a:p>
            <a:pPr>
              <a:buFont typeface="Arial" pitchFamily="34" charset="0"/>
              <a:buChar char="•"/>
            </a:pPr>
            <a:r>
              <a:rPr lang="en-IN" sz="3200" dirty="0" smtClean="0"/>
              <a:t> </a:t>
            </a:r>
            <a:r>
              <a:rPr lang="en-US" sz="3200" dirty="0" smtClean="0">
                <a:solidFill>
                  <a:srgbClr val="002060"/>
                </a:solidFill>
              </a:rPr>
              <a:t>Checks that a text string is displayed within a defined area in a Windows-based application, according to specified criteria.</a:t>
            </a:r>
            <a:r>
              <a:rPr lang="en-US" sz="3200" dirty="0" smtClean="0"/>
              <a:t> </a:t>
            </a:r>
          </a:p>
          <a:p>
            <a:r>
              <a:rPr lang="en-US" sz="3200" dirty="0" smtClean="0">
                <a:solidFill>
                  <a:srgbClr val="C00000"/>
                </a:solidFill>
              </a:rPr>
              <a:t>For example</a:t>
            </a:r>
            <a:r>
              <a:rPr lang="en-US" sz="3200" dirty="0" smtClean="0"/>
              <a:t> –</a:t>
            </a:r>
          </a:p>
          <a:p>
            <a:endParaRPr lang="en-US" sz="3200" dirty="0" smtClean="0"/>
          </a:p>
          <a:p>
            <a:pPr>
              <a:buFont typeface="Arial" pitchFamily="34" charset="0"/>
              <a:buChar char="•"/>
            </a:pPr>
            <a:r>
              <a:rPr lang="en-US" sz="3200" dirty="0" smtClean="0">
                <a:solidFill>
                  <a:srgbClr val="002060"/>
                </a:solidFill>
              </a:rPr>
              <a:t> Suppose  </a:t>
            </a:r>
            <a:r>
              <a:rPr lang="en-US" sz="3200" dirty="0" smtClean="0">
                <a:solidFill>
                  <a:srgbClr val="002060"/>
                </a:solidFill>
              </a:rPr>
              <a:t>your Visual Basic application has a button that says </a:t>
            </a:r>
            <a:r>
              <a:rPr lang="en-US" sz="3200" b="1" dirty="0" smtClean="0">
                <a:solidFill>
                  <a:srgbClr val="002060"/>
                </a:solidFill>
              </a:rPr>
              <a:t>View Doc &lt;Num&gt;, </a:t>
            </a:r>
            <a:r>
              <a:rPr lang="en-US" sz="3200" dirty="0" smtClean="0">
                <a:solidFill>
                  <a:srgbClr val="002060"/>
                </a:solidFill>
              </a:rPr>
              <a:t>where </a:t>
            </a:r>
            <a:r>
              <a:rPr lang="en-US" sz="3200" b="1" dirty="0" smtClean="0">
                <a:solidFill>
                  <a:srgbClr val="002060"/>
                </a:solidFill>
              </a:rPr>
              <a:t>&lt;Num&gt; </a:t>
            </a:r>
            <a:r>
              <a:rPr lang="en-US" sz="3200" dirty="0" smtClean="0">
                <a:solidFill>
                  <a:srgbClr val="002060"/>
                </a:solidFill>
              </a:rPr>
              <a:t>is replaced by the </a:t>
            </a:r>
            <a:r>
              <a:rPr lang="en-US" sz="3200" b="1" dirty="0" smtClean="0">
                <a:solidFill>
                  <a:srgbClr val="002060"/>
                </a:solidFill>
              </a:rPr>
              <a:t>four digit </a:t>
            </a:r>
            <a:r>
              <a:rPr lang="en-US" sz="3200" dirty="0" smtClean="0">
                <a:solidFill>
                  <a:srgbClr val="002060"/>
                </a:solidFill>
              </a:rPr>
              <a:t>code entered in a form elsewhere in the application. You can create a text area checkpoint to confirm that the number displayed on the button is the same as the number entered in the form.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Accessibility</a:t>
            </a:r>
            <a:r>
              <a:rPr lang="en-US" sz="4000" b="1" dirty="0" smtClean="0"/>
              <a:t> </a:t>
            </a:r>
            <a:r>
              <a:rPr lang="en-IN" sz="4000" b="1" dirty="0" smtClean="0">
                <a:solidFill>
                  <a:srgbClr val="002060"/>
                </a:solidFill>
                <a:latin typeface="Cambria" pitchFamily="18" charset="0"/>
                <a:cs typeface="Tahoma" pitchFamily="34" charset="0"/>
              </a:rPr>
              <a:t>Checkpoint </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5016758"/>
          </a:xfrm>
          <a:prstGeom prst="rect">
            <a:avLst/>
          </a:prstGeom>
        </p:spPr>
        <p:txBody>
          <a:bodyPr wrap="square">
            <a:spAutoFit/>
          </a:bodyPr>
          <a:lstStyle/>
          <a:p>
            <a:pPr>
              <a:buFont typeface="Arial" pitchFamily="34" charset="0"/>
              <a:buChar char="•"/>
            </a:pPr>
            <a:r>
              <a:rPr lang="en-IN" sz="3200" dirty="0" smtClean="0"/>
              <a:t> </a:t>
            </a:r>
            <a:r>
              <a:rPr lang="en-US" sz="3200" dirty="0" smtClean="0">
                <a:solidFill>
                  <a:srgbClr val="002060"/>
                </a:solidFill>
              </a:rPr>
              <a:t>Identifies areas of your Web site that may not conform to the World Wide Web Consortium (W3C) Web Content  Accessibility Guidelines.</a:t>
            </a:r>
            <a:r>
              <a:rPr lang="en-US" sz="3200" dirty="0" smtClean="0"/>
              <a:t> </a:t>
            </a:r>
          </a:p>
          <a:p>
            <a:r>
              <a:rPr lang="en-US" sz="3200" dirty="0" smtClean="0">
                <a:solidFill>
                  <a:srgbClr val="C00000"/>
                </a:solidFill>
              </a:rPr>
              <a:t>For example</a:t>
            </a:r>
            <a:r>
              <a:rPr lang="en-US" sz="3200" dirty="0" smtClean="0"/>
              <a:t> –</a:t>
            </a:r>
          </a:p>
          <a:p>
            <a:endParaRPr lang="en-US" sz="3200" dirty="0" smtClean="0"/>
          </a:p>
          <a:p>
            <a:pPr>
              <a:buFont typeface="Arial" pitchFamily="34" charset="0"/>
              <a:buChar char="•"/>
            </a:pPr>
            <a:r>
              <a:rPr lang="en-US" sz="3200" b="1" dirty="0" smtClean="0">
                <a:solidFill>
                  <a:srgbClr val="002060"/>
                </a:solidFill>
              </a:rPr>
              <a:t> W3C</a:t>
            </a:r>
            <a:r>
              <a:rPr lang="en-US" sz="3200" dirty="0" smtClean="0">
                <a:solidFill>
                  <a:srgbClr val="002060"/>
                </a:solidFill>
              </a:rPr>
              <a:t> </a:t>
            </a:r>
            <a:r>
              <a:rPr lang="en-US" sz="3200" dirty="0" smtClean="0">
                <a:solidFill>
                  <a:srgbClr val="002060"/>
                </a:solidFill>
              </a:rPr>
              <a:t>Web Content </a:t>
            </a:r>
            <a:r>
              <a:rPr lang="en-US" sz="3200" b="1" dirty="0" smtClean="0">
                <a:solidFill>
                  <a:srgbClr val="002060"/>
                </a:solidFill>
              </a:rPr>
              <a:t>Accessibility Guidelines </a:t>
            </a:r>
            <a:r>
              <a:rPr lang="en-US" sz="3200" dirty="0" smtClean="0">
                <a:solidFill>
                  <a:srgbClr val="002060"/>
                </a:solidFill>
              </a:rPr>
              <a:t>requires you to </a:t>
            </a:r>
            <a:r>
              <a:rPr lang="en-US" sz="3200" b="1" dirty="0" smtClean="0">
                <a:solidFill>
                  <a:srgbClr val="002060"/>
                </a:solidFill>
              </a:rPr>
              <a:t>provide</a:t>
            </a:r>
            <a:r>
              <a:rPr lang="en-US" sz="3200" dirty="0" smtClean="0">
                <a:solidFill>
                  <a:srgbClr val="002060"/>
                </a:solidFill>
              </a:rPr>
              <a:t> a </a:t>
            </a:r>
            <a:r>
              <a:rPr lang="en-US" sz="3200" b="1" dirty="0" smtClean="0">
                <a:solidFill>
                  <a:srgbClr val="002060"/>
                </a:solidFill>
              </a:rPr>
              <a:t>text equivalent </a:t>
            </a:r>
            <a:r>
              <a:rPr lang="en-US" sz="3200" dirty="0" smtClean="0">
                <a:solidFill>
                  <a:srgbClr val="002060"/>
                </a:solidFill>
              </a:rPr>
              <a:t>for every </a:t>
            </a:r>
            <a:r>
              <a:rPr lang="en-US" sz="3200" b="1" dirty="0" smtClean="0">
                <a:solidFill>
                  <a:srgbClr val="002060"/>
                </a:solidFill>
              </a:rPr>
              <a:t>non-text element</a:t>
            </a:r>
            <a:r>
              <a:rPr lang="en-US" sz="3200" dirty="0" smtClean="0">
                <a:solidFill>
                  <a:srgbClr val="002060"/>
                </a:solidFill>
              </a:rPr>
              <a:t>. You can add an </a:t>
            </a:r>
            <a:r>
              <a:rPr lang="en-US" sz="3200" b="1" dirty="0" smtClean="0">
                <a:solidFill>
                  <a:srgbClr val="002060"/>
                </a:solidFill>
              </a:rPr>
              <a:t>Alt property </a:t>
            </a:r>
            <a:r>
              <a:rPr lang="en-US" sz="3200" dirty="0" smtClean="0">
                <a:solidFill>
                  <a:srgbClr val="002060"/>
                </a:solidFill>
              </a:rPr>
              <a:t>check to check whether objects that require the </a:t>
            </a:r>
            <a:r>
              <a:rPr lang="en-US" sz="3200" b="1" dirty="0" smtClean="0">
                <a:solidFill>
                  <a:srgbClr val="002060"/>
                </a:solidFill>
              </a:rPr>
              <a:t>Alt property </a:t>
            </a:r>
            <a:r>
              <a:rPr lang="en-US" sz="3200" dirty="0" smtClean="0">
                <a:solidFill>
                  <a:srgbClr val="002060"/>
                </a:solidFill>
              </a:rPr>
              <a:t>under this </a:t>
            </a:r>
            <a:r>
              <a:rPr lang="en-US" sz="3200" b="1" dirty="0" smtClean="0">
                <a:solidFill>
                  <a:srgbClr val="002060"/>
                </a:solidFill>
              </a:rPr>
              <a:t>guideline</a:t>
            </a:r>
            <a:r>
              <a:rPr lang="en-US" sz="3200" dirty="0" smtClean="0">
                <a:solidFill>
                  <a:srgbClr val="002060"/>
                </a:solidFill>
              </a:rPr>
              <a:t>, do in fact have this tag.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Database</a:t>
            </a:r>
            <a:r>
              <a:rPr lang="en-US" sz="4000" b="1" dirty="0" smtClean="0"/>
              <a:t> </a:t>
            </a:r>
            <a:r>
              <a:rPr lang="en-IN" sz="4000" b="1" dirty="0" smtClean="0">
                <a:solidFill>
                  <a:srgbClr val="002060"/>
                </a:solidFill>
                <a:latin typeface="Cambria" pitchFamily="18" charset="0"/>
                <a:cs typeface="Tahoma" pitchFamily="34" charset="0"/>
              </a:rPr>
              <a:t>Checkpoint </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3046988"/>
          </a:xfrm>
          <a:prstGeom prst="rect">
            <a:avLst/>
          </a:prstGeom>
        </p:spPr>
        <p:txBody>
          <a:bodyPr wrap="square">
            <a:spAutoFit/>
          </a:bodyPr>
          <a:lstStyle/>
          <a:p>
            <a:pPr>
              <a:buFont typeface="Arial" pitchFamily="34" charset="0"/>
              <a:buChar char="•"/>
            </a:pPr>
            <a:r>
              <a:rPr lang="en-IN" sz="3200" dirty="0" smtClean="0"/>
              <a:t> </a:t>
            </a:r>
            <a:r>
              <a:rPr lang="en-US" sz="3200" dirty="0" smtClean="0">
                <a:solidFill>
                  <a:srgbClr val="002060"/>
                </a:solidFill>
              </a:rPr>
              <a:t>Checks the contents of a database accessed by your  application.</a:t>
            </a:r>
          </a:p>
          <a:p>
            <a:r>
              <a:rPr lang="en-US" sz="3200" dirty="0" smtClean="0">
                <a:solidFill>
                  <a:srgbClr val="C00000"/>
                </a:solidFill>
              </a:rPr>
              <a:t>For example</a:t>
            </a:r>
            <a:r>
              <a:rPr lang="en-US" sz="3200" dirty="0" smtClean="0"/>
              <a:t> –</a:t>
            </a:r>
          </a:p>
          <a:p>
            <a:endParaRPr lang="en-US" sz="3200" dirty="0" smtClean="0"/>
          </a:p>
          <a:p>
            <a:pPr>
              <a:buFont typeface="Arial" pitchFamily="34" charset="0"/>
              <a:buChar char="•"/>
            </a:pPr>
            <a:r>
              <a:rPr lang="en-US" sz="3200" dirty="0" smtClean="0">
                <a:solidFill>
                  <a:srgbClr val="002060"/>
                </a:solidFill>
              </a:rPr>
              <a:t> you </a:t>
            </a:r>
            <a:r>
              <a:rPr lang="en-US" sz="3200" dirty="0" smtClean="0">
                <a:solidFill>
                  <a:srgbClr val="002060"/>
                </a:solidFill>
              </a:rPr>
              <a:t>can use a database checkpoint to check the contents of a database containing flight information for your Web site.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XML</a:t>
            </a:r>
            <a:r>
              <a:rPr lang="en-US" sz="4000" b="1" dirty="0" smtClean="0"/>
              <a:t> </a:t>
            </a:r>
            <a:r>
              <a:rPr lang="en-IN" sz="4000" b="1" dirty="0" smtClean="0">
                <a:solidFill>
                  <a:srgbClr val="002060"/>
                </a:solidFill>
                <a:latin typeface="Cambria" pitchFamily="18" charset="0"/>
                <a:cs typeface="Tahoma" pitchFamily="34" charset="0"/>
              </a:rPr>
              <a:t>Checkpoint </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2554545"/>
          </a:xfrm>
          <a:prstGeom prst="rect">
            <a:avLst/>
          </a:prstGeom>
        </p:spPr>
        <p:txBody>
          <a:bodyPr wrap="square">
            <a:spAutoFit/>
          </a:bodyPr>
          <a:lstStyle/>
          <a:p>
            <a:pPr>
              <a:buFont typeface="Arial" pitchFamily="34" charset="0"/>
              <a:buChar char="•"/>
            </a:pPr>
            <a:r>
              <a:rPr lang="en-IN" sz="3200" dirty="0" smtClean="0">
                <a:solidFill>
                  <a:srgbClr val="002060"/>
                </a:solidFill>
              </a:rPr>
              <a:t> </a:t>
            </a:r>
            <a:r>
              <a:rPr lang="en-US" sz="3200" dirty="0" smtClean="0">
                <a:solidFill>
                  <a:srgbClr val="002060"/>
                </a:solidFill>
              </a:rPr>
              <a:t>Checks the data content of XML documents in XML files or XML documents in Web pages and frames.</a:t>
            </a:r>
          </a:p>
          <a:p>
            <a:endParaRPr lang="en-US" sz="3200" dirty="0" smtClean="0"/>
          </a:p>
          <a:p>
            <a:endParaRPr lang="en-US" sz="3200" dirty="0" smtClean="0"/>
          </a:p>
          <a:p>
            <a:endParaRPr lang="en-US" sz="3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Ways To </a:t>
            </a:r>
            <a:r>
              <a:rPr lang="en-US" sz="4000" b="1" dirty="0" smtClean="0">
                <a:solidFill>
                  <a:srgbClr val="002060"/>
                </a:solidFill>
                <a:latin typeface="Cambria" pitchFamily="18" charset="0"/>
                <a:cs typeface="Tahoma" pitchFamily="34" charset="0"/>
              </a:rPr>
              <a:t>Create </a:t>
            </a:r>
            <a:r>
              <a:rPr lang="en-US" sz="4000" b="1" dirty="0" smtClean="0">
                <a:solidFill>
                  <a:srgbClr val="002060"/>
                </a:solidFill>
                <a:latin typeface="Cambria" pitchFamily="18" charset="0"/>
                <a:cs typeface="Tahoma" pitchFamily="34" charset="0"/>
              </a:rPr>
              <a:t>Checkpoints</a:t>
            </a:r>
            <a:r>
              <a:rPr lang="en-IN" sz="4000" b="1" dirty="0" smtClean="0">
                <a:solidFill>
                  <a:srgbClr val="002060"/>
                </a:solidFill>
                <a:latin typeface="Cambria" pitchFamily="18" charset="0"/>
                <a:cs typeface="Tahoma" pitchFamily="34" charset="0"/>
              </a:rPr>
              <a:t> </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3539430"/>
          </a:xfrm>
          <a:prstGeom prst="rect">
            <a:avLst/>
          </a:prstGeom>
        </p:spPr>
        <p:txBody>
          <a:bodyPr wrap="square">
            <a:spAutoFit/>
          </a:bodyPr>
          <a:lstStyle/>
          <a:p>
            <a:pPr marL="514350" indent="-514350">
              <a:buFont typeface="+mj-lt"/>
              <a:buAutoNum type="arabicPeriod"/>
            </a:pPr>
            <a:r>
              <a:rPr lang="en-IN" sz="3200" dirty="0" smtClean="0">
                <a:solidFill>
                  <a:srgbClr val="002060"/>
                </a:solidFill>
              </a:rPr>
              <a:t>We can create a checkpoint at the recording time of application.</a:t>
            </a:r>
          </a:p>
          <a:p>
            <a:r>
              <a:rPr lang="en-IN" sz="3200" dirty="0" smtClean="0">
                <a:solidFill>
                  <a:srgbClr val="002060"/>
                </a:solidFill>
              </a:rPr>
              <a:t> </a:t>
            </a:r>
            <a:r>
              <a:rPr lang="en-IN" sz="3200" dirty="0" err="1" smtClean="0">
                <a:solidFill>
                  <a:srgbClr val="002060"/>
                </a:solidFill>
              </a:rPr>
              <a:t>Goto</a:t>
            </a:r>
            <a:r>
              <a:rPr lang="en-IN" sz="3200" dirty="0" smtClean="0">
                <a:solidFill>
                  <a:srgbClr val="002060"/>
                </a:solidFill>
              </a:rPr>
              <a:t> Insert </a:t>
            </a:r>
            <a:r>
              <a:rPr lang="en-IN" sz="3200" dirty="0" err="1" smtClean="0">
                <a:solidFill>
                  <a:srgbClr val="002060"/>
                </a:solidFill>
              </a:rPr>
              <a:t>Menu</a:t>
            </a:r>
            <a:r>
              <a:rPr lang="en-IN" sz="3200" dirty="0" err="1" smtClean="0">
                <a:solidFill>
                  <a:srgbClr val="002060"/>
                </a:solidFill>
                <a:sym typeface="Wingdings" pitchFamily="2" charset="2"/>
              </a:rPr>
              <a:t>CheckpointsThen</a:t>
            </a:r>
            <a:r>
              <a:rPr lang="en-IN" sz="3200" dirty="0" smtClean="0">
                <a:solidFill>
                  <a:srgbClr val="002060"/>
                </a:solidFill>
                <a:sym typeface="Wingdings" pitchFamily="2" charset="2"/>
              </a:rPr>
              <a:t> Select the type of Checkpoint. </a:t>
            </a:r>
            <a:endParaRPr lang="en-US" sz="3200" dirty="0" smtClean="0">
              <a:solidFill>
                <a:srgbClr val="002060"/>
              </a:solidFill>
            </a:endParaRPr>
          </a:p>
          <a:p>
            <a:endParaRPr lang="en-US" sz="3200" dirty="0" smtClean="0"/>
          </a:p>
          <a:p>
            <a:endParaRPr lang="en-US" sz="3200" dirty="0" smtClean="0"/>
          </a:p>
          <a:p>
            <a:endParaRPr lang="en-US" sz="3200" dirty="0" smtClean="0"/>
          </a:p>
        </p:txBody>
      </p:sp>
      <p:pic>
        <p:nvPicPr>
          <p:cNvPr id="4" name="Picture 3" descr="check_1.png"/>
          <p:cNvPicPr>
            <a:picLocks noChangeAspect="1"/>
          </p:cNvPicPr>
          <p:nvPr/>
        </p:nvPicPr>
        <p:blipFill>
          <a:blip r:embed="rId2"/>
          <a:stretch>
            <a:fillRect/>
          </a:stretch>
        </p:blipFill>
        <p:spPr>
          <a:xfrm>
            <a:off x="1447800" y="4038600"/>
            <a:ext cx="10287000" cy="4648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Ways To </a:t>
            </a:r>
            <a:r>
              <a:rPr lang="en-US" sz="4000" b="1" dirty="0" smtClean="0">
                <a:solidFill>
                  <a:srgbClr val="002060"/>
                </a:solidFill>
                <a:latin typeface="Cambria" pitchFamily="18" charset="0"/>
                <a:cs typeface="Tahoma" pitchFamily="34" charset="0"/>
              </a:rPr>
              <a:t>Create </a:t>
            </a:r>
            <a:r>
              <a:rPr lang="en-US" sz="4000" b="1" dirty="0" smtClean="0">
                <a:solidFill>
                  <a:srgbClr val="002060"/>
                </a:solidFill>
                <a:latin typeface="Cambria" pitchFamily="18" charset="0"/>
                <a:cs typeface="Tahoma" pitchFamily="34" charset="0"/>
              </a:rPr>
              <a:t>Checkpoints…</a:t>
            </a:r>
            <a:r>
              <a:rPr lang="en-IN" sz="4000" b="1" dirty="0" smtClean="0">
                <a:solidFill>
                  <a:srgbClr val="002060"/>
                </a:solidFill>
                <a:latin typeface="Cambria" pitchFamily="18" charset="0"/>
                <a:cs typeface="Tahoma" pitchFamily="34" charset="0"/>
              </a:rPr>
              <a:t> </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3046988"/>
          </a:xfrm>
          <a:prstGeom prst="rect">
            <a:avLst/>
          </a:prstGeom>
        </p:spPr>
        <p:txBody>
          <a:bodyPr wrap="square">
            <a:spAutoFit/>
          </a:bodyPr>
          <a:lstStyle/>
          <a:p>
            <a:r>
              <a:rPr lang="en-US" sz="3200" dirty="0" smtClean="0">
                <a:solidFill>
                  <a:srgbClr val="002060"/>
                </a:solidFill>
              </a:rPr>
              <a:t>2. We can create Checkpoint by Expert view.</a:t>
            </a:r>
          </a:p>
          <a:p>
            <a:r>
              <a:rPr lang="en-US" sz="3200" dirty="0" smtClean="0">
                <a:solidFill>
                  <a:srgbClr val="002060"/>
                </a:solidFill>
              </a:rPr>
              <a:t>We have to put here </a:t>
            </a:r>
            <a:r>
              <a:rPr lang="en-US" sz="3200" dirty="0" err="1" smtClean="0">
                <a:solidFill>
                  <a:srgbClr val="002060"/>
                </a:solidFill>
              </a:rPr>
              <a:t>manualy</a:t>
            </a:r>
            <a:r>
              <a:rPr lang="en-US" sz="3200" dirty="0" smtClean="0">
                <a:solidFill>
                  <a:srgbClr val="002060"/>
                </a:solidFill>
              </a:rPr>
              <a:t> by code-</a:t>
            </a:r>
          </a:p>
          <a:p>
            <a:endParaRPr lang="en-US" sz="3200" dirty="0" smtClean="0">
              <a:solidFill>
                <a:srgbClr val="002060"/>
              </a:solidFill>
            </a:endParaRPr>
          </a:p>
          <a:p>
            <a:endParaRPr lang="en-US" sz="3200" dirty="0" smtClean="0"/>
          </a:p>
          <a:p>
            <a:endParaRPr lang="en-US" sz="3200" dirty="0" smtClean="0"/>
          </a:p>
          <a:p>
            <a:endParaRPr lang="en-US" sz="3200" dirty="0" smtClean="0"/>
          </a:p>
        </p:txBody>
      </p:sp>
      <p:pic>
        <p:nvPicPr>
          <p:cNvPr id="7" name="Picture 6" descr="check_2.png"/>
          <p:cNvPicPr>
            <a:picLocks noChangeAspect="1"/>
          </p:cNvPicPr>
          <p:nvPr/>
        </p:nvPicPr>
        <p:blipFill>
          <a:blip r:embed="rId2"/>
          <a:stretch>
            <a:fillRect/>
          </a:stretch>
        </p:blipFill>
        <p:spPr>
          <a:xfrm>
            <a:off x="1752600" y="3124200"/>
            <a:ext cx="9982200" cy="498180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Ways To </a:t>
            </a:r>
            <a:r>
              <a:rPr lang="en-US" sz="4000" b="1" dirty="0" smtClean="0">
                <a:solidFill>
                  <a:srgbClr val="002060"/>
                </a:solidFill>
                <a:latin typeface="Cambria" pitchFamily="18" charset="0"/>
                <a:cs typeface="Tahoma" pitchFamily="34" charset="0"/>
              </a:rPr>
              <a:t>Create </a:t>
            </a:r>
            <a:r>
              <a:rPr lang="en-US" sz="4000" b="1" dirty="0" smtClean="0">
                <a:solidFill>
                  <a:srgbClr val="002060"/>
                </a:solidFill>
                <a:latin typeface="Cambria" pitchFamily="18" charset="0"/>
                <a:cs typeface="Tahoma" pitchFamily="34" charset="0"/>
              </a:rPr>
              <a:t>Checkpoints</a:t>
            </a:r>
            <a:r>
              <a:rPr lang="en-IN" sz="4000" b="1" dirty="0" smtClean="0">
                <a:solidFill>
                  <a:srgbClr val="002060"/>
                </a:solidFill>
                <a:latin typeface="Cambria" pitchFamily="18" charset="0"/>
                <a:cs typeface="Tahoma" pitchFamily="34" charset="0"/>
              </a:rPr>
              <a:t>…</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3539430"/>
          </a:xfrm>
          <a:prstGeom prst="rect">
            <a:avLst/>
          </a:prstGeom>
        </p:spPr>
        <p:txBody>
          <a:bodyPr wrap="square">
            <a:spAutoFit/>
          </a:bodyPr>
          <a:lstStyle/>
          <a:p>
            <a:r>
              <a:rPr lang="en-US" sz="3200" dirty="0" smtClean="0">
                <a:solidFill>
                  <a:srgbClr val="002060"/>
                </a:solidFill>
              </a:rPr>
              <a:t>3. We can create Checkpoint by Keyword View.</a:t>
            </a:r>
          </a:p>
          <a:p>
            <a:r>
              <a:rPr lang="en-US" sz="3200" dirty="0" err="1" smtClean="0">
                <a:solidFill>
                  <a:srgbClr val="002060"/>
                </a:solidFill>
              </a:rPr>
              <a:t>Goto</a:t>
            </a:r>
            <a:r>
              <a:rPr lang="en-US" sz="3200" dirty="0" smtClean="0">
                <a:solidFill>
                  <a:srgbClr val="002060"/>
                </a:solidFill>
              </a:rPr>
              <a:t> Keyword view Select </a:t>
            </a:r>
            <a:r>
              <a:rPr lang="en-US" sz="3200" dirty="0" err="1" smtClean="0">
                <a:solidFill>
                  <a:srgbClr val="002060"/>
                </a:solidFill>
              </a:rPr>
              <a:t>Object</a:t>
            </a:r>
            <a:r>
              <a:rPr lang="en-US" sz="3200" dirty="0" err="1" smtClean="0">
                <a:solidFill>
                  <a:srgbClr val="002060"/>
                </a:solidFill>
                <a:sym typeface="Wingdings" pitchFamily="2" charset="2"/>
              </a:rPr>
              <a:t>Click</a:t>
            </a:r>
            <a:r>
              <a:rPr lang="en-US" sz="3200" dirty="0" smtClean="0">
                <a:solidFill>
                  <a:srgbClr val="002060"/>
                </a:solidFill>
                <a:sym typeface="Wingdings" pitchFamily="2" charset="2"/>
              </a:rPr>
              <a:t> Value </a:t>
            </a:r>
            <a:r>
              <a:rPr lang="en-US" sz="3200" dirty="0" err="1" smtClean="0">
                <a:solidFill>
                  <a:srgbClr val="002060"/>
                </a:solidFill>
                <a:sym typeface="Wingdings" pitchFamily="2" charset="2"/>
              </a:rPr>
              <a:t>Coloumn</a:t>
            </a:r>
            <a:r>
              <a:rPr lang="en-US" sz="3200" dirty="0" smtClean="0">
                <a:solidFill>
                  <a:srgbClr val="002060"/>
                </a:solidFill>
                <a:sym typeface="Wingdings" pitchFamily="2" charset="2"/>
              </a:rPr>
              <a:t> of Object</a:t>
            </a:r>
            <a:endParaRPr lang="en-US" sz="3200" dirty="0" smtClean="0">
              <a:solidFill>
                <a:srgbClr val="002060"/>
              </a:solidFill>
            </a:endParaRPr>
          </a:p>
          <a:p>
            <a:endParaRPr lang="en-US" sz="3200" dirty="0" smtClean="0">
              <a:solidFill>
                <a:srgbClr val="002060"/>
              </a:solidFill>
            </a:endParaRPr>
          </a:p>
          <a:p>
            <a:endParaRPr lang="en-US" sz="3200" dirty="0" smtClean="0"/>
          </a:p>
          <a:p>
            <a:endParaRPr lang="en-US" sz="3200" dirty="0" smtClean="0"/>
          </a:p>
          <a:p>
            <a:endParaRPr lang="en-US" sz="3200" dirty="0" smtClean="0"/>
          </a:p>
        </p:txBody>
      </p:sp>
      <p:pic>
        <p:nvPicPr>
          <p:cNvPr id="5" name="Picture 4" descr="check_5.png"/>
          <p:cNvPicPr>
            <a:picLocks noChangeAspect="1"/>
          </p:cNvPicPr>
          <p:nvPr/>
        </p:nvPicPr>
        <p:blipFill>
          <a:blip r:embed="rId2"/>
          <a:stretch>
            <a:fillRect/>
          </a:stretch>
        </p:blipFill>
        <p:spPr>
          <a:xfrm>
            <a:off x="3048000" y="3276600"/>
            <a:ext cx="7772401" cy="532529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rgbClr val="004577"/>
                </a:solidFill>
                <a:latin typeface="Cambria" pitchFamily="18" charset="0"/>
              </a:rPr>
              <a:t/>
            </a:r>
            <a:br>
              <a:rPr lang="en-US" b="1" dirty="0" smtClean="0">
                <a:solidFill>
                  <a:srgbClr val="004577"/>
                </a:solidFill>
                <a:latin typeface="Cambria" pitchFamily="18" charset="0"/>
              </a:rPr>
            </a:br>
            <a:endParaRPr lang="en-US" dirty="0"/>
          </a:p>
        </p:txBody>
      </p:sp>
      <p:sp>
        <p:nvSpPr>
          <p:cNvPr id="4" name="Rectangle 3"/>
          <p:cNvSpPr/>
          <p:nvPr/>
        </p:nvSpPr>
        <p:spPr>
          <a:xfrm>
            <a:off x="2057400" y="711200"/>
            <a:ext cx="8077200" cy="747451"/>
          </a:xfrm>
          <a:prstGeom prst="rect">
            <a:avLst/>
          </a:prstGeom>
        </p:spPr>
        <p:txBody>
          <a:bodyPr wrap="square" lIns="130622" tIns="65311" rIns="130622" bIns="65311">
            <a:spAutoFit/>
          </a:bodyPr>
          <a:lstStyle/>
          <a:p>
            <a:r>
              <a:rPr lang="en-US" sz="4000" b="1" dirty="0" smtClean="0">
                <a:solidFill>
                  <a:srgbClr val="004577"/>
                </a:solidFill>
                <a:latin typeface="Cambria" pitchFamily="18" charset="0"/>
                <a:ea typeface="+mj-ea"/>
                <a:cs typeface="+mj-cs"/>
              </a:rPr>
              <a:t>Prerequisites for Checkpoints</a:t>
            </a:r>
            <a:r>
              <a:rPr lang="en-US" sz="4000" dirty="0" smtClean="0">
                <a:solidFill>
                  <a:srgbClr val="004577"/>
                </a:solidFill>
                <a:latin typeface="Cambria" pitchFamily="18" charset="0"/>
                <a:ea typeface="+mj-ea"/>
                <a:cs typeface="+mj-cs"/>
              </a:rPr>
              <a:t>    </a:t>
            </a:r>
            <a:endParaRPr lang="en-US" dirty="0"/>
          </a:p>
        </p:txBody>
      </p:sp>
      <p:sp>
        <p:nvSpPr>
          <p:cNvPr id="5" name="TextBox 22"/>
          <p:cNvSpPr txBox="1">
            <a:spLocks noGrp="1" noChangeArrowheads="1"/>
          </p:cNvSpPr>
          <p:nvPr>
            <p:ph type="subTitle" idx="1"/>
          </p:nvPr>
        </p:nvSpPr>
        <p:spPr bwMode="auto">
          <a:xfrm>
            <a:off x="1143001" y="2133601"/>
            <a:ext cx="7494621" cy="1750802"/>
          </a:xfrm>
          <a:prstGeom prst="rect">
            <a:avLst/>
          </a:prstGeom>
          <a:noFill/>
          <a:ln w="9525">
            <a:noFill/>
            <a:miter lim="800000"/>
            <a:headEnd/>
            <a:tailEnd/>
          </a:ln>
        </p:spPr>
        <p:txBody>
          <a:bodyPr wrap="none">
            <a:spAutoFit/>
          </a:bodyPr>
          <a:lstStyle/>
          <a:p>
            <a:pPr marL="489833" indent="-489833" algn="l">
              <a:buFont typeface="Wingdings" pitchFamily="2" charset="2"/>
              <a:buChar char="Ø"/>
            </a:pPr>
            <a:r>
              <a:rPr lang="en-IN" sz="3200" dirty="0" smtClean="0">
                <a:solidFill>
                  <a:srgbClr val="002060"/>
                </a:solidFill>
              </a:rPr>
              <a:t>Having Knowledge of QTP</a:t>
            </a:r>
            <a:endParaRPr lang="en-US" sz="3200" dirty="0" smtClean="0">
              <a:solidFill>
                <a:srgbClr val="002060"/>
              </a:solidFill>
              <a:latin typeface="Cambria" pitchFamily="18" charset="0"/>
              <a:cs typeface="Tahoma" pitchFamily="34" charset="0"/>
            </a:endParaRPr>
          </a:p>
          <a:p>
            <a:pPr marL="489833" indent="-489833" algn="l">
              <a:buFont typeface="Wingdings" pitchFamily="2" charset="2"/>
              <a:buChar char="Ø"/>
            </a:pPr>
            <a:r>
              <a:rPr lang="en-IN" sz="3200" dirty="0" smtClean="0">
                <a:solidFill>
                  <a:srgbClr val="002060"/>
                </a:solidFill>
              </a:rPr>
              <a:t>Having Knowledge of Scripting Language</a:t>
            </a:r>
            <a:endParaRPr lang="en-US" sz="3200" dirty="0">
              <a:solidFill>
                <a:srgbClr val="002060"/>
              </a:solidFill>
              <a:latin typeface="Cambria" pitchFamily="18" charset="0"/>
              <a:cs typeface="Tahoma" pitchFamily="34" charset="0"/>
            </a:endParaRPr>
          </a:p>
          <a:p>
            <a:pPr marL="489833" indent="-489833" algn="l"/>
            <a:endParaRPr lang="en-US" sz="2900" dirty="0">
              <a:solidFill>
                <a:srgbClr val="002060"/>
              </a:solidFill>
              <a:latin typeface="Cambria" pitchFamily="18" charset="0"/>
              <a:cs typeface="Tahom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Ways To </a:t>
            </a:r>
            <a:r>
              <a:rPr lang="en-US" sz="4000" b="1" dirty="0" smtClean="0">
                <a:solidFill>
                  <a:srgbClr val="002060"/>
                </a:solidFill>
                <a:latin typeface="Cambria" pitchFamily="18" charset="0"/>
                <a:cs typeface="Tahoma" pitchFamily="34" charset="0"/>
              </a:rPr>
              <a:t>Create </a:t>
            </a:r>
            <a:r>
              <a:rPr lang="en-US" sz="4000" b="1" dirty="0" smtClean="0">
                <a:solidFill>
                  <a:srgbClr val="002060"/>
                </a:solidFill>
                <a:latin typeface="Cambria" pitchFamily="18" charset="0"/>
                <a:cs typeface="Tahoma" pitchFamily="34" charset="0"/>
              </a:rPr>
              <a:t>Checkpoints</a:t>
            </a:r>
            <a:r>
              <a:rPr lang="en-IN" sz="4000" b="1" dirty="0" smtClean="0">
                <a:solidFill>
                  <a:srgbClr val="002060"/>
                </a:solidFill>
                <a:latin typeface="Cambria" pitchFamily="18" charset="0"/>
                <a:cs typeface="Tahoma" pitchFamily="34" charset="0"/>
              </a:rPr>
              <a:t>…</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3046988"/>
          </a:xfrm>
          <a:prstGeom prst="rect">
            <a:avLst/>
          </a:prstGeom>
        </p:spPr>
        <p:txBody>
          <a:bodyPr wrap="square">
            <a:spAutoFit/>
          </a:bodyPr>
          <a:lstStyle/>
          <a:p>
            <a:r>
              <a:rPr lang="en-US" sz="3200" dirty="0" smtClean="0">
                <a:solidFill>
                  <a:srgbClr val="002060"/>
                </a:solidFill>
              </a:rPr>
              <a:t>4. We can create Checkpoint by Active Screen Also.</a:t>
            </a:r>
          </a:p>
          <a:p>
            <a:r>
              <a:rPr lang="en-US" sz="3200" dirty="0" smtClean="0">
                <a:solidFill>
                  <a:srgbClr val="002060"/>
                </a:solidFill>
              </a:rPr>
              <a:t>Right click on object.</a:t>
            </a:r>
          </a:p>
          <a:p>
            <a:endParaRPr lang="en-US" sz="3200" dirty="0" smtClean="0">
              <a:solidFill>
                <a:srgbClr val="002060"/>
              </a:solidFill>
            </a:endParaRPr>
          </a:p>
          <a:p>
            <a:endParaRPr lang="en-US" sz="3200" dirty="0" smtClean="0"/>
          </a:p>
          <a:p>
            <a:endParaRPr lang="en-US" sz="3200" dirty="0" smtClean="0"/>
          </a:p>
          <a:p>
            <a:endParaRPr lang="en-US" sz="3200" dirty="0" smtClean="0"/>
          </a:p>
        </p:txBody>
      </p:sp>
      <p:pic>
        <p:nvPicPr>
          <p:cNvPr id="7" name="Picture 6" descr="check_3.png"/>
          <p:cNvPicPr>
            <a:picLocks noChangeAspect="1"/>
          </p:cNvPicPr>
          <p:nvPr/>
        </p:nvPicPr>
        <p:blipFill>
          <a:blip r:embed="rId2"/>
          <a:stretch>
            <a:fillRect/>
          </a:stretch>
        </p:blipFill>
        <p:spPr>
          <a:xfrm>
            <a:off x="1752600" y="3124200"/>
            <a:ext cx="10621858" cy="5638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ctrTitle" sz="quarter" idx="4294967295"/>
          </p:nvPr>
        </p:nvSpPr>
        <p:spPr>
          <a:xfrm>
            <a:off x="228600" y="5181600"/>
            <a:ext cx="13144500" cy="1219200"/>
          </a:xfrm>
        </p:spPr>
        <p:txBody>
          <a:bodyPr>
            <a:noAutofit/>
          </a:bodyPr>
          <a:lstStyle/>
          <a:p>
            <a:r>
              <a:rPr lang="en-US" sz="7200" b="1" dirty="0" smtClean="0">
                <a:solidFill>
                  <a:srgbClr val="002060"/>
                </a:solidFill>
                <a:effectLst>
                  <a:outerShdw blurRad="38100" dist="38100" dir="2700000" algn="tl">
                    <a:srgbClr val="000000">
                      <a:alpha val="43137"/>
                    </a:srgbClr>
                  </a:outerShdw>
                </a:effectLst>
                <a:latin typeface="Bradley Hand ITC" pitchFamily="66" charset="0"/>
              </a:rPr>
              <a:t>Thanks</a:t>
            </a:r>
            <a:endParaRPr lang="en-US" sz="7200" b="1" u="sng" dirty="0">
              <a:solidFill>
                <a:srgbClr val="002060"/>
              </a:solidFill>
              <a:effectLst>
                <a:outerShdw blurRad="38100" dist="38100" dir="2700000" algn="tl">
                  <a:srgbClr val="000000">
                    <a:alpha val="43137"/>
                  </a:srgbClr>
                </a:outerShdw>
              </a:effectLst>
              <a:latin typeface="Bradley Hand ITC" pitchFamily="66"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solidFill>
                  <a:srgbClr val="004577"/>
                </a:solidFill>
                <a:latin typeface="Cambria" pitchFamily="18" charset="0"/>
              </a:rPr>
              <a:t/>
            </a:r>
            <a:br>
              <a:rPr lang="en-US" b="1" dirty="0" smtClean="0">
                <a:solidFill>
                  <a:srgbClr val="004577"/>
                </a:solidFill>
                <a:latin typeface="Cambria" pitchFamily="18" charset="0"/>
              </a:rPr>
            </a:br>
            <a:endParaRPr lang="en-US" dirty="0"/>
          </a:p>
        </p:txBody>
      </p:sp>
      <p:sp>
        <p:nvSpPr>
          <p:cNvPr id="4" name="Rectangle 3"/>
          <p:cNvSpPr/>
          <p:nvPr/>
        </p:nvSpPr>
        <p:spPr>
          <a:xfrm>
            <a:off x="2057400" y="711200"/>
            <a:ext cx="5372100" cy="747451"/>
          </a:xfrm>
          <a:prstGeom prst="rect">
            <a:avLst/>
          </a:prstGeom>
        </p:spPr>
        <p:txBody>
          <a:bodyPr wrap="square" lIns="130622" tIns="65311" rIns="130622" bIns="65311">
            <a:spAutoFit/>
          </a:bodyPr>
          <a:lstStyle/>
          <a:p>
            <a:pPr algn="ctr"/>
            <a:r>
              <a:rPr lang="en-US" sz="4000" b="1" dirty="0">
                <a:solidFill>
                  <a:srgbClr val="004577"/>
                </a:solidFill>
                <a:latin typeface="Cambria" pitchFamily="18" charset="0"/>
                <a:ea typeface="+mj-ea"/>
                <a:cs typeface="+mj-cs"/>
              </a:rPr>
              <a:t>Discussion Topics</a:t>
            </a:r>
            <a:r>
              <a:rPr lang="en-US" sz="4000" dirty="0">
                <a:solidFill>
                  <a:srgbClr val="004577"/>
                </a:solidFill>
                <a:latin typeface="Cambria" pitchFamily="18" charset="0"/>
                <a:ea typeface="+mj-ea"/>
                <a:cs typeface="+mj-cs"/>
              </a:rPr>
              <a:t>    </a:t>
            </a:r>
            <a:endParaRPr lang="en-US" dirty="0"/>
          </a:p>
        </p:txBody>
      </p:sp>
      <p:sp>
        <p:nvSpPr>
          <p:cNvPr id="5" name="TextBox 22"/>
          <p:cNvSpPr txBox="1">
            <a:spLocks noGrp="1" noChangeArrowheads="1"/>
          </p:cNvSpPr>
          <p:nvPr>
            <p:ph type="subTitle" idx="1"/>
          </p:nvPr>
        </p:nvSpPr>
        <p:spPr bwMode="auto">
          <a:xfrm>
            <a:off x="1143001" y="2133601"/>
            <a:ext cx="6324813" cy="2397133"/>
          </a:xfrm>
          <a:prstGeom prst="rect">
            <a:avLst/>
          </a:prstGeom>
          <a:noFill/>
          <a:ln w="9525">
            <a:noFill/>
            <a:miter lim="800000"/>
            <a:headEnd/>
            <a:tailEnd/>
          </a:ln>
        </p:spPr>
        <p:txBody>
          <a:bodyPr wrap="none">
            <a:spAutoFit/>
          </a:bodyPr>
          <a:lstStyle/>
          <a:p>
            <a:pPr marL="489833" indent="-489833" algn="l">
              <a:buFont typeface="Wingdings" pitchFamily="2" charset="2"/>
              <a:buChar char="Ø"/>
            </a:pPr>
            <a:r>
              <a:rPr lang="en-IN" sz="3200" dirty="0" smtClean="0">
                <a:solidFill>
                  <a:srgbClr val="002060"/>
                </a:solidFill>
              </a:rPr>
              <a:t>What Is Output Values.</a:t>
            </a:r>
            <a:endParaRPr lang="en-US" sz="3200" dirty="0" smtClean="0">
              <a:solidFill>
                <a:srgbClr val="002060"/>
              </a:solidFill>
              <a:latin typeface="Cambria" pitchFamily="18" charset="0"/>
              <a:cs typeface="Tahoma" pitchFamily="34" charset="0"/>
            </a:endParaRPr>
          </a:p>
          <a:p>
            <a:pPr marL="489833" indent="-489833" algn="l">
              <a:buFont typeface="Wingdings" pitchFamily="2" charset="2"/>
              <a:buChar char="Ø"/>
            </a:pPr>
            <a:r>
              <a:rPr lang="en-US" sz="3200" dirty="0" smtClean="0">
                <a:solidFill>
                  <a:srgbClr val="002060"/>
                </a:solidFill>
                <a:latin typeface="Cambria" pitchFamily="18" charset="0"/>
                <a:cs typeface="Tahoma" pitchFamily="34" charset="0"/>
              </a:rPr>
              <a:t>Types Of </a:t>
            </a:r>
            <a:r>
              <a:rPr lang="en-IN" sz="3200" dirty="0" smtClean="0">
                <a:solidFill>
                  <a:srgbClr val="002060"/>
                </a:solidFill>
              </a:rPr>
              <a:t>Output Values</a:t>
            </a:r>
            <a:r>
              <a:rPr lang="en-US" sz="3200" dirty="0" smtClean="0">
                <a:solidFill>
                  <a:srgbClr val="002060"/>
                </a:solidFill>
                <a:latin typeface="Cambria" pitchFamily="18" charset="0"/>
                <a:cs typeface="Tahoma" pitchFamily="34" charset="0"/>
              </a:rPr>
              <a:t>.</a:t>
            </a:r>
            <a:endParaRPr lang="en-US" sz="3200" dirty="0">
              <a:solidFill>
                <a:srgbClr val="002060"/>
              </a:solidFill>
              <a:latin typeface="Cambria" pitchFamily="18" charset="0"/>
              <a:cs typeface="Tahoma" pitchFamily="34" charset="0"/>
            </a:endParaRPr>
          </a:p>
          <a:p>
            <a:pPr marL="489833" indent="-489833" algn="l">
              <a:buFont typeface="Wingdings" pitchFamily="2" charset="2"/>
              <a:buChar char="Ø"/>
            </a:pPr>
            <a:r>
              <a:rPr lang="en-IN" sz="3200" dirty="0" smtClean="0">
                <a:solidFill>
                  <a:srgbClr val="002060"/>
                </a:solidFill>
              </a:rPr>
              <a:t>GUI Representations &amp; Examples.</a:t>
            </a:r>
          </a:p>
          <a:p>
            <a:pPr marL="489833" indent="-489833" algn="l">
              <a:buFont typeface="Wingdings" pitchFamily="2" charset="2"/>
              <a:buChar char="Ø"/>
            </a:pPr>
            <a:r>
              <a:rPr lang="en-IN" sz="3200" dirty="0" smtClean="0">
                <a:solidFill>
                  <a:srgbClr val="002060"/>
                </a:solidFill>
              </a:rPr>
              <a:t>Way To Create Output Values.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smtClean="0">
                <a:solidFill>
                  <a:schemeClr val="tx2"/>
                </a:solidFill>
                <a:latin typeface="Cambria" pitchFamily="18" charset="0"/>
              </a:rPr>
              <a:t>          What Is Output Values</a:t>
            </a:r>
            <a:endParaRPr lang="en-US" sz="4000" b="1" dirty="0">
              <a:solidFill>
                <a:schemeClr val="tx2"/>
              </a:solidFill>
              <a:latin typeface="Cambria" pitchFamily="18" charset="0"/>
            </a:endParaRPr>
          </a:p>
        </p:txBody>
      </p:sp>
      <p:sp>
        <p:nvSpPr>
          <p:cNvPr id="3" name="Content Placeholder 2"/>
          <p:cNvSpPr>
            <a:spLocks noGrp="1"/>
          </p:cNvSpPr>
          <p:nvPr>
            <p:ph idx="1"/>
          </p:nvPr>
        </p:nvSpPr>
        <p:spPr>
          <a:xfrm>
            <a:off x="685800" y="1752600"/>
            <a:ext cx="12344400" cy="6934199"/>
          </a:xfrm>
          <a:ln>
            <a:solidFill>
              <a:schemeClr val="accent1"/>
            </a:solidFill>
          </a:ln>
        </p:spPr>
        <p:txBody>
          <a:bodyPr>
            <a:noAutofit/>
          </a:bodyPr>
          <a:lstStyle/>
          <a:p>
            <a:pPr>
              <a:buFont typeface="Wingdings" pitchFamily="2" charset="2"/>
              <a:buChar char="q"/>
            </a:pPr>
            <a:endParaRPr lang="en-US" sz="3200" dirty="0" smtClean="0">
              <a:latin typeface="Cambria" pitchFamily="18" charset="0"/>
            </a:endParaRPr>
          </a:p>
          <a:p>
            <a:r>
              <a:rPr lang="en-IN" sz="3200" dirty="0" smtClean="0"/>
              <a:t> </a:t>
            </a:r>
            <a:r>
              <a:rPr lang="en-IN" sz="3200" dirty="0" smtClean="0">
                <a:solidFill>
                  <a:srgbClr val="C00000"/>
                </a:solidFill>
              </a:rPr>
              <a:t>“</a:t>
            </a:r>
            <a:r>
              <a:rPr lang="en-US" sz="3200" dirty="0" smtClean="0">
                <a:solidFill>
                  <a:schemeClr val="tx2">
                    <a:lumMod val="50000"/>
                  </a:schemeClr>
                </a:solidFill>
              </a:rPr>
              <a:t>You can retrieve values from your test and store them in the data table as output values. You can subsequently use these values as an input parameter in your test. This enables you to use data retrieved during a test in other parts of the test.</a:t>
            </a:r>
            <a:r>
              <a:rPr lang="en-IN" sz="3200" dirty="0" smtClean="0">
                <a:solidFill>
                  <a:schemeClr val="tx2">
                    <a:lumMod val="50000"/>
                  </a:schemeClr>
                </a:solidFill>
              </a:rPr>
              <a:t> </a:t>
            </a:r>
            <a:r>
              <a:rPr lang="en-IN" sz="3200" dirty="0" smtClean="0">
                <a:solidFill>
                  <a:srgbClr val="C00000"/>
                </a:solidFill>
              </a:rPr>
              <a:t>“</a:t>
            </a:r>
          </a:p>
          <a:p>
            <a:endParaRPr lang="en-IN" sz="3200" dirty="0" smtClean="0"/>
          </a:p>
          <a:p>
            <a:r>
              <a:rPr lang="en-US" sz="3200" dirty="0" smtClean="0">
                <a:solidFill>
                  <a:srgbClr val="C00000"/>
                </a:solidFill>
              </a:rPr>
              <a:t>“</a:t>
            </a:r>
            <a:r>
              <a:rPr lang="en-US" sz="3200" dirty="0" smtClean="0">
                <a:solidFill>
                  <a:schemeClr val="tx2">
                    <a:lumMod val="50000"/>
                  </a:schemeClr>
                </a:solidFill>
              </a:rPr>
              <a:t>Using Output values we can retrieve properties of objects ,database field values ,text presenting objects and can store on data table in test result window.</a:t>
            </a:r>
            <a:r>
              <a:rPr lang="en-US" sz="3200" dirty="0" smtClean="0">
                <a:solidFill>
                  <a:srgbClr val="C00000"/>
                </a:solidFill>
              </a:rPr>
              <a:t>”</a:t>
            </a:r>
            <a:endParaRPr lang="en-IN" sz="3200" dirty="0" smtClean="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3201"/>
            <a:ext cx="11887200" cy="1960033"/>
          </a:xfrm>
        </p:spPr>
        <p:txBody>
          <a:bodyPr>
            <a:normAutofit/>
          </a:bodyPr>
          <a:lstStyle/>
          <a:p>
            <a:pPr algn="l"/>
            <a:r>
              <a:rPr lang="en-US" sz="4000" dirty="0" smtClean="0">
                <a:solidFill>
                  <a:srgbClr val="002060"/>
                </a:solidFill>
                <a:latin typeface="Cambria" pitchFamily="18" charset="0"/>
              </a:rPr>
              <a:t>     </a:t>
            </a:r>
            <a:r>
              <a:rPr lang="en-US" sz="4000" b="1" dirty="0" smtClean="0">
                <a:solidFill>
                  <a:srgbClr val="002060"/>
                </a:solidFill>
                <a:latin typeface="Cambria" pitchFamily="18" charset="0"/>
              </a:rPr>
              <a:t>Types Of Checkpoints</a:t>
            </a:r>
            <a:endParaRPr lang="en-US" sz="4000" b="1" dirty="0">
              <a:solidFill>
                <a:srgbClr val="002060"/>
              </a:solidFill>
              <a:latin typeface="Cambria" pitchFamily="18" charset="0"/>
            </a:endParaRPr>
          </a:p>
        </p:txBody>
      </p:sp>
      <p:sp>
        <p:nvSpPr>
          <p:cNvPr id="9" name="Rectangle 8"/>
          <p:cNvSpPr/>
          <p:nvPr/>
        </p:nvSpPr>
        <p:spPr>
          <a:xfrm>
            <a:off x="685800" y="2057400"/>
            <a:ext cx="12801600" cy="4293483"/>
          </a:xfrm>
          <a:prstGeom prst="rect">
            <a:avLst/>
          </a:prstGeom>
        </p:spPr>
        <p:txBody>
          <a:bodyPr wrap="square">
            <a:spAutoFit/>
          </a:bodyPr>
          <a:lstStyle/>
          <a:p>
            <a:pPr algn="just">
              <a:lnSpc>
                <a:spcPct val="150000"/>
              </a:lnSpc>
              <a:buFont typeface="Wingdings" pitchFamily="2" charset="2"/>
              <a:buChar char="ü"/>
            </a:pPr>
            <a:r>
              <a:rPr lang="en-IN" dirty="0" smtClean="0"/>
              <a:t> </a:t>
            </a:r>
            <a:r>
              <a:rPr lang="en-IN" dirty="0" smtClean="0">
                <a:solidFill>
                  <a:srgbClr val="002060"/>
                </a:solidFill>
              </a:rPr>
              <a:t>Standard Checkpoints</a:t>
            </a:r>
          </a:p>
          <a:p>
            <a:pPr algn="just">
              <a:lnSpc>
                <a:spcPct val="150000"/>
              </a:lnSpc>
              <a:buFont typeface="Wingdings" pitchFamily="2" charset="2"/>
              <a:buChar char="ü"/>
            </a:pPr>
            <a:r>
              <a:rPr lang="en-IN" dirty="0" smtClean="0">
                <a:solidFill>
                  <a:srgbClr val="002060"/>
                </a:solidFill>
              </a:rPr>
              <a:t> Bitmap Checkpoints</a:t>
            </a:r>
          </a:p>
          <a:p>
            <a:pPr algn="just">
              <a:lnSpc>
                <a:spcPct val="150000"/>
              </a:lnSpc>
              <a:buFont typeface="Wingdings" pitchFamily="2" charset="2"/>
              <a:buChar char="ü"/>
            </a:pPr>
            <a:r>
              <a:rPr lang="en-IN" dirty="0" smtClean="0">
                <a:solidFill>
                  <a:srgbClr val="002060"/>
                </a:solidFill>
              </a:rPr>
              <a:t> Text Checkpoints</a:t>
            </a:r>
          </a:p>
          <a:p>
            <a:pPr algn="just">
              <a:lnSpc>
                <a:spcPct val="150000"/>
              </a:lnSpc>
              <a:buFont typeface="Wingdings" pitchFamily="2" charset="2"/>
              <a:buChar char="ü"/>
            </a:pPr>
            <a:r>
              <a:rPr lang="en-IN" dirty="0" smtClean="0">
                <a:solidFill>
                  <a:srgbClr val="002060"/>
                </a:solidFill>
              </a:rPr>
              <a:t> Text Area Checkpoints</a:t>
            </a:r>
          </a:p>
          <a:p>
            <a:pPr algn="just">
              <a:lnSpc>
                <a:spcPct val="150000"/>
              </a:lnSpc>
              <a:buFont typeface="Wingdings" pitchFamily="2" charset="2"/>
              <a:buChar char="ü"/>
            </a:pPr>
            <a:r>
              <a:rPr lang="en-US" dirty="0" smtClean="0">
                <a:solidFill>
                  <a:srgbClr val="002060"/>
                </a:solidFill>
              </a:rPr>
              <a:t> Accessibility Checkpoint</a:t>
            </a:r>
            <a:r>
              <a:rPr lang="en-IN" dirty="0" smtClean="0">
                <a:solidFill>
                  <a:srgbClr val="002060"/>
                </a:solidFill>
              </a:rPr>
              <a:t> </a:t>
            </a:r>
          </a:p>
          <a:p>
            <a:pPr algn="just">
              <a:lnSpc>
                <a:spcPct val="150000"/>
              </a:lnSpc>
              <a:buFont typeface="Wingdings" pitchFamily="2" charset="2"/>
              <a:buChar char="ü"/>
            </a:pPr>
            <a:r>
              <a:rPr lang="en-IN" dirty="0" smtClean="0">
                <a:solidFill>
                  <a:srgbClr val="002060"/>
                </a:solidFill>
              </a:rPr>
              <a:t> Database Checkpoint</a:t>
            </a:r>
          </a:p>
          <a:p>
            <a:pPr algn="just">
              <a:lnSpc>
                <a:spcPct val="150000"/>
              </a:lnSpc>
              <a:buFont typeface="Wingdings" pitchFamily="2" charset="2"/>
              <a:buChar char="ü"/>
            </a:pPr>
            <a:r>
              <a:rPr lang="en-IN" dirty="0" smtClean="0">
                <a:solidFill>
                  <a:srgbClr val="002060"/>
                </a:solidFill>
              </a:rPr>
              <a:t> XML Checkpoint</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400" dirty="0" smtClean="0">
                <a:solidFill>
                  <a:schemeClr val="tx2"/>
                </a:solidFill>
                <a:latin typeface="Cambria" pitchFamily="18" charset="0"/>
              </a:rPr>
              <a:t>             </a:t>
            </a:r>
            <a:r>
              <a:rPr lang="en-US" sz="4000" b="1" dirty="0" smtClean="0">
                <a:solidFill>
                  <a:schemeClr val="tx2"/>
                </a:solidFill>
                <a:latin typeface="Cambria" pitchFamily="18" charset="0"/>
              </a:rPr>
              <a:t>Standard Checkpoint</a:t>
            </a:r>
            <a:endParaRPr lang="en-US" sz="4000" b="1" dirty="0">
              <a:solidFill>
                <a:schemeClr val="tx2"/>
              </a:solidFill>
              <a:latin typeface="Cambria" pitchFamily="18" charset="0"/>
            </a:endParaRPr>
          </a:p>
        </p:txBody>
      </p:sp>
      <p:sp>
        <p:nvSpPr>
          <p:cNvPr id="7" name="Content Placeholder 6"/>
          <p:cNvSpPr>
            <a:spLocks noGrp="1"/>
          </p:cNvSpPr>
          <p:nvPr>
            <p:ph idx="1"/>
          </p:nvPr>
        </p:nvSpPr>
        <p:spPr/>
        <p:txBody>
          <a:bodyPr/>
          <a:lstStyle/>
          <a:p>
            <a:r>
              <a:rPr lang="en-US" sz="3600" dirty="0" smtClean="0">
                <a:solidFill>
                  <a:schemeClr val="tx2">
                    <a:lumMod val="75000"/>
                  </a:schemeClr>
                </a:solidFill>
              </a:rPr>
              <a:t>“</a:t>
            </a:r>
            <a:r>
              <a:rPr lang="en-US" sz="3600" dirty="0" smtClean="0">
                <a:solidFill>
                  <a:srgbClr val="002060"/>
                </a:solidFill>
              </a:rPr>
              <a:t>Checks property values of an object in your application. </a:t>
            </a:r>
            <a:r>
              <a:rPr lang="en-US" sz="3600" dirty="0" smtClean="0">
                <a:solidFill>
                  <a:schemeClr val="tx2">
                    <a:lumMod val="75000"/>
                  </a:schemeClr>
                </a:solidFill>
              </a:rPr>
              <a:t>“</a:t>
            </a:r>
          </a:p>
          <a:p>
            <a:r>
              <a:rPr lang="en-US" sz="3600" dirty="0" smtClean="0">
                <a:solidFill>
                  <a:srgbClr val="C00000"/>
                </a:solidFill>
              </a:rPr>
              <a:t>For example –</a:t>
            </a:r>
          </a:p>
          <a:p>
            <a:endParaRPr lang="en-US" sz="3600" dirty="0" smtClean="0">
              <a:solidFill>
                <a:srgbClr val="C00000"/>
              </a:solidFill>
            </a:endParaRPr>
          </a:p>
          <a:p>
            <a:r>
              <a:rPr lang="en-US" sz="3600" b="1" dirty="0" smtClean="0">
                <a:solidFill>
                  <a:srgbClr val="002060"/>
                </a:solidFill>
              </a:rPr>
              <a:t>Radio button </a:t>
            </a:r>
            <a:r>
              <a:rPr lang="en-US" sz="3600" dirty="0" smtClean="0">
                <a:solidFill>
                  <a:srgbClr val="002060"/>
                </a:solidFill>
              </a:rPr>
              <a:t>is </a:t>
            </a:r>
            <a:r>
              <a:rPr lang="en-US" sz="3600" b="1" dirty="0" smtClean="0">
                <a:solidFill>
                  <a:srgbClr val="002060"/>
                </a:solidFill>
              </a:rPr>
              <a:t>activated</a:t>
            </a:r>
            <a:r>
              <a:rPr lang="en-US" sz="3600" dirty="0" smtClean="0">
                <a:solidFill>
                  <a:srgbClr val="002060"/>
                </a:solidFill>
              </a:rPr>
              <a:t> after it is </a:t>
            </a:r>
            <a:r>
              <a:rPr lang="en-US" sz="3600" b="1" dirty="0" smtClean="0">
                <a:solidFill>
                  <a:srgbClr val="002060"/>
                </a:solidFill>
              </a:rPr>
              <a:t>selected</a:t>
            </a:r>
            <a:r>
              <a:rPr lang="en-US" sz="3600" dirty="0" smtClean="0">
                <a:solidFill>
                  <a:srgbClr val="002060"/>
                </a:solidFill>
              </a:rPr>
              <a:t> or you can check the </a:t>
            </a:r>
            <a:r>
              <a:rPr lang="en-US" sz="3600" b="1" dirty="0" smtClean="0">
                <a:solidFill>
                  <a:srgbClr val="002060"/>
                </a:solidFill>
              </a:rPr>
              <a:t>value</a:t>
            </a:r>
            <a:r>
              <a:rPr lang="en-US" sz="3600" dirty="0" smtClean="0">
                <a:solidFill>
                  <a:srgbClr val="002060"/>
                </a:solidFill>
              </a:rPr>
              <a:t> of an </a:t>
            </a:r>
            <a:r>
              <a:rPr lang="en-US" sz="3600" b="1" dirty="0" smtClean="0">
                <a:solidFill>
                  <a:srgbClr val="002060"/>
                </a:solidFill>
              </a:rPr>
              <a:t>edit box</a:t>
            </a:r>
            <a:r>
              <a:rPr lang="en-US" sz="3600" dirty="0" smtClean="0">
                <a:solidFill>
                  <a:srgbClr val="002060"/>
                </a:solidFill>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GUI Representation Of An Example</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2062103"/>
          </a:xfrm>
          <a:prstGeom prst="rect">
            <a:avLst/>
          </a:prstGeom>
        </p:spPr>
        <p:txBody>
          <a:bodyPr wrap="square">
            <a:spAutoFit/>
          </a:bodyPr>
          <a:lstStyle/>
          <a:p>
            <a:pPr>
              <a:buFont typeface="Arial" pitchFamily="34" charset="0"/>
              <a:buChar char="•"/>
            </a:pPr>
            <a:r>
              <a:rPr lang="en-IN" sz="3200" dirty="0" smtClean="0"/>
              <a:t> </a:t>
            </a:r>
            <a:r>
              <a:rPr lang="en-US" sz="3200" dirty="0" smtClean="0">
                <a:solidFill>
                  <a:srgbClr val="002060"/>
                </a:solidFill>
              </a:rPr>
              <a:t>Create A Checkpoint on Order No.</a:t>
            </a:r>
          </a:p>
          <a:p>
            <a:endParaRPr lang="en-US" sz="3200" dirty="0" smtClean="0"/>
          </a:p>
          <a:p>
            <a:endParaRPr lang="en-US" sz="3200" dirty="0" smtClean="0"/>
          </a:p>
          <a:p>
            <a:endParaRPr lang="en-US" sz="3200" dirty="0" smtClean="0"/>
          </a:p>
        </p:txBody>
      </p:sp>
      <p:pic>
        <p:nvPicPr>
          <p:cNvPr id="4" name="Picture 3" descr="orderNo.png"/>
          <p:cNvPicPr>
            <a:picLocks noChangeAspect="1"/>
          </p:cNvPicPr>
          <p:nvPr/>
        </p:nvPicPr>
        <p:blipFill>
          <a:blip r:embed="rId2"/>
          <a:stretch>
            <a:fillRect/>
          </a:stretch>
        </p:blipFill>
        <p:spPr>
          <a:xfrm>
            <a:off x="1981200" y="2819400"/>
            <a:ext cx="8763000" cy="5638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Example Continued…</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2062103"/>
          </a:xfrm>
          <a:prstGeom prst="rect">
            <a:avLst/>
          </a:prstGeom>
        </p:spPr>
        <p:txBody>
          <a:bodyPr wrap="square">
            <a:spAutoFit/>
          </a:bodyPr>
          <a:lstStyle/>
          <a:p>
            <a:pPr>
              <a:buFont typeface="Arial" pitchFamily="34" charset="0"/>
              <a:buChar char="•"/>
            </a:pPr>
            <a:r>
              <a:rPr lang="en-IN" sz="3200" dirty="0" smtClean="0"/>
              <a:t> </a:t>
            </a:r>
            <a:r>
              <a:rPr lang="en-US" sz="3200" dirty="0" err="1" smtClean="0">
                <a:solidFill>
                  <a:srgbClr val="002060"/>
                </a:solidFill>
              </a:rPr>
              <a:t>Goto</a:t>
            </a:r>
            <a:r>
              <a:rPr lang="en-US" sz="3200" dirty="0" smtClean="0">
                <a:solidFill>
                  <a:srgbClr val="002060"/>
                </a:solidFill>
              </a:rPr>
              <a:t> INSERT</a:t>
            </a:r>
            <a:r>
              <a:rPr lang="en-US" sz="3200" dirty="0" smtClean="0">
                <a:solidFill>
                  <a:srgbClr val="002060"/>
                </a:solidFill>
                <a:sym typeface="Wingdings" pitchFamily="2" charset="2"/>
              </a:rPr>
              <a:t>CHECKPOINTSTANDARD CHECKPOINT.</a:t>
            </a:r>
          </a:p>
          <a:p>
            <a:pPr>
              <a:buFont typeface="Arial" pitchFamily="34" charset="0"/>
              <a:buChar char="•"/>
            </a:pPr>
            <a:r>
              <a:rPr lang="en-US" sz="3200" dirty="0" smtClean="0">
                <a:solidFill>
                  <a:srgbClr val="002060"/>
                </a:solidFill>
                <a:sym typeface="Wingdings" pitchFamily="2" charset="2"/>
              </a:rPr>
              <a:t>In Active Screen Right Click On Order No Field and Select</a:t>
            </a:r>
          </a:p>
          <a:p>
            <a:pPr>
              <a:buFont typeface="Arial" pitchFamily="34" charset="0"/>
              <a:buChar char="•"/>
            </a:pPr>
            <a:r>
              <a:rPr lang="en-US" sz="3200" dirty="0" smtClean="0">
                <a:solidFill>
                  <a:srgbClr val="002060"/>
                </a:solidFill>
                <a:sym typeface="Wingdings" pitchFamily="2" charset="2"/>
              </a:rPr>
              <a:t>STANDARD CHECKPOINT PROPERTIES  Dialog Box </a:t>
            </a:r>
            <a:r>
              <a:rPr lang="en-US" sz="3200" dirty="0" err="1" smtClean="0">
                <a:solidFill>
                  <a:srgbClr val="002060"/>
                </a:solidFill>
                <a:sym typeface="Wingdings" pitchFamily="2" charset="2"/>
              </a:rPr>
              <a:t>Apears</a:t>
            </a:r>
            <a:r>
              <a:rPr lang="en-US" sz="3200" dirty="0" smtClean="0">
                <a:solidFill>
                  <a:srgbClr val="002060"/>
                </a:solidFill>
                <a:sym typeface="Wingdings" pitchFamily="2" charset="2"/>
              </a:rPr>
              <a:t>-</a:t>
            </a:r>
            <a:endParaRPr lang="en-US" sz="3200" dirty="0" smtClean="0">
              <a:solidFill>
                <a:srgbClr val="002060"/>
              </a:solidFill>
            </a:endParaRPr>
          </a:p>
          <a:p>
            <a:endParaRPr lang="en-US" sz="3200" dirty="0" smtClean="0"/>
          </a:p>
        </p:txBody>
      </p:sp>
      <p:pic>
        <p:nvPicPr>
          <p:cNvPr id="4" name="Picture 3" descr="checkpoint_prop.png"/>
          <p:cNvPicPr>
            <a:picLocks noChangeAspect="1"/>
          </p:cNvPicPr>
          <p:nvPr/>
        </p:nvPicPr>
        <p:blipFill>
          <a:blip r:embed="rId2"/>
          <a:stretch>
            <a:fillRect/>
          </a:stretch>
        </p:blipFill>
        <p:spPr>
          <a:xfrm>
            <a:off x="2362200" y="3505200"/>
            <a:ext cx="8534400" cy="51816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89833" indent="-489833" algn="l"/>
            <a:r>
              <a:rPr lang="en-IN" sz="4000" b="1" dirty="0" smtClean="0">
                <a:solidFill>
                  <a:srgbClr val="002060"/>
                </a:solidFill>
                <a:latin typeface="Cambria" pitchFamily="18" charset="0"/>
                <a:cs typeface="Tahoma" pitchFamily="34" charset="0"/>
              </a:rPr>
              <a:t>        </a:t>
            </a:r>
            <a:r>
              <a:rPr lang="en-US" sz="4000" b="1" dirty="0" smtClean="0">
                <a:solidFill>
                  <a:srgbClr val="002060"/>
                </a:solidFill>
                <a:latin typeface="Cambria" pitchFamily="18" charset="0"/>
                <a:cs typeface="Tahoma" pitchFamily="34" charset="0"/>
              </a:rPr>
              <a:t>Example Continued…</a:t>
            </a:r>
            <a:endParaRPr lang="en-US" sz="4000" b="1" dirty="0">
              <a:solidFill>
                <a:srgbClr val="002060"/>
              </a:solidFill>
              <a:latin typeface="Cambria" pitchFamily="18" charset="0"/>
              <a:cs typeface="Tahoma" pitchFamily="34" charset="0"/>
            </a:endParaRPr>
          </a:p>
        </p:txBody>
      </p:sp>
      <p:sp>
        <p:nvSpPr>
          <p:cNvPr id="6" name="Rectangle 5"/>
          <p:cNvSpPr/>
          <p:nvPr/>
        </p:nvSpPr>
        <p:spPr>
          <a:xfrm>
            <a:off x="1524000" y="2057400"/>
            <a:ext cx="10515600" cy="1569660"/>
          </a:xfrm>
          <a:prstGeom prst="rect">
            <a:avLst/>
          </a:prstGeom>
        </p:spPr>
        <p:txBody>
          <a:bodyPr wrap="square">
            <a:spAutoFit/>
          </a:bodyPr>
          <a:lstStyle/>
          <a:p>
            <a:pPr>
              <a:buFont typeface="Arial" pitchFamily="34" charset="0"/>
              <a:buChar char="•"/>
            </a:pPr>
            <a:r>
              <a:rPr lang="en-IN" sz="3200" dirty="0" smtClean="0">
                <a:solidFill>
                  <a:srgbClr val="002060"/>
                </a:solidFill>
              </a:rPr>
              <a:t>We can also open Checkpoint Properties Dialog Box By Keyword View-</a:t>
            </a:r>
            <a:endParaRPr lang="en-US" sz="3200" dirty="0" smtClean="0">
              <a:solidFill>
                <a:srgbClr val="002060"/>
              </a:solidFill>
            </a:endParaRPr>
          </a:p>
          <a:p>
            <a:endParaRPr lang="en-US" sz="3200" dirty="0" smtClean="0"/>
          </a:p>
        </p:txBody>
      </p:sp>
      <p:pic>
        <p:nvPicPr>
          <p:cNvPr id="5" name="Picture 4" descr="checkpoint_keywordView.png"/>
          <p:cNvPicPr>
            <a:picLocks noChangeAspect="1"/>
          </p:cNvPicPr>
          <p:nvPr/>
        </p:nvPicPr>
        <p:blipFill>
          <a:blip r:embed="rId2"/>
          <a:stretch>
            <a:fillRect/>
          </a:stretch>
        </p:blipFill>
        <p:spPr>
          <a:xfrm>
            <a:off x="533400" y="3048000"/>
            <a:ext cx="5410956" cy="5638800"/>
          </a:xfrm>
          <a:prstGeom prst="rect">
            <a:avLst/>
          </a:prstGeom>
        </p:spPr>
      </p:pic>
      <p:pic>
        <p:nvPicPr>
          <p:cNvPr id="8" name="Picture 7" descr="checkpoint_exView.png"/>
          <p:cNvPicPr>
            <a:picLocks noChangeAspect="1"/>
          </p:cNvPicPr>
          <p:nvPr/>
        </p:nvPicPr>
        <p:blipFill>
          <a:blip r:embed="rId3"/>
          <a:stretch>
            <a:fillRect/>
          </a:stretch>
        </p:blipFill>
        <p:spPr>
          <a:xfrm>
            <a:off x="6096000" y="2971800"/>
            <a:ext cx="6639852" cy="5715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3342</TotalTime>
  <Words>737</Words>
  <Application>Microsoft Office PowerPoint</Application>
  <PresentationFormat>Custom</PresentationFormat>
  <Paragraphs>95</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QTP Output Values </vt:lpstr>
      <vt:lpstr> </vt:lpstr>
      <vt:lpstr> </vt:lpstr>
      <vt:lpstr>          What Is Output Values</vt:lpstr>
      <vt:lpstr>     Types Of Checkpoints</vt:lpstr>
      <vt:lpstr>             Standard Checkpoint</vt:lpstr>
      <vt:lpstr>         GUI Representation Of An Example</vt:lpstr>
      <vt:lpstr>         Example Continued…</vt:lpstr>
      <vt:lpstr>        Example Continued…</vt:lpstr>
      <vt:lpstr>         GUI Representation</vt:lpstr>
      <vt:lpstr>          Bitmap Checkpoint</vt:lpstr>
      <vt:lpstr>         Text Checkpoint</vt:lpstr>
      <vt:lpstr>         Text Area Checkpoint</vt:lpstr>
      <vt:lpstr>         Accessibility Checkpoint </vt:lpstr>
      <vt:lpstr>         Database Checkpoint </vt:lpstr>
      <vt:lpstr>         XML Checkpoint </vt:lpstr>
      <vt:lpstr>         Ways To Create Checkpoints </vt:lpstr>
      <vt:lpstr>         Ways To Create Checkpoints… </vt:lpstr>
      <vt:lpstr>         Ways To Create Checkpoints…</vt:lpstr>
      <vt:lpstr>         Ways To Create Checkpoints…</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QC WITH OPEN TEST ARCHITECTURE (OTA) API</dc:title>
  <dc:creator>Qualitycenter</dc:creator>
  <cp:lastModifiedBy>Qualitycenter</cp:lastModifiedBy>
  <cp:revision>312</cp:revision>
  <dcterms:created xsi:type="dcterms:W3CDTF">2012-07-12T05:13:23Z</dcterms:created>
  <dcterms:modified xsi:type="dcterms:W3CDTF">2013-12-30T08:49:45Z</dcterms:modified>
</cp:coreProperties>
</file>