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4" r:id="rId2"/>
    <p:sldId id="256" r:id="rId3"/>
    <p:sldId id="295" r:id="rId4"/>
    <p:sldId id="270" r:id="rId5"/>
    <p:sldId id="257" r:id="rId6"/>
    <p:sldId id="264" r:id="rId7"/>
    <p:sldId id="309" r:id="rId8"/>
    <p:sldId id="310" r:id="rId9"/>
    <p:sldId id="311" r:id="rId10"/>
    <p:sldId id="312" r:id="rId11"/>
    <p:sldId id="313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279" r:id="rId20"/>
  </p:sldIdLst>
  <p:sldSz cx="13716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3366FF"/>
    <a:srgbClr val="F6927E"/>
    <a:srgbClr val="B8BE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64" y="30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7B5E5-6485-44C8-9212-7377BD7301E7}" type="doc">
      <dgm:prSet loTypeId="urn:microsoft.com/office/officeart/2005/8/layout/default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0F25EA-3F1C-40D4-B08F-99A698F0B6DD}">
      <dgm:prSet phldrT="[Text]"/>
      <dgm:spPr/>
      <dgm:t>
        <a:bodyPr/>
        <a:lstStyle/>
        <a:p>
          <a:r>
            <a:rPr lang="en-US" dirty="0" smtClean="0"/>
            <a:t>Standard Output Values</a:t>
          </a:r>
          <a:endParaRPr lang="en-US" dirty="0"/>
        </a:p>
      </dgm:t>
    </dgm:pt>
    <dgm:pt modelId="{1BEDC89B-0EE6-4FEB-BB7D-986B71C6ACA9}" type="parTrans" cxnId="{41FACEF5-D456-489B-88E1-1822D0A981CB}">
      <dgm:prSet/>
      <dgm:spPr/>
      <dgm:t>
        <a:bodyPr/>
        <a:lstStyle/>
        <a:p>
          <a:endParaRPr lang="en-US"/>
        </a:p>
      </dgm:t>
    </dgm:pt>
    <dgm:pt modelId="{79EE79F0-C18D-4FAD-BE22-81E04B7CB5B3}" type="sibTrans" cxnId="{41FACEF5-D456-489B-88E1-1822D0A981CB}">
      <dgm:prSet/>
      <dgm:spPr/>
      <dgm:t>
        <a:bodyPr/>
        <a:lstStyle/>
        <a:p>
          <a:endParaRPr lang="en-US"/>
        </a:p>
      </dgm:t>
    </dgm:pt>
    <dgm:pt modelId="{66C7ED97-D564-4548-9B58-012AAF724DC6}">
      <dgm:prSet phldrT="[Text]"/>
      <dgm:spPr/>
      <dgm:t>
        <a:bodyPr/>
        <a:lstStyle/>
        <a:p>
          <a:r>
            <a:rPr lang="en-US" dirty="0" smtClean="0"/>
            <a:t>Text Output Values</a:t>
          </a:r>
          <a:endParaRPr lang="en-US" dirty="0"/>
        </a:p>
      </dgm:t>
    </dgm:pt>
    <dgm:pt modelId="{610EB469-01FA-4224-843B-F61DB67FB642}" type="parTrans" cxnId="{4DA0C744-0A4D-4483-AF0B-4BE1621454B2}">
      <dgm:prSet/>
      <dgm:spPr/>
      <dgm:t>
        <a:bodyPr/>
        <a:lstStyle/>
        <a:p>
          <a:endParaRPr lang="en-US"/>
        </a:p>
      </dgm:t>
    </dgm:pt>
    <dgm:pt modelId="{1500E2A6-5D1C-4CB2-AC59-D73C3A133432}" type="sibTrans" cxnId="{4DA0C744-0A4D-4483-AF0B-4BE1621454B2}">
      <dgm:prSet/>
      <dgm:spPr/>
      <dgm:t>
        <a:bodyPr/>
        <a:lstStyle/>
        <a:p>
          <a:endParaRPr lang="en-US"/>
        </a:p>
      </dgm:t>
    </dgm:pt>
    <dgm:pt modelId="{AC2AB098-3B04-40D9-AB77-65FF24DE8410}">
      <dgm:prSet phldrT="[Text]"/>
      <dgm:spPr/>
      <dgm:t>
        <a:bodyPr/>
        <a:lstStyle/>
        <a:p>
          <a:r>
            <a:rPr lang="en-US" dirty="0" smtClean="0"/>
            <a:t>Text Area Output Values</a:t>
          </a:r>
          <a:endParaRPr lang="en-US" dirty="0"/>
        </a:p>
      </dgm:t>
    </dgm:pt>
    <dgm:pt modelId="{4562B1E0-2D06-4791-825E-FD289AFCF570}" type="parTrans" cxnId="{27BA2E88-2798-4BA4-8FEA-45878F98B3FF}">
      <dgm:prSet/>
      <dgm:spPr/>
      <dgm:t>
        <a:bodyPr/>
        <a:lstStyle/>
        <a:p>
          <a:endParaRPr lang="en-US"/>
        </a:p>
      </dgm:t>
    </dgm:pt>
    <dgm:pt modelId="{BC4A4213-BEBD-409B-9538-4CFB68825414}" type="sibTrans" cxnId="{27BA2E88-2798-4BA4-8FEA-45878F98B3FF}">
      <dgm:prSet/>
      <dgm:spPr/>
      <dgm:t>
        <a:bodyPr/>
        <a:lstStyle/>
        <a:p>
          <a:endParaRPr lang="en-US"/>
        </a:p>
      </dgm:t>
    </dgm:pt>
    <dgm:pt modelId="{013D80D7-4CB5-4E77-9008-15B056CB5BD3}">
      <dgm:prSet phldrT="[Text]"/>
      <dgm:spPr/>
      <dgm:t>
        <a:bodyPr/>
        <a:lstStyle/>
        <a:p>
          <a:r>
            <a:rPr lang="en-US" dirty="0" smtClean="0"/>
            <a:t>Database Output values</a:t>
          </a:r>
          <a:endParaRPr lang="en-US" dirty="0"/>
        </a:p>
      </dgm:t>
    </dgm:pt>
    <dgm:pt modelId="{E20E5A41-04FB-4517-92DB-15292DBF5351}" type="parTrans" cxnId="{8A08DD66-7264-48D7-8FC2-A911E2DD1115}">
      <dgm:prSet/>
      <dgm:spPr/>
      <dgm:t>
        <a:bodyPr/>
        <a:lstStyle/>
        <a:p>
          <a:endParaRPr lang="en-US"/>
        </a:p>
      </dgm:t>
    </dgm:pt>
    <dgm:pt modelId="{187DF6B9-C551-4E8C-A1FD-28ECA062C716}" type="sibTrans" cxnId="{8A08DD66-7264-48D7-8FC2-A911E2DD1115}">
      <dgm:prSet/>
      <dgm:spPr/>
      <dgm:t>
        <a:bodyPr/>
        <a:lstStyle/>
        <a:p>
          <a:endParaRPr lang="en-US"/>
        </a:p>
      </dgm:t>
    </dgm:pt>
    <dgm:pt modelId="{D823DD7E-DCC6-4908-AED6-05F076285B32}">
      <dgm:prSet phldrT="[Text]"/>
      <dgm:spPr/>
      <dgm:t>
        <a:bodyPr/>
        <a:lstStyle/>
        <a:p>
          <a:r>
            <a:rPr lang="en-US" dirty="0" smtClean="0"/>
            <a:t>XML Output Values</a:t>
          </a:r>
          <a:endParaRPr lang="en-US" dirty="0"/>
        </a:p>
      </dgm:t>
    </dgm:pt>
    <dgm:pt modelId="{74646654-E242-489E-8E73-91F6FDA6FE60}" type="parTrans" cxnId="{4910A87E-F739-42D9-AE3D-4269D0561648}">
      <dgm:prSet/>
      <dgm:spPr/>
      <dgm:t>
        <a:bodyPr/>
        <a:lstStyle/>
        <a:p>
          <a:endParaRPr lang="en-US"/>
        </a:p>
      </dgm:t>
    </dgm:pt>
    <dgm:pt modelId="{EDE917D4-03B7-42DA-B01A-5A8C97A64EE1}" type="sibTrans" cxnId="{4910A87E-F739-42D9-AE3D-4269D0561648}">
      <dgm:prSet/>
      <dgm:spPr/>
      <dgm:t>
        <a:bodyPr/>
        <a:lstStyle/>
        <a:p>
          <a:endParaRPr lang="en-US"/>
        </a:p>
      </dgm:t>
    </dgm:pt>
    <dgm:pt modelId="{419FA6BB-D784-4EE0-A2B3-C5593BB4BE14}" type="pres">
      <dgm:prSet presAssocID="{1467B5E5-6485-44C8-9212-7377BD7301E7}" presName="diagram" presStyleCnt="0">
        <dgm:presLayoutVars>
          <dgm:dir/>
          <dgm:resizeHandles val="exact"/>
        </dgm:presLayoutVars>
      </dgm:prSet>
      <dgm:spPr/>
    </dgm:pt>
    <dgm:pt modelId="{CED21152-7D64-4377-8447-DE3CDC3B1FE7}" type="pres">
      <dgm:prSet presAssocID="{330F25EA-3F1C-40D4-B08F-99A698F0B6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2AE3E-348D-41CA-95E7-CCC5BA539141}" type="pres">
      <dgm:prSet presAssocID="{79EE79F0-C18D-4FAD-BE22-81E04B7CB5B3}" presName="sibTrans" presStyleCnt="0"/>
      <dgm:spPr/>
    </dgm:pt>
    <dgm:pt modelId="{6EB6B936-B7E5-422F-8228-8085A3F34036}" type="pres">
      <dgm:prSet presAssocID="{66C7ED97-D564-4548-9B58-012AAF724DC6}" presName="node" presStyleLbl="node1" presStyleIdx="1" presStyleCnt="5">
        <dgm:presLayoutVars>
          <dgm:bulletEnabled val="1"/>
        </dgm:presLayoutVars>
      </dgm:prSet>
      <dgm:spPr/>
    </dgm:pt>
    <dgm:pt modelId="{9B3C6CDA-612F-4F70-B651-3FC25CC20422}" type="pres">
      <dgm:prSet presAssocID="{1500E2A6-5D1C-4CB2-AC59-D73C3A133432}" presName="sibTrans" presStyleCnt="0"/>
      <dgm:spPr/>
    </dgm:pt>
    <dgm:pt modelId="{9862F4C3-2CB6-429C-AFD3-6C30CB82500F}" type="pres">
      <dgm:prSet presAssocID="{AC2AB098-3B04-40D9-AB77-65FF24DE8410}" presName="node" presStyleLbl="node1" presStyleIdx="2" presStyleCnt="5">
        <dgm:presLayoutVars>
          <dgm:bulletEnabled val="1"/>
        </dgm:presLayoutVars>
      </dgm:prSet>
      <dgm:spPr/>
    </dgm:pt>
    <dgm:pt modelId="{A6E9E651-90FD-4382-BA63-1C756C7C9E31}" type="pres">
      <dgm:prSet presAssocID="{BC4A4213-BEBD-409B-9538-4CFB68825414}" presName="sibTrans" presStyleCnt="0"/>
      <dgm:spPr/>
    </dgm:pt>
    <dgm:pt modelId="{1D146CAD-3110-41C0-ADE4-1896A2541D29}" type="pres">
      <dgm:prSet presAssocID="{013D80D7-4CB5-4E77-9008-15B056CB5BD3}" presName="node" presStyleLbl="node1" presStyleIdx="3" presStyleCnt="5">
        <dgm:presLayoutVars>
          <dgm:bulletEnabled val="1"/>
        </dgm:presLayoutVars>
      </dgm:prSet>
      <dgm:spPr/>
    </dgm:pt>
    <dgm:pt modelId="{19A159CC-1AF7-435E-AB38-B8523D5B14FC}" type="pres">
      <dgm:prSet presAssocID="{187DF6B9-C551-4E8C-A1FD-28ECA062C716}" presName="sibTrans" presStyleCnt="0"/>
      <dgm:spPr/>
    </dgm:pt>
    <dgm:pt modelId="{EA5A3FD0-DF91-4041-BC09-1BE0B987CE51}" type="pres">
      <dgm:prSet presAssocID="{D823DD7E-DCC6-4908-AED6-05F076285B3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300BB-7756-4BAA-811F-54B82AF774EA}" type="presOf" srcId="{013D80D7-4CB5-4E77-9008-15B056CB5BD3}" destId="{1D146CAD-3110-41C0-ADE4-1896A2541D29}" srcOrd="0" destOrd="0" presId="urn:microsoft.com/office/officeart/2005/8/layout/default"/>
    <dgm:cxn modelId="{3A4F2E4A-CC36-482C-BE82-C71DADD60655}" type="presOf" srcId="{330F25EA-3F1C-40D4-B08F-99A698F0B6DD}" destId="{CED21152-7D64-4377-8447-DE3CDC3B1FE7}" srcOrd="0" destOrd="0" presId="urn:microsoft.com/office/officeart/2005/8/layout/default"/>
    <dgm:cxn modelId="{E82E4783-AD1F-450C-8ADF-740B5DB61F18}" type="presOf" srcId="{1467B5E5-6485-44C8-9212-7377BD7301E7}" destId="{419FA6BB-D784-4EE0-A2B3-C5593BB4BE14}" srcOrd="0" destOrd="0" presId="urn:microsoft.com/office/officeart/2005/8/layout/default"/>
    <dgm:cxn modelId="{4910A87E-F739-42D9-AE3D-4269D0561648}" srcId="{1467B5E5-6485-44C8-9212-7377BD7301E7}" destId="{D823DD7E-DCC6-4908-AED6-05F076285B32}" srcOrd="4" destOrd="0" parTransId="{74646654-E242-489E-8E73-91F6FDA6FE60}" sibTransId="{EDE917D4-03B7-42DA-B01A-5A8C97A64EE1}"/>
    <dgm:cxn modelId="{8A08DD66-7264-48D7-8FC2-A911E2DD1115}" srcId="{1467B5E5-6485-44C8-9212-7377BD7301E7}" destId="{013D80D7-4CB5-4E77-9008-15B056CB5BD3}" srcOrd="3" destOrd="0" parTransId="{E20E5A41-04FB-4517-92DB-15292DBF5351}" sibTransId="{187DF6B9-C551-4E8C-A1FD-28ECA062C716}"/>
    <dgm:cxn modelId="{27BA2E88-2798-4BA4-8FEA-45878F98B3FF}" srcId="{1467B5E5-6485-44C8-9212-7377BD7301E7}" destId="{AC2AB098-3B04-40D9-AB77-65FF24DE8410}" srcOrd="2" destOrd="0" parTransId="{4562B1E0-2D06-4791-825E-FD289AFCF570}" sibTransId="{BC4A4213-BEBD-409B-9538-4CFB68825414}"/>
    <dgm:cxn modelId="{4ABD02F0-3CE6-4BC7-9FDB-915C45ACFA89}" type="presOf" srcId="{AC2AB098-3B04-40D9-AB77-65FF24DE8410}" destId="{9862F4C3-2CB6-429C-AFD3-6C30CB82500F}" srcOrd="0" destOrd="0" presId="urn:microsoft.com/office/officeart/2005/8/layout/default"/>
    <dgm:cxn modelId="{41FACEF5-D456-489B-88E1-1822D0A981CB}" srcId="{1467B5E5-6485-44C8-9212-7377BD7301E7}" destId="{330F25EA-3F1C-40D4-B08F-99A698F0B6DD}" srcOrd="0" destOrd="0" parTransId="{1BEDC89B-0EE6-4FEB-BB7D-986B71C6ACA9}" sibTransId="{79EE79F0-C18D-4FAD-BE22-81E04B7CB5B3}"/>
    <dgm:cxn modelId="{867DC7C5-CA7B-404A-8D07-817AEE7562DB}" type="presOf" srcId="{66C7ED97-D564-4548-9B58-012AAF724DC6}" destId="{6EB6B936-B7E5-422F-8228-8085A3F34036}" srcOrd="0" destOrd="0" presId="urn:microsoft.com/office/officeart/2005/8/layout/default"/>
    <dgm:cxn modelId="{2B3B6F2A-382A-425A-A0BE-DC85ACA74A44}" type="presOf" srcId="{D823DD7E-DCC6-4908-AED6-05F076285B32}" destId="{EA5A3FD0-DF91-4041-BC09-1BE0B987CE51}" srcOrd="0" destOrd="0" presId="urn:microsoft.com/office/officeart/2005/8/layout/default"/>
    <dgm:cxn modelId="{4DA0C744-0A4D-4483-AF0B-4BE1621454B2}" srcId="{1467B5E5-6485-44C8-9212-7377BD7301E7}" destId="{66C7ED97-D564-4548-9B58-012AAF724DC6}" srcOrd="1" destOrd="0" parTransId="{610EB469-01FA-4224-843B-F61DB67FB642}" sibTransId="{1500E2A6-5D1C-4CB2-AC59-D73C3A133432}"/>
    <dgm:cxn modelId="{BD522278-EC2B-4164-8094-F2E77BACD763}" type="presParOf" srcId="{419FA6BB-D784-4EE0-A2B3-C5593BB4BE14}" destId="{CED21152-7D64-4377-8447-DE3CDC3B1FE7}" srcOrd="0" destOrd="0" presId="urn:microsoft.com/office/officeart/2005/8/layout/default"/>
    <dgm:cxn modelId="{7EE52B25-DEC0-4FE2-A2B5-F98EFE279D1D}" type="presParOf" srcId="{419FA6BB-D784-4EE0-A2B3-C5593BB4BE14}" destId="{B4C2AE3E-348D-41CA-95E7-CCC5BA539141}" srcOrd="1" destOrd="0" presId="urn:microsoft.com/office/officeart/2005/8/layout/default"/>
    <dgm:cxn modelId="{B16E5482-1023-49D4-9836-76944DE1472A}" type="presParOf" srcId="{419FA6BB-D784-4EE0-A2B3-C5593BB4BE14}" destId="{6EB6B936-B7E5-422F-8228-8085A3F34036}" srcOrd="2" destOrd="0" presId="urn:microsoft.com/office/officeart/2005/8/layout/default"/>
    <dgm:cxn modelId="{4E200EB1-2877-4801-B882-D449F39E1EA3}" type="presParOf" srcId="{419FA6BB-D784-4EE0-A2B3-C5593BB4BE14}" destId="{9B3C6CDA-612F-4F70-B651-3FC25CC20422}" srcOrd="3" destOrd="0" presId="urn:microsoft.com/office/officeart/2005/8/layout/default"/>
    <dgm:cxn modelId="{59496365-2A69-4F6F-9262-10B734A1BF33}" type="presParOf" srcId="{419FA6BB-D784-4EE0-A2B3-C5593BB4BE14}" destId="{9862F4C3-2CB6-429C-AFD3-6C30CB82500F}" srcOrd="4" destOrd="0" presId="urn:microsoft.com/office/officeart/2005/8/layout/default"/>
    <dgm:cxn modelId="{FB648945-DCC8-4034-92A3-85D96B5CEF82}" type="presParOf" srcId="{419FA6BB-D784-4EE0-A2B3-C5593BB4BE14}" destId="{A6E9E651-90FD-4382-BA63-1C756C7C9E31}" srcOrd="5" destOrd="0" presId="urn:microsoft.com/office/officeart/2005/8/layout/default"/>
    <dgm:cxn modelId="{7DFB11E8-6EED-40FF-957D-627091C554D6}" type="presParOf" srcId="{419FA6BB-D784-4EE0-A2B3-C5593BB4BE14}" destId="{1D146CAD-3110-41C0-ADE4-1896A2541D29}" srcOrd="6" destOrd="0" presId="urn:microsoft.com/office/officeart/2005/8/layout/default"/>
    <dgm:cxn modelId="{0E8FA33D-3BC7-40AD-87B6-A6D769B1AAB8}" type="presParOf" srcId="{419FA6BB-D784-4EE0-A2B3-C5593BB4BE14}" destId="{19A159CC-1AF7-435E-AB38-B8523D5B14FC}" srcOrd="7" destOrd="0" presId="urn:microsoft.com/office/officeart/2005/8/layout/default"/>
    <dgm:cxn modelId="{0D2252D2-FC86-41AB-8E5D-CE4C2F70B10B}" type="presParOf" srcId="{419FA6BB-D784-4EE0-A2B3-C5593BB4BE14}" destId="{EA5A3FD0-DF91-4041-BC09-1BE0B987CE51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DA91-F89D-45EB-A7A2-59558848C7BB}" type="datetimeFigureOut">
              <a:rPr lang="en-US" smtClean="0"/>
              <a:pPr/>
              <a:t>12/30/2013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29DBB-2AB9-4DBC-A851-12ACCEF8F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29DBB-2AB9-4DBC-A851-12ACCEF8FDF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29DBB-2AB9-4DBC-A851-12ACCEF8FDF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1087100" y="1"/>
            <a:ext cx="2286000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chemeClr val="bg1"/>
                </a:solidFill>
                <a:cs typeface="+mn-cs"/>
              </a:rPr>
              <a:t>www.ideliver-inc.com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C8-C101-4197-9874-21EC8B30325C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9E37-2AFB-440C-AE81-AE392B3B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28600" y="4267200"/>
            <a:ext cx="13144500" cy="1828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  <a:t>QTP</a:t>
            </a:r>
            <a:b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</a:br>
            <a: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  <a:t>Output Values</a:t>
            </a:r>
            <a:r>
              <a:rPr lang="en-US" sz="3400" dirty="0">
                <a:solidFill>
                  <a:srgbClr val="333367"/>
                </a:solidFill>
                <a:latin typeface="Arial Narrow" pitchFamily="34" charset="0"/>
              </a:rPr>
              <a:t/>
            </a:r>
            <a:br>
              <a:rPr lang="en-US" sz="3400" dirty="0">
                <a:solidFill>
                  <a:srgbClr val="333367"/>
                </a:solidFill>
                <a:latin typeface="Arial Narrow" pitchFamily="34" charset="0"/>
              </a:rPr>
            </a:b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6294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Yogesh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Tiwari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/>
              <a:t>Guided By:</a:t>
            </a:r>
          </a:p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Utpal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Sir &amp; Krishna Sir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GUI Representation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</a:t>
            </a:r>
            <a:r>
              <a:rPr lang="en-IN" sz="2800" dirty="0" smtClean="0">
                <a:solidFill>
                  <a:srgbClr val="002060"/>
                </a:solidFill>
              </a:rPr>
              <a:t>After Run The Script We can Observe the Test Results.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</p:txBody>
      </p:sp>
      <p:pic>
        <p:nvPicPr>
          <p:cNvPr id="7" name="Picture 6" descr="ov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104394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 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Text 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You can use text output values to output text strings displayed in an application. When creating a text output value, you can output a part of the object’s text. You can also specify the text before and after the output text.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For </a:t>
            </a:r>
            <a:r>
              <a:rPr lang="en-US" sz="2800" dirty="0" smtClean="0">
                <a:solidFill>
                  <a:srgbClr val="C00000"/>
                </a:solidFill>
              </a:rPr>
              <a:t>example-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S</a:t>
            </a:r>
            <a:r>
              <a:rPr lang="en-US" sz="2800" dirty="0" smtClean="0">
                <a:solidFill>
                  <a:srgbClr val="002060"/>
                </a:solidFill>
              </a:rPr>
              <a:t>uppose </a:t>
            </a:r>
            <a:r>
              <a:rPr lang="en-US" sz="2800" dirty="0" smtClean="0">
                <a:solidFill>
                  <a:srgbClr val="002060"/>
                </a:solidFill>
              </a:rPr>
              <a:t>that you want to store the text of any error </a:t>
            </a:r>
            <a:r>
              <a:rPr lang="en-US" sz="2800" dirty="0" smtClean="0">
                <a:solidFill>
                  <a:srgbClr val="002060"/>
                </a:solidFill>
              </a:rPr>
              <a:t>message that </a:t>
            </a:r>
            <a:r>
              <a:rPr lang="en-US" sz="2800" dirty="0" smtClean="0">
                <a:solidFill>
                  <a:srgbClr val="002060"/>
                </a:solidFill>
              </a:rPr>
              <a:t>appears after a specific step in the Web application you are testing.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Text Area 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T</a:t>
            </a:r>
            <a:r>
              <a:rPr lang="en-US" sz="2800" dirty="0" smtClean="0">
                <a:solidFill>
                  <a:srgbClr val="002060"/>
                </a:solidFill>
              </a:rPr>
              <a:t>ext </a:t>
            </a:r>
            <a:r>
              <a:rPr lang="en-US" sz="2800" dirty="0" smtClean="0">
                <a:solidFill>
                  <a:srgbClr val="002060"/>
                </a:solidFill>
              </a:rPr>
              <a:t>area output values to output text strings displayed within </a:t>
            </a:r>
            <a:r>
              <a:rPr lang="en-US" sz="2800" dirty="0" smtClean="0">
                <a:solidFill>
                  <a:srgbClr val="002060"/>
                </a:solidFill>
              </a:rPr>
              <a:t>a defined </a:t>
            </a:r>
            <a:r>
              <a:rPr lang="en-US" sz="2800" dirty="0" smtClean="0">
                <a:solidFill>
                  <a:srgbClr val="002060"/>
                </a:solidFill>
              </a:rPr>
              <a:t>area of a screen in a Windows-based application.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You </a:t>
            </a:r>
            <a:r>
              <a:rPr lang="en-US" sz="2800" dirty="0" smtClean="0">
                <a:solidFill>
                  <a:srgbClr val="002060"/>
                </a:solidFill>
              </a:rPr>
              <a:t>can create a text area output value only while recording 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Windows-based applications.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For example</a:t>
            </a:r>
            <a:r>
              <a:rPr lang="en-US" sz="2800" dirty="0" smtClean="0">
                <a:solidFill>
                  <a:srgbClr val="C00000"/>
                </a:solidFill>
              </a:rPr>
              <a:t>-</a:t>
            </a:r>
            <a:endParaRPr lang="en-US" sz="2800" dirty="0" smtClean="0"/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We can use previous example but only for window based application.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Database</a:t>
            </a:r>
            <a:r>
              <a:rPr lang="en-US" sz="4000" b="1" dirty="0" smtClean="0"/>
              <a:t> 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We can use database output values to output the value of the contents of database cells, based on the results of a query (result set) that we define on a database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Insert </a:t>
            </a:r>
            <a:r>
              <a:rPr lang="en-US" sz="2000" dirty="0" smtClean="0">
                <a:solidFill>
                  <a:srgbClr val="002060"/>
                </a:solidFill>
              </a:rPr>
              <a:t>menu--&gt; output value --&gt; Database Output value--&gt; choose specify SQL statements manually --&gt;click next --&gt;click create --&gt;Select Machine Data source --&gt; Select Driver (QT_flight32) --&gt; click OK --&gt; enter SQL statement {select * from orders} --&gt; click Finish --&gt; select data cells --&gt; click OK --&gt; Execute and see the results in run time table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For example</a:t>
            </a:r>
            <a:r>
              <a:rPr lang="en-US" sz="2800" dirty="0" smtClean="0">
                <a:solidFill>
                  <a:srgbClr val="C00000"/>
                </a:solidFill>
              </a:rPr>
              <a:t>-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You can create output values from the entire contents of the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result set, or from a part of it. During the run session, </a:t>
            </a:r>
            <a:r>
              <a:rPr lang="en-US" sz="2800" dirty="0" err="1" smtClean="0">
                <a:solidFill>
                  <a:srgbClr val="002060"/>
                </a:solidFill>
              </a:rPr>
              <a:t>QuickTest</a:t>
            </a:r>
            <a:r>
              <a:rPr lang="en-US" sz="2800" dirty="0" smtClean="0">
                <a:solidFill>
                  <a:srgbClr val="002060"/>
                </a:solidFill>
              </a:rPr>
              <a:t> retrieves </a:t>
            </a:r>
            <a:r>
              <a:rPr lang="en-US" sz="2800" dirty="0" smtClean="0">
                <a:solidFill>
                  <a:srgbClr val="002060"/>
                </a:solidFill>
              </a:rPr>
              <a:t>the current </a:t>
            </a:r>
            <a:r>
              <a:rPr lang="en-US" sz="2800" dirty="0" smtClean="0">
                <a:solidFill>
                  <a:srgbClr val="002060"/>
                </a:solidFill>
              </a:rPr>
              <a:t>data from the database and outputs the values according to </a:t>
            </a:r>
            <a:r>
              <a:rPr lang="en-US" sz="2800" dirty="0" smtClean="0">
                <a:solidFill>
                  <a:srgbClr val="002060"/>
                </a:solidFill>
              </a:rPr>
              <a:t>the settings </a:t>
            </a:r>
            <a:r>
              <a:rPr lang="en-US" sz="2800" dirty="0" smtClean="0">
                <a:solidFill>
                  <a:srgbClr val="002060"/>
                </a:solidFill>
              </a:rPr>
              <a:t>that you specified.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XML</a:t>
            </a:r>
            <a:r>
              <a:rPr lang="en-US" sz="4000" b="1" dirty="0" smtClean="0"/>
              <a:t> 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We can use XML output values to output the values of XML elements and attributes in XML documents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For </a:t>
            </a:r>
            <a:r>
              <a:rPr lang="en-US" sz="2800" dirty="0" smtClean="0">
                <a:solidFill>
                  <a:srgbClr val="C00000"/>
                </a:solidFill>
              </a:rPr>
              <a:t>example-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Suppose </a:t>
            </a:r>
            <a:r>
              <a:rPr lang="en-US" sz="2800" dirty="0" smtClean="0">
                <a:solidFill>
                  <a:srgbClr val="002060"/>
                </a:solidFill>
              </a:rPr>
              <a:t>that an XML document in a Web page contains a </a:t>
            </a:r>
            <a:r>
              <a:rPr lang="en-US" sz="2800" dirty="0" smtClean="0">
                <a:solidFill>
                  <a:srgbClr val="002060"/>
                </a:solidFill>
              </a:rPr>
              <a:t>price list </a:t>
            </a:r>
            <a:r>
              <a:rPr lang="en-US" sz="2800" dirty="0" smtClean="0">
                <a:solidFill>
                  <a:srgbClr val="002060"/>
                </a:solidFill>
              </a:rPr>
              <a:t>for new cars. You can output the price of a particular car by selecting the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appropriate XML element value to output.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Ways To Create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</a:rPr>
              <a:t>We can create a </a:t>
            </a:r>
            <a:r>
              <a:rPr lang="en-IN" sz="2800" dirty="0" smtClean="0">
                <a:solidFill>
                  <a:srgbClr val="002060"/>
                </a:solidFill>
              </a:rPr>
              <a:t>Output values </a:t>
            </a:r>
            <a:r>
              <a:rPr lang="en-IN" sz="2800" dirty="0" smtClean="0">
                <a:solidFill>
                  <a:srgbClr val="002060"/>
                </a:solidFill>
              </a:rPr>
              <a:t>at the recording time of application.</a:t>
            </a:r>
          </a:p>
          <a:p>
            <a:r>
              <a:rPr lang="en-IN" sz="3200" dirty="0" smtClean="0">
                <a:solidFill>
                  <a:srgbClr val="002060"/>
                </a:solidFill>
              </a:rPr>
              <a:t> </a:t>
            </a:r>
            <a:endParaRPr lang="en-IN" sz="3200" dirty="0" smtClean="0">
              <a:solidFill>
                <a:srgbClr val="002060"/>
              </a:solidFill>
            </a:endParaRPr>
          </a:p>
          <a:p>
            <a:r>
              <a:rPr lang="en-IN" sz="2800" dirty="0" err="1" smtClean="0">
                <a:solidFill>
                  <a:srgbClr val="002060"/>
                </a:solidFill>
              </a:rPr>
              <a:t>Goto</a:t>
            </a:r>
            <a:r>
              <a:rPr lang="en-IN" sz="2800" dirty="0" smtClean="0">
                <a:solidFill>
                  <a:srgbClr val="002060"/>
                </a:solidFill>
              </a:rPr>
              <a:t> </a:t>
            </a:r>
            <a:r>
              <a:rPr lang="en-IN" sz="2800" dirty="0" smtClean="0">
                <a:solidFill>
                  <a:srgbClr val="002060"/>
                </a:solidFill>
              </a:rPr>
              <a:t>Insert </a:t>
            </a:r>
            <a:r>
              <a:rPr lang="en-IN" sz="2800" dirty="0" err="1" smtClean="0">
                <a:solidFill>
                  <a:srgbClr val="002060"/>
                </a:solidFill>
              </a:rPr>
              <a:t>Menu</a:t>
            </a:r>
            <a:r>
              <a:rPr lang="en-IN" sz="2800" dirty="0" err="1" smtClean="0">
                <a:solidFill>
                  <a:srgbClr val="002060"/>
                </a:solidFill>
                <a:sym typeface="Wingdings" pitchFamily="2" charset="2"/>
              </a:rPr>
              <a:t>Output</a:t>
            </a:r>
            <a:r>
              <a:rPr lang="en-IN" sz="2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IN" sz="2800" dirty="0" err="1" smtClean="0">
                <a:solidFill>
                  <a:srgbClr val="002060"/>
                </a:solidFill>
                <a:sym typeface="Wingdings" pitchFamily="2" charset="2"/>
              </a:rPr>
              <a:t>Values</a:t>
            </a:r>
            <a:r>
              <a:rPr lang="en-IN" sz="2800" dirty="0" err="1" smtClean="0">
                <a:solidFill>
                  <a:srgbClr val="002060"/>
                </a:solidFill>
                <a:sym typeface="Wingdings" pitchFamily="2" charset="2"/>
              </a:rPr>
              <a:t>Then</a:t>
            </a:r>
            <a:r>
              <a:rPr lang="en-IN" sz="2800" dirty="0" smtClean="0">
                <a:solidFill>
                  <a:srgbClr val="002060"/>
                </a:solidFill>
                <a:sym typeface="Wingdings" pitchFamily="2" charset="2"/>
              </a:rPr>
              <a:t> Select the type of </a:t>
            </a:r>
            <a:r>
              <a:rPr lang="en-IN" sz="2800" dirty="0" smtClean="0">
                <a:solidFill>
                  <a:srgbClr val="002060"/>
                </a:solidFill>
                <a:sym typeface="Wingdings" pitchFamily="2" charset="2"/>
              </a:rPr>
              <a:t>Output Values. 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Picture 4" descr="ov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86200"/>
            <a:ext cx="10287000" cy="450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Ways To Create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Values…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2. </a:t>
            </a:r>
            <a:r>
              <a:rPr lang="en-US" sz="2800" dirty="0" smtClean="0">
                <a:solidFill>
                  <a:srgbClr val="002060"/>
                </a:solidFill>
              </a:rPr>
              <a:t>We can create </a:t>
            </a:r>
            <a:r>
              <a:rPr lang="en-US" sz="2800" dirty="0" smtClean="0">
                <a:solidFill>
                  <a:srgbClr val="002060"/>
                </a:solidFill>
              </a:rPr>
              <a:t>Output values </a:t>
            </a:r>
            <a:r>
              <a:rPr lang="en-US" sz="2800" dirty="0" smtClean="0">
                <a:solidFill>
                  <a:srgbClr val="002060"/>
                </a:solidFill>
              </a:rPr>
              <a:t>by Expert view.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We have to put here </a:t>
            </a:r>
            <a:r>
              <a:rPr lang="en-US" sz="2800" dirty="0" err="1" smtClean="0">
                <a:solidFill>
                  <a:srgbClr val="002060"/>
                </a:solidFill>
              </a:rPr>
              <a:t>manualy</a:t>
            </a:r>
            <a:r>
              <a:rPr lang="en-US" sz="2800" dirty="0" smtClean="0">
                <a:solidFill>
                  <a:srgbClr val="002060"/>
                </a:solidFill>
              </a:rPr>
              <a:t> by code-</a:t>
            </a: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Picture 4" descr="ov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9829800" cy="525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Ways To Create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…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3.</a:t>
            </a:r>
            <a:r>
              <a:rPr lang="en-US" sz="2800" dirty="0" smtClean="0">
                <a:solidFill>
                  <a:srgbClr val="002060"/>
                </a:solidFill>
              </a:rPr>
              <a:t> We can create </a:t>
            </a:r>
            <a:r>
              <a:rPr lang="en-US" sz="2800" dirty="0" smtClean="0">
                <a:solidFill>
                  <a:srgbClr val="002060"/>
                </a:solidFill>
              </a:rPr>
              <a:t>Output Values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by Keyword View.</a:t>
            </a:r>
          </a:p>
          <a:p>
            <a:r>
              <a:rPr lang="en-US" sz="2800" dirty="0" err="1" smtClean="0">
                <a:solidFill>
                  <a:srgbClr val="002060"/>
                </a:solidFill>
              </a:rPr>
              <a:t>Goto</a:t>
            </a:r>
            <a:r>
              <a:rPr lang="en-US" sz="2800" dirty="0" smtClean="0">
                <a:solidFill>
                  <a:srgbClr val="002060"/>
                </a:solidFill>
              </a:rPr>
              <a:t> Keyword view Select </a:t>
            </a:r>
            <a:r>
              <a:rPr lang="en-US" sz="2800" dirty="0" err="1" smtClean="0">
                <a:solidFill>
                  <a:srgbClr val="002060"/>
                </a:solidFill>
              </a:rPr>
              <a:t>Object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Click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Value 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Coloumn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of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Object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Output value dialog box 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apears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(Checked Text attribute)Click to 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Modify 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Buton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You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can change the 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Coloumn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Name(If Required) Then Click OK.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Picture 4" descr="check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267200"/>
            <a:ext cx="4800600" cy="3886200"/>
          </a:xfrm>
          <a:prstGeom prst="rect">
            <a:avLst/>
          </a:prstGeom>
        </p:spPr>
      </p:pic>
      <p:pic>
        <p:nvPicPr>
          <p:cNvPr id="7" name="Picture 6" descr="ov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267200"/>
            <a:ext cx="5830114" cy="4001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Ways To Create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Output Values</a:t>
            </a:r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…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4. We can create </a:t>
            </a:r>
            <a:r>
              <a:rPr lang="en-US" sz="2800" dirty="0" smtClean="0">
                <a:solidFill>
                  <a:srgbClr val="002060"/>
                </a:solidFill>
              </a:rPr>
              <a:t>Output Values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by Active Screen Also.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Right click on object.</a:t>
            </a: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7" name="Picture 6" descr="check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24200"/>
            <a:ext cx="10621858" cy="5638800"/>
          </a:xfrm>
          <a:prstGeom prst="rect">
            <a:avLst/>
          </a:prstGeom>
        </p:spPr>
      </p:pic>
      <p:pic>
        <p:nvPicPr>
          <p:cNvPr id="5" name="Picture 4" descr="ov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124200"/>
            <a:ext cx="537285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28600" y="5181600"/>
            <a:ext cx="13144500" cy="12192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Thanks</a:t>
            </a:r>
            <a:endParaRPr lang="en-US" sz="7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711200"/>
            <a:ext cx="8077200" cy="747451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Prerequisites for Checkpoints</a:t>
            </a:r>
            <a:r>
              <a:rPr lang="en-US" sz="4000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2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143001" y="2133601"/>
            <a:ext cx="7494621" cy="175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89833" indent="-489833" algn="l"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002060"/>
                </a:solidFill>
              </a:rPr>
              <a:t>Having Knowledge of QTP</a:t>
            </a:r>
            <a:endParaRPr lang="en-US" sz="3200" dirty="0" smtClean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  <a:p>
            <a:pPr marL="489833" indent="-489833" algn="l"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002060"/>
                </a:solidFill>
              </a:rPr>
              <a:t>Having Knowledge of Scripting Language</a:t>
            </a:r>
            <a:endParaRPr lang="en-US" sz="3200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  <a:p>
            <a:pPr marL="489833" indent="-489833" algn="l"/>
            <a:endParaRPr lang="en-US" sz="2900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711200"/>
            <a:ext cx="5372100" cy="747451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Discussion Topics</a:t>
            </a:r>
            <a:r>
              <a:rPr lang="en-US" sz="4000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2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143001" y="2133601"/>
            <a:ext cx="5623596" cy="218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89833" indent="-489833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What </a:t>
            </a:r>
            <a:r>
              <a:rPr lang="en-IN" sz="2800" dirty="0" smtClean="0">
                <a:solidFill>
                  <a:srgbClr val="002060"/>
                </a:solidFill>
              </a:rPr>
              <a:t>Is Output Values.</a:t>
            </a:r>
            <a:endParaRPr lang="en-US" sz="2800" dirty="0" smtClean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  <a:p>
            <a:pPr marL="489833" indent="-489833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Types Of </a:t>
            </a:r>
            <a:r>
              <a:rPr lang="en-IN" sz="2800" dirty="0" smtClean="0">
                <a:solidFill>
                  <a:srgbClr val="002060"/>
                </a:solidFill>
              </a:rPr>
              <a:t>Output Values</a:t>
            </a:r>
            <a:r>
              <a:rPr lang="en-US" sz="2800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.</a:t>
            </a:r>
            <a:endParaRPr lang="en-US" sz="2800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  <a:p>
            <a:pPr marL="489833" indent="-489833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GUI Representations &amp; Examples.</a:t>
            </a:r>
          </a:p>
          <a:p>
            <a:pPr marL="489833" indent="-489833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Way To Create Output Values.</a:t>
            </a:r>
            <a:r>
              <a:rPr lang="en-IN" sz="3200" dirty="0" smtClean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 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What Is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12344400" cy="693419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3200" dirty="0" smtClean="0">
              <a:latin typeface="Cambria" pitchFamily="18" charset="0"/>
            </a:endParaRPr>
          </a:p>
          <a:p>
            <a:r>
              <a:rPr lang="en-IN" sz="2800" dirty="0" smtClean="0">
                <a:solidFill>
                  <a:srgbClr val="C00000"/>
                </a:solidFill>
              </a:rPr>
              <a:t>“</a:t>
            </a:r>
            <a:r>
              <a:rPr lang="en-US" sz="2800" dirty="0" smtClean="0">
                <a:solidFill>
                  <a:srgbClr val="002060"/>
                </a:solidFill>
              </a:rPr>
              <a:t>An </a:t>
            </a:r>
            <a:r>
              <a:rPr lang="en-US" sz="2800" b="1" dirty="0" smtClean="0">
                <a:solidFill>
                  <a:srgbClr val="002060"/>
                </a:solidFill>
              </a:rPr>
              <a:t>Output </a:t>
            </a:r>
            <a:r>
              <a:rPr lang="en-US" sz="2800" b="1" dirty="0" smtClean="0">
                <a:solidFill>
                  <a:srgbClr val="002060"/>
                </a:solidFill>
              </a:rPr>
              <a:t>value</a:t>
            </a:r>
            <a:r>
              <a:rPr lang="en-US" sz="2800" dirty="0" smtClean="0">
                <a:solidFill>
                  <a:srgbClr val="002060"/>
                </a:solidFill>
              </a:rPr>
              <a:t> step is a step in which one or more values are captured at </a:t>
            </a:r>
            <a:r>
              <a:rPr lang="en-US" sz="2800" dirty="0" smtClean="0">
                <a:solidFill>
                  <a:srgbClr val="002060"/>
                </a:solidFill>
              </a:rPr>
              <a:t>a specific </a:t>
            </a:r>
            <a:r>
              <a:rPr lang="en-US" sz="2800" dirty="0" smtClean="0">
                <a:solidFill>
                  <a:srgbClr val="002060"/>
                </a:solidFill>
              </a:rPr>
              <a:t>point in your test and stored for the duration of the run session. </a:t>
            </a:r>
            <a:r>
              <a:rPr lang="en-US" sz="2800" dirty="0" smtClean="0">
                <a:solidFill>
                  <a:srgbClr val="002060"/>
                </a:solidFill>
              </a:rPr>
              <a:t>The values </a:t>
            </a:r>
            <a:r>
              <a:rPr lang="en-US" sz="2800" dirty="0" smtClean="0">
                <a:solidFill>
                  <a:srgbClr val="002060"/>
                </a:solidFill>
              </a:rPr>
              <a:t>can later be used as input at a different point in the run session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“</a:t>
            </a:r>
            <a:r>
              <a:rPr lang="en-US" sz="2800" dirty="0" smtClean="0">
                <a:solidFill>
                  <a:srgbClr val="002060"/>
                </a:solidFill>
              </a:rPr>
              <a:t>Using Output values we can retrieve properties of objects ,database field </a:t>
            </a:r>
            <a:r>
              <a:rPr lang="en-US" sz="2800" dirty="0" smtClean="0">
                <a:solidFill>
                  <a:srgbClr val="002060"/>
                </a:solidFill>
              </a:rPr>
              <a:t>values, text </a:t>
            </a:r>
            <a:r>
              <a:rPr lang="en-US" sz="2800" dirty="0" smtClean="0">
                <a:solidFill>
                  <a:srgbClr val="002060"/>
                </a:solidFill>
              </a:rPr>
              <a:t>presenting objects and can store on data table in test result window.</a:t>
            </a:r>
            <a:r>
              <a:rPr lang="en-US" sz="2800" dirty="0" smtClean="0">
                <a:solidFill>
                  <a:srgbClr val="C00000"/>
                </a:solidFill>
              </a:rPr>
              <a:t>”</a:t>
            </a:r>
            <a:endParaRPr lang="en-IN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3201"/>
            <a:ext cx="11887200" cy="196003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  <a:latin typeface="Cambria" pitchFamily="18" charset="0"/>
              </a:rPr>
              <a:t>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Types Of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2209800" y="1371600"/>
          <a:ext cx="9144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 smtClean="0">
                <a:solidFill>
                  <a:schemeClr val="tx2"/>
                </a:solidFill>
                <a:latin typeface="Cambria" pitchFamily="18" charset="0"/>
              </a:rPr>
              <a:t>    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Standard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Output values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800" dirty="0" smtClean="0">
                <a:solidFill>
                  <a:srgbClr val="002060"/>
                </a:solidFill>
              </a:rPr>
              <a:t>We can use standard output values to output the properties values of most objects.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QTP should be in Recording mode --&gt; Insert menu --&gt;Output value--&gt; standard output value --&gt; show the object --&gt; click OK --&gt; select property --&gt; If required Change the column name  --&gt; click OK --&gt;click OK --&gt;stop recording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For example </a:t>
            </a:r>
            <a:r>
              <a:rPr lang="en-US" sz="2800" dirty="0" smtClean="0">
                <a:solidFill>
                  <a:srgbClr val="C00000"/>
                </a:solidFill>
              </a:rPr>
              <a:t>–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In </a:t>
            </a:r>
            <a:r>
              <a:rPr lang="en-US" sz="2800" dirty="0" smtClean="0">
                <a:solidFill>
                  <a:srgbClr val="002060"/>
                </a:solidFill>
              </a:rPr>
              <a:t>a Web-based application, the number of links on </a:t>
            </a:r>
            <a:r>
              <a:rPr lang="en-US" sz="2800" dirty="0" smtClean="0">
                <a:solidFill>
                  <a:srgbClr val="002060"/>
                </a:solidFill>
              </a:rPr>
              <a:t>a Web </a:t>
            </a:r>
            <a:r>
              <a:rPr lang="en-US" sz="2800" dirty="0" smtClean="0">
                <a:solidFill>
                  <a:srgbClr val="002060"/>
                </a:solidFill>
              </a:rPr>
              <a:t>page may vary based on the selections a user makes on a form on </a:t>
            </a:r>
            <a:r>
              <a:rPr lang="en-US" sz="2800" dirty="0" smtClean="0">
                <a:solidFill>
                  <a:srgbClr val="002060"/>
                </a:solidFill>
              </a:rPr>
              <a:t>the previous </a:t>
            </a:r>
            <a:r>
              <a:rPr lang="en-US" sz="2800" dirty="0" smtClean="0">
                <a:solidFill>
                  <a:srgbClr val="002060"/>
                </a:solidFill>
              </a:rPr>
              <a:t>page. You could create an output value in your test to store </a:t>
            </a:r>
            <a:r>
              <a:rPr lang="en-US" sz="2800" dirty="0" smtClean="0">
                <a:solidFill>
                  <a:srgbClr val="002060"/>
                </a:solidFill>
              </a:rPr>
              <a:t>the number </a:t>
            </a:r>
            <a:r>
              <a:rPr lang="en-US" sz="2800" dirty="0" smtClean="0">
                <a:solidFill>
                  <a:srgbClr val="002060"/>
                </a:solidFill>
              </a:rPr>
              <a:t>of links on the page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GUI Representation Of An Example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Create A </a:t>
            </a:r>
            <a:r>
              <a:rPr lang="en-US" sz="3200" dirty="0" smtClean="0">
                <a:solidFill>
                  <a:srgbClr val="002060"/>
                </a:solidFill>
              </a:rPr>
              <a:t>Output Values </a:t>
            </a:r>
            <a:r>
              <a:rPr lang="en-US" sz="3200" dirty="0" smtClean="0">
                <a:solidFill>
                  <a:srgbClr val="002060"/>
                </a:solidFill>
              </a:rPr>
              <a:t>on </a:t>
            </a:r>
            <a:r>
              <a:rPr lang="en-US" sz="3200" dirty="0" smtClean="0">
                <a:solidFill>
                  <a:srgbClr val="002060"/>
                </a:solidFill>
              </a:rPr>
              <a:t>Order No.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Picture 3" descr="order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8763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Example Continued…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Goto</a:t>
            </a:r>
            <a:r>
              <a:rPr lang="en-US" sz="2800" dirty="0" smtClean="0">
                <a:solidFill>
                  <a:srgbClr val="002060"/>
                </a:solidFill>
              </a:rPr>
              <a:t> INSERT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OUTPUT VALUES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STANDARD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OUTPUT VALUES.</a:t>
            </a:r>
            <a:endParaRPr lang="en-US" sz="2800" dirty="0" smtClean="0">
              <a:solidFill>
                <a:srgbClr val="002060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In Active Screen Right Click On Order No Field and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Select OUTPUT VALUES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PROPERTIES  Dialog Box 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Apears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-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</p:txBody>
      </p:sp>
      <p:pic>
        <p:nvPicPr>
          <p:cNvPr id="5" name="Picture 4" descr="ov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733800"/>
            <a:ext cx="98298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9833" indent="-489833" algn="l"/>
            <a:r>
              <a:rPr lang="en-IN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        </a:t>
            </a: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  <a:cs typeface="Tahoma" pitchFamily="34" charset="0"/>
              </a:rPr>
              <a:t>Example Continued…</a:t>
            </a:r>
            <a:endParaRPr lang="en-US" sz="4000" b="1" dirty="0">
              <a:solidFill>
                <a:srgbClr val="002060"/>
              </a:solidFill>
              <a:latin typeface="Cambria" pitchFamily="18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We can also open </a:t>
            </a:r>
            <a:r>
              <a:rPr lang="en-IN" sz="2800" dirty="0" smtClean="0">
                <a:solidFill>
                  <a:srgbClr val="002060"/>
                </a:solidFill>
              </a:rPr>
              <a:t>Output values Properties </a:t>
            </a:r>
            <a:r>
              <a:rPr lang="en-IN" sz="2800" dirty="0" smtClean="0">
                <a:solidFill>
                  <a:srgbClr val="002060"/>
                </a:solidFill>
              </a:rPr>
              <a:t>Dialog </a:t>
            </a:r>
            <a:r>
              <a:rPr lang="en-IN" sz="2800" dirty="0" smtClean="0">
                <a:solidFill>
                  <a:srgbClr val="002060"/>
                </a:solidFill>
              </a:rPr>
              <a:t>box </a:t>
            </a:r>
            <a:r>
              <a:rPr lang="en-IN" sz="2800" dirty="0" smtClean="0">
                <a:solidFill>
                  <a:srgbClr val="002060"/>
                </a:solidFill>
              </a:rPr>
              <a:t>b</a:t>
            </a:r>
            <a:r>
              <a:rPr lang="en-IN" sz="2800" dirty="0" smtClean="0">
                <a:solidFill>
                  <a:srgbClr val="002060"/>
                </a:solidFill>
              </a:rPr>
              <a:t>y </a:t>
            </a:r>
            <a:r>
              <a:rPr lang="en-IN" sz="2800" dirty="0" smtClean="0">
                <a:solidFill>
                  <a:srgbClr val="002060"/>
                </a:solidFill>
              </a:rPr>
              <a:t>k</a:t>
            </a:r>
            <a:r>
              <a:rPr lang="en-IN" sz="2800" dirty="0" smtClean="0">
                <a:solidFill>
                  <a:srgbClr val="002060"/>
                </a:solidFill>
              </a:rPr>
              <a:t>eyword </a:t>
            </a:r>
            <a:r>
              <a:rPr lang="en-IN" sz="2800" dirty="0" smtClean="0">
                <a:solidFill>
                  <a:srgbClr val="002060"/>
                </a:solidFill>
              </a:rPr>
              <a:t>v</a:t>
            </a:r>
            <a:r>
              <a:rPr lang="en-IN" sz="2800" dirty="0" smtClean="0">
                <a:solidFill>
                  <a:srgbClr val="002060"/>
                </a:solidFill>
              </a:rPr>
              <a:t>iew-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3200" dirty="0" smtClean="0"/>
          </a:p>
        </p:txBody>
      </p:sp>
      <p:pic>
        <p:nvPicPr>
          <p:cNvPr id="7" name="Picture 6" descr="ov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48000"/>
            <a:ext cx="6400800" cy="5638800"/>
          </a:xfrm>
          <a:prstGeom prst="rect">
            <a:avLst/>
          </a:prstGeom>
        </p:spPr>
      </p:pic>
      <p:pic>
        <p:nvPicPr>
          <p:cNvPr id="9" name="Picture 8" descr="ov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57912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853</Words>
  <Application>Microsoft Office PowerPoint</Application>
  <PresentationFormat>Custom</PresentationFormat>
  <Paragraphs>103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QTP Output Values </vt:lpstr>
      <vt:lpstr> </vt:lpstr>
      <vt:lpstr> </vt:lpstr>
      <vt:lpstr>          What Is Output Values</vt:lpstr>
      <vt:lpstr>     Types Of Output Values</vt:lpstr>
      <vt:lpstr>             Standard Output values</vt:lpstr>
      <vt:lpstr>         GUI Representation Of An Example</vt:lpstr>
      <vt:lpstr>         Example Continued…</vt:lpstr>
      <vt:lpstr>        Example Continued…</vt:lpstr>
      <vt:lpstr>         GUI Representation</vt:lpstr>
      <vt:lpstr>          Text Output Values</vt:lpstr>
      <vt:lpstr>         Text Area Output values</vt:lpstr>
      <vt:lpstr>         Database Output Values</vt:lpstr>
      <vt:lpstr>         XML Output Values</vt:lpstr>
      <vt:lpstr>         Ways To Create Output Values</vt:lpstr>
      <vt:lpstr>         Ways To Create Output Values… </vt:lpstr>
      <vt:lpstr>         Ways To Create Output Values…</vt:lpstr>
      <vt:lpstr>         Ways To Create Output Values…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 WITH OPEN TEST ARCHITECTURE (OTA) API</dc:title>
  <dc:creator>Qualitycenter</dc:creator>
  <cp:lastModifiedBy>Qualitycenter</cp:lastModifiedBy>
  <cp:revision>372</cp:revision>
  <dcterms:created xsi:type="dcterms:W3CDTF">2012-07-12T05:13:23Z</dcterms:created>
  <dcterms:modified xsi:type="dcterms:W3CDTF">2013-12-30T12:01:10Z</dcterms:modified>
</cp:coreProperties>
</file>