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54" userDrawn="1">
          <p15:clr>
            <a:srgbClr val="A4A3A4"/>
          </p15:clr>
        </p15:guide>
        <p15:guide id="2" pos="6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showGuides="1">
      <p:cViewPr varScale="1">
        <p:scale>
          <a:sx n="39" d="100"/>
          <a:sy n="39" d="100"/>
        </p:scale>
        <p:origin x="-1906" y="-240"/>
      </p:cViewPr>
      <p:guideLst>
        <p:guide orient="horz" pos="4754"/>
        <p:guide pos="670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endParaRPr lang="en-US"/>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endParaRPr lang="en-US"/>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endParaRPr lang="en-US"/>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endParaRPr lang="en-US"/>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087" y="46803"/>
            <a:ext cx="21251182" cy="14999696"/>
            <a:chOff x="145143" y="87904"/>
            <a:chExt cx="21251182" cy="14999696"/>
          </a:xfrm>
        </p:grpSpPr>
        <p:sp>
          <p:nvSpPr>
            <p:cNvPr id="210" name="Rectangle 209"/>
            <p:cNvSpPr/>
            <p:nvPr/>
          </p:nvSpPr>
          <p:spPr>
            <a:xfrm>
              <a:off x="7720532" y="2514599"/>
              <a:ext cx="6969674" cy="11668908"/>
            </a:xfrm>
            <a:prstGeom prst="rect">
              <a:avLst/>
            </a:prstGeom>
            <a:blipFill>
              <a:blip r:embed="rId1"/>
            </a:blipFill>
            <a:ln>
              <a:solidFill>
                <a:schemeClr val="tx1"/>
              </a:solidFill>
            </a:ln>
          </p:spPr>
          <p:txBody>
            <a:bodyPr wrap="square">
              <a:noAutofit/>
            </a:bodyPr>
            <a:lstStyle/>
            <a:p>
              <a:pPr>
                <a:lnSpc>
                  <a:spcPct val="150000"/>
                </a:lnSpc>
              </a:pPr>
              <a:endParaRPr lang="en-IN" sz="3600" dirty="0">
                <a:latin typeface="Times New Roman" panose="02020603050405020304" pitchFamily="18" charset="0"/>
                <a:cs typeface="Times New Roman" panose="02020603050405020304" pitchFamily="18" charset="0"/>
              </a:endParaRPr>
            </a:p>
          </p:txBody>
        </p:sp>
        <p:sp>
          <p:nvSpPr>
            <p:cNvPr id="137" name="Content Placeholder 2"/>
            <p:cNvSpPr txBox="1"/>
            <p:nvPr/>
          </p:nvSpPr>
          <p:spPr bwMode="auto">
            <a:xfrm>
              <a:off x="145143" y="2514599"/>
              <a:ext cx="7426960" cy="11668908"/>
            </a:xfrm>
            <a:prstGeom prst="rect">
              <a:avLst/>
            </a:prstGeom>
            <a:blipFill>
              <a:blip r:embed="rId2"/>
            </a:blipFill>
            <a:ln w="9525">
              <a:solidFill>
                <a:schemeClr val="tx1"/>
              </a:solidFill>
              <a:miter lim="800000"/>
            </a:ln>
          </p:spPr>
          <p:txBody>
            <a:bodyPr vert="horz" wrap="square" lIns="207793" tIns="103897" rIns="207793" bIns="103897" numCol="1" anchor="t" anchorCtr="0" compatLnSpc="1"/>
            <a:lstStyle/>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anose="02050604050505020204" pitchFamily="18" charset="0"/>
                <a:cs typeface="Bookman Old Style" panose="02050604050505020204" pitchFamily="18" charset="0"/>
                <a:sym typeface="+mn-ea"/>
              </a:endParaRPr>
            </a:p>
            <a:p>
              <a:pPr marL="0" marR="0" lvl="0" indent="0" algn="just"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anose="02050604050505020204" pitchFamily="18" charset="0"/>
                <a:cs typeface="Bookman Old Style" panose="02050604050505020204"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3200" dirty="0">
                <a:latin typeface="Bookman Old Style" panose="02050604050505020204"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r>
                <a:rPr lang="en-US" sz="2800" noProof="0" dirty="0">
                  <a:ln>
                    <a:noFill/>
                  </a:ln>
                  <a:solidFill>
                    <a:schemeClr val="tx1">
                      <a:tint val="75000"/>
                    </a:schemeClr>
                  </a:solidFill>
                  <a:effectLst/>
                  <a:uLnTx/>
                  <a:uFillTx/>
                  <a:latin typeface="Bookman Old Style" panose="02050604050505020204" pitchFamily="18" charset="0"/>
                  <a:sym typeface="+mn-ea"/>
                </a:rPr>
                <a:t>	</a:t>
              </a:r>
              <a:endParaRPr lang="en-GB" sz="2800" b="1" dirty="0">
                <a:latin typeface="Bookman Old Style" panose="02050604050505020204" pitchFamily="18" charset="0"/>
                <a:cs typeface="Arial" panose="020B0604020202020204" pitchFamily="34"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p:txBody>
        </p:sp>
        <p:sp>
          <p:nvSpPr>
            <p:cNvPr id="5" name="Rectangle 4"/>
            <p:cNvSpPr/>
            <p:nvPr/>
          </p:nvSpPr>
          <p:spPr>
            <a:xfrm>
              <a:off x="145143" y="87904"/>
              <a:ext cx="21251182" cy="2266321"/>
            </a:xfrm>
            <a:prstGeom prst="rect">
              <a:avLst/>
            </a:prstGeom>
            <a:blipFill>
              <a:blip r:embed="rId3"/>
            </a:blipFill>
            <a:ln>
              <a:solidFill>
                <a:schemeClr val="tx1"/>
              </a:solidFill>
            </a:ln>
            <a:effectLst>
              <a:innerShdw blurRad="63500" dist="508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algn="ctr" defTabSz="2077720" fontAlgn="auto">
                <a:spcBef>
                  <a:spcPts val="0"/>
                </a:spcBef>
                <a:spcAft>
                  <a:spcPts val="0"/>
                </a:spcAft>
                <a:defRPr/>
              </a:pPr>
              <a:endParaRPr lang="en-GB" sz="7100" b="1" dirty="0">
                <a:solidFill>
                  <a:schemeClr val="bg1"/>
                </a:solidFill>
                <a:latin typeface="Bookman Old Style" panose="02050604050505020204" pitchFamily="18" charset="0"/>
              </a:endParaRPr>
            </a:p>
            <a:p>
              <a:pPr algn="ctr" defTabSz="2077720" fontAlgn="auto">
                <a:spcBef>
                  <a:spcPts val="0"/>
                </a:spcBef>
                <a:spcAft>
                  <a:spcPts val="0"/>
                </a:spcAft>
                <a:defRPr/>
              </a:pPr>
              <a:r>
                <a:rPr lang="en-GB" sz="4800" b="1" dirty="0">
                  <a:solidFill>
                    <a:srgbClr val="FF0000"/>
                  </a:solidFill>
                  <a:latin typeface="Bookman Old Style" panose="02050604050505020204" pitchFamily="18" charset="0"/>
                </a:rPr>
                <a:t> </a:t>
              </a:r>
              <a:r>
                <a:rPr lang="en-US" altLang="en-GB" sz="4800" b="1" dirty="0">
                  <a:solidFill>
                    <a:srgbClr val="FF0000"/>
                  </a:solidFill>
                  <a:latin typeface="Bookman Old Style" panose="02050604050505020204" pitchFamily="18" charset="0"/>
                </a:rPr>
                <a:t>                                	</a:t>
              </a:r>
              <a:endParaRPr lang="en-US" altLang="en-GB" sz="4800" b="1" dirty="0">
                <a:solidFill>
                  <a:srgbClr val="FF0000"/>
                </a:solidFill>
                <a:latin typeface="Bookman Old Style" panose="02050604050505020204" pitchFamily="18" charset="0"/>
              </a:endParaRPr>
            </a:p>
            <a:p>
              <a:pPr algn="ctr" defTabSz="2077720" fontAlgn="auto">
                <a:spcBef>
                  <a:spcPts val="0"/>
                </a:spcBef>
                <a:spcAft>
                  <a:spcPts val="0"/>
                </a:spcAft>
                <a:defRPr/>
              </a:pPr>
              <a:r>
                <a:rPr lang="en-US" altLang="en-GB" sz="4800" b="1" dirty="0">
                  <a:solidFill>
                    <a:srgbClr val="FF0000"/>
                  </a:solidFill>
                  <a:latin typeface="Bookman Old Style" panose="02050604050505020204" pitchFamily="18" charset="0"/>
                </a:rPr>
                <a:t>				</a:t>
              </a:r>
              <a:r>
                <a:rPr lang="en-US" altLang="en-GB" sz="4800" b="1" dirty="0">
                  <a:solidFill>
                    <a:schemeClr val="tx1"/>
                  </a:solidFill>
                  <a:latin typeface="Bookman Old Style" panose="02050604050505020204" pitchFamily="18" charset="0"/>
                </a:rPr>
                <a:t>   </a:t>
              </a:r>
              <a:endParaRPr lang="en-US" altLang="en-GB" sz="4800" b="1" dirty="0" smtClean="0">
                <a:solidFill>
                  <a:schemeClr val="tx1"/>
                </a:solidFill>
                <a:latin typeface="Bookman Old Style" panose="02050604050505020204" pitchFamily="18" charset="0"/>
              </a:endParaRPr>
            </a:p>
            <a:p>
              <a:pPr lvl="8" algn="ctr" defTabSz="2077720">
                <a:defRPr/>
              </a:pPr>
              <a:r>
                <a:rPr lang="en-IN" altLang="en-GB" sz="4800" b="1" dirty="0" smtClean="0">
                  <a:solidFill>
                    <a:schemeClr val="tx1"/>
                  </a:solidFill>
                  <a:latin typeface="Bookman Old Style" panose="02050604050505020204" pitchFamily="18" charset="0"/>
                </a:rPr>
                <a:t>			</a:t>
              </a:r>
              <a:endParaRPr lang="en-GB" sz="2200" b="1" dirty="0">
                <a:solidFill>
                  <a:schemeClr val="tx1"/>
                </a:solidFill>
                <a:latin typeface="Bookman Old Style" panose="02050604050505020204" pitchFamily="18" charset="0"/>
              </a:endParaRPr>
            </a:p>
            <a:p>
              <a:pPr defTabSz="2077720" fontAlgn="auto">
                <a:lnSpc>
                  <a:spcPct val="150000"/>
                </a:lnSpc>
                <a:spcBef>
                  <a:spcPts val="0"/>
                </a:spcBef>
                <a:spcAft>
                  <a:spcPts val="0"/>
                </a:spcAft>
                <a:defRPr/>
              </a:pPr>
              <a:r>
                <a:rPr lang="en-US" altLang="en-GB" sz="2200" dirty="0">
                  <a:solidFill>
                    <a:schemeClr val="tx1"/>
                  </a:solidFill>
                  <a:latin typeface="Bookman Old Style" panose="02050604050505020204" pitchFamily="18" charset="0"/>
                </a:rPr>
                <a:t>                                                                       		 </a:t>
              </a:r>
              <a:r>
                <a:rPr lang="en-US" altLang="en-GB" sz="3200" dirty="0">
                  <a:solidFill>
                    <a:schemeClr val="tx1"/>
                  </a:solidFill>
                  <a:latin typeface="Bookman Old Style" panose="02050604050505020204" pitchFamily="18" charset="0"/>
                </a:rPr>
                <a:t>		 </a:t>
              </a: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7" name="Text Box 6"/>
            <p:cNvSpPr txBox="1"/>
            <p:nvPr/>
          </p:nvSpPr>
          <p:spPr>
            <a:xfrm>
              <a:off x="14799758" y="2589138"/>
              <a:ext cx="6596567" cy="11594369"/>
            </a:xfrm>
            <a:prstGeom prst="rect">
              <a:avLst/>
            </a:prstGeom>
            <a:blipFill>
              <a:blip r:embed="rId2"/>
            </a:blipFill>
            <a:ln>
              <a:solidFill>
                <a:schemeClr val="tx1"/>
              </a:solidFill>
            </a:ln>
          </p:spPr>
          <p:txBody>
            <a:bodyPr wrap="square" rtlCol="0">
              <a:noAutofit/>
            </a:bodyPr>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lang="en-US" sz="2400" dirty="0">
                  <a:latin typeface="Bookman Old Style" panose="02050604050505020204" pitchFamily="18" charset="0"/>
                  <a:sym typeface="+mn-ea"/>
                </a:rPr>
                <a:t> </a:t>
              </a:r>
              <a:endParaRPr lang="en-US" sz="2400" dirty="0">
                <a:latin typeface="Bookman Old Style" panose="02050604050505020204" pitchFamily="18" charset="0"/>
                <a:sym typeface="+mn-ea"/>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2400" dirty="0">
                <a:latin typeface="Bookman Old Style" panose="02050604050505020204" pitchFamily="18" charset="0"/>
                <a:sym typeface="+mn-ea"/>
              </a:endParaRPr>
            </a:p>
          </p:txBody>
        </p:sp>
        <p:sp>
          <p:nvSpPr>
            <p:cNvPr id="33" name="Rectangle 32"/>
            <p:cNvSpPr/>
            <p:nvPr/>
          </p:nvSpPr>
          <p:spPr>
            <a:xfrm>
              <a:off x="157288" y="14249400"/>
              <a:ext cx="21239037" cy="838200"/>
            </a:xfrm>
            <a:prstGeom prst="rect">
              <a:avLst/>
            </a:prstGeom>
            <a:blipFill>
              <a:blip r:embed="rId4"/>
            </a:blip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smtClean="0">
                  <a:solidFill>
                    <a:schemeClr val="bg1"/>
                  </a:solidFill>
                  <a:latin typeface="Bookman Old Style" panose="02050604050505020204" pitchFamily="18" charset="0"/>
                </a:rPr>
                <a:t>Microcontroller: Programming  and  Interfacing Project </a:t>
              </a:r>
              <a:r>
                <a:rPr lang="en-US" sz="3200" b="1" dirty="0" err="1" smtClean="0">
                  <a:solidFill>
                    <a:schemeClr val="bg1"/>
                  </a:solidFill>
                  <a:latin typeface="Bookman Old Style" panose="02050604050505020204" pitchFamily="18" charset="0"/>
                </a:rPr>
                <a:t>Worklet</a:t>
              </a:r>
              <a:r>
                <a:rPr lang="en-US" sz="3200" b="1" dirty="0" smtClean="0">
                  <a:solidFill>
                    <a:schemeClr val="bg1"/>
                  </a:solidFill>
                  <a:latin typeface="Bookman Old Style" panose="02050604050505020204" pitchFamily="18" charset="0"/>
                </a:rPr>
                <a:t> -2023-24</a:t>
              </a:r>
              <a:endParaRPr lang="en-US" sz="3200" b="1" dirty="0" smtClean="0">
                <a:solidFill>
                  <a:schemeClr val="bg1"/>
                </a:solidFill>
                <a:latin typeface="Bookman Old Style" panose="02050604050505020204" pitchFamily="18"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565" y="134634"/>
              <a:ext cx="8597453" cy="2192467"/>
            </a:xfrm>
            <a:prstGeom prst="rect">
              <a:avLst/>
            </a:prstGeom>
            <a:ln>
              <a:solidFill>
                <a:schemeClr val="bg2"/>
              </a:solidFill>
            </a:ln>
          </p:spPr>
        </p:pic>
        <p:sp>
          <p:nvSpPr>
            <p:cNvPr id="10" name="TextBox 9"/>
            <p:cNvSpPr txBox="1"/>
            <p:nvPr/>
          </p:nvSpPr>
          <p:spPr>
            <a:xfrm>
              <a:off x="15083896" y="10719729"/>
              <a:ext cx="6065962" cy="3138170"/>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The automatic roofing system presented in this project represents a significant advancement in providing rain protection for residential buildings, particularly for physically challenged and aged individuals. By leveraging the capabilities of the ATMEGA32 microcontroller and a range of components including servo motor, rain sensor and buzzer, the system achieves seamless automation and effective rain detection.</a:t>
              </a:r>
              <a:endParaRPr lang="en-US" sz="2200" dirty="0" smtClean="0">
                <a:latin typeface="Times New Roman" panose="02020603050405020304" pitchFamily="18" charset="0"/>
                <a:cs typeface="Times New Roman" panose="02020603050405020304" pitchFamily="18" charset="0"/>
              </a:endParaRPr>
            </a:p>
          </p:txBody>
        </p:sp>
        <p:sp>
          <p:nvSpPr>
            <p:cNvPr id="19" name="Text Box 25"/>
            <p:cNvSpPr txBox="1">
              <a:spLocks noChangeArrowheads="1"/>
            </p:cNvSpPr>
            <p:nvPr/>
          </p:nvSpPr>
          <p:spPr bwMode="auto">
            <a:xfrm>
              <a:off x="15156173" y="9794701"/>
              <a:ext cx="6065958" cy="533400"/>
            </a:xfrm>
            <a:prstGeom prst="rect">
              <a:avLst/>
            </a:prstGeom>
            <a:gradFill>
              <a:gsLst>
                <a:gs pos="0">
                  <a:srgbClr val="E30000"/>
                </a:gs>
                <a:gs pos="100000">
                  <a:srgbClr val="760303"/>
                </a:gs>
              </a:gsLst>
              <a:lin scaled="0"/>
            </a:gradFill>
            <a:ln w="9525">
              <a:solidFill>
                <a:schemeClr val="accent3">
                  <a:lumMod val="60000"/>
                  <a:lumOff val="40000"/>
                </a:schemeClr>
              </a:solidFill>
              <a:prstDash val="sysDot"/>
              <a:miter lim="800000"/>
            </a:ln>
          </p:spPr>
          <p:txBody>
            <a:bodyPr wrap="none" lIns="161460" tIns="161460" rIns="161460" bIns="161460" anchor="ctr" anchorCtr="1"/>
            <a:lstStyle/>
            <a:p>
              <a:pPr algn="ctr" defTabSz="3098800"/>
              <a:r>
                <a:rPr lang="en-GB" sz="3600" b="1" dirty="0">
                  <a:solidFill>
                    <a:schemeClr val="bg1"/>
                  </a:solidFill>
                  <a:latin typeface="Bookman Old Style" panose="02050604050505020204" pitchFamily="18" charset="0"/>
                  <a:cs typeface="Arial" panose="020B0604020202020204" pitchFamily="34" charset="0"/>
                </a:rPr>
                <a:t>Conclusions</a:t>
              </a:r>
              <a:endParaRPr lang="en-GB" sz="3600" b="1" dirty="0">
                <a:solidFill>
                  <a:schemeClr val="bg1"/>
                </a:solidFill>
                <a:latin typeface="Bookman Old Style" panose="02050604050505020204" pitchFamily="18" charset="0"/>
                <a:cs typeface="Arial" panose="020B0604020202020204" pitchFamily="34" charset="0"/>
              </a:endParaRPr>
            </a:p>
          </p:txBody>
        </p:sp>
        <p:sp>
          <p:nvSpPr>
            <p:cNvPr id="13" name="TextBox 12"/>
            <p:cNvSpPr txBox="1"/>
            <p:nvPr/>
          </p:nvSpPr>
          <p:spPr>
            <a:xfrm>
              <a:off x="322561" y="10602546"/>
              <a:ext cx="7022802" cy="430887"/>
            </a:xfrm>
            <a:prstGeom prst="rect">
              <a:avLst/>
            </a:prstGeom>
            <a:noFill/>
          </p:spPr>
          <p:txBody>
            <a:bodyPr wrap="square" rtlCol="0">
              <a:spAutoFit/>
            </a:bodyPr>
            <a:lstStyle/>
            <a:p>
              <a:pPr marL="457200" indent="-457200" algn="just">
                <a:buFont typeface="+mj-lt"/>
                <a:buAutoNum type="arabicPeriod"/>
              </a:pPr>
              <a:endParaRPr lang="en-IN" sz="2200" b="0"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26555" y="5413496"/>
              <a:ext cx="7036036" cy="661207"/>
            </a:xfrm>
            <a:prstGeom prst="rect">
              <a:avLst/>
            </a:prstGeom>
            <a:noFill/>
          </p:spPr>
          <p:txBody>
            <a:bodyPr wrap="square" rtlCol="0">
              <a:spAutoFit/>
            </a:bodyPr>
            <a:lstStyle/>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309326" y="3009463"/>
              <a:ext cx="7053265" cy="539378"/>
            </a:xfrm>
            <a:prstGeom prst="rect">
              <a:avLst/>
            </a:prstGeom>
            <a:noFill/>
          </p:spPr>
          <p:txBody>
            <a:bodyPr wrap="square" rtlCol="0">
              <a:sp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22" name="Text Box 25"/>
            <p:cNvSpPr txBox="1">
              <a:spLocks noChangeArrowheads="1"/>
            </p:cNvSpPr>
            <p:nvPr/>
          </p:nvSpPr>
          <p:spPr bwMode="auto">
            <a:xfrm>
              <a:off x="322561" y="6746701"/>
              <a:ext cx="7022801" cy="533400"/>
            </a:xfrm>
            <a:prstGeom prst="rect">
              <a:avLst/>
            </a:prstGeom>
            <a:gradFill>
              <a:gsLst>
                <a:gs pos="0">
                  <a:srgbClr val="9EE256"/>
                </a:gs>
                <a:gs pos="100000">
                  <a:srgbClr val="52762D"/>
                </a:gs>
              </a:gsLst>
              <a:lin scaled="0"/>
            </a:gradFill>
            <a:ln w="9525">
              <a:noFill/>
              <a:prstDash val="sysDot"/>
              <a:miter lim="800000"/>
            </a:ln>
          </p:spPr>
          <p:txBody>
            <a:bodyPr wrap="none" lIns="161460" tIns="161460" rIns="161460" bIns="161460" anchor="ctr" anchorCtr="1"/>
            <a:lstStyle/>
            <a:p>
              <a:pPr algn="ctr" defTabSz="3098800"/>
              <a:r>
                <a:rPr lang="en-US" sz="3600" b="1" dirty="0">
                  <a:latin typeface="Bookman Old Style" panose="02050604050505020204" pitchFamily="18" charset="0"/>
                  <a:cs typeface="Arial" panose="020B0604020202020204" pitchFamily="34" charset="0"/>
                </a:rPr>
                <a:t>Objectives</a:t>
              </a:r>
              <a:endParaRPr lang="en-US" sz="3600" b="1" dirty="0">
                <a:latin typeface="Bookman Old Style" panose="02050604050505020204" pitchFamily="18" charset="0"/>
                <a:cs typeface="Arial" panose="020B0604020202020204" pitchFamily="34" charset="0"/>
              </a:endParaRPr>
            </a:p>
          </p:txBody>
        </p:sp>
        <p:sp>
          <p:nvSpPr>
            <p:cNvPr id="23" name="Text Box 25"/>
            <p:cNvSpPr txBox="1">
              <a:spLocks noChangeArrowheads="1"/>
            </p:cNvSpPr>
            <p:nvPr/>
          </p:nvSpPr>
          <p:spPr bwMode="auto">
            <a:xfrm>
              <a:off x="326237" y="2718725"/>
              <a:ext cx="7036036" cy="581476"/>
            </a:xfrm>
            <a:prstGeom prst="rect">
              <a:avLst/>
            </a:prstGeom>
            <a:gradFill>
              <a:gsLst>
                <a:gs pos="0">
                  <a:srgbClr val="9EE256"/>
                </a:gs>
                <a:gs pos="100000">
                  <a:srgbClr val="52762D"/>
                </a:gs>
              </a:gsLst>
              <a:lin scaled="0"/>
            </a:gradFill>
            <a:ln w="9525">
              <a:noFill/>
              <a:prstDash val="sysDot"/>
              <a:miter lim="800000"/>
            </a:ln>
          </p:spPr>
          <p:txBody>
            <a:bodyPr wrap="none" lIns="161460" tIns="161460" rIns="161460" bIns="161460" anchor="ctr" anchorCtr="1"/>
            <a:lstStyle/>
            <a:p>
              <a:pPr algn="ctr"/>
              <a:r>
                <a:rPr lang="en-US" sz="3600" b="1" dirty="0">
                  <a:latin typeface="Bookman Old Style" panose="02050604050505020204" pitchFamily="18" charset="0"/>
                </a:rPr>
                <a:t>Problem statement</a:t>
              </a:r>
              <a:endParaRPr lang="en-US" sz="2800" dirty="0">
                <a:cs typeface="Times New Roman" panose="02020603050405020304" pitchFamily="18" charset="0"/>
              </a:endParaRPr>
            </a:p>
          </p:txBody>
        </p:sp>
        <p:sp>
          <p:nvSpPr>
            <p:cNvPr id="26" name="Text Box 25"/>
            <p:cNvSpPr txBox="1">
              <a:spLocks noChangeArrowheads="1"/>
            </p:cNvSpPr>
            <p:nvPr/>
          </p:nvSpPr>
          <p:spPr bwMode="auto">
            <a:xfrm>
              <a:off x="7925752" y="2718725"/>
              <a:ext cx="6582410" cy="581476"/>
            </a:xfrm>
            <a:prstGeom prst="rect">
              <a:avLst/>
            </a:prstGeom>
            <a:gradFill>
              <a:gsLst>
                <a:gs pos="0">
                  <a:srgbClr val="007BD3"/>
                </a:gs>
                <a:gs pos="100000">
                  <a:srgbClr val="034373"/>
                </a:gs>
              </a:gsLst>
              <a:lin scaled="0"/>
            </a:gradFill>
            <a:ln w="9525">
              <a:solidFill>
                <a:srgbClr val="FFFF00"/>
              </a:solidFill>
              <a:prstDash val="sysDot"/>
              <a:miter lim="800000"/>
            </a:ln>
          </p:spPr>
          <p:txBody>
            <a:bodyPr wrap="none" lIns="161460" tIns="161460" rIns="161460" bIns="161460" anchor="ctr" anchorCtr="1"/>
            <a:lstStyle/>
            <a:p>
              <a:pPr algn="ctr" defTabSz="3098800"/>
              <a:r>
                <a:rPr lang="en-US" sz="3600" b="1" dirty="0">
                  <a:solidFill>
                    <a:schemeClr val="bg1"/>
                  </a:solidFill>
                  <a:latin typeface="Bookman Old Style" panose="02050604050505020204" pitchFamily="18" charset="0"/>
                  <a:cs typeface="Arial" panose="020B0604020202020204" pitchFamily="34" charset="0"/>
                </a:rPr>
                <a:t>Methodology</a:t>
              </a:r>
              <a:endParaRPr lang="en-US" sz="3600" b="1" dirty="0">
                <a:solidFill>
                  <a:schemeClr val="bg1"/>
                </a:solidFill>
                <a:latin typeface="Bookman Old Style" panose="02050604050505020204" pitchFamily="18" charset="0"/>
                <a:cs typeface="Arial" panose="020B0604020202020204" pitchFamily="34" charset="0"/>
              </a:endParaRPr>
            </a:p>
          </p:txBody>
        </p:sp>
        <p:sp>
          <p:nvSpPr>
            <p:cNvPr id="34" name="TextBox 33"/>
            <p:cNvSpPr txBox="1"/>
            <p:nvPr/>
          </p:nvSpPr>
          <p:spPr>
            <a:xfrm>
              <a:off x="18159811" y="8837193"/>
              <a:ext cx="2940439" cy="400110"/>
            </a:xfrm>
            <a:prstGeom prst="rect">
              <a:avLst/>
            </a:prstGeom>
            <a:solidFill>
              <a:srgbClr val="FFFF00"/>
            </a:solid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5021031" y="8837193"/>
              <a:ext cx="2927209" cy="400110"/>
            </a:xfrm>
            <a:prstGeom prst="rect">
              <a:avLst/>
            </a:prstGeom>
            <a:solidFill>
              <a:srgbClr val="FFFF00"/>
            </a:solidFill>
          </p:spPr>
          <p:txBody>
            <a:bodyPr wrap="square" rtlCol="0">
              <a:spAutoFit/>
            </a:bodyPr>
            <a:lstStyle/>
            <a:p>
              <a:pPr algn="ctr"/>
              <a:endParaRPr lang="en-IN" sz="2000" dirty="0">
                <a:latin typeface="Times New Roman" panose="02020603050405020304" pitchFamily="18" charset="0"/>
                <a:cs typeface="Times New Roman" panose="02020603050405020304" pitchFamily="18" charset="0"/>
              </a:endParaRPr>
            </a:p>
          </p:txBody>
        </p:sp>
        <p:sp>
          <p:nvSpPr>
            <p:cNvPr id="39" name="Text Box 25"/>
            <p:cNvSpPr txBox="1">
              <a:spLocks noChangeArrowheads="1"/>
            </p:cNvSpPr>
            <p:nvPr/>
          </p:nvSpPr>
          <p:spPr bwMode="auto">
            <a:xfrm>
              <a:off x="15034292" y="2718725"/>
              <a:ext cx="6065958" cy="576492"/>
            </a:xfrm>
            <a:prstGeom prst="rect">
              <a:avLst/>
            </a:prstGeom>
            <a:gradFill>
              <a:gsLst>
                <a:gs pos="0">
                  <a:srgbClr val="E30000"/>
                </a:gs>
                <a:gs pos="100000">
                  <a:srgbClr val="760303"/>
                </a:gs>
              </a:gsLst>
              <a:lin scaled="0"/>
            </a:gradFill>
            <a:ln w="9525">
              <a:solidFill>
                <a:schemeClr val="bg2">
                  <a:lumMod val="75000"/>
                </a:schemeClr>
              </a:solidFill>
              <a:prstDash val="sysDot"/>
              <a:miter lim="800000"/>
            </a:ln>
          </p:spPr>
          <p:txBody>
            <a:bodyPr wrap="none" lIns="161460" tIns="161460" rIns="161460" bIns="161460" anchor="ctr" anchorCtr="1"/>
            <a:lstStyle/>
            <a:p>
              <a:pPr algn="ctr"/>
              <a:r>
                <a:rPr lang="en-GB" sz="3600" b="1" dirty="0" smtClean="0">
                  <a:solidFill>
                    <a:schemeClr val="bg1"/>
                  </a:solidFill>
                  <a:latin typeface="Bookman Old Style" panose="02050604050505020204" pitchFamily="18" charset="0"/>
                  <a:cs typeface="Arial" panose="020B0604020202020204" pitchFamily="34" charset="0"/>
                </a:rPr>
                <a:t>Block Diagram</a:t>
              </a:r>
              <a:endParaRPr lang="en-GB" sz="3600" b="1" dirty="0" smtClean="0">
                <a:solidFill>
                  <a:schemeClr val="bg1"/>
                </a:solidFill>
                <a:latin typeface="Bookman Old Style" panose="02050604050505020204" pitchFamily="18" charset="0"/>
                <a:cs typeface="Arial" panose="020B0604020202020204" pitchFamily="34" charset="0"/>
              </a:endParaRPr>
            </a:p>
          </p:txBody>
        </p:sp>
        <p:sp>
          <p:nvSpPr>
            <p:cNvPr id="40" name="TextBox 39"/>
            <p:cNvSpPr txBox="1"/>
            <p:nvPr/>
          </p:nvSpPr>
          <p:spPr>
            <a:xfrm>
              <a:off x="15032176" y="3499343"/>
              <a:ext cx="6065962" cy="430887"/>
            </a:xfrm>
            <a:prstGeom prst="rect">
              <a:avLst/>
            </a:prstGeom>
            <a:solidFill>
              <a:schemeClr val="accent3">
                <a:lumMod val="40000"/>
                <a:lumOff val="60000"/>
              </a:schemeClr>
            </a:solidFill>
          </p:spPr>
          <p:txBody>
            <a:bodyPr wrap="square" rtlCol="0">
              <a:spAutoFit/>
            </a:bodyPr>
            <a:lstStyle/>
            <a:p>
              <a:r>
                <a:rPr lang="en-IN"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7925752" y="3499343"/>
              <a:ext cx="6582410" cy="430887"/>
            </a:xfrm>
            <a:prstGeom prst="rect">
              <a:avLst/>
            </a:prstGeom>
            <a:noFill/>
          </p:spPr>
          <p:txBody>
            <a:bodyPr wrap="square" rtlCol="0">
              <a:spAutoFit/>
            </a:bodyPr>
            <a:lstStyle/>
            <a:p>
              <a:pPr marL="342900" indent="-342900" algn="just">
                <a:buFont typeface="Arial" panose="020B0604020202020204" pitchFamily="34" charset="0"/>
                <a:buChar char="•"/>
              </a:pPr>
              <a:endParaRPr lang="en-US" sz="2200" b="0" dirty="0">
                <a:effectLst/>
                <a:latin typeface="Times New Roman" panose="02020603050405020304" pitchFamily="18" charset="0"/>
                <a:cs typeface="Times New Roman" panose="02020603050405020304" pitchFamily="18" charset="0"/>
              </a:endParaRPr>
            </a:p>
          </p:txBody>
        </p:sp>
        <p:sp>
          <p:nvSpPr>
            <p:cNvPr id="53" name="TextBox 52"/>
            <p:cNvSpPr txBox="1"/>
            <p:nvPr/>
          </p:nvSpPr>
          <p:spPr>
            <a:xfrm>
              <a:off x="14995400" y="6320576"/>
              <a:ext cx="6065962" cy="430887"/>
            </a:xfrm>
            <a:prstGeom prst="rect">
              <a:avLst/>
            </a:prstGeom>
            <a:noFill/>
          </p:spPr>
          <p:txBody>
            <a:bodyPr wrap="square" rtlCol="0">
              <a:spAutoFit/>
            </a:bodyPr>
            <a:lstStyle/>
            <a:p>
              <a:pPr algn="just"/>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grpSp>
      <p:sp>
        <p:nvSpPr>
          <p:cNvPr id="38" name="TextBox 37"/>
          <p:cNvSpPr txBox="1"/>
          <p:nvPr/>
        </p:nvSpPr>
        <p:spPr>
          <a:xfrm>
            <a:off x="8061200" y="3429000"/>
            <a:ext cx="6327906" cy="4492625"/>
          </a:xfrm>
          <a:prstGeom prst="rect">
            <a:avLst/>
          </a:prstGeom>
          <a:noFill/>
        </p:spPr>
        <p:txBody>
          <a:bodyPr wrap="square" rtlCol="0">
            <a:spAutoFit/>
          </a:bodyPr>
          <a:lstStyle/>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Research and select the ATMEGA32 microcontroller based on its compatibility with the project requirements, including input/output pins, processing power, and available peripherals.</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Ensure the microcontroller supports push button inputs and control of external devices such as a servo motor and buzzer</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Reading input from push buttons and rain sensor.</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Controlling the servo motor for extending and retracting the roof.</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Activating the buzzer to sound an alarm when rain is detected..</a:t>
            </a:r>
            <a:endParaRPr lang="en-US" sz="2200" dirty="0" smtClean="0">
              <a:latin typeface="Times New Roman" panose="02020603050405020304" pitchFamily="18" charset="0"/>
              <a:cs typeface="Times New Roman" panose="02020603050405020304" pitchFamily="18" charset="0"/>
            </a:endParaRPr>
          </a:p>
        </p:txBody>
      </p:sp>
      <p:sp>
        <p:nvSpPr>
          <p:cNvPr id="42" name="Text Box 25"/>
          <p:cNvSpPr txBox="1">
            <a:spLocks noChangeArrowheads="1"/>
          </p:cNvSpPr>
          <p:nvPr/>
        </p:nvSpPr>
        <p:spPr bwMode="auto">
          <a:xfrm>
            <a:off x="7878762" y="8796108"/>
            <a:ext cx="6582410" cy="576492"/>
          </a:xfrm>
          <a:prstGeom prst="rect">
            <a:avLst/>
          </a:prstGeom>
          <a:gradFill>
            <a:gsLst>
              <a:gs pos="0">
                <a:srgbClr val="007BD3"/>
              </a:gs>
              <a:gs pos="100000">
                <a:srgbClr val="034373"/>
              </a:gs>
            </a:gsLst>
            <a:lin scaled="0"/>
          </a:gradFill>
          <a:ln w="9525">
            <a:solidFill>
              <a:srgbClr val="92D050"/>
            </a:solidFill>
            <a:prstDash val="sysDot"/>
            <a:miter lim="800000"/>
          </a:ln>
        </p:spPr>
        <p:txBody>
          <a:bodyPr wrap="none" lIns="161460" tIns="161460" rIns="161460" bIns="161460" anchor="ctr" anchorCtr="1"/>
          <a:lstStyle/>
          <a:p>
            <a:pPr algn="ctr"/>
            <a:r>
              <a:rPr lang="en-GB" sz="3600" b="1" dirty="0" smtClean="0">
                <a:solidFill>
                  <a:schemeClr val="bg1"/>
                </a:solidFill>
                <a:latin typeface="Bookman Old Style" panose="02050604050505020204" pitchFamily="18" charset="0"/>
                <a:cs typeface="Arial" panose="020B0604020202020204" pitchFamily="34" charset="0"/>
              </a:rPr>
              <a:t>Components Used</a:t>
            </a:r>
            <a:endParaRPr lang="en-GB" sz="3600" b="1" dirty="0" smtClean="0">
              <a:solidFill>
                <a:schemeClr val="bg1"/>
              </a:solidFill>
              <a:latin typeface="Bookman Old Style" panose="02050604050505020204" pitchFamily="18" charset="0"/>
              <a:cs typeface="Arial" panose="020B0604020202020204" pitchFamily="34" charset="0"/>
            </a:endParaRPr>
          </a:p>
        </p:txBody>
      </p:sp>
      <p:sp>
        <p:nvSpPr>
          <p:cNvPr id="44" name="TextBox 43"/>
          <p:cNvSpPr txBox="1"/>
          <p:nvPr/>
        </p:nvSpPr>
        <p:spPr>
          <a:xfrm>
            <a:off x="7878762" y="9525000"/>
            <a:ext cx="6582410" cy="4154170"/>
          </a:xfrm>
          <a:prstGeom prst="rect">
            <a:avLst/>
          </a:prstGeom>
          <a:noFill/>
        </p:spPr>
        <p:txBody>
          <a:bodyPr wrap="square" rtlCol="0">
            <a:spAutoFit/>
          </a:bodyPr>
          <a:lstStyle/>
          <a:p>
            <a:pPr marL="342900" indent="-342900" algn="just">
              <a:buFont typeface="Wingdings" panose="05000000000000000000" charset="0"/>
              <a:buChar char="ª"/>
            </a:pPr>
            <a:r>
              <a:rPr lang="en-IN" sz="2200" kern="100" dirty="0" smtClean="0">
                <a:latin typeface="Times" pitchFamily="18" charset="0"/>
                <a:ea typeface="Calibri" panose="020F0502020204030204" pitchFamily="34" charset="0"/>
                <a:cs typeface="Cordia New" panose="020B0304020202020204" pitchFamily="34" charset="-34"/>
                <a:sym typeface="+mn-ea"/>
              </a:rPr>
              <a:t>AVR </a:t>
            </a:r>
            <a:r>
              <a:rPr lang="en-IN" sz="2200" kern="100" dirty="0">
                <a:latin typeface="Times" pitchFamily="18" charset="0"/>
                <a:ea typeface="Calibri" panose="020F0502020204030204" pitchFamily="34" charset="0"/>
                <a:cs typeface="Cordia New" panose="020B0304020202020204" pitchFamily="34" charset="-34"/>
                <a:sym typeface="+mn-ea"/>
              </a:rPr>
              <a:t>ATmega32 microcontroller</a:t>
            </a:r>
            <a:r>
              <a:rPr lang="en-US" altLang="en-IN" sz="2200" kern="100" dirty="0">
                <a:latin typeface="Times" pitchFamily="18" charset="0"/>
                <a:ea typeface="Calibri" panose="020F0502020204030204" pitchFamily="34" charset="0"/>
                <a:cs typeface="Cordia New" panose="020B0304020202020204" pitchFamily="34" charset="-34"/>
                <a:sym typeface="+mn-ea"/>
              </a:rPr>
              <a:t>:</a:t>
            </a:r>
            <a:r>
              <a:rPr lang="en-IN" sz="2200" kern="100" dirty="0">
                <a:latin typeface="Times" pitchFamily="18" charset="0"/>
                <a:ea typeface="Calibri" panose="020F0502020204030204" pitchFamily="34" charset="0"/>
                <a:cs typeface="Cordia New" panose="020B0304020202020204" pitchFamily="34" charset="-34"/>
                <a:sym typeface="+mn-ea"/>
              </a:rPr>
              <a:t> </a:t>
            </a:r>
            <a:r>
              <a:rPr lang="en-US" altLang="en-IN" sz="2200" kern="100" dirty="0">
                <a:latin typeface="Times" pitchFamily="18" charset="0"/>
                <a:ea typeface="Calibri" panose="020F0502020204030204" pitchFamily="34" charset="0"/>
                <a:cs typeface="Cordia New" panose="020B0304020202020204" pitchFamily="34" charset="-34"/>
                <a:sym typeface="+mn-ea"/>
              </a:rPr>
              <a:t>F</a:t>
            </a:r>
            <a:r>
              <a:rPr lang="en-IN" sz="2200" kern="100" dirty="0">
                <a:latin typeface="Times" pitchFamily="18" charset="0"/>
                <a:ea typeface="Calibri" panose="020F0502020204030204" pitchFamily="34" charset="0"/>
                <a:cs typeface="Cordia New" panose="020B0304020202020204" pitchFamily="34" charset="-34"/>
                <a:sym typeface="+mn-ea"/>
              </a:rPr>
              <a:t>or controlling and commanding the objects</a:t>
            </a:r>
            <a:endParaRPr lang="en-IN" sz="2200" kern="100" dirty="0">
              <a:latin typeface="Times" pitchFamily="18" charset="0"/>
              <a:ea typeface="Calibri" panose="020F0502020204030204" pitchFamily="34" charset="0"/>
              <a:cs typeface="Cordia New" panose="020B0304020202020204" pitchFamily="34" charset="-34"/>
            </a:endParaRPr>
          </a:p>
          <a:p>
            <a:pPr marL="342900" indent="-342900" algn="just">
              <a:buFont typeface="Wingdings" panose="05000000000000000000" charset="0"/>
              <a:buChar char="ª"/>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ª"/>
            </a:pPr>
            <a:r>
              <a:rPr lang="en-US" sz="2200" dirty="0" smtClean="0">
                <a:latin typeface="Times New Roman" panose="02020603050405020304" pitchFamily="18" charset="0"/>
                <a:cs typeface="Times New Roman" panose="02020603050405020304" pitchFamily="18" charset="0"/>
              </a:rPr>
              <a:t>Servo Motor:Used to extend and retract the roofing system to provide shade when rain is detected.</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ª"/>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ª"/>
            </a:pPr>
            <a:r>
              <a:rPr lang="en-US" sz="2200" dirty="0" smtClean="0">
                <a:latin typeface="Times New Roman" panose="02020603050405020304" pitchFamily="18" charset="0"/>
                <a:cs typeface="Times New Roman" panose="02020603050405020304" pitchFamily="18" charset="0"/>
              </a:rPr>
              <a:t>Rain Sensor:Detects the presence of rain in the environment.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ª"/>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ª"/>
            </a:pPr>
            <a:r>
              <a:rPr lang="en-US" sz="2200" dirty="0" smtClean="0">
                <a:latin typeface="Times New Roman" panose="02020603050405020304" pitchFamily="18" charset="0"/>
                <a:cs typeface="Times New Roman" panose="02020603050405020304" pitchFamily="18" charset="0"/>
              </a:rPr>
              <a:t>Buzzer:Produces audible alerts to indicate the detection of rain.</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p:txBody>
      </p:sp>
      <p:sp>
        <p:nvSpPr>
          <p:cNvPr id="45" name="TextBox 44"/>
          <p:cNvSpPr txBox="1"/>
          <p:nvPr/>
        </p:nvSpPr>
        <p:spPr>
          <a:xfrm>
            <a:off x="182562" y="3352800"/>
            <a:ext cx="7043744" cy="2799715"/>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A civil contractor is responsible for ensuring the safety and comfort of residents in a residential building. One particular area of concern is providing protection from rain in open areas such as balconies, terraces, or courtyards. Manually operating roofing systems can be cumbersome, especially for physically challenged and aged individuals. Therefore, an automatic solution is desired to enhance convenience and protection</a:t>
            </a:r>
            <a:endParaRPr lang="en-US" sz="2200" dirty="0" smtClean="0">
              <a:latin typeface="Times New Roman" panose="02020603050405020304" pitchFamily="18" charset="0"/>
              <a:cs typeface="Times New Roman" panose="02020603050405020304" pitchFamily="18" charset="0"/>
            </a:endParaRPr>
          </a:p>
        </p:txBody>
      </p:sp>
      <p:sp>
        <p:nvSpPr>
          <p:cNvPr id="47" name="TextBox 46"/>
          <p:cNvSpPr txBox="1"/>
          <p:nvPr/>
        </p:nvSpPr>
        <p:spPr>
          <a:xfrm>
            <a:off x="258762" y="7265313"/>
            <a:ext cx="7043744" cy="5507990"/>
          </a:xfrm>
          <a:prstGeom prst="rect">
            <a:avLst/>
          </a:prstGeom>
          <a:noFill/>
        </p:spPr>
        <p:txBody>
          <a:bodyPr wrap="square" rtlCol="0">
            <a:spAutoFit/>
          </a:bodyPr>
          <a:lstStyle/>
          <a:p>
            <a:pPr marL="342900" indent="-342900" algn="just">
              <a:buFont typeface="Wingdings" panose="05000000000000000000" charset="0"/>
              <a:buChar char="v"/>
            </a:pPr>
            <a:r>
              <a:rPr lang="en-US" sz="2200" dirty="0" smtClean="0">
                <a:latin typeface="Times New Roman" panose="02020603050405020304" pitchFamily="18" charset="0"/>
                <a:cs typeface="Times New Roman" panose="02020603050405020304" pitchFamily="18" charset="0"/>
              </a:rPr>
              <a:t>Rain Detection:</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Implement a rain sensor to detect the presence of rain accurately.</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200" dirty="0" smtClean="0">
                <a:latin typeface="Times New Roman" panose="02020603050405020304" pitchFamily="18" charset="0"/>
                <a:cs typeface="Times New Roman" panose="02020603050405020304" pitchFamily="18" charset="0"/>
              </a:rPr>
              <a:t>Servo Motor Control:</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romanLcPeriod"/>
            </a:pPr>
            <a:r>
              <a:rPr lang="en-US" sz="2200" dirty="0" smtClean="0">
                <a:latin typeface="Times New Roman" panose="02020603050405020304" pitchFamily="18" charset="0"/>
                <a:cs typeface="Times New Roman" panose="02020603050405020304" pitchFamily="18" charset="0"/>
              </a:rPr>
              <a:t>Integrate a servo motor to control the movement of the roofing system.</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romanLcPeriod"/>
            </a:pPr>
            <a:r>
              <a:rPr lang="en-US" sz="2200" dirty="0" smtClean="0">
                <a:latin typeface="Times New Roman" panose="02020603050405020304" pitchFamily="18" charset="0"/>
                <a:cs typeface="Times New Roman" panose="02020603050405020304" pitchFamily="18" charset="0"/>
              </a:rPr>
              <a:t>Program the servo motor to extend the roof to provide shade when rain is detected and retract it when the rain stops.</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200" dirty="0" smtClean="0">
                <a:latin typeface="Times New Roman" panose="02020603050405020304" pitchFamily="18" charset="0"/>
                <a:cs typeface="Times New Roman" panose="02020603050405020304" pitchFamily="18" charset="0"/>
              </a:rPr>
              <a:t>Buzzer Activation:</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Connect a buzzer to the system to provide an audible alert when rain is detected.</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Design the system logic to activate the buzzer simultaneously with the extension of the roof.</a:t>
            </a:r>
            <a:endParaRPr lang="en-US" sz="2200" dirty="0" smtClean="0">
              <a:latin typeface="Times New Roman" panose="02020603050405020304" pitchFamily="18" charset="0"/>
              <a:cs typeface="Times New Roman" panose="02020603050405020304" pitchFamily="18" charset="0"/>
            </a:endParaRPr>
          </a:p>
        </p:txBody>
      </p:sp>
      <p:sp>
        <p:nvSpPr>
          <p:cNvPr id="50" name="Text Box 25"/>
          <p:cNvSpPr txBox="1">
            <a:spLocks noChangeArrowheads="1"/>
          </p:cNvSpPr>
          <p:nvPr/>
        </p:nvSpPr>
        <p:spPr bwMode="auto">
          <a:xfrm>
            <a:off x="10370456" y="-76200"/>
            <a:ext cx="9700306" cy="777134"/>
          </a:xfrm>
          <a:prstGeom prst="rect">
            <a:avLst/>
          </a:prstGeom>
          <a:noFill/>
          <a:ln w="9525">
            <a:noFill/>
            <a:prstDash val="sysDot"/>
            <a:miter lim="800000"/>
          </a:ln>
        </p:spPr>
        <p:txBody>
          <a:bodyPr wrap="none" lIns="161460" tIns="161460" rIns="161460" bIns="161460" anchor="ctr" anchorCtr="1"/>
          <a:lstStyle/>
          <a:p>
            <a:pPr algn="just" defTabSz="3098800"/>
            <a:r>
              <a:rPr lang="en-US" altLang="en-GB" sz="4400" b="1" dirty="0">
                <a:solidFill>
                  <a:schemeClr val="accent2">
                    <a:lumMod val="20000"/>
                    <a:lumOff val="80000"/>
                  </a:schemeClr>
                </a:solidFill>
                <a:latin typeface="Bookman Old Style" panose="02050604050505020204" pitchFamily="18" charset="0"/>
              </a:rPr>
              <a:t>Department </a:t>
            </a:r>
            <a:r>
              <a:rPr lang="en-US" altLang="en-GB" sz="4400" b="1" dirty="0" smtClean="0">
                <a:solidFill>
                  <a:schemeClr val="accent2">
                    <a:lumMod val="20000"/>
                    <a:lumOff val="80000"/>
                  </a:schemeClr>
                </a:solidFill>
                <a:latin typeface="Bookman Old Style" panose="02050604050505020204" pitchFamily="18" charset="0"/>
              </a:rPr>
              <a:t>of C.S.E and C.S.E. (AI)</a:t>
            </a:r>
            <a:endParaRPr lang="en-US" altLang="en-GB" sz="4400" b="1" dirty="0" smtClean="0">
              <a:solidFill>
                <a:schemeClr val="accent2">
                  <a:lumMod val="20000"/>
                  <a:lumOff val="80000"/>
                </a:schemeClr>
              </a:solidFill>
              <a:latin typeface="Bookman Old Style" panose="02050604050505020204" pitchFamily="18" charset="0"/>
              <a:cs typeface="Arial" panose="020B0604020202020204" pitchFamily="34" charset="0"/>
            </a:endParaRPr>
          </a:p>
        </p:txBody>
      </p:sp>
      <p:sp>
        <p:nvSpPr>
          <p:cNvPr id="51" name="Text Box 25"/>
          <p:cNvSpPr txBox="1">
            <a:spLocks noChangeArrowheads="1"/>
          </p:cNvSpPr>
          <p:nvPr/>
        </p:nvSpPr>
        <p:spPr bwMode="auto">
          <a:xfrm>
            <a:off x="10294256" y="670666"/>
            <a:ext cx="9700306" cy="777134"/>
          </a:xfrm>
          <a:prstGeom prst="rect">
            <a:avLst/>
          </a:prstGeom>
          <a:noFill/>
          <a:ln w="9525">
            <a:noFill/>
            <a:prstDash val="sysDot"/>
            <a:miter lim="800000"/>
          </a:ln>
        </p:spPr>
        <p:txBody>
          <a:bodyPr wrap="none" lIns="161460" tIns="161460" rIns="161460" bIns="161460" anchor="ctr" anchorCtr="1"/>
          <a:lstStyle/>
          <a:p>
            <a:pPr algn="just" defTabSz="3098800"/>
            <a:r>
              <a:rPr lang="en-US" sz="4000" b="1" u="sng" dirty="0">
                <a:solidFill>
                  <a:schemeClr val="tx2"/>
                </a:solidFill>
                <a:latin typeface="Bookman Old Style" panose="02050604050505020204" pitchFamily="18" charset="0"/>
                <a:cs typeface="Arial" panose="020B0604020202020204" pitchFamily="34" charset="0"/>
              </a:rPr>
              <a:t>Auto-Roofing</a:t>
            </a:r>
            <a:endParaRPr lang="en-US" sz="4000" b="1" u="sng" dirty="0">
              <a:solidFill>
                <a:schemeClr val="tx2"/>
              </a:solidFill>
              <a:latin typeface="Bookman Old Style" panose="02050604050505020204" pitchFamily="18" charset="0"/>
              <a:cs typeface="Arial" panose="020B0604020202020204" pitchFamily="34" charset="0"/>
            </a:endParaRPr>
          </a:p>
        </p:txBody>
      </p:sp>
      <p:sp>
        <p:nvSpPr>
          <p:cNvPr id="52" name="Text Box 25"/>
          <p:cNvSpPr txBox="1">
            <a:spLocks noChangeArrowheads="1"/>
          </p:cNvSpPr>
          <p:nvPr/>
        </p:nvSpPr>
        <p:spPr bwMode="auto">
          <a:xfrm>
            <a:off x="11536362" y="1236451"/>
            <a:ext cx="5562600" cy="777134"/>
          </a:xfrm>
          <a:prstGeom prst="rect">
            <a:avLst/>
          </a:prstGeom>
          <a:noFill/>
          <a:ln w="9525">
            <a:noFill/>
            <a:prstDash val="sysDot"/>
            <a:miter lim="800000"/>
          </a:ln>
        </p:spPr>
        <p:txBody>
          <a:bodyPr wrap="none" lIns="161460" tIns="161460" rIns="161460" bIns="161460" anchor="ctr" anchorCtr="1"/>
          <a:lstStyle/>
          <a:p>
            <a:pPr marL="0" indent="0" defTabSz="3098800">
              <a:buNone/>
            </a:pPr>
            <a:r>
              <a:rPr lang="en-US" sz="2400" b="1" dirty="0" smtClean="0">
                <a:solidFill>
                  <a:schemeClr val="bg1">
                    <a:lumMod val="95000"/>
                  </a:schemeClr>
                </a:solidFill>
                <a:latin typeface="Bookman Old Style" panose="02050604050505020204" pitchFamily="18" charset="0"/>
                <a:cs typeface="Arial" panose="020B0604020202020204" pitchFamily="34" charset="0"/>
              </a:rPr>
              <a:t>Student Names:~Sourabh  ~Amaresh  ~Sarvesh  ~Aniket  ~Amey</a:t>
            </a:r>
            <a:r>
              <a:rPr lang="en-US" sz="2400" b="1" dirty="0" smtClean="0">
                <a:solidFill>
                  <a:schemeClr val="tx1">
                    <a:lumMod val="65000"/>
                    <a:lumOff val="35000"/>
                  </a:schemeClr>
                </a:solidFill>
                <a:latin typeface="Bookman Old Style" panose="02050604050505020204" pitchFamily="18" charset="0"/>
                <a:cs typeface="Arial" panose="020B0604020202020204" pitchFamily="34" charset="0"/>
              </a:rPr>
              <a:t> </a:t>
            </a:r>
            <a:endParaRPr lang="en-US" sz="2400" b="1" dirty="0">
              <a:solidFill>
                <a:schemeClr val="tx1">
                  <a:lumMod val="65000"/>
                  <a:lumOff val="35000"/>
                </a:schemeClr>
              </a:solidFill>
              <a:latin typeface="Bookman Old Style" panose="02050604050505020204" pitchFamily="18" charset="0"/>
              <a:cs typeface="Arial" panose="020B0604020202020204" pitchFamily="34" charset="0"/>
            </a:endParaRPr>
          </a:p>
        </p:txBody>
      </p:sp>
      <p:sp>
        <p:nvSpPr>
          <p:cNvPr id="54" name="Text Box 25"/>
          <p:cNvSpPr txBox="1">
            <a:spLocks noChangeArrowheads="1"/>
          </p:cNvSpPr>
          <p:nvPr/>
        </p:nvSpPr>
        <p:spPr bwMode="auto">
          <a:xfrm>
            <a:off x="9174162" y="1737466"/>
            <a:ext cx="5562600" cy="777134"/>
          </a:xfrm>
          <a:prstGeom prst="rect">
            <a:avLst/>
          </a:prstGeom>
          <a:noFill/>
          <a:ln w="9525">
            <a:noFill/>
            <a:prstDash val="sysDot"/>
            <a:miter lim="800000"/>
          </a:ln>
        </p:spPr>
        <p:txBody>
          <a:bodyPr wrap="none" lIns="161460" tIns="161460" rIns="161460" bIns="161460" anchor="ctr" anchorCtr="1"/>
          <a:lstStyle/>
          <a:p>
            <a:pPr defTabSz="3098800"/>
            <a:r>
              <a:rPr lang="en-US" sz="2400" b="1" dirty="0" smtClean="0">
                <a:solidFill>
                  <a:schemeClr val="accent6">
                    <a:lumMod val="20000"/>
                    <a:lumOff val="80000"/>
                  </a:schemeClr>
                </a:solidFill>
                <a:latin typeface="Bookman Old Style" panose="02050604050505020204" pitchFamily="18" charset="0"/>
                <a:cs typeface="Arial" panose="020B0604020202020204" pitchFamily="34" charset="0"/>
              </a:rPr>
              <a:t>Team No:7</a:t>
            </a:r>
            <a:endParaRPr lang="en-US" sz="2400" b="1" dirty="0" smtClean="0">
              <a:solidFill>
                <a:schemeClr val="accent6">
                  <a:lumMod val="20000"/>
                  <a:lumOff val="80000"/>
                </a:schemeClr>
              </a:solidFill>
              <a:latin typeface="Bookman Old Style" panose="02050604050505020204" pitchFamily="18" charset="0"/>
              <a:cs typeface="Arial" panose="020B0604020202020204" pitchFamily="34" charset="0"/>
            </a:endParaRPr>
          </a:p>
        </p:txBody>
      </p:sp>
      <p:pic>
        <p:nvPicPr>
          <p:cNvPr id="3" name="Picture 2" descr="block_diagram"/>
          <p:cNvPicPr>
            <a:picLocks noChangeAspect="1"/>
          </p:cNvPicPr>
          <p:nvPr/>
        </p:nvPicPr>
        <p:blipFill>
          <a:blip r:embed="rId6"/>
          <a:stretch>
            <a:fillRect/>
          </a:stretch>
        </p:blipFill>
        <p:spPr>
          <a:xfrm>
            <a:off x="14719300" y="4270375"/>
            <a:ext cx="6369685" cy="43332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2483</Words>
  <Application>WPS Presentation</Application>
  <PresentationFormat>Custom</PresentationFormat>
  <Paragraphs>74</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Calibri</vt:lpstr>
      <vt:lpstr>Times New Roman</vt:lpstr>
      <vt:lpstr>Bookman Old Style</vt:lpstr>
      <vt:lpstr>Wingdings</vt:lpstr>
      <vt:lpstr>Times</vt:lpstr>
      <vt:lpstr>Cordia New</vt:lpstr>
      <vt:lpstr>Microsoft YaHei</vt:lpstr>
      <vt:lpstr>Arial Unicode MS</vt:lpstr>
      <vt:lpstr>Microsoft Sans Serif</vt:lpstr>
      <vt:lpstr>Office Theme</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DELL</cp:lastModifiedBy>
  <cp:revision>218</cp:revision>
  <dcterms:created xsi:type="dcterms:W3CDTF">2009-07-23T11:11:00Z</dcterms:created>
  <dcterms:modified xsi:type="dcterms:W3CDTF">2024-06-13T15:05:17Z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D1C103756C24480B8D9B7C6CF4EA05C4_12</vt:lpwstr>
  </property>
  <property fmtid="{D5CDD505-2E9C-101B-9397-08002B2CF9AE}" pid="3" name="KSOProductBuildVer">
    <vt:lpwstr>1033-12.2.0.17119</vt:lpwstr>
  </property>
</Properties>
</file>