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30"/>
  </p:notesMasterIdLst>
  <p:sldIdLst>
    <p:sldId id="256" r:id="rId3"/>
    <p:sldId id="315" r:id="rId4"/>
    <p:sldId id="312" r:id="rId5"/>
    <p:sldId id="262" r:id="rId6"/>
    <p:sldId id="305" r:id="rId7"/>
    <p:sldId id="303" r:id="rId8"/>
    <p:sldId id="319" r:id="rId9"/>
    <p:sldId id="306" r:id="rId10"/>
    <p:sldId id="320" r:id="rId11"/>
    <p:sldId id="317" r:id="rId12"/>
    <p:sldId id="329" r:id="rId13"/>
    <p:sldId id="330" r:id="rId14"/>
    <p:sldId id="321" r:id="rId15"/>
    <p:sldId id="322" r:id="rId16"/>
    <p:sldId id="316" r:id="rId17"/>
    <p:sldId id="310" r:id="rId18"/>
    <p:sldId id="307" r:id="rId19"/>
    <p:sldId id="309" r:id="rId20"/>
    <p:sldId id="311" r:id="rId21"/>
    <p:sldId id="318" r:id="rId22"/>
    <p:sldId id="323" r:id="rId23"/>
    <p:sldId id="324" r:id="rId24"/>
    <p:sldId id="325" r:id="rId25"/>
    <p:sldId id="326" r:id="rId26"/>
    <p:sldId id="327" r:id="rId27"/>
    <p:sldId id="32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AE2"/>
    <a:srgbClr val="3D3D3D"/>
    <a:srgbClr val="B9B9B9"/>
    <a:srgbClr val="6A6A6A"/>
    <a:srgbClr val="9A9A9A"/>
    <a:srgbClr val="E95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86A63-EFA6-4BD5-B674-DA9ACB4A7D17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7D9F3-52FA-46DC-827B-E26F2026D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0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82F306-150B-45C0-846E-929003B0D2F1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490A-3789-484A-9FD4-D4619DC6E76F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76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6BA4CE-194C-412F-919D-AF22E7B18B67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6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BF98-1190-EB4B-1388-44559C6B9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B0AE8-177F-D6FF-7A9B-D01D292D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8CA4-5E4D-D6D2-D62E-55B5AD8C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140D-3357-562C-BEF2-7F251463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5EDD-251D-C3A0-36F5-7EAAA31C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8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EA4B-9ECE-CA30-C37C-810525A0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8B3E-BC37-6910-0D50-BB3FAB17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1ABF-FB49-ADD7-A98E-EC9F663F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E900-9BE7-D2EC-AD34-FA9A793F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68054-6039-579A-84AF-594BAF1F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1A41-00F9-71EB-2BA8-62B85729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29E17-CC46-6FA1-E439-B7275C30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8C47-AA16-C968-F635-2238ADED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5B55-2366-10A4-23BF-2C271FEF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943B-E587-580E-1257-C6EAE906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18A0-CF78-0293-4B8C-960A8CFA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6F5F-8A20-38E3-026B-D1265EB67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1F5FF-7863-FF0C-78E8-BA4A28A77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801A8-9AF7-CC99-98E6-DF7AE44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DB0C1-7914-A15E-DF73-6E8662CA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022F4-533E-18C5-B260-2D2F888D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B3C-D624-C34C-0133-77BA27E6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F9ED-D48C-F3CC-0FB7-30511507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B4453-BEF8-376C-BF80-B17C24B5B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970CB-4351-641B-793F-677C39FA2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1E159-C4C8-211C-5E29-51494FB50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AB1D3-C4DB-A0B9-E2CB-61658D16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D2019-0AB4-2424-F4B4-4D935DA6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4B9FA-5424-D0D3-DF86-A99C81C5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BC6-2483-D089-5E8C-3594F05C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3FD72-51F3-B6BB-234E-0D444CB6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E0F14-26B6-8B9E-2B5E-22297756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95969-09A6-498A-2A6E-F27712EA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2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08C0E-4AD9-EE4E-B149-DE8D9A5A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0D0C4-1CC4-310C-D80F-0C6EA0CB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D45EE-0129-6DBB-B20D-A99BF762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3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A695-A067-8DA5-F595-4619DE8B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DE51-56C5-31B4-F819-E48223B5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B6791-F124-5F7B-4D31-EB84E053B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78018-2F97-5817-8489-9ED82EB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B8A5C-CDB7-E9CD-691D-225362BC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616B9-9C3C-DC80-00DC-B9E6BD61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2B5E-B4C6-41BC-9256-FF71055527E8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84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E78D-FE9F-C9F8-ABA9-D5CDFEFD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EA7F1-B837-2065-986A-1CCA4B3FC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41EF8-7813-EE53-4DC1-E08C45565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A1F61-EAE6-0F54-A695-9933983B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8AB55-FE62-3451-84FA-9C313FD2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BC2B-43D2-3386-B8EE-F421AA84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08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BFA3-E409-CFA4-0549-3C4DA013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3AA2C-6594-7798-E951-861D6D24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0BBA-5D51-7E4E-1A70-AFCC175D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3334-6DA8-CA71-A103-A53D5BD2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3112-8E11-225E-43C1-D031BD9D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38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765A1-211C-71F4-AB3E-CD43200FF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9B042-6841-0C7A-27DF-2B93753E9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1BEB-9DD3-0FCE-3C07-BB715A25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92B0-025F-DDE1-AE83-4BD6AABC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B1BC-38C6-9B3A-2D7C-C0077153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AB89CB-3E83-48B8-931D-AA740ACA47D9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5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19A-7E70-4E29-BD33-7A6E0665C23E}" type="datetime1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6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4D96-5302-497D-8E9C-E73FCBE4F54A}" type="datetime1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8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4A9-9E17-4F65-9818-3FC1EAD8B5FE}" type="datetime1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9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A9FD-3BB1-4F54-83F6-8712AB4645F8}" type="datetime1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4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CEB3A4-4FEA-4079-B4C2-16B8224E1491}" type="datetime1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/>
              <a:t>Dept. of CSE, JCER.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1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A256-0F1C-44B4-B783-AC087CB500F7}" type="datetime1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CSE, JCER.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CECC0B5-2977-4F57-B475-5C718644FC74}" type="datetime1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N"/>
              <a:t>Dept. of CSE, JCER.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E96BE61-594C-45AF-AEB6-BB4AFBADB8A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50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50D64-2D45-6396-B909-E451BF95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9C8D9-BDA8-E8D3-7253-844F2A11F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B24F-9C61-7365-F1E7-8230B9CD2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FB91-7A27-4C8E-8633-0CAA92523705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159D-6DC4-DEF5-8613-9274A139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1EF7-B5E1-9042-E1CD-00491BEE5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DAC7-E291-4785-A51C-839C8967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766D-4D75-4496-840A-6C990F939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46" y="1630264"/>
            <a:ext cx="11856245" cy="1003551"/>
          </a:xfrm>
        </p:spPr>
        <p:txBody>
          <a:bodyPr>
            <a:noAutofit/>
          </a:bodyPr>
          <a:lstStyle/>
          <a:p>
            <a:pPr marL="654050" marR="648970" algn="ctr">
              <a:spcBef>
                <a:spcPts val="1360"/>
              </a:spcBef>
            </a:pPr>
            <a:r>
              <a:rPr lang="en-IN" sz="24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1. UI Automation testing</a:t>
            </a:r>
            <a:br>
              <a:rPr lang="en-IN" sz="24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</a:br>
            <a:r>
              <a:rPr lang="en-IN" sz="24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2. CREATE AND AUTOMATE A REST API</a:t>
            </a:r>
            <a:endParaRPr lang="en-IN" sz="2400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E1C51C-D4E4-4A9B-9B25-989807BC6BB9}"/>
              </a:ext>
            </a:extLst>
          </p:cNvPr>
          <p:cNvSpPr txBox="1">
            <a:spLocks/>
          </p:cNvSpPr>
          <p:nvPr/>
        </p:nvSpPr>
        <p:spPr>
          <a:xfrm>
            <a:off x="858762" y="577208"/>
            <a:ext cx="10506365" cy="504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ROUTE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2E335C0-43CD-4213-BC9C-C42C2035D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3" y="3566932"/>
            <a:ext cx="10058400" cy="450016"/>
          </a:xfrm>
        </p:spPr>
        <p:txBody>
          <a:bodyPr>
            <a:noAutofit/>
          </a:bodyPr>
          <a:lstStyle/>
          <a:p>
            <a:pPr algn="ctr"/>
            <a:r>
              <a:rPr lang="en-IN" sz="2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Swati Ma’am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52B01C0-A1C6-4F79-8655-3370B899A180}"/>
              </a:ext>
            </a:extLst>
          </p:cNvPr>
          <p:cNvSpPr txBox="1">
            <a:spLocks/>
          </p:cNvSpPr>
          <p:nvPr/>
        </p:nvSpPr>
        <p:spPr>
          <a:xfrm>
            <a:off x="4627411" y="3272716"/>
            <a:ext cx="3011879" cy="344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Mentorship of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5FE24B-E65C-445A-8327-ED94DC0B3703}"/>
              </a:ext>
            </a:extLst>
          </p:cNvPr>
          <p:cNvSpPr txBox="1">
            <a:spLocks/>
          </p:cNvSpPr>
          <p:nvPr/>
        </p:nvSpPr>
        <p:spPr>
          <a:xfrm>
            <a:off x="4722090" y="4134300"/>
            <a:ext cx="2747819" cy="344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Members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79AEEE-2DD4-43FB-8BFF-A8C36DE07D92}"/>
              </a:ext>
            </a:extLst>
          </p:cNvPr>
          <p:cNvSpPr txBox="1">
            <a:spLocks/>
          </p:cNvSpPr>
          <p:nvPr/>
        </p:nvSpPr>
        <p:spPr>
          <a:xfrm>
            <a:off x="5126356" y="4612696"/>
            <a:ext cx="2315493" cy="9285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Sourabh G Patil</a:t>
            </a:r>
          </a:p>
          <a:p>
            <a:pPr algn="just"/>
            <a:r>
              <a:rPr lang="en-IN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Rohit Gupta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5A974B8-9BA8-4F25-B3FE-1DD19C3707A6}"/>
              </a:ext>
            </a:extLst>
          </p:cNvPr>
          <p:cNvSpPr txBox="1">
            <a:spLocks/>
          </p:cNvSpPr>
          <p:nvPr/>
        </p:nvSpPr>
        <p:spPr>
          <a:xfrm>
            <a:off x="724590" y="1158104"/>
            <a:ext cx="10506365" cy="504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SDET – CAPSTONE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F935B-A269-44BD-B7B4-4A4FD8E79FAC}"/>
              </a:ext>
            </a:extLst>
          </p:cNvPr>
          <p:cNvSpPr/>
          <p:nvPr/>
        </p:nvSpPr>
        <p:spPr>
          <a:xfrm>
            <a:off x="31890" y="1575623"/>
            <a:ext cx="1216011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A690F05-229D-4F79-B023-BC62A340AD8F}"/>
              </a:ext>
            </a:extLst>
          </p:cNvPr>
          <p:cNvSpPr txBox="1">
            <a:spLocks/>
          </p:cNvSpPr>
          <p:nvPr/>
        </p:nvSpPr>
        <p:spPr>
          <a:xfrm>
            <a:off x="4153587" y="2644320"/>
            <a:ext cx="3648367" cy="344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000" b="1" i="1" cap="none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No.: 05</a:t>
            </a:r>
            <a:endParaRPr lang="en-IN" sz="20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03800-9AF8-3267-ED5A-B6E013C17C4B}"/>
              </a:ext>
            </a:extLst>
          </p:cNvPr>
          <p:cNvSpPr/>
          <p:nvPr/>
        </p:nvSpPr>
        <p:spPr>
          <a:xfrm>
            <a:off x="1517" y="0"/>
            <a:ext cx="1076959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A073D5F-C33C-8982-8953-B55776DCE396}"/>
              </a:ext>
            </a:extLst>
          </p:cNvPr>
          <p:cNvSpPr txBox="1">
            <a:spLocks/>
          </p:cNvSpPr>
          <p:nvPr/>
        </p:nvSpPr>
        <p:spPr>
          <a:xfrm rot="16200000">
            <a:off x="-2349181" y="3183817"/>
            <a:ext cx="5801357" cy="13031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solidFill>
                  <a:srgbClr val="E95317"/>
                </a:solidFill>
                <a:latin typeface="Bahnschrift Condensed" panose="020B0502040204020203" pitchFamily="34" charset="0"/>
                <a:cs typeface="Aparajita" panose="02020603050405020304" pitchFamily="18" charset="0"/>
              </a:rPr>
              <a:t>STACK</a:t>
            </a:r>
            <a:r>
              <a:rPr lang="en-US" sz="8800" b="1" dirty="0">
                <a:solidFill>
                  <a:srgbClr val="C00000"/>
                </a:solidFill>
                <a:latin typeface="Bahnschrift Condensed" panose="020B0502040204020203" pitchFamily="34" charset="0"/>
                <a:cs typeface="Aparajita" panose="02020603050405020304" pitchFamily="18" charset="0"/>
              </a:rPr>
              <a:t> </a:t>
            </a:r>
            <a:r>
              <a:rPr lang="en-US" sz="9600" b="1" dirty="0">
                <a:solidFill>
                  <a:schemeClr val="tx1"/>
                </a:solidFill>
                <a:latin typeface="Bahnschrift Condensed" panose="020B0502040204020203" pitchFamily="34" charset="0"/>
                <a:cs typeface="Aparajita" panose="02020603050405020304" pitchFamily="18" charset="0"/>
              </a:rPr>
              <a:t>ROUTE</a:t>
            </a:r>
            <a:endParaRPr lang="en-IN" sz="9600" b="1" dirty="0">
              <a:solidFill>
                <a:schemeClr val="tx1"/>
              </a:solidFill>
              <a:latin typeface="Bahnschrift Condensed" panose="020B0502040204020203" pitchFamily="34" charset="0"/>
              <a:cs typeface="Aparajita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2F90A2-FB98-250D-425C-97958DD64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" y="33418"/>
            <a:ext cx="1065276" cy="135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0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10</a:t>
            </a:fld>
            <a:endParaRPr lang="en-IN" sz="105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E4AAA-BDC5-2FED-15CB-E09A43CE5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" b="2276"/>
          <a:stretch/>
        </p:blipFill>
        <p:spPr>
          <a:xfrm>
            <a:off x="4406288" y="1885608"/>
            <a:ext cx="3379422" cy="434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67996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for Signup Page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11</a:t>
            </a:fld>
            <a:endParaRPr lang="en-IN" sz="105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F23EA-DFE9-CE8F-116D-DB6B7674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977" y="2144852"/>
            <a:ext cx="9972043" cy="357545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83842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emailable report for SIGNUP PAGE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12</a:t>
            </a:fld>
            <a:endParaRPr lang="en-IN" sz="105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F23EA-DFE9-CE8F-116D-DB6B7674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8460" y="1984011"/>
            <a:ext cx="8631877" cy="414981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82907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for homepage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13</a:t>
            </a:fld>
            <a:endParaRPr lang="en-IN" sz="105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F23EA-DFE9-CE8F-116D-DB6B7674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60" y="1930018"/>
            <a:ext cx="8631878" cy="42578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876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emailable report for homepage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14</a:t>
            </a:fld>
            <a:endParaRPr lang="en-IN" sz="105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F23EA-DFE9-CE8F-116D-DB6B7674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8460" y="1930018"/>
            <a:ext cx="8631877" cy="42578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7594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EDF64-750E-C501-6C03-066E89B8F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6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F1BD-674D-4B78-96A2-55FFE799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24363"/>
            <a:ext cx="11029616" cy="1013800"/>
          </a:xfrm>
        </p:spPr>
        <p:txBody>
          <a:bodyPr/>
          <a:lstStyle/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API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B352-47BD-40F1-BD18-A95859C45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62857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2D04-AC44-4E3A-8988-BDBB5270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CFB1-FDD5-4373-B84B-4FE06726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z="1050" b="1" smtClean="0"/>
              <a:t>16</a:t>
            </a:fld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55136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547C-06AD-471B-B4C7-C349789A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47" y="2056353"/>
            <a:ext cx="11245271" cy="4084356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TopJobs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Inc. is a company that wants to create an online job recruitment application that can be used by both employers and job seekers.</a:t>
            </a:r>
          </a:p>
          <a:p>
            <a:pPr marL="324000" lvl="1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OBJECTIVES</a:t>
            </a:r>
          </a:p>
          <a:p>
            <a:pPr lvl="1"/>
            <a:r>
              <a:rPr lang="en-US" sz="24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reate a RESTful API using HTTP methods for </a:t>
            </a:r>
            <a:r>
              <a:rPr lang="en-US" sz="2400" b="0" i="1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en-US" sz="2400" b="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1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reate, </a:t>
            </a:r>
            <a:r>
              <a:rPr lang="en-US" sz="2400" b="1" i="1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1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etrieve, </a:t>
            </a:r>
            <a:r>
              <a:rPr lang="en-US" sz="2400" b="1" i="1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0" i="1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pdate and </a:t>
            </a:r>
            <a:r>
              <a:rPr lang="en-US" sz="2400" b="1" i="1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1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elete</a:t>
            </a:r>
            <a:r>
              <a:rPr lang="en-US" sz="2400" b="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operations in Spring Boot along with the MySQL database.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API should allow the employers to post the job openings and the applicants to apply for these jobs.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Automate this API by using TestNG.</a:t>
            </a:r>
          </a:p>
          <a:p>
            <a:pPr lvl="1"/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1CADA-A4F0-4C2A-9AE2-CAB35205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5C4F8-5082-4903-9043-F0FD1DBC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z="1050" b="1" smtClean="0"/>
              <a:t>17</a:t>
            </a:fld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1971620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547C-06AD-471B-B4C7-C349789A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63" y="2341899"/>
            <a:ext cx="11245271" cy="4516101"/>
          </a:xfrm>
        </p:spPr>
        <p:txBody>
          <a:bodyPr>
            <a:normAutofit fontScale="85000" lnSpcReduction="20000"/>
          </a:bodyPr>
          <a:lstStyle/>
          <a:p>
            <a:pPr lvl="1" algn="just"/>
            <a:r>
              <a:rPr lang="en-US" sz="24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Apache Maven</a:t>
            </a:r>
          </a:p>
          <a:p>
            <a:pPr marL="324000" lvl="1" indent="0" algn="just">
              <a:buNone/>
            </a:pPr>
            <a:r>
              <a:rPr lang="en-US" sz="2000" b="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Maven is chiefly used for Java-based projects, </a:t>
            </a:r>
            <a:r>
              <a:rPr lang="en-US" sz="200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helping to download dependencies</a:t>
            </a:r>
            <a:r>
              <a:rPr lang="en-US" sz="2000" b="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refers to the libraries or JAR files. The tool helps get the right JAR files for each project as there may be different versions of separate packages.</a:t>
            </a:r>
          </a:p>
          <a:p>
            <a:pPr lvl="1" algn="just"/>
            <a:r>
              <a:rPr lang="en-US" sz="2400" b="1" dirty="0">
                <a:solidFill>
                  <a:srgbClr val="3D3D3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Spring Boot</a:t>
            </a:r>
          </a:p>
          <a:p>
            <a:pPr marL="324000" lvl="1" indent="0" algn="just">
              <a:buNone/>
            </a:pPr>
            <a:r>
              <a:rPr lang="en-US" sz="2000" b="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is an open-source Java-based framework to build enterprise spring applications.</a:t>
            </a:r>
          </a:p>
          <a:p>
            <a:pPr lvl="1" algn="just"/>
            <a:r>
              <a:rPr lang="en-US" sz="2400" b="1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REST API</a:t>
            </a:r>
          </a:p>
          <a:p>
            <a:pPr marL="324000" lvl="1" indent="0" algn="just">
              <a:buNone/>
            </a:pPr>
            <a:r>
              <a:rPr lang="en-US" sz="2000" b="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REST API (also known as RESTful API) is</a:t>
            </a:r>
            <a:r>
              <a:rPr lang="en-US" sz="200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 application programming interface (API or web API) that conforms to the constraints of REST architectural style and allows for interaction with RESTful web services.</a:t>
            </a:r>
          </a:p>
          <a:p>
            <a:pPr lvl="1" algn="just"/>
            <a:r>
              <a:rPr lang="en-US" sz="2400" b="1" dirty="0">
                <a:solidFill>
                  <a:srgbClr val="3D3D3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MySQL</a:t>
            </a:r>
          </a:p>
          <a:p>
            <a:pPr marL="324000" lvl="1" indent="0" algn="just">
              <a:buNone/>
            </a:pPr>
            <a:r>
              <a:rPr lang="en-US" sz="200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MySQL is a relational database management system that is used to store and manage the data of the API.</a:t>
            </a:r>
          </a:p>
          <a:p>
            <a:pPr lvl="1" algn="just"/>
            <a:r>
              <a:rPr lang="en-US" sz="2400" b="1" dirty="0">
                <a:solidFill>
                  <a:srgbClr val="3D3D3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Postman</a:t>
            </a:r>
          </a:p>
          <a:p>
            <a:pPr marL="324000" lvl="1" indent="0" algn="just">
              <a:buNone/>
            </a:pPr>
            <a:r>
              <a:rPr lang="en-US" sz="200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Postman is an API that is used to </a:t>
            </a:r>
            <a:r>
              <a:rPr lang="en-US" sz="200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build, test, and modify REST APIs. We use Postman to execute the GET, POST, PUT and DELETE Request methods.</a:t>
            </a:r>
            <a:endParaRPr lang="en-US" sz="2000" dirty="0">
              <a:solidFill>
                <a:srgbClr val="3D3D3D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24000" lvl="1" indent="0" algn="just">
              <a:buNone/>
            </a:pPr>
            <a:endParaRPr lang="en-US" sz="2000" dirty="0">
              <a:solidFill>
                <a:srgbClr val="3D3D3D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24000" lvl="1" indent="0" algn="just">
              <a:buNone/>
            </a:pPr>
            <a:endParaRPr lang="en-US" sz="2000" dirty="0">
              <a:solidFill>
                <a:srgbClr val="3D3D3D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1CADA-A4F0-4C2A-9AE2-CAB35205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47471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5C4F8-5082-4903-9043-F0FD1DBC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155207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18</a:t>
            </a:fld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2329152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547C-06AD-471B-B4C7-C349789A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73" y="3429000"/>
            <a:ext cx="11245271" cy="4388231"/>
          </a:xfrm>
        </p:spPr>
        <p:txBody>
          <a:bodyPr>
            <a:normAutofit/>
          </a:bodyPr>
          <a:lstStyle/>
          <a:p>
            <a:pPr marL="781200" lvl="1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 the Spring Boot with Spring </a:t>
            </a:r>
            <a:r>
              <a:rPr lang="en-US" sz="2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Initializr</a:t>
            </a:r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3D3D3D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812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3D3D3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 a MySQL database and define the Database Configurations.</a:t>
            </a:r>
          </a:p>
          <a:p>
            <a:pPr marL="7812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3D3D3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 Entity Model Class.</a:t>
            </a:r>
          </a:p>
          <a:p>
            <a:pPr marL="7812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3D3D3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 Service Class.</a:t>
            </a:r>
          </a:p>
          <a:p>
            <a:pPr marL="7812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3D3D3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 REST Controller class.</a:t>
            </a:r>
          </a:p>
          <a:p>
            <a:pPr marL="7812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3D3D3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Build and Run the project.</a:t>
            </a:r>
          </a:p>
          <a:p>
            <a:pPr marL="7812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3D3D3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Testing using Postman.</a:t>
            </a:r>
          </a:p>
          <a:p>
            <a:pPr marL="7812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3D3D3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Write the test methods and run them using TestNG.</a:t>
            </a:r>
          </a:p>
          <a:p>
            <a:pPr marL="781200" lvl="1" indent="-457200" algn="just">
              <a:buFont typeface="+mj-lt"/>
              <a:buAutoNum type="arabicPeriod"/>
            </a:pPr>
            <a:endParaRPr lang="en-US" sz="2400" dirty="0">
              <a:solidFill>
                <a:srgbClr val="3D3D3D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81200" lvl="1" indent="-457200" algn="just">
              <a:buFont typeface="+mj-lt"/>
              <a:buAutoNum type="arabicPeriod"/>
            </a:pPr>
            <a:endParaRPr lang="en-US" sz="2400" dirty="0">
              <a:solidFill>
                <a:srgbClr val="3D3D3D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81200" lvl="1" indent="-457200" algn="just">
              <a:buFont typeface="+mj-lt"/>
              <a:buAutoNum type="arabicPeriod"/>
            </a:pPr>
            <a:endParaRPr lang="en-US" sz="2400" dirty="0">
              <a:solidFill>
                <a:srgbClr val="3D3D3D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81200" lvl="1" indent="-457200" algn="just">
              <a:buFont typeface="+mj-lt"/>
              <a:buAutoNum type="arabicPeriod"/>
            </a:pPr>
            <a:endParaRPr lang="en-US" sz="2400" dirty="0">
              <a:solidFill>
                <a:srgbClr val="3D3D3D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81200" lvl="1" indent="-457200" algn="just">
              <a:buFont typeface="+mj-lt"/>
              <a:buAutoNum type="arabicPeriod"/>
            </a:pPr>
            <a:endParaRPr lang="en-US" sz="2400" dirty="0">
              <a:solidFill>
                <a:srgbClr val="3D3D3D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81200" lvl="1" indent="-457200" algn="just">
              <a:buFont typeface="+mj-lt"/>
              <a:buAutoNum type="arabicPeriod"/>
            </a:pPr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1CADA-A4F0-4C2A-9AE2-CAB35205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47471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5C4F8-5082-4903-9043-F0FD1DBC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155207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19</a:t>
            </a:fld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80064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21EEF8-6E50-3255-3ECE-E87FCF48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75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20</a:t>
            </a:fld>
            <a:endParaRPr lang="en-IN" sz="105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E4AAA-BDC5-2FED-15CB-E09A43CE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2" b="10752"/>
          <a:stretch/>
        </p:blipFill>
        <p:spPr>
          <a:xfrm>
            <a:off x="4406288" y="2007071"/>
            <a:ext cx="3379422" cy="434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42243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in database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21</a:t>
            </a:fld>
            <a:endParaRPr lang="en-IN" sz="105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4037A-51EF-12FF-03D7-DF669FAD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23" y="1912569"/>
            <a:ext cx="9190952" cy="42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37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in database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22</a:t>
            </a:fld>
            <a:endParaRPr lang="en-IN" sz="105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4037A-51EF-12FF-03D7-DF669FAD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523" y="1912569"/>
            <a:ext cx="9190951" cy="42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74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in postman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23</a:t>
            </a:fld>
            <a:endParaRPr lang="en-IN" sz="105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64071-29C1-329D-6B76-73DA561D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28" y="1947243"/>
            <a:ext cx="6268141" cy="4406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99650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in postman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24</a:t>
            </a:fld>
            <a:endParaRPr lang="en-IN" sz="105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64071-29C1-329D-6B76-73DA561D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4488" y="1947243"/>
            <a:ext cx="6243020" cy="4406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6034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for the automation of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25</a:t>
            </a:fld>
            <a:endParaRPr lang="en-IN" sz="105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D0A80-0D45-F38C-1690-1C87E8D51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75"/>
          <a:stretch/>
        </p:blipFill>
        <p:spPr>
          <a:xfrm>
            <a:off x="387453" y="2463304"/>
            <a:ext cx="11417093" cy="30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6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Emailable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for the automation of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26</a:t>
            </a:fld>
            <a:endParaRPr lang="en-IN" sz="105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9AF97-CAAF-B2EF-6872-451D772B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35" y="1975730"/>
            <a:ext cx="8666328" cy="416637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0478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30680-E83B-4925-A3AF-E66751E8ACB3}"/>
              </a:ext>
            </a:extLst>
          </p:cNvPr>
          <p:cNvSpPr/>
          <p:nvPr/>
        </p:nvSpPr>
        <p:spPr>
          <a:xfrm>
            <a:off x="2622931" y="2694619"/>
            <a:ext cx="66734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8D26C8-BE40-477F-B0AE-428C103B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B1132-4E71-4337-ADCB-C8548561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z="1050" b="1" smtClean="0"/>
              <a:t>27</a:t>
            </a:fld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401369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F1BD-674D-4B78-96A2-55FFE799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24363"/>
            <a:ext cx="11029616" cy="10138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UI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B352-47BD-40F1-BD18-A95859C45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62857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2D04-AC44-4E3A-8988-BDBB5270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CFB1-FDD5-4373-B84B-4FE06726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z="1050" b="1" smtClean="0"/>
              <a:t>3</a:t>
            </a:fld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362472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547C-06AD-471B-B4C7-C349789A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47" y="1867455"/>
            <a:ext cx="11245271" cy="4084356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Automate the UI for the website -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http://automationpractice.com/index.php</a:t>
            </a:r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Write test scripts for two pages using POM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</a:rPr>
              <a:t>Each page must have five test scenarios which must be approved by the mentor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</a:rPr>
              <a:t>The project must include TestNG for all test cases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</a:rPr>
              <a:t>Automation test must be browser independent.</a:t>
            </a:r>
          </a:p>
          <a:p>
            <a:pPr lvl="1"/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1CADA-A4F0-4C2A-9AE2-CAB35205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5C4F8-5082-4903-9043-F0FD1DBC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z="1050" b="1" smtClean="0"/>
              <a:t>4</a:t>
            </a:fld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3761683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547C-06AD-471B-B4C7-C349789A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63" y="2150037"/>
            <a:ext cx="11245271" cy="4084356"/>
          </a:xfrm>
        </p:spPr>
        <p:txBody>
          <a:bodyPr>
            <a:normAutofit fontScale="62500" lnSpcReduction="20000"/>
          </a:bodyPr>
          <a:lstStyle/>
          <a:p>
            <a:pPr lvl="1" algn="just"/>
            <a:r>
              <a:rPr lang="en-US" sz="2900" b="1" dirty="0">
                <a:latin typeface="Times New Roman" panose="02020603050405020304" pitchFamily="18" charset="0"/>
                <a:ea typeface="Arial" panose="020B0604020202020204" pitchFamily="34" charset="0"/>
              </a:rPr>
              <a:t>Selenium</a:t>
            </a:r>
          </a:p>
          <a:p>
            <a:pPr marL="32400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</a:rPr>
              <a:t>	    Selenium is an open-source tool that automates web browsers. </a:t>
            </a:r>
          </a:p>
          <a:p>
            <a:pPr lvl="1" algn="just"/>
            <a:r>
              <a:rPr lang="en-US" sz="29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Java</a:t>
            </a:r>
          </a:p>
          <a:p>
            <a:pPr marL="32400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</a:rPr>
              <a:t>	    </a:t>
            </a:r>
            <a:r>
              <a:rPr lang="en-U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Java programming language is used to write Selenium test scripts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1" algn="just"/>
            <a:r>
              <a:rPr lang="en-US" sz="2900" b="1" dirty="0">
                <a:latin typeface="Times New Roman" panose="02020603050405020304" pitchFamily="18" charset="0"/>
                <a:ea typeface="Arial" panose="020B0604020202020204" pitchFamily="34" charset="0"/>
              </a:rPr>
              <a:t>Cucumber</a:t>
            </a:r>
          </a:p>
          <a:p>
            <a:pPr marL="324000" lvl="1" indent="0" algn="just">
              <a:buNone/>
            </a:pPr>
            <a:r>
              <a:rPr lang="en-US" sz="2400" b="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Cucumber is a tool based on Behavior Driven Development (BDD) framework which is used </a:t>
            </a:r>
            <a:r>
              <a:rPr lang="en-US" sz="240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write acceptance tests for the web application.</a:t>
            </a:r>
            <a:endParaRPr lang="en-US" sz="2400" dirty="0">
              <a:solidFill>
                <a:srgbClr val="3D3D3D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9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TestNG</a:t>
            </a:r>
          </a:p>
          <a:p>
            <a:pPr marL="324000" lvl="1" indent="0" algn="just">
              <a:buNone/>
            </a:pPr>
            <a:r>
              <a:rPr lang="en-US" sz="2600" b="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TestNG is an open-source test automation framework for Java. TestNG </a:t>
            </a:r>
            <a:r>
              <a:rPr lang="en-US" sz="2600" i="0" dirty="0">
                <a:solidFill>
                  <a:srgbClr val="3D3D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makes automated tests more structured, readable, maintainable, and user-friendly.</a:t>
            </a:r>
            <a:endParaRPr lang="en-US" sz="2600" dirty="0">
              <a:solidFill>
                <a:srgbClr val="3D3D3D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900" b="1" dirty="0">
                <a:latin typeface="Times New Roman" panose="02020603050405020304" pitchFamily="18" charset="0"/>
                <a:ea typeface="Arial" panose="020B0604020202020204" pitchFamily="34" charset="0"/>
              </a:rPr>
              <a:t>Page Object Model (POM)</a:t>
            </a:r>
          </a:p>
          <a:p>
            <a:pPr marL="324000" lvl="1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Page Object Model, also known as POM, is 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design pattern in Selenium that creates an object repository for storing all web elements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 webpage.</a:t>
            </a:r>
            <a:endParaRPr lang="en-US" sz="24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24000" lvl="1" indent="0" algn="just">
              <a:buNone/>
            </a:pPr>
            <a:endParaRPr lang="en-US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lvl="1" algn="just"/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1CADA-A4F0-4C2A-9AE2-CAB35205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5C4F8-5082-4903-9043-F0FD1DBC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BE61-594C-45AF-AEB6-BB4AFBADB8A7}" type="slidenum">
              <a:rPr lang="en-IN" sz="1050" b="1" smtClean="0"/>
              <a:t>5</a:t>
            </a:fld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414040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FOR SIGN UP PAGE FEATURE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6</a:t>
            </a:fld>
            <a:endParaRPr lang="en-IN" sz="105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13545-4B24-6FC3-7CB5-C13BC3303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" y="1882982"/>
            <a:ext cx="12192000" cy="44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91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SIGNUP PAGE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7</a:t>
            </a:fld>
            <a:endParaRPr lang="en-IN" sz="105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83FAF-5A21-4BD0-6581-6C3B9D0DD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52" y="1836701"/>
            <a:ext cx="9010243" cy="4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03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FOR HOMEPAGE FEATURE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8</a:t>
            </a:fld>
            <a:endParaRPr lang="en-IN" sz="105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C11A3-F1D7-A47F-469C-C51AC26ED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87"/>
            <a:ext cx="12192000" cy="44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89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BAC-BF98-454B-B1A1-59E9285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1" y="623607"/>
            <a:ext cx="11286837" cy="1140538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HOMEPAGE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91D5CE0-E04B-498A-925C-4A9837560BC8}"/>
              </a:ext>
            </a:extLst>
          </p:cNvPr>
          <p:cNvSpPr txBox="1">
            <a:spLocks/>
          </p:cNvSpPr>
          <p:nvPr/>
        </p:nvSpPr>
        <p:spPr>
          <a:xfrm>
            <a:off x="965199" y="6353693"/>
            <a:ext cx="10058400" cy="5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 college of engineering and research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1C354-B098-4354-9A0B-F4DF6627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237" y="6230067"/>
            <a:ext cx="6917210" cy="365125"/>
          </a:xfrm>
        </p:spPr>
        <p:txBody>
          <a:bodyPr/>
          <a:lstStyle/>
          <a:p>
            <a:r>
              <a:rPr lang="en-IN" sz="1050" b="1" dirty="0">
                <a:latin typeface="Bahnschrift" panose="020B0502040204020203" pitchFamily="34" charset="0"/>
                <a:cs typeface="Aharoni" panose="02010803020104030203" pitchFamily="2" charset="-79"/>
              </a:rPr>
              <a:t>SDET-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5797B-AE7C-469D-9680-DA0D6CB1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7345" y="6234393"/>
            <a:ext cx="1052508" cy="365125"/>
          </a:xfrm>
        </p:spPr>
        <p:txBody>
          <a:bodyPr/>
          <a:lstStyle/>
          <a:p>
            <a:fld id="{4E96BE61-594C-45AF-AEB6-BB4AFBADB8A7}" type="slidenum">
              <a:rPr lang="en-IN" sz="1050" b="1" smtClean="0"/>
              <a:t>9</a:t>
            </a:fld>
            <a:endParaRPr lang="en-IN" sz="105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83FAF-5A21-4BD0-6581-6C3B9D0DD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8152" y="1836701"/>
            <a:ext cx="9010242" cy="44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31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F304E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2157</TotalTime>
  <Words>827</Words>
  <Application>Microsoft Office PowerPoint</Application>
  <PresentationFormat>Widescreen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Bahnschrift</vt:lpstr>
      <vt:lpstr>Bahnschrift Condensed</vt:lpstr>
      <vt:lpstr>Bookman Old Style</vt:lpstr>
      <vt:lpstr>Calibri</vt:lpstr>
      <vt:lpstr>Calibri Light</vt:lpstr>
      <vt:lpstr>Consolas</vt:lpstr>
      <vt:lpstr>Gill Sans MT</vt:lpstr>
      <vt:lpstr>Times New Roman</vt:lpstr>
      <vt:lpstr>Wingdings 2</vt:lpstr>
      <vt:lpstr>Dividend</vt:lpstr>
      <vt:lpstr>Office Theme</vt:lpstr>
      <vt:lpstr>1. UI Automation testing 2. CREATE AND AUTOMATE A REST API</vt:lpstr>
      <vt:lpstr>PowerPoint Presentation</vt:lpstr>
      <vt:lpstr>contents OF THE UI AUTOMATION</vt:lpstr>
      <vt:lpstr>INTRODUCTION</vt:lpstr>
      <vt:lpstr>TECHNOLOGY USED</vt:lpstr>
      <vt:lpstr>SCENARIOS FOR SIGN UP PAGE FEATURE</vt:lpstr>
      <vt:lpstr>THE SIGNUP PAGE</vt:lpstr>
      <vt:lpstr>SCENARIOS FOR HOMEPAGE FEATURE</vt:lpstr>
      <vt:lpstr>THE HOMEPAGE</vt:lpstr>
      <vt:lpstr>Project structure</vt:lpstr>
      <vt:lpstr>Testng report for Signup Page</vt:lpstr>
      <vt:lpstr>Testng emailable report for SIGNUP PAGE</vt:lpstr>
      <vt:lpstr>Testng report for homepage</vt:lpstr>
      <vt:lpstr>Testng emailable report for homepage</vt:lpstr>
      <vt:lpstr>PowerPoint Presentation</vt:lpstr>
      <vt:lpstr>contentS OF THE API AUTOMATION</vt:lpstr>
      <vt:lpstr>INTRODUCTION</vt:lpstr>
      <vt:lpstr>Technologies used</vt:lpstr>
      <vt:lpstr>STEPS FOLLOWED</vt:lpstr>
      <vt:lpstr>Project structure</vt:lpstr>
      <vt:lpstr>Fields in database</vt:lpstr>
      <vt:lpstr>Fields in database</vt:lpstr>
      <vt:lpstr>Testing in postman</vt:lpstr>
      <vt:lpstr>Testing in postman</vt:lpstr>
      <vt:lpstr>Testng report for the automation of api</vt:lpstr>
      <vt:lpstr>Emailable Testng report for the automation of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THINKPAD</dc:creator>
  <cp:lastModifiedBy>Sourabh Patil</cp:lastModifiedBy>
  <cp:revision>187</cp:revision>
  <dcterms:created xsi:type="dcterms:W3CDTF">2021-05-25T08:48:31Z</dcterms:created>
  <dcterms:modified xsi:type="dcterms:W3CDTF">2024-01-21T16:15:22Z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2024-01-17T16:37:35Z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33ac0262-2f02-4fa9-8d4c-13457a4e6f2b</vt:lpwstr>
  </property>
  <property fmtid="{D5CDD505-2E9C-101B-9397-08002B2CF9AE}" pid="7" name="MSIP_Label_defa4170-0d19-0005-0004-bc88714345d2_ActionId">
    <vt:lpwstr>e33b4e8b-2d0c-4f89-9aaf-ffaeb7803390</vt:lpwstr>
  </property>
  <property fmtid="{D5CDD505-2E9C-101B-9397-08002B2CF9AE}" pid="8" name="MSIP_Label_defa4170-0d19-0005-0004-bc88714345d2_ContentBits">
    <vt:lpwstr>0</vt:lpwstr>
  </property>
</Properties>
</file>