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62" r:id="rId4"/>
    <p:sldId id="259" r:id="rId5"/>
    <p:sldId id="261" r:id="rId6"/>
  </p:sldIdLst>
  <p:sldSz cx="9144000" cy="5143500" type="screen16x9"/>
  <p:notesSz cx="6858000" cy="9144000"/>
  <p:embeddedFontLst>
    <p:embeddedFont>
      <p:font typeface="Montserrat" panose="020B0604020202020204" charset="0"/>
      <p:regular r:id="rId8"/>
      <p:bold r:id="rId9"/>
      <p:italic r:id="rId10"/>
      <p:boldItalic r:id="rId11"/>
    </p:embeddedFont>
    <p:embeddedFont>
      <p:font typeface="Arim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g9PS7zFN2tQ6GBncVuHxBqvkaD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919973-E58F-420A-B83A-4B4CBC3FA0B4}">
  <a:tblStyle styleId="{5D919973-E58F-420A-B83A-4B4CBC3FA0B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6F5"/>
          </a:solidFill>
        </a:fill>
      </a:tcStyle>
    </a:wholeTbl>
    <a:band1H>
      <a:tcTxStyle/>
      <a:tcStyle>
        <a:tcBdr/>
        <a:fill>
          <a:solidFill>
            <a:srgbClr val="CFEDEA"/>
          </a:solidFill>
        </a:fill>
      </a:tcStyle>
    </a:band1H>
    <a:band2H>
      <a:tcTxStyle/>
      <a:tcStyle>
        <a:tcBdr/>
      </a:tcStyle>
    </a:band2H>
    <a:band1V>
      <a:tcTxStyle/>
      <a:tcStyle>
        <a:tcBdr/>
        <a:fill>
          <a:solidFill>
            <a:srgbClr val="CFED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32" autoAdjust="0"/>
  </p:normalViewPr>
  <p:slideViewPr>
    <p:cSldViewPr snapToGrid="0">
      <p:cViewPr varScale="1">
        <p:scale>
          <a:sx n="116" d="100"/>
          <a:sy n="116" d="100"/>
        </p:scale>
        <p:origin x="49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5.fntdata"/><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 name="Google Shape;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sz="1100" dirty="0">
              <a:solidFill>
                <a:srgbClr val="333333"/>
              </a:solidFill>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f6ff986f52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 name="Google Shape;30;gf6ff986f52_3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IN" sz="1100" b="1" i="0" u="none" strike="noStrike" cap="none" dirty="0" smtClean="0">
                <a:solidFill>
                  <a:schemeClr val="dk1"/>
                </a:solidFill>
                <a:latin typeface="Arial"/>
                <a:ea typeface="Arial"/>
                <a:cs typeface="Arial"/>
                <a:sym typeface="Arial"/>
              </a:rPr>
              <a:t>Dataset Input </a:t>
            </a:r>
            <a:r>
              <a:rPr lang="en-IN" sz="1100" b="0" i="0" u="none" strike="noStrike" cap="none" dirty="0" smtClean="0">
                <a:solidFill>
                  <a:schemeClr val="dk1"/>
                </a:solidFill>
                <a:latin typeface="Arial"/>
                <a:ea typeface="Arial"/>
                <a:cs typeface="Arial"/>
                <a:sym typeface="Arial"/>
              </a:rPr>
              <a:t>- Users can upload dataset or select already uploaded data set, choose the target feature, Tool auto detects type of problem and classifies the features in to numerical/categorical, user can also choose unwanted features.</a:t>
            </a:r>
            <a:endParaRPr lang="en-IN" dirty="0" smtClean="0"/>
          </a:p>
          <a:p>
            <a:pPr marL="0" marR="0" lvl="0" indent="0" algn="l" rtl="0">
              <a:lnSpc>
                <a:spcPct val="100000"/>
              </a:lnSpc>
              <a:spcBef>
                <a:spcPts val="0"/>
              </a:spcBef>
              <a:spcAft>
                <a:spcPts val="0"/>
              </a:spcAft>
              <a:buNone/>
            </a:pPr>
            <a:r>
              <a:rPr lang="en-IN" sz="1100" b="1" i="0" u="none" strike="noStrike" cap="none" dirty="0" smtClean="0">
                <a:solidFill>
                  <a:schemeClr val="dk1"/>
                </a:solidFill>
                <a:latin typeface="Arial"/>
                <a:ea typeface="Arial"/>
                <a:cs typeface="Arial"/>
                <a:sym typeface="Arial"/>
              </a:rPr>
              <a:t>Transformation</a:t>
            </a:r>
            <a:r>
              <a:rPr lang="en-IN" sz="1100" b="0" i="0" u="none" strike="noStrike" cap="none" dirty="0" smtClean="0">
                <a:solidFill>
                  <a:schemeClr val="dk1"/>
                </a:solidFill>
                <a:latin typeface="Arial"/>
                <a:ea typeface="Arial"/>
                <a:cs typeface="Arial"/>
                <a:sym typeface="Arial"/>
              </a:rPr>
              <a:t> – Dataset cleaning and type of data detection via regex and perform datatype conversions</a:t>
            </a:r>
            <a:endParaRPr lang="en-IN" dirty="0" smtClean="0"/>
          </a:p>
          <a:p>
            <a:pPr marL="0" marR="0" lvl="0" indent="0" algn="l" rtl="0">
              <a:lnSpc>
                <a:spcPct val="100000"/>
              </a:lnSpc>
              <a:spcBef>
                <a:spcPts val="0"/>
              </a:spcBef>
              <a:spcAft>
                <a:spcPts val="0"/>
              </a:spcAft>
              <a:buNone/>
            </a:pPr>
            <a:r>
              <a:rPr lang="en-IN" sz="1100" b="1" i="0" u="none" strike="noStrike" cap="none" dirty="0" smtClean="0">
                <a:solidFill>
                  <a:schemeClr val="dk1"/>
                </a:solidFill>
                <a:latin typeface="Arial"/>
                <a:ea typeface="Arial"/>
                <a:cs typeface="Arial"/>
                <a:sym typeface="Arial"/>
              </a:rPr>
              <a:t>Data visualization </a:t>
            </a:r>
            <a:r>
              <a:rPr lang="en-IN" sz="1100" b="0" i="0" u="none" strike="noStrike" cap="none" dirty="0" smtClean="0">
                <a:solidFill>
                  <a:schemeClr val="dk1"/>
                </a:solidFill>
                <a:latin typeface="Arial"/>
                <a:ea typeface="Arial"/>
                <a:cs typeface="Arial"/>
                <a:sym typeface="Arial"/>
              </a:rPr>
              <a:t>– Automatically provides and saves histograms, count plot, box plot, distribution Vs target bar plot, correlational analysis plot, QQ plot, Mutual information etc.</a:t>
            </a:r>
            <a:endParaRPr lang="en-IN" dirty="0" smtClean="0"/>
          </a:p>
          <a:p>
            <a:pPr marL="0" marR="0" lvl="0" indent="0" algn="l" rtl="0">
              <a:lnSpc>
                <a:spcPct val="100000"/>
              </a:lnSpc>
              <a:spcBef>
                <a:spcPts val="0"/>
              </a:spcBef>
              <a:spcAft>
                <a:spcPts val="0"/>
              </a:spcAft>
              <a:buNone/>
            </a:pPr>
            <a:r>
              <a:rPr lang="en-IN" sz="1100" b="1" i="0" u="none" strike="noStrike" cap="none" dirty="0" smtClean="0">
                <a:solidFill>
                  <a:schemeClr val="dk1"/>
                </a:solidFill>
                <a:latin typeface="Arial"/>
                <a:ea typeface="Arial"/>
                <a:cs typeface="Arial"/>
                <a:sym typeface="Arial"/>
              </a:rPr>
              <a:t>Statistical Analysis </a:t>
            </a:r>
            <a:r>
              <a:rPr lang="en-IN" sz="1100" b="0" i="0" u="none" strike="noStrike" cap="none" dirty="0" smtClean="0">
                <a:solidFill>
                  <a:schemeClr val="dk1"/>
                </a:solidFill>
                <a:latin typeface="Arial"/>
                <a:ea typeface="Arial"/>
                <a:cs typeface="Arial"/>
                <a:sym typeface="Arial"/>
              </a:rPr>
              <a:t>– Find distribution of data, performs </a:t>
            </a:r>
            <a:r>
              <a:rPr lang="en-IN" sz="1100" b="0" i="0" u="none" strike="noStrike" cap="none" dirty="0" err="1" smtClean="0">
                <a:solidFill>
                  <a:schemeClr val="dk1"/>
                </a:solidFill>
                <a:latin typeface="Arial"/>
                <a:ea typeface="Arial"/>
                <a:cs typeface="Arial"/>
                <a:sym typeface="Arial"/>
              </a:rPr>
              <a:t>multicollinearity</a:t>
            </a:r>
            <a:r>
              <a:rPr lang="en-IN" sz="1100" b="0" i="0" u="none" strike="noStrike" cap="none" dirty="0" smtClean="0">
                <a:solidFill>
                  <a:schemeClr val="dk1"/>
                </a:solidFill>
                <a:latin typeface="Arial"/>
                <a:ea typeface="Arial"/>
                <a:cs typeface="Arial"/>
                <a:sym typeface="Arial"/>
              </a:rPr>
              <a:t> checks, dimensionality reduction test and provide missing </a:t>
            </a:r>
            <a:r>
              <a:rPr lang="en-IN" sz="1100" b="0" i="0" u="none" strike="noStrike" cap="none" dirty="0" err="1" smtClean="0">
                <a:solidFill>
                  <a:schemeClr val="dk1"/>
                </a:solidFill>
                <a:latin typeface="Arial"/>
                <a:ea typeface="Arial"/>
                <a:cs typeface="Arial"/>
                <a:sym typeface="Arial"/>
              </a:rPr>
              <a:t>datapoints</a:t>
            </a:r>
            <a:r>
              <a:rPr lang="en-IN" sz="1100" b="0" i="0" u="none" strike="noStrike" cap="none" dirty="0" smtClean="0">
                <a:solidFill>
                  <a:schemeClr val="dk1"/>
                </a:solidFill>
                <a:latin typeface="Arial"/>
                <a:ea typeface="Arial"/>
                <a:cs typeface="Arial"/>
                <a:sym typeface="Arial"/>
              </a:rPr>
              <a:t> report</a:t>
            </a:r>
            <a:endParaRPr lang="en-IN" dirty="0" smtClean="0"/>
          </a:p>
          <a:p>
            <a:pPr marL="0" marR="0" lvl="0" indent="0" algn="l" rtl="0">
              <a:lnSpc>
                <a:spcPct val="100000"/>
              </a:lnSpc>
              <a:spcBef>
                <a:spcPts val="0"/>
              </a:spcBef>
              <a:spcAft>
                <a:spcPts val="0"/>
              </a:spcAft>
              <a:buNone/>
            </a:pPr>
            <a:r>
              <a:rPr lang="en-IN" sz="1100" b="1" i="0" u="none" strike="noStrike" cap="none" dirty="0" smtClean="0">
                <a:solidFill>
                  <a:schemeClr val="dk1"/>
                </a:solidFill>
                <a:latin typeface="Arial"/>
                <a:ea typeface="Arial"/>
                <a:cs typeface="Arial"/>
                <a:sym typeface="Arial"/>
              </a:rPr>
              <a:t>Imputation</a:t>
            </a:r>
            <a:r>
              <a:rPr lang="en-IN" sz="1100" b="0" i="0" u="none" strike="noStrike" cap="none" dirty="0" smtClean="0">
                <a:solidFill>
                  <a:schemeClr val="dk1"/>
                </a:solidFill>
                <a:latin typeface="Arial"/>
                <a:ea typeface="Arial"/>
                <a:cs typeface="Arial"/>
                <a:sym typeface="Arial"/>
              </a:rPr>
              <a:t> – Users input based imputation numerical –KNN, Iterative, simple(mean, median) and Window, categorical-KNN and Replace with most frequent class</a:t>
            </a:r>
            <a:r>
              <a:rPr lang="en-IN" sz="1200" b="0" i="0" u="none" strike="noStrike" cap="none" dirty="0" smtClean="0">
                <a:solidFill>
                  <a:schemeClr val="dk1"/>
                </a:solidFill>
                <a:latin typeface="Arial"/>
                <a:ea typeface="Arial"/>
                <a:cs typeface="Arial"/>
                <a:sym typeface="Arial"/>
              </a:rPr>
              <a:t>, </a:t>
            </a:r>
            <a:r>
              <a:rPr lang="en-IN" sz="1100" b="0" i="0" u="none" strike="noStrike" cap="none" dirty="0" smtClean="0">
                <a:solidFill>
                  <a:schemeClr val="dk1"/>
                </a:solidFill>
                <a:latin typeface="Arial"/>
                <a:ea typeface="Arial"/>
                <a:cs typeface="Arial"/>
                <a:sym typeface="Arial"/>
              </a:rPr>
              <a:t>user can also choose to drop missing data-points</a:t>
            </a:r>
            <a:endParaRPr lang="en-IN" dirty="0" smtClean="0"/>
          </a:p>
          <a:p>
            <a:pPr marL="0" marR="0" lvl="0" indent="0" algn="l" rtl="0">
              <a:lnSpc>
                <a:spcPct val="100000"/>
              </a:lnSpc>
              <a:spcBef>
                <a:spcPts val="0"/>
              </a:spcBef>
              <a:spcAft>
                <a:spcPts val="0"/>
              </a:spcAft>
              <a:buNone/>
            </a:pPr>
            <a:r>
              <a:rPr lang="en-IN" sz="1100" b="1" i="0" u="none" strike="noStrike" cap="none" dirty="0" smtClean="0">
                <a:solidFill>
                  <a:schemeClr val="dk1"/>
                </a:solidFill>
                <a:latin typeface="Arial"/>
                <a:ea typeface="Arial"/>
                <a:cs typeface="Arial"/>
                <a:sym typeface="Arial"/>
              </a:rPr>
              <a:t>Stratification</a:t>
            </a:r>
            <a:r>
              <a:rPr lang="en-IN" sz="1100" b="0" i="0" u="none" strike="noStrike" cap="none" dirty="0" smtClean="0">
                <a:solidFill>
                  <a:schemeClr val="dk1"/>
                </a:solidFill>
                <a:latin typeface="Arial"/>
                <a:ea typeface="Arial"/>
                <a:cs typeface="Arial"/>
                <a:sym typeface="Arial"/>
              </a:rPr>
              <a:t> - Performs a stratified split and reports the error reduction achieved compared to a random split based on user choice of top correlated features.</a:t>
            </a:r>
            <a:endParaRPr lang="en-IN" dirty="0" smtClean="0"/>
          </a:p>
          <a:p>
            <a:pPr marL="0" marR="0" lvl="0" indent="0" algn="l" rtl="0">
              <a:lnSpc>
                <a:spcPct val="100000"/>
              </a:lnSpc>
              <a:spcBef>
                <a:spcPts val="0"/>
              </a:spcBef>
              <a:spcAft>
                <a:spcPts val="0"/>
              </a:spcAft>
              <a:buNone/>
            </a:pPr>
            <a:r>
              <a:rPr lang="en-IN" sz="1100" b="1" i="0" u="none" strike="noStrike" cap="none" dirty="0" smtClean="0">
                <a:solidFill>
                  <a:schemeClr val="dk1"/>
                </a:solidFill>
                <a:latin typeface="Arial"/>
                <a:ea typeface="Arial"/>
                <a:cs typeface="Arial"/>
                <a:sym typeface="Arial"/>
              </a:rPr>
              <a:t>Base Modelling </a:t>
            </a:r>
            <a:r>
              <a:rPr lang="en-IN" sz="1100" b="0" i="0" u="none" strike="noStrike" cap="none" dirty="0" smtClean="0">
                <a:solidFill>
                  <a:schemeClr val="dk1"/>
                </a:solidFill>
                <a:latin typeface="Arial"/>
                <a:ea typeface="Arial"/>
                <a:cs typeface="Arial"/>
                <a:sym typeface="Arial"/>
              </a:rPr>
              <a:t>- Performs basic modelling suggestion based on regression, classification problem type by initially encoding, scaling the feature set and based on user selection of model and parameter tuning, reporting accuracy via R2, RMSE for regression and F1, AUC for classification</a:t>
            </a:r>
            <a:endParaRPr lang="en-IN" dirty="0" smtClean="0"/>
          </a:p>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298659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IN" sz="1100" b="0" i="0" u="none" strike="noStrike" cap="none" dirty="0" smtClean="0">
                <a:solidFill>
                  <a:srgbClr val="000000"/>
                </a:solidFill>
                <a:effectLst/>
                <a:latin typeface="Arial"/>
                <a:ea typeface="Arial"/>
                <a:cs typeface="Arial"/>
                <a:sym typeface="Arial"/>
              </a:rPr>
              <a:t>Existing open source are in R, Java, </a:t>
            </a:r>
            <a:r>
              <a:rPr lang="en-IN" sz="1100" b="0" i="0" u="none" strike="noStrike" cap="none" dirty="0" err="1" smtClean="0">
                <a:solidFill>
                  <a:srgbClr val="000000"/>
                </a:solidFill>
                <a:effectLst/>
                <a:latin typeface="Arial"/>
                <a:ea typeface="Arial"/>
                <a:cs typeface="Arial"/>
                <a:sym typeface="Arial"/>
              </a:rPr>
              <a:t>c++</a:t>
            </a:r>
            <a:r>
              <a:rPr lang="en-IN" sz="1100" b="0" i="0" u="none" strike="noStrike" cap="none" dirty="0" smtClean="0">
                <a:solidFill>
                  <a:srgbClr val="000000"/>
                </a:solidFill>
                <a:effectLst/>
                <a:latin typeface="Arial"/>
                <a:ea typeface="Arial"/>
                <a:cs typeface="Arial"/>
                <a:sym typeface="Arial"/>
              </a:rPr>
              <a:t> or even in </a:t>
            </a:r>
            <a:r>
              <a:rPr lang="en-IN" sz="1100" b="0" i="0" u="none" strike="noStrike" cap="none" dirty="0" err="1" smtClean="0">
                <a:solidFill>
                  <a:srgbClr val="000000"/>
                </a:solidFill>
                <a:effectLst/>
                <a:latin typeface="Arial"/>
                <a:ea typeface="Arial"/>
                <a:cs typeface="Arial"/>
                <a:sym typeface="Arial"/>
              </a:rPr>
              <a:t>pascal</a:t>
            </a:r>
            <a:r>
              <a:rPr lang="en-IN" sz="1100" b="0" i="0" u="none" strike="noStrike" cap="none" dirty="0" smtClean="0">
                <a:solidFill>
                  <a:srgbClr val="000000"/>
                </a:solidFill>
                <a:effectLst/>
                <a:latin typeface="Arial"/>
                <a:ea typeface="Arial"/>
                <a:cs typeface="Arial"/>
                <a:sym typeface="Arial"/>
              </a:rPr>
              <a:t>, only orange is in python</a:t>
            </a:r>
            <a:br>
              <a:rPr lang="en-IN" sz="1100" b="0" i="0" u="none" strike="noStrike" cap="none" dirty="0" smtClean="0">
                <a:solidFill>
                  <a:srgbClr val="000000"/>
                </a:solidFill>
                <a:effectLst/>
                <a:latin typeface="Arial"/>
                <a:ea typeface="Arial"/>
                <a:cs typeface="Arial"/>
                <a:sym typeface="Arial"/>
              </a:rPr>
            </a:br>
            <a:r>
              <a:rPr lang="en-IN" sz="1100" b="0" i="0" u="none" strike="noStrike" cap="none" dirty="0" smtClean="0">
                <a:solidFill>
                  <a:srgbClr val="000000"/>
                </a:solidFill>
                <a:effectLst/>
                <a:latin typeface="Arial"/>
                <a:ea typeface="Arial"/>
                <a:cs typeface="Arial"/>
                <a:sym typeface="Arial"/>
              </a:rPr>
              <a:t>But orange was updated long time back and it requires the understanding of orange widgets framework</a:t>
            </a:r>
            <a:br>
              <a:rPr lang="en-IN" sz="1100" b="0" i="0" u="none" strike="noStrike" cap="none" dirty="0" smtClean="0">
                <a:solidFill>
                  <a:srgbClr val="000000"/>
                </a:solidFill>
                <a:effectLst/>
                <a:latin typeface="Arial"/>
                <a:ea typeface="Arial"/>
                <a:cs typeface="Arial"/>
                <a:sym typeface="Arial"/>
              </a:rPr>
            </a:br>
            <a:r>
              <a:rPr lang="en-IN" sz="1100" b="0" i="0" u="none" strike="noStrike" cap="none" dirty="0" smtClean="0">
                <a:solidFill>
                  <a:srgbClr val="000000"/>
                </a:solidFill>
                <a:effectLst/>
                <a:latin typeface="Arial"/>
                <a:ea typeface="Arial"/>
                <a:cs typeface="Arial"/>
                <a:sym typeface="Arial"/>
              </a:rPr>
              <a:t>If we contribute to it will be more of learning the custom GUI framework rather than the applying our learnings from the course</a:t>
            </a: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012325" y="2220413"/>
            <a:ext cx="5445900" cy="1804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800"/>
              <a:buNone/>
              <a:defRPr sz="4800"/>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a:endParaRPr/>
          </a:p>
        </p:txBody>
      </p:sp>
      <p:sp>
        <p:nvSpPr>
          <p:cNvPr id="11" name="Google Shape;11;p12"/>
          <p:cNvSpPr/>
          <p:nvPr/>
        </p:nvSpPr>
        <p:spPr>
          <a:xfrm>
            <a:off x="6208125" y="4214588"/>
            <a:ext cx="2250000" cy="103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
        <p:cNvGrpSpPr/>
        <p:nvPr/>
      </p:nvGrpSpPr>
      <p:grpSpPr>
        <a:xfrm>
          <a:off x="0" y="0"/>
          <a:ext cx="0" cy="0"/>
          <a:chOff x="0" y="0"/>
          <a:chExt cx="0" cy="0"/>
        </a:xfrm>
      </p:grpSpPr>
      <p:sp>
        <p:nvSpPr>
          <p:cNvPr id="13" name="Google Shape;13;p13"/>
          <p:cNvSpPr txBox="1">
            <a:spLocks noGrp="1"/>
          </p:cNvSpPr>
          <p:nvPr>
            <p:ph type="title"/>
          </p:nvPr>
        </p:nvSpPr>
        <p:spPr>
          <a:xfrm>
            <a:off x="691200" y="152400"/>
            <a:ext cx="7761600" cy="471914"/>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4" name="Google Shape;14;p13"/>
          <p:cNvSpPr txBox="1">
            <a:spLocks noGrp="1"/>
          </p:cNvSpPr>
          <p:nvPr>
            <p:ph type="body" idx="1"/>
          </p:nvPr>
        </p:nvSpPr>
        <p:spPr>
          <a:xfrm>
            <a:off x="691200" y="949848"/>
            <a:ext cx="7761600" cy="28689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sp>
        <p:nvSpPr>
          <p:cNvPr id="15" name="Google Shape;15;p13"/>
          <p:cNvSpPr/>
          <p:nvPr/>
        </p:nvSpPr>
        <p:spPr>
          <a:xfrm>
            <a:off x="781742" y="660300"/>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endParaRPr/>
          </a:p>
        </p:txBody>
      </p:sp>
      <p:sp>
        <p:nvSpPr>
          <p:cNvPr id="7" name="Google Shape;7;p11"/>
          <p:cNvSpPr txBox="1">
            <a:spLocks noGrp="1"/>
          </p:cNvSpPr>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accent2"/>
              </a:buClr>
              <a:buSzPts val="2400"/>
              <a:buFont typeface="Montserrat"/>
              <a:buChar char="▣"/>
              <a:defRPr sz="2400" b="0" i="0" u="none" strike="noStrike" cap="none">
                <a:solidFill>
                  <a:schemeClr val="dk1"/>
                </a:solidFill>
                <a:latin typeface="Montserrat"/>
                <a:ea typeface="Montserrat"/>
                <a:cs typeface="Montserrat"/>
                <a:sym typeface="Montserrat"/>
              </a:defRPr>
            </a:lvl1pPr>
            <a:lvl2pPr marL="914400" marR="0" lvl="1" indent="-381000" algn="l" rtl="0">
              <a:lnSpc>
                <a:spcPct val="100000"/>
              </a:lnSpc>
              <a:spcBef>
                <a:spcPts val="0"/>
              </a:spcBef>
              <a:spcAft>
                <a:spcPts val="0"/>
              </a:spcAft>
              <a:buClr>
                <a:schemeClr val="accent2"/>
              </a:buClr>
              <a:buSzPts val="2400"/>
              <a:buFont typeface="Montserrat"/>
              <a:buChar char="□"/>
              <a:defRPr sz="2400" b="0" i="0" u="none" strike="noStrike" cap="none">
                <a:solidFill>
                  <a:schemeClr val="dk1"/>
                </a:solidFill>
                <a:latin typeface="Montserrat"/>
                <a:ea typeface="Montserrat"/>
                <a:cs typeface="Montserrat"/>
                <a:sym typeface="Montserrat"/>
              </a:defRPr>
            </a:lvl2pPr>
            <a:lvl3pPr marL="1371600" marR="0" lvl="2" indent="-381000" algn="l" rtl="0">
              <a:lnSpc>
                <a:spcPct val="100000"/>
              </a:lnSpc>
              <a:spcBef>
                <a:spcPts val="0"/>
              </a:spcBef>
              <a:spcAft>
                <a:spcPts val="0"/>
              </a:spcAft>
              <a:buClr>
                <a:schemeClr val="accent2"/>
              </a:buClr>
              <a:buSzPts val="2400"/>
              <a:buFont typeface="Montserrat"/>
              <a:buChar char="■"/>
              <a:defRPr sz="2400" b="0" i="0" u="none" strike="noStrike" cap="none">
                <a:solidFill>
                  <a:schemeClr val="dk1"/>
                </a:solidFill>
                <a:latin typeface="Montserrat"/>
                <a:ea typeface="Montserrat"/>
                <a:cs typeface="Montserrat"/>
                <a:sym typeface="Montserrat"/>
              </a:defRPr>
            </a:lvl3pPr>
            <a:lvl4pPr marL="1828800" marR="0" lvl="3" indent="-381000" algn="l" rtl="0">
              <a:lnSpc>
                <a:spcPct val="100000"/>
              </a:lnSpc>
              <a:spcBef>
                <a:spcPts val="0"/>
              </a:spcBef>
              <a:spcAft>
                <a:spcPts val="0"/>
              </a:spcAft>
              <a:buClr>
                <a:schemeClr val="dk1"/>
              </a:buClr>
              <a:buSzPts val="2400"/>
              <a:buFont typeface="Montserrat"/>
              <a:buChar char="●"/>
              <a:defRPr sz="2400" b="0" i="0" u="none" strike="noStrike" cap="none">
                <a:solidFill>
                  <a:schemeClr val="dk1"/>
                </a:solidFill>
                <a:latin typeface="Montserrat"/>
                <a:ea typeface="Montserrat"/>
                <a:cs typeface="Montserrat"/>
                <a:sym typeface="Montserrat"/>
              </a:defRPr>
            </a:lvl4pPr>
            <a:lvl5pPr marL="2286000" marR="0" lvl="4" indent="-381000" algn="l" rtl="0">
              <a:lnSpc>
                <a:spcPct val="100000"/>
              </a:lnSpc>
              <a:spcBef>
                <a:spcPts val="0"/>
              </a:spcBef>
              <a:spcAft>
                <a:spcPts val="0"/>
              </a:spcAft>
              <a:buClr>
                <a:schemeClr val="dk1"/>
              </a:buClr>
              <a:buSzPts val="2400"/>
              <a:buFont typeface="Montserrat"/>
              <a:buChar char="○"/>
              <a:defRPr sz="2400" b="0" i="0" u="none" strike="noStrike" cap="none">
                <a:solidFill>
                  <a:schemeClr val="dk1"/>
                </a:solidFill>
                <a:latin typeface="Montserrat"/>
                <a:ea typeface="Montserrat"/>
                <a:cs typeface="Montserrat"/>
                <a:sym typeface="Montserrat"/>
              </a:defRPr>
            </a:lvl5pPr>
            <a:lvl6pPr marL="2743200" marR="0" lvl="5" indent="-381000" algn="l" rtl="0">
              <a:lnSpc>
                <a:spcPct val="100000"/>
              </a:lnSpc>
              <a:spcBef>
                <a:spcPts val="0"/>
              </a:spcBef>
              <a:spcAft>
                <a:spcPts val="0"/>
              </a:spcAft>
              <a:buClr>
                <a:schemeClr val="dk1"/>
              </a:buClr>
              <a:buSzPts val="2400"/>
              <a:buFont typeface="Montserrat"/>
              <a:buChar char="■"/>
              <a:defRPr sz="2400" b="0" i="0" u="none" strike="noStrike" cap="none">
                <a:solidFill>
                  <a:schemeClr val="dk1"/>
                </a:solidFill>
                <a:latin typeface="Montserrat"/>
                <a:ea typeface="Montserrat"/>
                <a:cs typeface="Montserrat"/>
                <a:sym typeface="Montserrat"/>
              </a:defRPr>
            </a:lvl6pPr>
            <a:lvl7pPr marL="3200400" marR="0" lvl="6" indent="-381000" algn="l" rtl="0">
              <a:lnSpc>
                <a:spcPct val="100000"/>
              </a:lnSpc>
              <a:spcBef>
                <a:spcPts val="0"/>
              </a:spcBef>
              <a:spcAft>
                <a:spcPts val="0"/>
              </a:spcAft>
              <a:buClr>
                <a:schemeClr val="dk1"/>
              </a:buClr>
              <a:buSzPts val="2400"/>
              <a:buFont typeface="Montserrat"/>
              <a:buChar char="●"/>
              <a:defRPr sz="2400" b="0" i="0" u="none" strike="noStrike" cap="none">
                <a:solidFill>
                  <a:schemeClr val="dk1"/>
                </a:solidFill>
                <a:latin typeface="Montserrat"/>
                <a:ea typeface="Montserrat"/>
                <a:cs typeface="Montserrat"/>
                <a:sym typeface="Montserrat"/>
              </a:defRPr>
            </a:lvl7pPr>
            <a:lvl8pPr marL="3657600" marR="0" lvl="7" indent="-381000" algn="l" rtl="0">
              <a:lnSpc>
                <a:spcPct val="100000"/>
              </a:lnSpc>
              <a:spcBef>
                <a:spcPts val="0"/>
              </a:spcBef>
              <a:spcAft>
                <a:spcPts val="0"/>
              </a:spcAft>
              <a:buClr>
                <a:schemeClr val="dk1"/>
              </a:buClr>
              <a:buSzPts val="2400"/>
              <a:buFont typeface="Montserrat"/>
              <a:buChar char="○"/>
              <a:defRPr sz="2400" b="0" i="0" u="none" strike="noStrike" cap="none">
                <a:solidFill>
                  <a:schemeClr val="dk1"/>
                </a:solidFill>
                <a:latin typeface="Montserrat"/>
                <a:ea typeface="Montserrat"/>
                <a:cs typeface="Montserrat"/>
                <a:sym typeface="Montserrat"/>
              </a:defRPr>
            </a:lvl8pPr>
            <a:lvl9pPr marL="4114800" marR="0" lvl="8" indent="-381000" algn="l" rtl="0">
              <a:lnSpc>
                <a:spcPct val="100000"/>
              </a:lnSpc>
              <a:spcBef>
                <a:spcPts val="0"/>
              </a:spcBef>
              <a:spcAft>
                <a:spcPts val="0"/>
              </a:spcAft>
              <a:buClr>
                <a:schemeClr val="dk1"/>
              </a:buClr>
              <a:buSzPts val="2400"/>
              <a:buFont typeface="Montserrat"/>
              <a:buChar char="■"/>
              <a:defRPr sz="2400" b="0" i="0" u="none" strike="noStrike" cap="none">
                <a:solidFill>
                  <a:schemeClr val="dk1"/>
                </a:solidFill>
                <a:latin typeface="Montserrat"/>
                <a:ea typeface="Montserrat"/>
                <a:cs typeface="Montserrat"/>
                <a:sym typeface="Montserrat"/>
              </a:defRPr>
            </a:lvl9pPr>
          </a:lstStyle>
          <a:p>
            <a:endParaRPr/>
          </a:p>
        </p:txBody>
      </p:sp>
      <p:sp>
        <p:nvSpPr>
          <p:cNvPr id="8" name="Google Shape;8;p1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jamsheedm@iisc.ac.in" TargetMode="External"/><Relationship Id="rId4" Type="http://schemas.openxmlformats.org/officeDocument/2006/relationships/hyperlink" Target="mailto:ajithkumark@iisc.ac.i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ajithkumark@iisc.ac.i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mailto:jamsheedm@iisc.ac.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txBox="1">
            <a:spLocks noGrp="1"/>
          </p:cNvSpPr>
          <p:nvPr>
            <p:ph type="ctrTitle"/>
          </p:nvPr>
        </p:nvSpPr>
        <p:spPr>
          <a:xfrm>
            <a:off x="133284" y="2440639"/>
            <a:ext cx="8409600" cy="1804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4800"/>
              <a:buNone/>
            </a:pPr>
            <a:r>
              <a:rPr lang="en-US" sz="3000">
                <a:solidFill>
                  <a:schemeClr val="dk1"/>
                </a:solidFill>
              </a:rPr>
              <a:t/>
            </a:r>
            <a:br>
              <a:rPr lang="en-US" sz="3000">
                <a:solidFill>
                  <a:schemeClr val="dk1"/>
                </a:solidFill>
              </a:rPr>
            </a:br>
            <a:r>
              <a:rPr lang="en-US" sz="2000">
                <a:solidFill>
                  <a:schemeClr val="dk1"/>
                </a:solidFill>
              </a:rPr>
              <a:t> A Comprehensive ML Framework for </a:t>
            </a:r>
            <a:br>
              <a:rPr lang="en-US" sz="2000">
                <a:solidFill>
                  <a:schemeClr val="dk1"/>
                </a:solidFill>
              </a:rPr>
            </a:br>
            <a:r>
              <a:rPr lang="en-US" sz="2000">
                <a:solidFill>
                  <a:schemeClr val="dk1"/>
                </a:solidFill>
              </a:rPr>
              <a:t>Data Wrangling and Exploratory Analysis</a:t>
            </a:r>
            <a:endParaRPr sz="3000">
              <a:solidFill>
                <a:schemeClr val="dk1"/>
              </a:solidFill>
            </a:endParaRPr>
          </a:p>
        </p:txBody>
      </p:sp>
      <p:sp>
        <p:nvSpPr>
          <p:cNvPr id="23" name="Google Shape;23;p1"/>
          <p:cNvSpPr txBox="1">
            <a:spLocks noGrp="1"/>
          </p:cNvSpPr>
          <p:nvPr>
            <p:ph type="title" idx="4294967295"/>
          </p:nvPr>
        </p:nvSpPr>
        <p:spPr>
          <a:xfrm>
            <a:off x="69488" y="72309"/>
            <a:ext cx="7761600" cy="501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sz="1700">
                <a:solidFill>
                  <a:srgbClr val="6D86A3"/>
                </a:solidFill>
              </a:rPr>
              <a:t>Introduction to Computing for AI and ML (ICAIML): DA-203-O</a:t>
            </a:r>
            <a:endParaRPr sz="1700">
              <a:solidFill>
                <a:srgbClr val="6D86A3"/>
              </a:solidFill>
            </a:endParaRPr>
          </a:p>
        </p:txBody>
      </p:sp>
      <p:sp>
        <p:nvSpPr>
          <p:cNvPr id="24" name="Google Shape;24;p1"/>
          <p:cNvSpPr txBox="1"/>
          <p:nvPr/>
        </p:nvSpPr>
        <p:spPr>
          <a:xfrm>
            <a:off x="3508743" y="2335692"/>
            <a:ext cx="243840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rgbClr val="002060"/>
                </a:solidFill>
                <a:latin typeface="Arimo"/>
                <a:ea typeface="Arimo"/>
                <a:cs typeface="Arimo"/>
                <a:sym typeface="Arimo"/>
              </a:rPr>
              <a:t>ML</a:t>
            </a:r>
            <a:r>
              <a:rPr lang="en-US" sz="3600" b="1" i="0" u="none" strike="noStrike" cap="none">
                <a:solidFill>
                  <a:srgbClr val="000000"/>
                </a:solidFill>
                <a:latin typeface="Arimo"/>
                <a:ea typeface="Arimo"/>
                <a:cs typeface="Arimo"/>
                <a:sym typeface="Arimo"/>
              </a:rPr>
              <a:t> </a:t>
            </a:r>
            <a:r>
              <a:rPr lang="en-US" sz="3600" b="1" i="0" u="none" strike="noStrike" cap="none">
                <a:solidFill>
                  <a:srgbClr val="2EA59D"/>
                </a:solidFill>
                <a:latin typeface="Arimo"/>
                <a:ea typeface="Arimo"/>
                <a:cs typeface="Arimo"/>
                <a:sym typeface="Arimo"/>
              </a:rPr>
              <a:t>Init</a:t>
            </a:r>
            <a:endParaRPr sz="3600" b="1" i="0" u="none" strike="noStrike" cap="none">
              <a:solidFill>
                <a:srgbClr val="2EA59D"/>
              </a:solidFill>
              <a:latin typeface="Arimo"/>
              <a:ea typeface="Arimo"/>
              <a:cs typeface="Arimo"/>
              <a:sym typeface="Arimo"/>
            </a:endParaRPr>
          </a:p>
        </p:txBody>
      </p:sp>
      <p:pic>
        <p:nvPicPr>
          <p:cNvPr id="25" name="Google Shape;25;p1"/>
          <p:cNvPicPr preferRelativeResize="0"/>
          <p:nvPr/>
        </p:nvPicPr>
        <p:blipFill rotWithShape="1">
          <a:blip r:embed="rId3">
            <a:alphaModFix/>
          </a:blip>
          <a:srcRect/>
          <a:stretch/>
        </p:blipFill>
        <p:spPr>
          <a:xfrm>
            <a:off x="3508743" y="977108"/>
            <a:ext cx="1583666" cy="1342055"/>
          </a:xfrm>
          <a:prstGeom prst="rect">
            <a:avLst/>
          </a:prstGeom>
          <a:noFill/>
          <a:ln>
            <a:noFill/>
          </a:ln>
        </p:spPr>
      </p:pic>
      <p:sp>
        <p:nvSpPr>
          <p:cNvPr id="26" name="Google Shape;26;p1"/>
          <p:cNvSpPr/>
          <p:nvPr/>
        </p:nvSpPr>
        <p:spPr>
          <a:xfrm>
            <a:off x="3338621" y="898661"/>
            <a:ext cx="2062717" cy="2073446"/>
          </a:xfrm>
          <a:prstGeom prst="rect">
            <a:avLst/>
          </a:prstGeom>
          <a:noFill/>
          <a:ln w="25400" cap="flat" cmpd="sng">
            <a:solidFill>
              <a:srgbClr val="3895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 name="Google Shape;27;p1"/>
          <p:cNvSpPr txBox="1"/>
          <p:nvPr/>
        </p:nvSpPr>
        <p:spPr>
          <a:xfrm>
            <a:off x="609601" y="4294641"/>
            <a:ext cx="7956696" cy="776550"/>
          </a:xfrm>
          <a:prstGeom prst="rect">
            <a:avLst/>
          </a:prstGeom>
          <a:noFill/>
          <a:ln>
            <a:noFill/>
          </a:ln>
        </p:spPr>
        <p:txBody>
          <a:bodyPr spcFirstLastPara="1" wrap="square" lIns="91425" tIns="91425" rIns="91425" bIns="91425" anchor="t" anchorCtr="0">
            <a:noAutofit/>
          </a:bodyPr>
          <a:lstStyle/>
          <a:p>
            <a:pPr marL="95250" marR="0" lvl="0" indent="0" algn="r" rtl="0">
              <a:lnSpc>
                <a:spcPct val="100000"/>
              </a:lnSpc>
              <a:spcBef>
                <a:spcPts val="600"/>
              </a:spcBef>
              <a:spcAft>
                <a:spcPts val="0"/>
              </a:spcAft>
              <a:buNone/>
            </a:pPr>
            <a:r>
              <a:rPr lang="en-US" sz="1400" b="1" i="0" u="none" strike="noStrike" cap="none">
                <a:solidFill>
                  <a:srgbClr val="002060"/>
                </a:solidFill>
                <a:latin typeface="Arial"/>
                <a:ea typeface="Arial"/>
                <a:cs typeface="Arial"/>
                <a:sym typeface="Arial"/>
              </a:rPr>
              <a:t>Ajith Kumar K </a:t>
            </a:r>
            <a:r>
              <a:rPr lang="en-US" sz="1400" b="0" i="0" u="none" strike="noStrike" cap="none">
                <a:solidFill>
                  <a:srgbClr val="002060"/>
                </a:solidFill>
                <a:latin typeface="Arial"/>
                <a:ea typeface="Arial"/>
                <a:cs typeface="Arial"/>
                <a:sym typeface="Arial"/>
              </a:rPr>
              <a:t>(</a:t>
            </a:r>
            <a:r>
              <a:rPr lang="en-US" sz="1400" b="0" i="0" u="none" strike="noStrike" cap="none">
                <a:solidFill>
                  <a:srgbClr val="002060"/>
                </a:solidFill>
                <a:uFill>
                  <a:noFill/>
                </a:u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ajithkumark@iisc.ac.in</a:t>
            </a:r>
            <a:r>
              <a:rPr lang="en-US" sz="1400" b="0" i="0" u="none" strike="noStrike" cap="none">
                <a:solidFill>
                  <a:srgbClr val="002060"/>
                </a:solidFill>
                <a:latin typeface="Arial"/>
                <a:ea typeface="Arial"/>
                <a:cs typeface="Arial"/>
                <a:sym typeface="Arial"/>
              </a:rPr>
              <a:t>), </a:t>
            </a:r>
            <a:r>
              <a:rPr lang="en-US" sz="1400" b="1" i="0" u="none" strike="noStrike" cap="none">
                <a:solidFill>
                  <a:srgbClr val="002060"/>
                </a:solidFill>
                <a:latin typeface="Arial"/>
                <a:ea typeface="Arial"/>
                <a:cs typeface="Arial"/>
                <a:sym typeface="Arial"/>
              </a:rPr>
              <a:t>Jamsheed M P </a:t>
            </a:r>
            <a:r>
              <a:rPr lang="en-US" sz="1400" b="0" i="0" u="none" strike="noStrike" cap="none">
                <a:solidFill>
                  <a:srgbClr val="002060"/>
                </a:solidFill>
                <a:latin typeface="Arial"/>
                <a:ea typeface="Arial"/>
                <a:cs typeface="Arial"/>
                <a:sym typeface="Arial"/>
              </a:rPr>
              <a:t>(</a:t>
            </a:r>
            <a:r>
              <a:rPr lang="en-US" sz="1400" b="0" i="0" u="none" strike="noStrike" cap="none">
                <a:solidFill>
                  <a:srgbClr val="002060"/>
                </a:solidFill>
                <a:uFill>
                  <a:noFill/>
                </a:uFill>
                <a:latin typeface="Arial"/>
                <a:ea typeface="Arial"/>
                <a:cs typeface="Arial"/>
                <a:sym typeface="Aria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jamsheedm@iisc.ac.in</a:t>
            </a:r>
            <a:r>
              <a:rPr lang="en-US" sz="1400" b="0" i="0" u="none" strike="noStrike" cap="none">
                <a:solidFill>
                  <a:srgbClr val="002060"/>
                </a:solidFill>
                <a:latin typeface="Arial"/>
                <a:ea typeface="Arial"/>
                <a:cs typeface="Arial"/>
                <a:sym typeface="Arial"/>
              </a:rPr>
              <a:t>)</a:t>
            </a:r>
            <a:endParaRPr/>
          </a:p>
          <a:p>
            <a:pPr marL="95250" marR="0" lvl="0" indent="0" algn="r" rtl="0">
              <a:lnSpc>
                <a:spcPct val="100000"/>
              </a:lnSpc>
              <a:spcBef>
                <a:spcPts val="600"/>
              </a:spcBef>
              <a:spcAft>
                <a:spcPts val="0"/>
              </a:spcAft>
              <a:buNone/>
            </a:pPr>
            <a:r>
              <a:rPr lang="en-US" sz="1400" b="1" i="0" u="none" strike="noStrike" cap="none">
                <a:solidFill>
                  <a:srgbClr val="002060"/>
                </a:solidFill>
                <a:latin typeface="Arial"/>
                <a:ea typeface="Arial"/>
                <a:cs typeface="Arial"/>
                <a:sym typeface="Arial"/>
              </a:rPr>
              <a:t>Shilpa Singh </a:t>
            </a:r>
            <a:r>
              <a:rPr lang="en-US" sz="1400" b="0" i="0" u="none" strike="noStrike" cap="none">
                <a:solidFill>
                  <a:srgbClr val="002060"/>
                </a:solidFill>
                <a:latin typeface="Arial"/>
                <a:ea typeface="Arial"/>
                <a:cs typeface="Arial"/>
                <a:sym typeface="Arial"/>
              </a:rPr>
              <a:t>(shilpasingh@iisc.ac.in), </a:t>
            </a:r>
            <a:r>
              <a:rPr lang="en-US" sz="1400" b="1" i="0" u="none" strike="noStrike" cap="none">
                <a:solidFill>
                  <a:srgbClr val="002060"/>
                </a:solidFill>
                <a:latin typeface="Arial"/>
                <a:ea typeface="Arial"/>
                <a:cs typeface="Arial"/>
                <a:sym typeface="Arial"/>
              </a:rPr>
              <a:t>Sourabh Gothe Vasant </a:t>
            </a:r>
            <a:r>
              <a:rPr lang="en-US" sz="1400" b="0" i="0" u="none" strike="noStrike" cap="none">
                <a:solidFill>
                  <a:srgbClr val="002060"/>
                </a:solidFill>
                <a:latin typeface="Arial"/>
                <a:ea typeface="Arial"/>
                <a:cs typeface="Arial"/>
                <a:sym typeface="Arial"/>
              </a:rPr>
              <a:t>(sourabhgothe@iisc.ac.in)</a:t>
            </a:r>
            <a:endParaRPr/>
          </a:p>
          <a:p>
            <a:pPr marL="228600" marR="0" lvl="0" indent="0" algn="r" rtl="0">
              <a:lnSpc>
                <a:spcPct val="100000"/>
              </a:lnSpc>
              <a:spcBef>
                <a:spcPts val="600"/>
              </a:spcBef>
              <a:spcAft>
                <a:spcPts val="0"/>
              </a:spcAft>
              <a:buNone/>
            </a:pPr>
            <a:endParaRPr sz="1400" b="0" i="0" u="none" strike="noStrike" cap="none">
              <a:solidFill>
                <a:srgbClr val="00206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gf6ff986f52_3_8"/>
          <p:cNvSpPr txBox="1">
            <a:spLocks noGrp="1"/>
          </p:cNvSpPr>
          <p:nvPr>
            <p:ph type="title"/>
          </p:nvPr>
        </p:nvSpPr>
        <p:spPr>
          <a:xfrm>
            <a:off x="691200" y="152400"/>
            <a:ext cx="7761600" cy="501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dirty="0" smtClean="0"/>
              <a:t>Why do we need ML </a:t>
            </a:r>
            <a:r>
              <a:rPr lang="en-US" dirty="0" err="1" smtClean="0"/>
              <a:t>Init</a:t>
            </a:r>
            <a:r>
              <a:rPr lang="en-US" dirty="0" smtClean="0"/>
              <a:t>?</a:t>
            </a:r>
            <a:endParaRPr dirty="0"/>
          </a:p>
        </p:txBody>
      </p:sp>
      <p:sp>
        <p:nvSpPr>
          <p:cNvPr id="33" name="Google Shape;33;gf6ff986f52_3_8"/>
          <p:cNvSpPr txBox="1">
            <a:spLocks noGrp="1"/>
          </p:cNvSpPr>
          <p:nvPr>
            <p:ph type="body" idx="1"/>
          </p:nvPr>
        </p:nvSpPr>
        <p:spPr>
          <a:xfrm>
            <a:off x="584409" y="654096"/>
            <a:ext cx="8192400" cy="4337100"/>
          </a:xfrm>
          <a:prstGeom prst="rect">
            <a:avLst/>
          </a:prstGeom>
          <a:noFill/>
          <a:ln>
            <a:noFill/>
          </a:ln>
        </p:spPr>
        <p:txBody>
          <a:bodyPr spcFirstLastPara="1" wrap="square" lIns="91425" tIns="91425" rIns="91425" bIns="91425" anchor="t" anchorCtr="0">
            <a:noAutofit/>
          </a:bodyPr>
          <a:lstStyle/>
          <a:p>
            <a:pPr marL="76200" lvl="0" indent="0" algn="l" rtl="0">
              <a:lnSpc>
                <a:spcPct val="100000"/>
              </a:lnSpc>
              <a:spcBef>
                <a:spcPts val="600"/>
              </a:spcBef>
              <a:spcAft>
                <a:spcPts val="0"/>
              </a:spcAft>
              <a:buSzPts val="2400"/>
              <a:buNone/>
            </a:pPr>
            <a:r>
              <a:rPr lang="en-US" sz="1600" dirty="0">
                <a:latin typeface="Arial"/>
                <a:ea typeface="Arial"/>
                <a:cs typeface="Arial"/>
                <a:sym typeface="Arial"/>
              </a:rPr>
              <a:t>Data preparation is the vital step of the ML process cycle. It consists of loading the dataset, identifying the features and their distributions, handling missing data points, analyzing skewness, etc. </a:t>
            </a:r>
            <a:r>
              <a:rPr lang="en-US" sz="1600" dirty="0" smtClean="0">
                <a:latin typeface="Arial"/>
                <a:ea typeface="Arial"/>
                <a:cs typeface="Arial"/>
                <a:sym typeface="Arial"/>
              </a:rPr>
              <a:t>and is </a:t>
            </a:r>
            <a:r>
              <a:rPr lang="en-US" sz="1600" dirty="0">
                <a:latin typeface="Arial"/>
                <a:ea typeface="Arial"/>
                <a:cs typeface="Arial"/>
                <a:sym typeface="Arial"/>
              </a:rPr>
              <a:t>the most repetitive and time-consuming task.</a:t>
            </a:r>
            <a:endParaRPr sz="1600" dirty="0">
              <a:latin typeface="Arial"/>
              <a:ea typeface="Arial"/>
              <a:cs typeface="Arial"/>
              <a:sym typeface="Arial"/>
            </a:endParaRPr>
          </a:p>
          <a:p>
            <a:pPr marL="0" lvl="0" indent="0" algn="l" rtl="0">
              <a:lnSpc>
                <a:spcPct val="100000"/>
              </a:lnSpc>
              <a:spcBef>
                <a:spcPts val="600"/>
              </a:spcBef>
              <a:spcAft>
                <a:spcPts val="0"/>
              </a:spcAft>
              <a:buNone/>
            </a:pPr>
            <a:endParaRPr sz="1600" dirty="0">
              <a:latin typeface="Arial"/>
              <a:ea typeface="Arial"/>
              <a:cs typeface="Arial"/>
              <a:sym typeface="Arial"/>
            </a:endParaRPr>
          </a:p>
        </p:txBody>
      </p:sp>
      <p:sp>
        <p:nvSpPr>
          <p:cNvPr id="34" name="Google Shape;34;gf6ff986f52_3_8"/>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grpSp>
        <p:nvGrpSpPr>
          <p:cNvPr id="35" name="Google Shape;35;gf6ff986f52_3_8"/>
          <p:cNvGrpSpPr/>
          <p:nvPr/>
        </p:nvGrpSpPr>
        <p:grpSpPr>
          <a:xfrm>
            <a:off x="8043453" y="76067"/>
            <a:ext cx="1177977" cy="747206"/>
            <a:chOff x="8043453" y="76067"/>
            <a:chExt cx="1177977" cy="747206"/>
          </a:xfrm>
        </p:grpSpPr>
        <p:sp>
          <p:nvSpPr>
            <p:cNvPr id="36" name="Google Shape;36;gf6ff986f52_3_8"/>
            <p:cNvSpPr txBox="1"/>
            <p:nvPr/>
          </p:nvSpPr>
          <p:spPr>
            <a:xfrm>
              <a:off x="8106970" y="515496"/>
              <a:ext cx="11144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2060"/>
                  </a:solidFill>
                  <a:latin typeface="Arimo"/>
                  <a:ea typeface="Arimo"/>
                  <a:cs typeface="Arimo"/>
                  <a:sym typeface="Arimo"/>
                </a:rPr>
                <a:t>ML</a:t>
              </a:r>
              <a:r>
                <a:rPr lang="en-US" sz="1400" b="1" i="0" u="none" strike="noStrike" cap="none">
                  <a:solidFill>
                    <a:srgbClr val="000000"/>
                  </a:solidFill>
                  <a:latin typeface="Arimo"/>
                  <a:ea typeface="Arimo"/>
                  <a:cs typeface="Arimo"/>
                  <a:sym typeface="Arimo"/>
                </a:rPr>
                <a:t> </a:t>
              </a:r>
              <a:r>
                <a:rPr lang="en-US" sz="1400" b="1" i="0" u="none" strike="noStrike" cap="none">
                  <a:solidFill>
                    <a:srgbClr val="2EA59D"/>
                  </a:solidFill>
                  <a:latin typeface="Arimo"/>
                  <a:ea typeface="Arimo"/>
                  <a:cs typeface="Arimo"/>
                  <a:sym typeface="Arimo"/>
                </a:rPr>
                <a:t>Init</a:t>
              </a:r>
              <a:endParaRPr sz="1400" b="1" i="0" u="none" strike="noStrike" cap="none">
                <a:solidFill>
                  <a:srgbClr val="2EA59D"/>
                </a:solidFill>
                <a:latin typeface="Arimo"/>
                <a:ea typeface="Arimo"/>
                <a:cs typeface="Arimo"/>
                <a:sym typeface="Arimo"/>
              </a:endParaRPr>
            </a:p>
          </p:txBody>
        </p:sp>
        <p:pic>
          <p:nvPicPr>
            <p:cNvPr id="37" name="Google Shape;37;gf6ff986f52_3_8"/>
            <p:cNvPicPr preferRelativeResize="0"/>
            <p:nvPr/>
          </p:nvPicPr>
          <p:blipFill rotWithShape="1">
            <a:blip r:embed="rId3">
              <a:alphaModFix/>
            </a:blip>
            <a:srcRect/>
            <a:stretch/>
          </p:blipFill>
          <p:spPr>
            <a:xfrm>
              <a:off x="8228297" y="130738"/>
              <a:ext cx="560884" cy="475313"/>
            </a:xfrm>
            <a:prstGeom prst="rect">
              <a:avLst/>
            </a:prstGeom>
            <a:noFill/>
            <a:ln>
              <a:noFill/>
            </a:ln>
          </p:spPr>
        </p:pic>
        <p:sp>
          <p:nvSpPr>
            <p:cNvPr id="38" name="Google Shape;38;gf6ff986f52_3_8"/>
            <p:cNvSpPr/>
            <p:nvPr/>
          </p:nvSpPr>
          <p:spPr>
            <a:xfrm>
              <a:off x="8043453" y="76067"/>
              <a:ext cx="942755" cy="747206"/>
            </a:xfrm>
            <a:prstGeom prst="rect">
              <a:avLst/>
            </a:prstGeom>
            <a:noFill/>
            <a:ln w="25400" cap="flat" cmpd="sng">
              <a:solidFill>
                <a:srgbClr val="3895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700" b="0" i="0" u="none" strike="noStrike" cap="none">
                <a:solidFill>
                  <a:schemeClr val="lt1"/>
                </a:solidFill>
                <a:latin typeface="Arial"/>
                <a:ea typeface="Arial"/>
                <a:cs typeface="Arial"/>
                <a:sym typeface="Arial"/>
              </a:endParaRPr>
            </a:p>
          </p:txBody>
        </p:sp>
      </p:grpSp>
      <p:pic>
        <p:nvPicPr>
          <p:cNvPr id="39" name="Google Shape;39;gf6ff986f52_3_8"/>
          <p:cNvPicPr preferRelativeResize="0"/>
          <p:nvPr/>
        </p:nvPicPr>
        <p:blipFill>
          <a:blip r:embed="rId4">
            <a:alphaModFix/>
          </a:blip>
          <a:stretch>
            <a:fillRect/>
          </a:stretch>
        </p:blipFill>
        <p:spPr>
          <a:xfrm>
            <a:off x="1824002" y="1515825"/>
            <a:ext cx="5981424" cy="3371351"/>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691200" y="152400"/>
            <a:ext cx="7761600" cy="501600"/>
          </a:xfrm>
          <a:prstGeom prst="rect">
            <a:avLst/>
          </a:prstGeom>
          <a:noFill/>
          <a:ln>
            <a:noFill/>
          </a:ln>
        </p:spPr>
        <p:txBody>
          <a:bodyPr spcFirstLastPara="1" wrap="square" lIns="91425" tIns="91425" rIns="91425" bIns="91425" anchor="b" anchorCtr="0">
            <a:noAutofit/>
          </a:bodyPr>
          <a:lstStyle/>
          <a:p>
            <a:pPr lvl="0"/>
            <a:r>
              <a:rPr lang="en-US" dirty="0"/>
              <a:t>What is ML </a:t>
            </a:r>
            <a:r>
              <a:rPr lang="en-US" dirty="0" err="1"/>
              <a:t>Init</a:t>
            </a:r>
            <a:r>
              <a:rPr lang="en-US" dirty="0"/>
              <a:t>??</a:t>
            </a:r>
            <a:endParaRPr dirty="0"/>
          </a:p>
        </p:txBody>
      </p:sp>
      <p:sp>
        <p:nvSpPr>
          <p:cNvPr id="68" name="Google Shape;68;p9"/>
          <p:cNvSpPr txBox="1">
            <a:spLocks noGrp="1"/>
          </p:cNvSpPr>
          <p:nvPr>
            <p:ph type="body" idx="1"/>
          </p:nvPr>
        </p:nvSpPr>
        <p:spPr>
          <a:xfrm>
            <a:off x="584409" y="654096"/>
            <a:ext cx="8192400" cy="43371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500"/>
              <a:buFont typeface="Arial"/>
              <a:buNone/>
            </a:pPr>
            <a:endParaRPr sz="1500">
              <a:solidFill>
                <a:schemeClr val="dk1"/>
              </a:solidFill>
              <a:latin typeface="Arial"/>
              <a:ea typeface="Arial"/>
              <a:cs typeface="Arial"/>
              <a:sym typeface="Arial"/>
            </a:endParaRPr>
          </a:p>
          <a:p>
            <a:pPr marL="457200" lvl="0" indent="-228600" algn="l" rtl="0">
              <a:lnSpc>
                <a:spcPct val="100000"/>
              </a:lnSpc>
              <a:spcBef>
                <a:spcPts val="600"/>
              </a:spcBef>
              <a:spcAft>
                <a:spcPts val="0"/>
              </a:spcAft>
              <a:buSzPts val="1500"/>
              <a:buFont typeface="Arial"/>
              <a:buNone/>
            </a:pPr>
            <a:endParaRPr sz="1500">
              <a:solidFill>
                <a:schemeClr val="dk1"/>
              </a:solidFill>
              <a:latin typeface="Arial"/>
              <a:ea typeface="Arial"/>
              <a:cs typeface="Arial"/>
              <a:sym typeface="Arial"/>
            </a:endParaRPr>
          </a:p>
          <a:p>
            <a:pPr marL="457200" lvl="0" indent="-228600" algn="l" rtl="0">
              <a:lnSpc>
                <a:spcPct val="100000"/>
              </a:lnSpc>
              <a:spcBef>
                <a:spcPts val="600"/>
              </a:spcBef>
              <a:spcAft>
                <a:spcPts val="0"/>
              </a:spcAft>
              <a:buSzPts val="2400"/>
              <a:buNone/>
            </a:pPr>
            <a:endParaRPr sz="1800">
              <a:solidFill>
                <a:srgbClr val="333333"/>
              </a:solidFill>
              <a:latin typeface="Arial"/>
              <a:ea typeface="Arial"/>
              <a:cs typeface="Arial"/>
              <a:sym typeface="Arial"/>
            </a:endParaRPr>
          </a:p>
        </p:txBody>
      </p:sp>
      <p:sp>
        <p:nvSpPr>
          <p:cNvPr id="69" name="Google Shape;69;p9"/>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pic>
        <p:nvPicPr>
          <p:cNvPr id="70" name="Google Shape;70;p9"/>
          <p:cNvPicPr preferRelativeResize="0"/>
          <p:nvPr/>
        </p:nvPicPr>
        <p:blipFill rotWithShape="1">
          <a:blip r:embed="rId3">
            <a:alphaModFix/>
          </a:blip>
          <a:srcRect/>
          <a:stretch/>
        </p:blipFill>
        <p:spPr>
          <a:xfrm>
            <a:off x="367965" y="1293365"/>
            <a:ext cx="3011685" cy="3619568"/>
          </a:xfrm>
          <a:prstGeom prst="rect">
            <a:avLst/>
          </a:prstGeom>
          <a:noFill/>
          <a:ln>
            <a:noFill/>
          </a:ln>
        </p:spPr>
      </p:pic>
      <p:sp>
        <p:nvSpPr>
          <p:cNvPr id="71" name="Google Shape;71;p9"/>
          <p:cNvSpPr/>
          <p:nvPr/>
        </p:nvSpPr>
        <p:spPr>
          <a:xfrm>
            <a:off x="3596094" y="1043535"/>
            <a:ext cx="5310308" cy="405838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247650" lvl="0" indent="-171450">
              <a:spcBef>
                <a:spcPts val="600"/>
              </a:spcBef>
              <a:buSzPct val="80000"/>
              <a:buFont typeface="Wingdings" panose="05000000000000000000" pitchFamily="2" charset="2"/>
              <a:buChar char="ü"/>
            </a:pPr>
            <a:r>
              <a:rPr lang="en-IN" sz="1200" dirty="0">
                <a:solidFill>
                  <a:schemeClr val="dk1"/>
                </a:solidFill>
              </a:rPr>
              <a:t>It provides an easy to use </a:t>
            </a:r>
            <a:r>
              <a:rPr lang="en-IN" sz="1200" b="1" dirty="0" err="1">
                <a:solidFill>
                  <a:schemeClr val="dk1"/>
                </a:solidFill>
              </a:rPr>
              <a:t>ipywidget</a:t>
            </a:r>
            <a:r>
              <a:rPr lang="en-IN" sz="1200" dirty="0">
                <a:solidFill>
                  <a:schemeClr val="dk1"/>
                </a:solidFill>
              </a:rPr>
              <a:t> based GUI Interface to input the data, label and for customizations</a:t>
            </a:r>
            <a:endParaRPr lang="en-IN" sz="1200" dirty="0"/>
          </a:p>
          <a:p>
            <a:pPr marL="247650" lvl="0" indent="-171450">
              <a:spcBef>
                <a:spcPts val="600"/>
              </a:spcBef>
              <a:buSzPct val="80000"/>
              <a:buFont typeface="Wingdings" panose="05000000000000000000" pitchFamily="2" charset="2"/>
              <a:buChar char="ü"/>
            </a:pPr>
            <a:r>
              <a:rPr lang="en-IN" sz="1200" dirty="0">
                <a:solidFill>
                  <a:schemeClr val="dk1"/>
                </a:solidFill>
              </a:rPr>
              <a:t>Automatically Identifies the type </a:t>
            </a:r>
            <a:r>
              <a:rPr lang="en-IN" sz="1200" dirty="0" smtClean="0">
                <a:solidFill>
                  <a:schemeClr val="dk1"/>
                </a:solidFill>
              </a:rPr>
              <a:t>of problem (regression/classification</a:t>
            </a:r>
            <a:r>
              <a:rPr lang="en-IN" sz="1200" dirty="0">
                <a:solidFill>
                  <a:schemeClr val="dk1"/>
                </a:solidFill>
              </a:rPr>
              <a:t>), type of features(numerical/categorical), </a:t>
            </a:r>
            <a:r>
              <a:rPr lang="en-IN" sz="1200" dirty="0" smtClean="0">
                <a:solidFill>
                  <a:schemeClr val="dk1"/>
                </a:solidFill>
              </a:rPr>
              <a:t>clean data </a:t>
            </a:r>
            <a:r>
              <a:rPr lang="en-IN" sz="1200" dirty="0">
                <a:solidFill>
                  <a:schemeClr val="dk1"/>
                </a:solidFill>
              </a:rPr>
              <a:t>via </a:t>
            </a:r>
            <a:r>
              <a:rPr lang="en-IN" sz="1200" b="1" dirty="0">
                <a:solidFill>
                  <a:schemeClr val="dk1"/>
                </a:solidFill>
              </a:rPr>
              <a:t>regex</a:t>
            </a:r>
            <a:r>
              <a:rPr lang="en-IN" sz="1200" dirty="0">
                <a:solidFill>
                  <a:schemeClr val="dk1"/>
                </a:solidFill>
              </a:rPr>
              <a:t> and </a:t>
            </a:r>
            <a:r>
              <a:rPr lang="en-IN" sz="1200" dirty="0" smtClean="0">
                <a:solidFill>
                  <a:schemeClr val="dk1"/>
                </a:solidFill>
              </a:rPr>
              <a:t>transforms data.</a:t>
            </a:r>
            <a:endParaRPr lang="en-IN" sz="1200" dirty="0"/>
          </a:p>
          <a:p>
            <a:pPr marL="247650" lvl="0" indent="-171450">
              <a:spcBef>
                <a:spcPts val="600"/>
              </a:spcBef>
              <a:buSzPct val="80000"/>
              <a:buFont typeface="Wingdings" panose="05000000000000000000" pitchFamily="2" charset="2"/>
              <a:buChar char="ü"/>
            </a:pPr>
            <a:r>
              <a:rPr lang="en-IN" sz="1200" b="1" dirty="0" smtClean="0">
                <a:solidFill>
                  <a:schemeClr val="dk1"/>
                </a:solidFill>
              </a:rPr>
              <a:t>Visualizes</a:t>
            </a:r>
            <a:r>
              <a:rPr lang="en-IN" sz="1200" dirty="0" smtClean="0">
                <a:solidFill>
                  <a:schemeClr val="dk1"/>
                </a:solidFill>
              </a:rPr>
              <a:t> data in various forms for effective EDA</a:t>
            </a:r>
            <a:endParaRPr lang="en-IN" sz="1200" dirty="0" smtClean="0"/>
          </a:p>
          <a:p>
            <a:pPr marL="247650" lvl="0" indent="-171450">
              <a:spcBef>
                <a:spcPts val="600"/>
              </a:spcBef>
              <a:buSzPct val="80000"/>
              <a:buFont typeface="Wingdings" panose="05000000000000000000" pitchFamily="2" charset="2"/>
              <a:buChar char="ü"/>
            </a:pPr>
            <a:r>
              <a:rPr lang="en-IN" sz="1200" dirty="0" smtClean="0">
                <a:solidFill>
                  <a:schemeClr val="dk1"/>
                </a:solidFill>
              </a:rPr>
              <a:t>Detects </a:t>
            </a:r>
            <a:r>
              <a:rPr lang="en-IN" sz="1200" b="1" dirty="0">
                <a:solidFill>
                  <a:schemeClr val="dk1"/>
                </a:solidFill>
              </a:rPr>
              <a:t>skewness</a:t>
            </a:r>
            <a:r>
              <a:rPr lang="en-IN" sz="1200" dirty="0">
                <a:solidFill>
                  <a:schemeClr val="dk1"/>
                </a:solidFill>
              </a:rPr>
              <a:t> in data distribution, performs </a:t>
            </a:r>
            <a:r>
              <a:rPr lang="en-IN" sz="1200" b="1" dirty="0" err="1">
                <a:solidFill>
                  <a:schemeClr val="dk1"/>
                </a:solidFill>
              </a:rPr>
              <a:t>multicollinearity</a:t>
            </a:r>
            <a:r>
              <a:rPr lang="en-IN" sz="1200" dirty="0">
                <a:solidFill>
                  <a:schemeClr val="dk1"/>
                </a:solidFill>
              </a:rPr>
              <a:t> checks, </a:t>
            </a:r>
            <a:r>
              <a:rPr lang="en-IN" sz="1200" b="1" dirty="0">
                <a:solidFill>
                  <a:schemeClr val="dk1"/>
                </a:solidFill>
              </a:rPr>
              <a:t>dimensionality reduction </a:t>
            </a:r>
            <a:r>
              <a:rPr lang="en-IN" sz="1200" dirty="0">
                <a:solidFill>
                  <a:schemeClr val="dk1"/>
                </a:solidFill>
              </a:rPr>
              <a:t>test and also provides missing </a:t>
            </a:r>
            <a:r>
              <a:rPr lang="en-IN" sz="1200" dirty="0" err="1">
                <a:solidFill>
                  <a:schemeClr val="dk1"/>
                </a:solidFill>
              </a:rPr>
              <a:t>datapoints</a:t>
            </a:r>
            <a:r>
              <a:rPr lang="en-IN" sz="1200" dirty="0">
                <a:solidFill>
                  <a:schemeClr val="dk1"/>
                </a:solidFill>
              </a:rPr>
              <a:t> report.</a:t>
            </a:r>
            <a:endParaRPr lang="en-IN" sz="1200" dirty="0"/>
          </a:p>
          <a:p>
            <a:pPr marL="247650" lvl="0" indent="-171450">
              <a:spcBef>
                <a:spcPts val="600"/>
              </a:spcBef>
              <a:buSzPct val="80000"/>
              <a:buFont typeface="Wingdings" panose="05000000000000000000" pitchFamily="2" charset="2"/>
              <a:buChar char="ü"/>
            </a:pPr>
            <a:r>
              <a:rPr lang="en-IN" sz="1200" dirty="0">
                <a:solidFill>
                  <a:schemeClr val="dk1"/>
                </a:solidFill>
              </a:rPr>
              <a:t>Performs </a:t>
            </a:r>
            <a:r>
              <a:rPr lang="en-IN" sz="1200" b="1" dirty="0">
                <a:solidFill>
                  <a:schemeClr val="dk1"/>
                </a:solidFill>
              </a:rPr>
              <a:t>imputation</a:t>
            </a:r>
            <a:r>
              <a:rPr lang="en-IN" sz="1200" dirty="0">
                <a:solidFill>
                  <a:schemeClr val="dk1"/>
                </a:solidFill>
              </a:rPr>
              <a:t> based on various methods like KNN, </a:t>
            </a:r>
            <a:r>
              <a:rPr lang="en-IN" sz="1200" dirty="0" err="1">
                <a:solidFill>
                  <a:schemeClr val="dk1"/>
                </a:solidFill>
              </a:rPr>
              <a:t>Bfill</a:t>
            </a:r>
            <a:r>
              <a:rPr lang="en-IN" sz="1200" dirty="0">
                <a:solidFill>
                  <a:schemeClr val="dk1"/>
                </a:solidFill>
              </a:rPr>
              <a:t>/</a:t>
            </a:r>
            <a:r>
              <a:rPr lang="en-IN" sz="1200" dirty="0" err="1">
                <a:solidFill>
                  <a:schemeClr val="dk1"/>
                </a:solidFill>
              </a:rPr>
              <a:t>Ffill</a:t>
            </a:r>
            <a:r>
              <a:rPr lang="en-IN" sz="1200" dirty="0">
                <a:solidFill>
                  <a:schemeClr val="dk1"/>
                </a:solidFill>
              </a:rPr>
              <a:t>, iterative, simple imputation and most frequent class</a:t>
            </a:r>
            <a:endParaRPr lang="en-IN" sz="1200" dirty="0"/>
          </a:p>
          <a:p>
            <a:pPr marL="247650" lvl="0" indent="-171450">
              <a:spcBef>
                <a:spcPts val="600"/>
              </a:spcBef>
              <a:buSzPct val="80000"/>
              <a:buFont typeface="Wingdings" panose="05000000000000000000" pitchFamily="2" charset="2"/>
              <a:buChar char="ü"/>
            </a:pPr>
            <a:r>
              <a:rPr lang="en-IN" sz="1200" dirty="0">
                <a:solidFill>
                  <a:schemeClr val="dk1"/>
                </a:solidFill>
              </a:rPr>
              <a:t>Performs </a:t>
            </a:r>
            <a:r>
              <a:rPr lang="en-IN" sz="1200" b="1" dirty="0">
                <a:solidFill>
                  <a:schemeClr val="dk1"/>
                </a:solidFill>
              </a:rPr>
              <a:t>stratification</a:t>
            </a:r>
            <a:r>
              <a:rPr lang="en-IN" sz="1200" dirty="0">
                <a:solidFill>
                  <a:schemeClr val="dk1"/>
                </a:solidFill>
              </a:rPr>
              <a:t> based on top correlated features and reports reduction in error in comparison to random split</a:t>
            </a:r>
            <a:endParaRPr lang="en-IN" sz="1200" dirty="0"/>
          </a:p>
          <a:p>
            <a:pPr marL="247650" lvl="0" indent="-171450">
              <a:spcBef>
                <a:spcPts val="600"/>
              </a:spcBef>
              <a:buSzPct val="80000"/>
              <a:buFont typeface="Wingdings" panose="05000000000000000000" pitchFamily="2" charset="2"/>
              <a:buChar char="ü"/>
            </a:pPr>
            <a:r>
              <a:rPr lang="en-IN" sz="1200" dirty="0">
                <a:solidFill>
                  <a:schemeClr val="dk1"/>
                </a:solidFill>
              </a:rPr>
              <a:t>Performs </a:t>
            </a:r>
            <a:r>
              <a:rPr lang="en-IN" sz="1200" b="1" dirty="0" smtClean="0">
                <a:solidFill>
                  <a:schemeClr val="dk1"/>
                </a:solidFill>
              </a:rPr>
              <a:t>modelling </a:t>
            </a:r>
            <a:r>
              <a:rPr lang="en-IN" sz="1200" b="1" dirty="0">
                <a:solidFill>
                  <a:schemeClr val="dk1"/>
                </a:solidFill>
              </a:rPr>
              <a:t>suggestion </a:t>
            </a:r>
            <a:r>
              <a:rPr lang="en-IN" sz="1200" dirty="0">
                <a:solidFill>
                  <a:schemeClr val="dk1"/>
                </a:solidFill>
              </a:rPr>
              <a:t>based on regression, classification problem type </a:t>
            </a:r>
            <a:r>
              <a:rPr lang="en-IN" sz="1200" dirty="0" smtClean="0">
                <a:solidFill>
                  <a:schemeClr val="dk1"/>
                </a:solidFill>
              </a:rPr>
              <a:t>and allows user to tune the model </a:t>
            </a:r>
            <a:r>
              <a:rPr lang="en-IN" sz="1200" b="1" dirty="0" smtClean="0">
                <a:solidFill>
                  <a:schemeClr val="dk1"/>
                </a:solidFill>
              </a:rPr>
              <a:t>hyper parameters </a:t>
            </a:r>
            <a:r>
              <a:rPr lang="en-IN" sz="1200" dirty="0" smtClean="0">
                <a:solidFill>
                  <a:schemeClr val="dk1"/>
                </a:solidFill>
              </a:rPr>
              <a:t>and train. </a:t>
            </a:r>
          </a:p>
          <a:p>
            <a:pPr marL="247650" lvl="0" indent="-171450">
              <a:spcBef>
                <a:spcPts val="600"/>
              </a:spcBef>
              <a:buSzPct val="80000"/>
              <a:buFont typeface="Wingdings" panose="05000000000000000000" pitchFamily="2" charset="2"/>
              <a:buChar char="ü"/>
            </a:pPr>
            <a:r>
              <a:rPr lang="en-IN" sz="1200" b="1" dirty="0" smtClean="0">
                <a:solidFill>
                  <a:schemeClr val="dk1"/>
                </a:solidFill>
              </a:rPr>
              <a:t>Reports accuracy </a:t>
            </a:r>
            <a:r>
              <a:rPr lang="en-IN" sz="1200" dirty="0">
                <a:solidFill>
                  <a:schemeClr val="dk1"/>
                </a:solidFill>
              </a:rPr>
              <a:t>via R2, RMSE for regression and F1, AUC for classification</a:t>
            </a:r>
            <a:endParaRPr lang="en-IN" sz="1200" dirty="0"/>
          </a:p>
          <a:p>
            <a:pPr marL="0" marR="0" lvl="0" indent="0" algn="l" rtl="0">
              <a:lnSpc>
                <a:spcPct val="100000"/>
              </a:lnSpc>
              <a:spcBef>
                <a:spcPts val="0"/>
              </a:spcBef>
              <a:spcAft>
                <a:spcPts val="0"/>
              </a:spcAft>
              <a:buNone/>
            </a:pPr>
            <a:endParaRPr sz="1200" b="0" i="0" u="none" strike="noStrike" cap="none" dirty="0">
              <a:solidFill>
                <a:schemeClr val="dk1"/>
              </a:solidFill>
              <a:latin typeface="Arial"/>
              <a:ea typeface="Arial"/>
              <a:cs typeface="Arial"/>
              <a:sym typeface="Arial"/>
            </a:endParaRPr>
          </a:p>
        </p:txBody>
      </p:sp>
      <p:grpSp>
        <p:nvGrpSpPr>
          <p:cNvPr id="72" name="Google Shape;72;p9"/>
          <p:cNvGrpSpPr/>
          <p:nvPr/>
        </p:nvGrpSpPr>
        <p:grpSpPr>
          <a:xfrm>
            <a:off x="8137502" y="76067"/>
            <a:ext cx="1083928" cy="733078"/>
            <a:chOff x="8043453" y="76067"/>
            <a:chExt cx="1177977" cy="747206"/>
          </a:xfrm>
        </p:grpSpPr>
        <p:sp>
          <p:nvSpPr>
            <p:cNvPr id="73" name="Google Shape;73;p9"/>
            <p:cNvSpPr txBox="1"/>
            <p:nvPr/>
          </p:nvSpPr>
          <p:spPr>
            <a:xfrm>
              <a:off x="8106970" y="515496"/>
              <a:ext cx="11144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2060"/>
                  </a:solidFill>
                  <a:latin typeface="Arimo"/>
                  <a:ea typeface="Arimo"/>
                  <a:cs typeface="Arimo"/>
                  <a:sym typeface="Arimo"/>
                </a:rPr>
                <a:t>ML</a:t>
              </a:r>
              <a:r>
                <a:rPr lang="en-US" sz="1400" b="1" i="0" u="none" strike="noStrike" cap="none">
                  <a:solidFill>
                    <a:srgbClr val="000000"/>
                  </a:solidFill>
                  <a:latin typeface="Arimo"/>
                  <a:ea typeface="Arimo"/>
                  <a:cs typeface="Arimo"/>
                  <a:sym typeface="Arimo"/>
                </a:rPr>
                <a:t> </a:t>
              </a:r>
              <a:r>
                <a:rPr lang="en-US" sz="1400" b="1" i="0" u="none" strike="noStrike" cap="none">
                  <a:solidFill>
                    <a:srgbClr val="2EA59D"/>
                  </a:solidFill>
                  <a:latin typeface="Arimo"/>
                  <a:ea typeface="Arimo"/>
                  <a:cs typeface="Arimo"/>
                  <a:sym typeface="Arimo"/>
                </a:rPr>
                <a:t>Init</a:t>
              </a:r>
              <a:endParaRPr sz="1400" b="1" i="0" u="none" strike="noStrike" cap="none">
                <a:solidFill>
                  <a:srgbClr val="2EA59D"/>
                </a:solidFill>
                <a:latin typeface="Arimo"/>
                <a:ea typeface="Arimo"/>
                <a:cs typeface="Arimo"/>
                <a:sym typeface="Arimo"/>
              </a:endParaRPr>
            </a:p>
          </p:txBody>
        </p:sp>
        <p:pic>
          <p:nvPicPr>
            <p:cNvPr id="74" name="Google Shape;74;p9"/>
            <p:cNvPicPr preferRelativeResize="0"/>
            <p:nvPr/>
          </p:nvPicPr>
          <p:blipFill rotWithShape="1">
            <a:blip r:embed="rId4">
              <a:alphaModFix/>
            </a:blip>
            <a:srcRect/>
            <a:stretch/>
          </p:blipFill>
          <p:spPr>
            <a:xfrm>
              <a:off x="8228297" y="130738"/>
              <a:ext cx="560884" cy="475313"/>
            </a:xfrm>
            <a:prstGeom prst="rect">
              <a:avLst/>
            </a:prstGeom>
            <a:noFill/>
            <a:ln>
              <a:noFill/>
            </a:ln>
          </p:spPr>
        </p:pic>
        <p:sp>
          <p:nvSpPr>
            <p:cNvPr id="75" name="Google Shape;75;p9"/>
            <p:cNvSpPr/>
            <p:nvPr/>
          </p:nvSpPr>
          <p:spPr>
            <a:xfrm>
              <a:off x="8043453" y="76067"/>
              <a:ext cx="942755" cy="747206"/>
            </a:xfrm>
            <a:prstGeom prst="rect">
              <a:avLst/>
            </a:prstGeom>
            <a:noFill/>
            <a:ln w="25400" cap="flat" cmpd="sng">
              <a:solidFill>
                <a:srgbClr val="3895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700" b="0" i="0" u="none" strike="noStrike" cap="none">
                <a:solidFill>
                  <a:schemeClr val="lt1"/>
                </a:solidFill>
                <a:latin typeface="Arial"/>
                <a:ea typeface="Arial"/>
                <a:cs typeface="Arial"/>
                <a:sym typeface="Arial"/>
              </a:endParaRPr>
            </a:p>
          </p:txBody>
        </p:sp>
      </p:grpSp>
      <p:sp>
        <p:nvSpPr>
          <p:cNvPr id="2" name="Rectangle 1"/>
          <p:cNvSpPr/>
          <p:nvPr/>
        </p:nvSpPr>
        <p:spPr>
          <a:xfrm>
            <a:off x="584408" y="770145"/>
            <a:ext cx="8420579" cy="523220"/>
          </a:xfrm>
          <a:prstGeom prst="rect">
            <a:avLst/>
          </a:prstGeom>
        </p:spPr>
        <p:txBody>
          <a:bodyPr wrap="square">
            <a:spAutoFit/>
          </a:bodyPr>
          <a:lstStyle/>
          <a:p>
            <a:pPr marL="76200" lvl="0">
              <a:spcBef>
                <a:spcPts val="600"/>
              </a:spcBef>
              <a:buSzPts val="2400"/>
            </a:pPr>
            <a:r>
              <a:rPr lang="en-IN" dirty="0" err="1"/>
              <a:t>MLInit</a:t>
            </a:r>
            <a:r>
              <a:rPr lang="en-IN" dirty="0"/>
              <a:t> is a comprehensive python-notebook based framework for data wrangling and exploratory analysis. </a:t>
            </a:r>
            <a:endParaRPr lang="en-IN" dirty="0"/>
          </a:p>
        </p:txBody>
      </p:sp>
    </p:spTree>
    <p:extLst>
      <p:ext uri="{BB962C8B-B14F-4D97-AF65-F5344CB8AC3E}">
        <p14:creationId xmlns:p14="http://schemas.microsoft.com/office/powerpoint/2010/main" val="2675830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3"/>
          <p:cNvSpPr txBox="1">
            <a:spLocks noGrp="1"/>
          </p:cNvSpPr>
          <p:nvPr>
            <p:ph type="title"/>
          </p:nvPr>
        </p:nvSpPr>
        <p:spPr>
          <a:xfrm>
            <a:off x="691200" y="152400"/>
            <a:ext cx="7761600" cy="501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a:t>How is ML Init different?</a:t>
            </a:r>
            <a:endParaRPr/>
          </a:p>
        </p:txBody>
      </p:sp>
      <p:sp>
        <p:nvSpPr>
          <p:cNvPr id="56" name="Google Shape;56;p3"/>
          <p:cNvSpPr txBox="1">
            <a:spLocks noGrp="1"/>
          </p:cNvSpPr>
          <p:nvPr>
            <p:ph type="body" idx="1"/>
          </p:nvPr>
        </p:nvSpPr>
        <p:spPr>
          <a:xfrm>
            <a:off x="584409" y="654096"/>
            <a:ext cx="8192400" cy="4337100"/>
          </a:xfrm>
          <a:prstGeom prst="rect">
            <a:avLst/>
          </a:prstGeom>
          <a:noFill/>
          <a:ln>
            <a:noFill/>
          </a:ln>
        </p:spPr>
        <p:txBody>
          <a:bodyPr spcFirstLastPara="1" wrap="square" lIns="91425" tIns="91425" rIns="91425" bIns="91425" anchor="t" anchorCtr="0">
            <a:noAutofit/>
          </a:bodyPr>
          <a:lstStyle/>
          <a:p>
            <a:pPr marL="76200" lvl="0" indent="0" algn="l" rtl="0">
              <a:lnSpc>
                <a:spcPct val="100000"/>
              </a:lnSpc>
              <a:spcBef>
                <a:spcPts val="600"/>
              </a:spcBef>
              <a:spcAft>
                <a:spcPts val="0"/>
              </a:spcAft>
              <a:buSzPts val="2400"/>
              <a:buNone/>
            </a:pPr>
            <a:endParaRPr sz="1600" dirty="0">
              <a:solidFill>
                <a:schemeClr val="dk1"/>
              </a:solidFill>
              <a:latin typeface="Arial"/>
              <a:ea typeface="Arial"/>
              <a:cs typeface="Arial"/>
              <a:sym typeface="Arial"/>
            </a:endParaRPr>
          </a:p>
        </p:txBody>
      </p:sp>
      <p:sp>
        <p:nvSpPr>
          <p:cNvPr id="57" name="Google Shape;57;p3"/>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grpSp>
        <p:nvGrpSpPr>
          <p:cNvPr id="58" name="Google Shape;58;p3"/>
          <p:cNvGrpSpPr/>
          <p:nvPr/>
        </p:nvGrpSpPr>
        <p:grpSpPr>
          <a:xfrm>
            <a:off x="8043453" y="76067"/>
            <a:ext cx="1177977" cy="747206"/>
            <a:chOff x="8043453" y="76067"/>
            <a:chExt cx="1177977" cy="747206"/>
          </a:xfrm>
        </p:grpSpPr>
        <p:sp>
          <p:nvSpPr>
            <p:cNvPr id="59" name="Google Shape;59;p3"/>
            <p:cNvSpPr txBox="1"/>
            <p:nvPr/>
          </p:nvSpPr>
          <p:spPr>
            <a:xfrm>
              <a:off x="8106970" y="515496"/>
              <a:ext cx="11144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2060"/>
                  </a:solidFill>
                  <a:latin typeface="Arimo"/>
                  <a:ea typeface="Arimo"/>
                  <a:cs typeface="Arimo"/>
                  <a:sym typeface="Arimo"/>
                </a:rPr>
                <a:t>ML</a:t>
              </a:r>
              <a:r>
                <a:rPr lang="en-US" sz="1400" b="1" i="0" u="none" strike="noStrike" cap="none">
                  <a:solidFill>
                    <a:srgbClr val="000000"/>
                  </a:solidFill>
                  <a:latin typeface="Arimo"/>
                  <a:ea typeface="Arimo"/>
                  <a:cs typeface="Arimo"/>
                  <a:sym typeface="Arimo"/>
                </a:rPr>
                <a:t> </a:t>
              </a:r>
              <a:r>
                <a:rPr lang="en-US" sz="1400" b="1" i="0" u="none" strike="noStrike" cap="none">
                  <a:solidFill>
                    <a:srgbClr val="2EA59D"/>
                  </a:solidFill>
                  <a:latin typeface="Arimo"/>
                  <a:ea typeface="Arimo"/>
                  <a:cs typeface="Arimo"/>
                  <a:sym typeface="Arimo"/>
                </a:rPr>
                <a:t>Init</a:t>
              </a:r>
              <a:endParaRPr sz="1400" b="1" i="0" u="none" strike="noStrike" cap="none">
                <a:solidFill>
                  <a:srgbClr val="2EA59D"/>
                </a:solidFill>
                <a:latin typeface="Arimo"/>
                <a:ea typeface="Arimo"/>
                <a:cs typeface="Arimo"/>
                <a:sym typeface="Arimo"/>
              </a:endParaRPr>
            </a:p>
          </p:txBody>
        </p:sp>
        <p:pic>
          <p:nvPicPr>
            <p:cNvPr id="60" name="Google Shape;60;p3"/>
            <p:cNvPicPr preferRelativeResize="0"/>
            <p:nvPr/>
          </p:nvPicPr>
          <p:blipFill rotWithShape="1">
            <a:blip r:embed="rId3">
              <a:alphaModFix/>
            </a:blip>
            <a:srcRect/>
            <a:stretch/>
          </p:blipFill>
          <p:spPr>
            <a:xfrm>
              <a:off x="8228297" y="130738"/>
              <a:ext cx="560884" cy="475313"/>
            </a:xfrm>
            <a:prstGeom prst="rect">
              <a:avLst/>
            </a:prstGeom>
            <a:noFill/>
            <a:ln>
              <a:noFill/>
            </a:ln>
          </p:spPr>
        </p:pic>
        <p:sp>
          <p:nvSpPr>
            <p:cNvPr id="61" name="Google Shape;61;p3"/>
            <p:cNvSpPr/>
            <p:nvPr/>
          </p:nvSpPr>
          <p:spPr>
            <a:xfrm>
              <a:off x="8043453" y="76067"/>
              <a:ext cx="942755" cy="747206"/>
            </a:xfrm>
            <a:prstGeom prst="rect">
              <a:avLst/>
            </a:prstGeom>
            <a:noFill/>
            <a:ln w="25400" cap="flat" cmpd="sng">
              <a:solidFill>
                <a:srgbClr val="3895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700" b="0" i="0" u="none" strike="noStrike" cap="none">
                <a:solidFill>
                  <a:schemeClr val="lt1"/>
                </a:solidFill>
                <a:latin typeface="Arial"/>
                <a:ea typeface="Arial"/>
                <a:cs typeface="Arial"/>
                <a:sym typeface="Arial"/>
              </a:endParaRPr>
            </a:p>
          </p:txBody>
        </p:sp>
      </p:grpSp>
      <p:graphicFrame>
        <p:nvGraphicFramePr>
          <p:cNvPr id="62" name="Google Shape;62;p3"/>
          <p:cNvGraphicFramePr/>
          <p:nvPr>
            <p:extLst>
              <p:ext uri="{D42A27DB-BD31-4B8C-83A1-F6EECF244321}">
                <p14:modId xmlns:p14="http://schemas.microsoft.com/office/powerpoint/2010/main" val="1015483485"/>
              </p:ext>
            </p:extLst>
          </p:nvPr>
        </p:nvGraphicFramePr>
        <p:xfrm>
          <a:off x="896850" y="1146122"/>
          <a:ext cx="7350300" cy="3087780"/>
        </p:xfrm>
        <a:graphic>
          <a:graphicData uri="http://schemas.openxmlformats.org/drawingml/2006/table">
            <a:tbl>
              <a:tblPr firstRow="1" bandRow="1">
                <a:noFill/>
                <a:tableStyleId>{5D919973-E58F-420A-B83A-4B4CBC3FA0B4}</a:tableStyleId>
              </a:tblPr>
              <a:tblGrid>
                <a:gridCol w="3675150">
                  <a:extLst>
                    <a:ext uri="{9D8B030D-6E8A-4147-A177-3AD203B41FA5}">
                      <a16:colId xmlns:a16="http://schemas.microsoft.com/office/drawing/2014/main" val="20000"/>
                    </a:ext>
                  </a:extLst>
                </a:gridCol>
                <a:gridCol w="367515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200" u="none" strike="noStrike" cap="none"/>
                        <a:t>MLInit</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Other tools</a:t>
                      </a:r>
                      <a:endParaRPr sz="12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1200" u="none" strike="noStrike" cap="none" dirty="0"/>
                        <a:t>No Additional installations, setup, </a:t>
                      </a:r>
                      <a:r>
                        <a:rPr lang="en-US" sz="1200" u="none" strike="noStrike" cap="none" dirty="0" smtClean="0"/>
                        <a:t>it can </a:t>
                      </a:r>
                      <a:r>
                        <a:rPr lang="en-US" sz="1200" u="none" strike="noStrike" cap="none" dirty="0"/>
                        <a:t>run directly on </a:t>
                      </a:r>
                      <a:r>
                        <a:rPr lang="en-US" sz="1200" u="none" strike="noStrike" cap="none" dirty="0" err="1" smtClean="0"/>
                        <a:t>colab</a:t>
                      </a:r>
                      <a:r>
                        <a:rPr lang="en-US" sz="1200" u="none" strike="noStrike" cap="none" dirty="0" smtClean="0"/>
                        <a:t>/</a:t>
                      </a:r>
                      <a:r>
                        <a:rPr lang="en-US" sz="1200" u="none" strike="noStrike" cap="none" dirty="0" err="1" smtClean="0"/>
                        <a:t>jupyter</a:t>
                      </a:r>
                      <a:endParaRPr sz="12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dirty="0"/>
                        <a:t>Need to install the </a:t>
                      </a:r>
                      <a:r>
                        <a:rPr lang="en-US" sz="1200" u="none" strike="noStrike" cap="none" dirty="0" smtClean="0"/>
                        <a:t>tool, very</a:t>
                      </a:r>
                      <a:r>
                        <a:rPr lang="en-US" sz="1200" u="none" strike="noStrike" cap="none" baseline="0" dirty="0" smtClean="0"/>
                        <a:t> few tools available in python.</a:t>
                      </a:r>
                      <a:endParaRPr sz="1200" u="none" strike="noStrike" cap="none" dirty="0"/>
                    </a:p>
                  </a:txBody>
                  <a:tcPr marL="91450" marR="91450" marT="45725" marB="45725"/>
                </a:tc>
                <a:extLst>
                  <a:ext uri="{0D108BD9-81ED-4DB2-BD59-A6C34878D82A}">
                    <a16:rowId xmlns:a16="http://schemas.microsoft.com/office/drawing/2014/main" val="10001"/>
                  </a:ext>
                </a:extLst>
              </a:tr>
              <a:tr h="522330">
                <a:tc>
                  <a:txBody>
                    <a:bodyPr/>
                    <a:lstStyle/>
                    <a:p>
                      <a:pPr marL="0" marR="0" lvl="0" indent="0" algn="l" rtl="0">
                        <a:lnSpc>
                          <a:spcPct val="100000"/>
                        </a:lnSpc>
                        <a:spcBef>
                          <a:spcPts val="0"/>
                        </a:spcBef>
                        <a:spcAft>
                          <a:spcPts val="0"/>
                        </a:spcAft>
                        <a:buNone/>
                      </a:pPr>
                      <a:r>
                        <a:rPr lang="en-US" sz="1200" u="none" strike="noStrike" cap="none" dirty="0"/>
                        <a:t>Auto detect the type of </a:t>
                      </a:r>
                      <a:r>
                        <a:rPr lang="en-US" sz="1200" u="none" strike="noStrike" cap="none" dirty="0" smtClean="0"/>
                        <a:t>problem, </a:t>
                      </a:r>
                      <a:r>
                        <a:rPr lang="en-US" sz="1200" u="none" strike="noStrike" cap="none" dirty="0"/>
                        <a:t>type of features and perform automatic </a:t>
                      </a:r>
                      <a:r>
                        <a:rPr lang="en-US" sz="1200" u="none" strike="noStrike" cap="none" dirty="0" smtClean="0"/>
                        <a:t>visualizations</a:t>
                      </a:r>
                      <a:endParaRPr sz="12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dirty="0"/>
                        <a:t>Visualizations are not automatic, </a:t>
                      </a:r>
                      <a:r>
                        <a:rPr lang="en-US" sz="1200" u="none" strike="noStrike" cap="none" dirty="0" smtClean="0"/>
                        <a:t>user </a:t>
                      </a:r>
                      <a:r>
                        <a:rPr lang="en-US" sz="1200" u="none" strike="noStrike" cap="none" dirty="0"/>
                        <a:t>needs to provide </a:t>
                      </a:r>
                      <a:r>
                        <a:rPr lang="en-US" sz="1200" u="none" strike="noStrike" cap="none" dirty="0" smtClean="0"/>
                        <a:t>information required </a:t>
                      </a:r>
                      <a:r>
                        <a:rPr lang="en-US" sz="1200" u="none" strike="noStrike" cap="none" dirty="0"/>
                        <a:t>for </a:t>
                      </a:r>
                      <a:r>
                        <a:rPr lang="en-US" sz="1200" u="none" strike="noStrike" cap="none" dirty="0" smtClean="0"/>
                        <a:t>visualizations</a:t>
                      </a:r>
                      <a:endParaRPr sz="12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1200" i="1" u="none" strike="noStrike" cap="none" dirty="0"/>
                        <a:t>Performs Feature distribution analysis(skewed, uniform or normal), </a:t>
                      </a:r>
                      <a:r>
                        <a:rPr lang="en-US" sz="1200" i="1" u="none" strike="noStrike" cap="none" dirty="0" smtClean="0"/>
                        <a:t>multi-collinearity </a:t>
                      </a:r>
                      <a:r>
                        <a:rPr lang="en-US" sz="1200" i="1" u="none" strike="noStrike" cap="none" dirty="0"/>
                        <a:t>test, dimensionality reduction test and p</a:t>
                      </a:r>
                      <a:r>
                        <a:rPr lang="en-US" sz="1200" b="0" i="1" u="none" strike="noStrike" cap="none" dirty="0">
                          <a:solidFill>
                            <a:schemeClr val="dk1"/>
                          </a:solidFill>
                          <a:latin typeface="Arial"/>
                          <a:ea typeface="Arial"/>
                          <a:cs typeface="Arial"/>
                          <a:sym typeface="Arial"/>
                        </a:rPr>
                        <a:t>rovide user-driven insights.</a:t>
                      </a:r>
                      <a:endParaRPr sz="1200" i="1" u="none" strike="noStrike" cap="none" dirty="0"/>
                    </a:p>
                  </a:txBody>
                  <a:tcPr marL="91450" marR="91450" marT="45725" marB="45725"/>
                </a:tc>
                <a:tc rowSpan="3">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u="none" strike="noStrike" cap="none" dirty="0" smtClean="0"/>
                        <a:t>We</a:t>
                      </a:r>
                      <a:r>
                        <a:rPr lang="en-US" sz="1200" u="none" strike="noStrike" cap="none" baseline="0" dirty="0" smtClean="0"/>
                        <a:t> didn’t come across such functionality in other tools</a:t>
                      </a:r>
                      <a:endParaRPr lang="en-US" sz="1200" u="none" strike="noStrike" cap="none" dirty="0" smtClean="0"/>
                    </a:p>
                    <a:p>
                      <a:pPr marL="0" marR="0" lvl="0" indent="0" algn="l" rtl="0">
                        <a:lnSpc>
                          <a:spcPct val="100000"/>
                        </a:lnSpc>
                        <a:spcBef>
                          <a:spcPts val="0"/>
                        </a:spcBef>
                        <a:spcAft>
                          <a:spcPts val="0"/>
                        </a:spcAft>
                        <a:buNone/>
                      </a:pPr>
                      <a:endParaRPr sz="1200" u="none" strike="noStrike" cap="none" dirty="0"/>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sz="1200" i="1" u="none" strike="noStrike" cap="none" dirty="0"/>
                        <a:t>Stratification on top correlated features and report the error reduction in comparison to random split</a:t>
                      </a:r>
                      <a:endParaRPr sz="1200" i="1" u="none" strike="noStrike" cap="none" dirty="0"/>
                    </a:p>
                  </a:txBody>
                  <a:tcPr marL="91450" marR="91450" marT="45725" marB="45725"/>
                </a:tc>
                <a:tc vMerge="1">
                  <a:txBody>
                    <a:bodyPr/>
                    <a:lstStyle/>
                    <a:p>
                      <a:pPr marL="0" marR="0" lvl="0" indent="0" algn="l" rtl="0">
                        <a:lnSpc>
                          <a:spcPct val="100000"/>
                        </a:lnSpc>
                        <a:spcBef>
                          <a:spcPts val="0"/>
                        </a:spcBef>
                        <a:spcAft>
                          <a:spcPts val="0"/>
                        </a:spcAft>
                        <a:buNone/>
                      </a:pPr>
                      <a:endParaRPr sz="1200" u="none" strike="noStrike" cap="none"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n-US" sz="1200" u="none" strike="noStrike" cap="none" dirty="0"/>
                        <a:t>Automatic data cleaning, data type conversions and imputation based on various methods</a:t>
                      </a:r>
                      <a:endParaRPr sz="1200" u="none" strike="noStrike" cap="none" dirty="0"/>
                    </a:p>
                  </a:txBody>
                  <a:tcPr marL="91450" marR="91450" marT="45725" marB="45725"/>
                </a:tc>
                <a:tc vMerge="1">
                  <a:txBody>
                    <a:bodyPr/>
                    <a:lstStyle/>
                    <a:p>
                      <a:pPr marL="0" marR="0" lvl="0" indent="0" algn="l" rtl="0">
                        <a:lnSpc>
                          <a:spcPct val="100000"/>
                        </a:lnSpc>
                        <a:spcBef>
                          <a:spcPts val="0"/>
                        </a:spcBef>
                        <a:spcAft>
                          <a:spcPts val="0"/>
                        </a:spcAft>
                        <a:buNone/>
                      </a:pPr>
                      <a:endParaRPr sz="12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txBox="1">
            <a:spLocks noGrp="1"/>
          </p:cNvSpPr>
          <p:nvPr>
            <p:ph type="body" idx="1"/>
          </p:nvPr>
        </p:nvSpPr>
        <p:spPr>
          <a:xfrm>
            <a:off x="1340665" y="1534139"/>
            <a:ext cx="6462668" cy="2645975"/>
          </a:xfrm>
          <a:prstGeom prst="rect">
            <a:avLst/>
          </a:prstGeom>
          <a:noFill/>
          <a:ln w="158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361950" algn="l" rtl="0">
              <a:lnSpc>
                <a:spcPct val="100000"/>
              </a:lnSpc>
              <a:spcBef>
                <a:spcPts val="600"/>
              </a:spcBef>
              <a:spcAft>
                <a:spcPts val="0"/>
              </a:spcAft>
              <a:buSzPts val="2100"/>
              <a:buFont typeface="Arial"/>
              <a:buChar char="▣"/>
            </a:pPr>
            <a:r>
              <a:rPr lang="en-US" sz="1800">
                <a:solidFill>
                  <a:srgbClr val="333333"/>
                </a:solidFill>
                <a:latin typeface="Arial"/>
                <a:ea typeface="Arial"/>
                <a:cs typeface="Arial"/>
                <a:sym typeface="Arial"/>
              </a:rPr>
              <a:t>Ajith Kumar K (</a:t>
            </a:r>
            <a:r>
              <a:rPr lang="en-US" sz="1800">
                <a:solidFill>
                  <a:srgbClr val="333333"/>
                </a:solidFill>
                <a:uFill>
                  <a:noFill/>
                </a:u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ajithkumark@iisc.ac.in</a:t>
            </a:r>
            <a:r>
              <a:rPr lang="en-US" sz="1800">
                <a:solidFill>
                  <a:srgbClr val="333333"/>
                </a:solidFill>
                <a:latin typeface="Arial"/>
                <a:ea typeface="Arial"/>
                <a:cs typeface="Arial"/>
                <a:sym typeface="Arial"/>
              </a:rPr>
              <a:t>)</a:t>
            </a:r>
            <a:endParaRPr sz="1800">
              <a:solidFill>
                <a:srgbClr val="333333"/>
              </a:solidFill>
              <a:latin typeface="Arial"/>
              <a:ea typeface="Arial"/>
              <a:cs typeface="Arial"/>
              <a:sym typeface="Arial"/>
            </a:endParaRPr>
          </a:p>
          <a:p>
            <a:pPr marL="457200" lvl="0" indent="0" algn="l" rtl="0">
              <a:lnSpc>
                <a:spcPct val="100000"/>
              </a:lnSpc>
              <a:spcBef>
                <a:spcPts val="600"/>
              </a:spcBef>
              <a:spcAft>
                <a:spcPts val="0"/>
              </a:spcAft>
              <a:buSzPts val="2400"/>
              <a:buNone/>
            </a:pPr>
            <a:endParaRPr sz="1800">
              <a:solidFill>
                <a:srgbClr val="333333"/>
              </a:solidFill>
              <a:latin typeface="Arial"/>
              <a:ea typeface="Arial"/>
              <a:cs typeface="Arial"/>
              <a:sym typeface="Arial"/>
            </a:endParaRPr>
          </a:p>
          <a:p>
            <a:pPr marL="457200" lvl="0" indent="-361950" algn="l" rtl="0">
              <a:lnSpc>
                <a:spcPct val="100000"/>
              </a:lnSpc>
              <a:spcBef>
                <a:spcPts val="600"/>
              </a:spcBef>
              <a:spcAft>
                <a:spcPts val="0"/>
              </a:spcAft>
              <a:buSzPts val="2100"/>
              <a:buFont typeface="Arial"/>
              <a:buChar char="▣"/>
            </a:pPr>
            <a:r>
              <a:rPr lang="en-US" sz="1800">
                <a:solidFill>
                  <a:srgbClr val="333333"/>
                </a:solidFill>
                <a:latin typeface="Arial"/>
                <a:ea typeface="Arial"/>
                <a:cs typeface="Arial"/>
                <a:sym typeface="Arial"/>
              </a:rPr>
              <a:t>Jamsheed M P (</a:t>
            </a:r>
            <a:r>
              <a:rPr lang="en-US" sz="1800">
                <a:solidFill>
                  <a:schemeClr val="hlink"/>
                </a:solidFill>
                <a:uFill>
                  <a:noFill/>
                </a:uFill>
                <a:latin typeface="Arial"/>
                <a:ea typeface="Arial"/>
                <a:cs typeface="Arial"/>
                <a:sym typeface="Arial"/>
                <a:hlinkClick r:id="rId4"/>
              </a:rPr>
              <a:t>jamsheedm@iisc.ac.in</a:t>
            </a:r>
            <a:r>
              <a:rPr lang="en-US" sz="1800">
                <a:solidFill>
                  <a:srgbClr val="333333"/>
                </a:solidFill>
                <a:latin typeface="Arial"/>
                <a:ea typeface="Arial"/>
                <a:cs typeface="Arial"/>
                <a:sym typeface="Arial"/>
              </a:rPr>
              <a:t>)</a:t>
            </a:r>
            <a:endParaRPr sz="1800">
              <a:solidFill>
                <a:srgbClr val="333333"/>
              </a:solidFill>
              <a:latin typeface="Arial"/>
              <a:ea typeface="Arial"/>
              <a:cs typeface="Arial"/>
              <a:sym typeface="Arial"/>
            </a:endParaRPr>
          </a:p>
          <a:p>
            <a:pPr marL="457200" lvl="0" indent="0" algn="l" rtl="0">
              <a:lnSpc>
                <a:spcPct val="100000"/>
              </a:lnSpc>
              <a:spcBef>
                <a:spcPts val="600"/>
              </a:spcBef>
              <a:spcAft>
                <a:spcPts val="0"/>
              </a:spcAft>
              <a:buSzPts val="2400"/>
              <a:buNone/>
            </a:pPr>
            <a:endParaRPr sz="1800">
              <a:solidFill>
                <a:srgbClr val="333333"/>
              </a:solidFill>
              <a:latin typeface="Arial"/>
              <a:ea typeface="Arial"/>
              <a:cs typeface="Arial"/>
              <a:sym typeface="Arial"/>
            </a:endParaRPr>
          </a:p>
          <a:p>
            <a:pPr marL="457200" lvl="0" indent="-361950" algn="l" rtl="0">
              <a:lnSpc>
                <a:spcPct val="100000"/>
              </a:lnSpc>
              <a:spcBef>
                <a:spcPts val="600"/>
              </a:spcBef>
              <a:spcAft>
                <a:spcPts val="0"/>
              </a:spcAft>
              <a:buSzPts val="2100"/>
              <a:buFont typeface="Arial"/>
              <a:buChar char="▣"/>
            </a:pPr>
            <a:r>
              <a:rPr lang="en-US" sz="1800">
                <a:solidFill>
                  <a:srgbClr val="333333"/>
                </a:solidFill>
                <a:latin typeface="Arial"/>
                <a:ea typeface="Arial"/>
                <a:cs typeface="Arial"/>
                <a:sym typeface="Arial"/>
              </a:rPr>
              <a:t>Shilpa Singh (shilpasingh@iisc.ac.in)</a:t>
            </a:r>
            <a:endParaRPr sz="1800">
              <a:solidFill>
                <a:srgbClr val="333333"/>
              </a:solidFill>
              <a:latin typeface="Arial"/>
              <a:ea typeface="Arial"/>
              <a:cs typeface="Arial"/>
              <a:sym typeface="Arial"/>
            </a:endParaRPr>
          </a:p>
          <a:p>
            <a:pPr marL="457200" lvl="0" indent="0" algn="l" rtl="0">
              <a:lnSpc>
                <a:spcPct val="100000"/>
              </a:lnSpc>
              <a:spcBef>
                <a:spcPts val="600"/>
              </a:spcBef>
              <a:spcAft>
                <a:spcPts val="0"/>
              </a:spcAft>
              <a:buSzPts val="2400"/>
              <a:buNone/>
            </a:pPr>
            <a:endParaRPr sz="1800">
              <a:solidFill>
                <a:srgbClr val="333333"/>
              </a:solidFill>
              <a:latin typeface="Arial"/>
              <a:ea typeface="Arial"/>
              <a:cs typeface="Arial"/>
              <a:sym typeface="Arial"/>
            </a:endParaRPr>
          </a:p>
          <a:p>
            <a:pPr marL="457200" lvl="0" indent="-361950" algn="l" rtl="0">
              <a:lnSpc>
                <a:spcPct val="100000"/>
              </a:lnSpc>
              <a:spcBef>
                <a:spcPts val="600"/>
              </a:spcBef>
              <a:spcAft>
                <a:spcPts val="0"/>
              </a:spcAft>
              <a:buSzPts val="2100"/>
              <a:buFont typeface="Arial"/>
              <a:buChar char="▣"/>
            </a:pPr>
            <a:r>
              <a:rPr lang="en-US" sz="1800">
                <a:solidFill>
                  <a:srgbClr val="333333"/>
                </a:solidFill>
                <a:latin typeface="Arial"/>
                <a:ea typeface="Arial"/>
                <a:cs typeface="Arial"/>
                <a:sym typeface="Arial"/>
              </a:rPr>
              <a:t>Sourabh Gothe Vasant (sourabhgothe@iisc.ac.in)</a:t>
            </a:r>
            <a:endParaRPr sz="1800">
              <a:solidFill>
                <a:srgbClr val="333333"/>
              </a:solidFill>
              <a:latin typeface="Arial"/>
              <a:ea typeface="Arial"/>
              <a:cs typeface="Arial"/>
              <a:sym typeface="Arial"/>
            </a:endParaRPr>
          </a:p>
          <a:p>
            <a:pPr marL="457200" lvl="0" indent="-228600" algn="l" rtl="0">
              <a:lnSpc>
                <a:spcPct val="100000"/>
              </a:lnSpc>
              <a:spcBef>
                <a:spcPts val="600"/>
              </a:spcBef>
              <a:spcAft>
                <a:spcPts val="0"/>
              </a:spcAft>
              <a:buSzPts val="2400"/>
              <a:buNone/>
            </a:pPr>
            <a:endParaRPr sz="1800">
              <a:solidFill>
                <a:srgbClr val="333333"/>
              </a:solidFill>
              <a:latin typeface="Arial"/>
              <a:ea typeface="Arial"/>
              <a:cs typeface="Arial"/>
              <a:sym typeface="Arial"/>
            </a:endParaRPr>
          </a:p>
        </p:txBody>
      </p:sp>
      <p:sp>
        <p:nvSpPr>
          <p:cNvPr id="81" name="Google Shape;81;p10"/>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82" name="Google Shape;82;p10"/>
          <p:cNvSpPr txBox="1"/>
          <p:nvPr/>
        </p:nvSpPr>
        <p:spPr>
          <a:xfrm>
            <a:off x="3140364" y="781961"/>
            <a:ext cx="2863271" cy="6036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3000"/>
              <a:buFont typeface="Montserrat"/>
              <a:buNone/>
            </a:pPr>
            <a:r>
              <a:rPr lang="en-US" sz="3000" b="1" i="0" u="none" strike="noStrike" cap="none">
                <a:solidFill>
                  <a:schemeClr val="dk1"/>
                </a:solidFill>
                <a:latin typeface="Montserrat"/>
                <a:ea typeface="Montserrat"/>
                <a:cs typeface="Montserrat"/>
                <a:sym typeface="Montserrat"/>
              </a:rPr>
              <a:t>Thank You !</a:t>
            </a:r>
            <a:endParaRPr sz="3000" b="1" i="0" u="none" strike="noStrike" cap="none">
              <a:solidFill>
                <a:schemeClr val="dk1"/>
              </a:solidFill>
              <a:latin typeface="Montserrat"/>
              <a:ea typeface="Montserrat"/>
              <a:cs typeface="Montserrat"/>
              <a:sym typeface="Montserrat"/>
            </a:endParaRPr>
          </a:p>
        </p:txBody>
      </p:sp>
      <p:grpSp>
        <p:nvGrpSpPr>
          <p:cNvPr id="83" name="Google Shape;83;p10"/>
          <p:cNvGrpSpPr/>
          <p:nvPr/>
        </p:nvGrpSpPr>
        <p:grpSpPr>
          <a:xfrm>
            <a:off x="8043453" y="76067"/>
            <a:ext cx="1177977" cy="747206"/>
            <a:chOff x="8043453" y="76067"/>
            <a:chExt cx="1177977" cy="747206"/>
          </a:xfrm>
        </p:grpSpPr>
        <p:sp>
          <p:nvSpPr>
            <p:cNvPr id="84" name="Google Shape;84;p10"/>
            <p:cNvSpPr txBox="1"/>
            <p:nvPr/>
          </p:nvSpPr>
          <p:spPr>
            <a:xfrm>
              <a:off x="8106970" y="515496"/>
              <a:ext cx="11144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2060"/>
                  </a:solidFill>
                  <a:latin typeface="Arimo"/>
                  <a:ea typeface="Arimo"/>
                  <a:cs typeface="Arimo"/>
                  <a:sym typeface="Arimo"/>
                </a:rPr>
                <a:t>ML</a:t>
              </a:r>
              <a:r>
                <a:rPr lang="en-US" sz="1400" b="1" i="0" u="none" strike="noStrike" cap="none">
                  <a:solidFill>
                    <a:srgbClr val="000000"/>
                  </a:solidFill>
                  <a:latin typeface="Arimo"/>
                  <a:ea typeface="Arimo"/>
                  <a:cs typeface="Arimo"/>
                  <a:sym typeface="Arimo"/>
                </a:rPr>
                <a:t> </a:t>
              </a:r>
              <a:r>
                <a:rPr lang="en-US" sz="1400" b="1" i="0" u="none" strike="noStrike" cap="none">
                  <a:solidFill>
                    <a:srgbClr val="2EA59D"/>
                  </a:solidFill>
                  <a:latin typeface="Arimo"/>
                  <a:ea typeface="Arimo"/>
                  <a:cs typeface="Arimo"/>
                  <a:sym typeface="Arimo"/>
                </a:rPr>
                <a:t>Init</a:t>
              </a:r>
              <a:endParaRPr sz="1400" b="1" i="0" u="none" strike="noStrike" cap="none">
                <a:solidFill>
                  <a:srgbClr val="2EA59D"/>
                </a:solidFill>
                <a:latin typeface="Arimo"/>
                <a:ea typeface="Arimo"/>
                <a:cs typeface="Arimo"/>
                <a:sym typeface="Arimo"/>
              </a:endParaRPr>
            </a:p>
          </p:txBody>
        </p:sp>
        <p:pic>
          <p:nvPicPr>
            <p:cNvPr id="85" name="Google Shape;85;p10"/>
            <p:cNvPicPr preferRelativeResize="0"/>
            <p:nvPr/>
          </p:nvPicPr>
          <p:blipFill rotWithShape="1">
            <a:blip r:embed="rId5">
              <a:alphaModFix/>
            </a:blip>
            <a:srcRect/>
            <a:stretch/>
          </p:blipFill>
          <p:spPr>
            <a:xfrm>
              <a:off x="8228297" y="130738"/>
              <a:ext cx="560884" cy="475313"/>
            </a:xfrm>
            <a:prstGeom prst="rect">
              <a:avLst/>
            </a:prstGeom>
            <a:noFill/>
            <a:ln>
              <a:noFill/>
            </a:ln>
          </p:spPr>
        </p:pic>
        <p:sp>
          <p:nvSpPr>
            <p:cNvPr id="86" name="Google Shape;86;p10"/>
            <p:cNvSpPr/>
            <p:nvPr/>
          </p:nvSpPr>
          <p:spPr>
            <a:xfrm>
              <a:off x="8043453" y="76067"/>
              <a:ext cx="942755" cy="747206"/>
            </a:xfrm>
            <a:prstGeom prst="rect">
              <a:avLst/>
            </a:prstGeom>
            <a:noFill/>
            <a:ln w="25400" cap="flat" cmpd="sng">
              <a:solidFill>
                <a:srgbClr val="3895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700" b="0" i="0" u="none" strike="noStrike" cap="none">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639</Words>
  <Application>Microsoft Office PowerPoint</Application>
  <PresentationFormat>On-screen Show (16:9)</PresentationFormat>
  <Paragraphs>53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Wingdings</vt:lpstr>
      <vt:lpstr>Montserrat</vt:lpstr>
      <vt:lpstr>Arimo</vt:lpstr>
      <vt:lpstr>Arial</vt:lpstr>
      <vt:lpstr>Desdemona template</vt:lpstr>
      <vt:lpstr>  A Comprehensive ML Framework for  Data Wrangling and Exploratory Analysis</vt:lpstr>
      <vt:lpstr>Why do we need ML Init?</vt:lpstr>
      <vt:lpstr>What is ML Init??</vt:lpstr>
      <vt:lpstr>How is ML Init different?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Comprehensive ML Framework for  Data Wrangling and Exploratory Analysis</dc:title>
  <dc:creator>Jamsheed</dc:creator>
  <cp:lastModifiedBy>Shilpa Singh</cp:lastModifiedBy>
  <cp:revision>31</cp:revision>
  <dcterms:modified xsi:type="dcterms:W3CDTF">2022-04-15T17:01:03Z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