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9E1"/>
    <a:srgbClr val="1802BE"/>
    <a:srgbClr val="881C1C"/>
    <a:srgbClr val="003300"/>
    <a:srgbClr val="33CCFF"/>
    <a:srgbClr val="333399"/>
    <a:srgbClr val="00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339" autoAdjust="0"/>
    <p:restoredTop sz="94743"/>
  </p:normalViewPr>
  <p:slideViewPr>
    <p:cSldViewPr snapToObjects="1">
      <p:cViewPr>
        <p:scale>
          <a:sx n="100" d="100"/>
          <a:sy n="100" d="100"/>
        </p:scale>
        <p:origin x="-3768" y="144"/>
      </p:cViewPr>
      <p:guideLst>
        <p:guide orient="horz" pos="10368"/>
        <p:guide pos="6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t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l" defTabSz="1009650" eaLnBrk="0" hangingPunct="0">
              <a:defRPr sz="1300" b="0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09075"/>
            <a:ext cx="317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600" tIns="50801" rIns="101600" bIns="50801" numCol="1" anchor="b" anchorCtr="0" compatLnSpc="1">
            <a:prstTxWarp prst="textNoShape">
              <a:avLst/>
            </a:prstTxWarp>
          </a:bodyPr>
          <a:lstStyle>
            <a:lvl1pPr algn="r" defTabSz="1009650" eaLnBrk="0" hangingPunct="0">
              <a:defRPr sz="1300" b="0"/>
            </a:lvl1pPr>
          </a:lstStyle>
          <a:p>
            <a:fld id="{DC789FCC-E727-488A-A33C-A5552592B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322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0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0" y="715963"/>
            <a:ext cx="2427288" cy="3638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94225"/>
            <a:ext cx="5365750" cy="4278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600" tIns="50801" rIns="101600" bIns="50801"/>
          <a:lstStyle/>
          <a:p>
            <a:pPr eaLnBrk="1" hangingPunct="1"/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5F94-57C6-44CE-AB13-D2710FD9A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49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4A33D-35FA-46DE-868F-B8F1B7B6A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5288" y="2925763"/>
            <a:ext cx="4662487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25" y="2925763"/>
            <a:ext cx="13835063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C8A32-8506-4E70-A290-608DF2686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5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B967-7620-4C70-B0B4-ADDE01FE5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49BA5-ACE6-4D4B-8F01-6431F9348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25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9512300"/>
            <a:ext cx="9248775" cy="1974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522E6-4BFA-4FE7-A9D5-70100E321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0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B4B67-9567-477F-B664-2CA6A280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0CB3-9DBC-4627-A29E-0EC9EC148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03D6A-C22D-4CC0-8720-7E3C4DF59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9247B-B7B3-4F94-96F2-A012476E4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6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6506E-E436-4D17-841C-431234A09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825" y="2925763"/>
            <a:ext cx="186499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825" y="9512300"/>
            <a:ext cx="18649950" cy="197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651" tIns="162326" rIns="324651" bIns="162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82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6175" y="29992638"/>
            <a:ext cx="69532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50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5775" y="29992638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4651" tIns="162326" rIns="324651" bIns="162326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5000" b="0">
                <a:latin typeface="Times New Roman" pitchFamily="18" charset="0"/>
              </a:defRPr>
            </a:lvl1pPr>
          </a:lstStyle>
          <a:p>
            <a:fld id="{40B94791-BCEA-4460-B0C8-2456351EF8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2pPr>
      <a:lvl3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3pPr>
      <a:lvl4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4pPr>
      <a:lvl5pPr algn="ctr" defTabSz="3224213" rtl="0" eaLnBrk="0" fontAlgn="base" hangingPunct="0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  <a:ea typeface="ＭＳ Ｐゴシック" pitchFamily="-110" charset="-128"/>
          <a:cs typeface="ＭＳ Ｐゴシック" pitchFamily="-110" charset="-128"/>
        </a:defRPr>
      </a:lvl5pPr>
      <a:lvl6pPr marL="4572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6pPr>
      <a:lvl7pPr marL="9144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7pPr>
      <a:lvl8pPr marL="13716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8pPr>
      <a:lvl9pPr marL="1828800" algn="ctr" defTabSz="3224213" rtl="0" fontAlgn="base">
        <a:spcBef>
          <a:spcPct val="0"/>
        </a:spcBef>
        <a:spcAft>
          <a:spcPct val="0"/>
        </a:spcAft>
        <a:defRPr sz="15500">
          <a:solidFill>
            <a:schemeClr val="tx2"/>
          </a:solidFill>
          <a:latin typeface="Times New Roman" pitchFamily="-111" charset="0"/>
        </a:defRPr>
      </a:lvl9pPr>
    </p:titleStyle>
    <p:bodyStyle>
      <a:lvl1pPr marL="1209675" indent="-1209675" algn="l" defTabSz="3224213" rtl="0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2619375" indent="-1008063" algn="l" defTabSz="3224213" rtl="0" eaLnBrk="0" fontAlgn="base" hangingPunct="0">
        <a:spcBef>
          <a:spcPct val="20000"/>
        </a:spcBef>
        <a:spcAft>
          <a:spcPct val="0"/>
        </a:spcAft>
        <a:buChar char="–"/>
        <a:defRPr sz="9800">
          <a:solidFill>
            <a:schemeClr val="tx1"/>
          </a:solidFill>
          <a:latin typeface="+mn-lt"/>
          <a:ea typeface="ＭＳ Ｐゴシック" pitchFamily="-111" charset="-128"/>
        </a:defRPr>
      </a:lvl2pPr>
      <a:lvl3pPr marL="4029075" indent="-804863" algn="l" defTabSz="3224213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pitchFamily="-111" charset="-128"/>
        </a:defRPr>
      </a:lvl3pPr>
      <a:lvl4pPr marL="5641975" indent="-806450" algn="l" defTabSz="3224213" rtl="0" eaLnBrk="0" fontAlgn="base" hangingPunct="0">
        <a:spcBef>
          <a:spcPct val="20000"/>
        </a:spcBef>
        <a:spcAft>
          <a:spcPct val="0"/>
        </a:spcAft>
        <a:buChar char="–"/>
        <a:defRPr sz="7100">
          <a:solidFill>
            <a:schemeClr val="tx1"/>
          </a:solidFill>
          <a:latin typeface="+mn-lt"/>
          <a:ea typeface="ＭＳ Ｐゴシック" pitchFamily="-111" charset="-128"/>
        </a:defRPr>
      </a:lvl4pPr>
      <a:lvl5pPr marL="7254875" indent="-806450" algn="l" defTabSz="3224213" rtl="0" eaLnBrk="0" fontAlgn="base" hangingPunct="0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5pPr>
      <a:lvl6pPr marL="77120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6pPr>
      <a:lvl7pPr marL="81692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7pPr>
      <a:lvl8pPr marL="86264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8pPr>
      <a:lvl9pPr marL="9083675" indent="-806450" algn="l" defTabSz="3224213" rtl="0" fontAlgn="base">
        <a:spcBef>
          <a:spcPct val="20000"/>
        </a:spcBef>
        <a:spcAft>
          <a:spcPct val="0"/>
        </a:spcAft>
        <a:buChar char="•"/>
        <a:defRPr sz="71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9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5" Type="http://schemas.openxmlformats.org/officeDocument/2006/relationships/image" Target="../media/image11.emf"/><Relationship Id="rId10" Type="http://schemas.openxmlformats.org/officeDocument/2006/relationships/image" Target="../media/image8.emf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03263" y="3789363"/>
            <a:ext cx="206502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561975" y="668338"/>
            <a:ext cx="20916900" cy="31678562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25450" y="500063"/>
            <a:ext cx="21189950" cy="32000825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717550" y="855663"/>
            <a:ext cx="20578763" cy="15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4800" dirty="0">
                <a:solidFill>
                  <a:srgbClr val="881C1C"/>
                </a:solidFill>
              </a:rPr>
              <a:t>Deep Protection</a:t>
            </a:r>
            <a:br>
              <a:rPr lang="en-US" altLang="en-US" sz="4800" dirty="0">
                <a:solidFill>
                  <a:srgbClr val="881C1C"/>
                </a:solidFill>
              </a:rPr>
            </a:br>
            <a:r>
              <a:rPr lang="en-US" sz="3200" b="0" dirty="0">
                <a:solidFill>
                  <a:schemeClr val="accent3">
                    <a:lumMod val="50000"/>
                  </a:schemeClr>
                </a:solidFill>
              </a:rPr>
              <a:t>Universal Defense against Adversarial Examples</a:t>
            </a:r>
            <a:endParaRPr lang="en-US" altLang="en-US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683418" y="2016682"/>
            <a:ext cx="20578763" cy="12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4651" tIns="162326" rIns="324651" bIns="162326">
            <a:spAutoFit/>
          </a:bodyPr>
          <a:lstStyle>
            <a:lvl1pPr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22421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32242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sz="3000" dirty="0">
              <a:solidFill>
                <a:srgbClr val="881C1C"/>
              </a:solidFill>
            </a:endParaRPr>
          </a:p>
          <a:p>
            <a:r>
              <a:rPr lang="en-US" altLang="en-US" sz="3000" dirty="0">
                <a:solidFill>
                  <a:srgbClr val="881C1C"/>
                </a:solidFill>
              </a:rPr>
              <a:t>Sourabh Kulkarni, Pradeep Ambati</a:t>
            </a:r>
          </a:p>
        </p:txBody>
      </p:sp>
      <p:sp>
        <p:nvSpPr>
          <p:cNvPr id="2055" name="Rectangle 306"/>
          <p:cNvSpPr>
            <a:spLocks noChangeArrowheads="1"/>
          </p:cNvSpPr>
          <p:nvPr/>
        </p:nvSpPr>
        <p:spPr bwMode="auto">
          <a:xfrm>
            <a:off x="698500" y="831850"/>
            <a:ext cx="20654963" cy="3136265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359"/>
          <p:cNvSpPr txBox="1">
            <a:spLocks noChangeArrowheads="1"/>
          </p:cNvSpPr>
          <p:nvPr/>
        </p:nvSpPr>
        <p:spPr bwMode="auto">
          <a:xfrm>
            <a:off x="1330040" y="3957721"/>
            <a:ext cx="8958262" cy="69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Overview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Deep learning models have been widely successful and are being employed in several computer vision (CV)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widespread use has left the CV application spaces open to </a:t>
            </a:r>
            <a:r>
              <a:rPr lang="en-US" sz="2400" dirty="0"/>
              <a:t>adversarial attacks </a:t>
            </a:r>
            <a:r>
              <a:rPr lang="en-US" sz="2400" b="0" dirty="0"/>
              <a:t>– images that have been slightly perturbed to cause misclassification.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There exists several attacks types, and defenses against them are attack specific and hence not very practical in real world.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re-imagine adversarial defense problem as an image restoration problem - restore non-adversarial prior from the adversarial image.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use </a:t>
            </a:r>
            <a:r>
              <a:rPr lang="en-US" sz="2400" dirty="0"/>
              <a:t>Deep Image Prior (DIP) </a:t>
            </a:r>
            <a:r>
              <a:rPr lang="en-US" sz="2400" b="0" dirty="0"/>
              <a:t>– an image restoration technique, and modify it to protect against adversarial 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 successfully demonstrate protection of deep networks (</a:t>
            </a:r>
            <a:r>
              <a:rPr lang="en-US" sz="2400" dirty="0"/>
              <a:t>Deep Protection) </a:t>
            </a:r>
            <a:r>
              <a:rPr lang="en-US" sz="2400" b="0" dirty="0"/>
              <a:t>against 8 different adversarial attack types and gain several insights in the process.</a:t>
            </a:r>
          </a:p>
          <a:p>
            <a:endParaRPr lang="en-US" altLang="en-US" sz="2400" b="0" dirty="0"/>
          </a:p>
        </p:txBody>
      </p:sp>
      <p:sp>
        <p:nvSpPr>
          <p:cNvPr id="15371" name="Text Box 444"/>
          <p:cNvSpPr txBox="1">
            <a:spLocks noChangeArrowheads="1"/>
          </p:cNvSpPr>
          <p:nvPr/>
        </p:nvSpPr>
        <p:spPr bwMode="auto">
          <a:xfrm>
            <a:off x="1330040" y="11233150"/>
            <a:ext cx="8958262" cy="542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Background</a:t>
            </a:r>
          </a:p>
          <a:p>
            <a:pPr eaLnBrk="1" hangingPunct="1"/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DIP</a:t>
            </a:r>
            <a:r>
              <a:rPr lang="en-US" altLang="en-US" sz="2400" b="0" dirty="0"/>
              <a:t>: Uses structure of a generative deep convnet to regenerate target image from noise. Applications include denoising, in-filling etc.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 </a:t>
            </a:r>
            <a:r>
              <a:rPr lang="en-US" altLang="en-US" sz="2400" dirty="0"/>
              <a:t>Adversarial Attacks</a:t>
            </a:r>
            <a:r>
              <a:rPr lang="en-US" altLang="en-US" sz="2400" b="0" dirty="0"/>
              <a:t>: Various techniques that slightly perturb image in pixel space to cause departure in feature/class space of a target deep network model. Several approaches exist, but basic premise stays the same.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Defense Strategies</a:t>
            </a:r>
            <a:r>
              <a:rPr lang="en-US" altLang="en-US" sz="2400" b="0" dirty="0"/>
              <a:t>: Existing strategies usually target only one attack type, e.g., training models with adversarial samples, filtering images, rotations and other linear operations.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2065" name="Rectangle 590"/>
          <p:cNvSpPr>
            <a:spLocks noChangeArrowheads="1"/>
          </p:cNvSpPr>
          <p:nvPr/>
        </p:nvSpPr>
        <p:spPr bwMode="auto">
          <a:xfrm>
            <a:off x="11582400" y="31338676"/>
            <a:ext cx="89582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200" dirty="0"/>
              <a:t>Acknowledgements:</a:t>
            </a:r>
            <a:r>
              <a:rPr lang="en-US" altLang="en-US" sz="2200" b="0" dirty="0"/>
              <a:t> We thank Prof. Learned-Miller and Aruni Roy Choudhary for their guidance. </a:t>
            </a:r>
          </a:p>
        </p:txBody>
      </p:sp>
      <p:sp>
        <p:nvSpPr>
          <p:cNvPr id="31" name="Text Box 444"/>
          <p:cNvSpPr txBox="1">
            <a:spLocks noChangeArrowheads="1"/>
          </p:cNvSpPr>
          <p:nvPr/>
        </p:nvSpPr>
        <p:spPr bwMode="auto">
          <a:xfrm>
            <a:off x="11272605" y="21360822"/>
            <a:ext cx="9217001" cy="481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Key Insights 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dirty="0"/>
              <a:t>Universality</a:t>
            </a:r>
            <a:r>
              <a:rPr lang="en-US" altLang="en-US" sz="2400" b="0" dirty="0"/>
              <a:t>: In both modes, </a:t>
            </a:r>
            <a:r>
              <a:rPr lang="en-US" altLang="en-US" sz="2400" b="0" i="1" dirty="0"/>
              <a:t>Deep Protection </a:t>
            </a:r>
            <a:r>
              <a:rPr lang="en-US" altLang="en-US" sz="2400" b="0" dirty="0"/>
              <a:t>is quite effective on all 8 attacks, though need to work on automatic termination strategies to maximize accuracy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Attack type invariance</a:t>
            </a:r>
            <a:r>
              <a:rPr lang="en-US" altLang="en-US" sz="2400" b="0" dirty="0"/>
              <a:t>: No matter how the image is perturbed, the process of restoring image is the same – could indicate that this process is robust to any future attacks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Market ready</a:t>
            </a:r>
            <a:r>
              <a:rPr lang="en-US" altLang="en-US" sz="2400" b="0" dirty="0"/>
              <a:t>: No training required, can be deployed in-field right away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No Free Lunch</a:t>
            </a:r>
            <a:r>
              <a:rPr lang="en-US" altLang="en-US" sz="2400" b="0" dirty="0"/>
              <a:t>: Deep Protection is time consuming, though automatic termination could help speed it up</a:t>
            </a:r>
          </a:p>
        </p:txBody>
      </p:sp>
      <p:sp>
        <p:nvSpPr>
          <p:cNvPr id="33" name="Text Box 444"/>
          <p:cNvSpPr txBox="1">
            <a:spLocks noChangeArrowheads="1"/>
          </p:cNvSpPr>
          <p:nvPr/>
        </p:nvSpPr>
        <p:spPr bwMode="auto">
          <a:xfrm>
            <a:off x="11514138" y="27278498"/>
            <a:ext cx="8958262" cy="333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Going Ahead</a:t>
            </a:r>
          </a:p>
          <a:p>
            <a:pPr eaLnBrk="1" hangingPunct="1"/>
            <a:endParaRPr lang="en-US" altLang="en-US" sz="2800" b="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800" b="0" dirty="0"/>
              <a:t> </a:t>
            </a:r>
            <a:r>
              <a:rPr lang="en-US" altLang="en-US" sz="2400" b="0" dirty="0"/>
              <a:t>Work on strategies for automatic termination of </a:t>
            </a:r>
            <a:r>
              <a:rPr lang="en-US" altLang="en-US" sz="2400" b="0" i="1" dirty="0"/>
              <a:t>Deep Protection </a:t>
            </a:r>
            <a:r>
              <a:rPr lang="en-US" altLang="en-US" sz="2400" b="0" dirty="0"/>
              <a:t>process 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Design a binary classifier to detect if </a:t>
            </a:r>
            <a:r>
              <a:rPr lang="en-US" altLang="en-US" sz="2400" b="0" i="1" dirty="0"/>
              <a:t>Deep Protection </a:t>
            </a:r>
            <a:r>
              <a:rPr lang="en-US" altLang="en-US" sz="2400" b="0" dirty="0"/>
              <a:t>process is required for an input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datasets (e.g., will this work on medical images?)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Explore other applications of </a:t>
            </a:r>
            <a:r>
              <a:rPr lang="en-US" altLang="en-US" sz="2400" b="0" i="1" dirty="0"/>
              <a:t>DIP </a:t>
            </a:r>
            <a:r>
              <a:rPr lang="en-US" altLang="en-US" sz="2400" b="0" dirty="0"/>
              <a:t>technique</a:t>
            </a:r>
            <a:endParaRPr lang="en-US" altLang="en-US" sz="2400" b="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C7572A-B255-4C44-89FF-8C95BBF2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94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Text Box 444">
            <a:extLst>
              <a:ext uri="{FF2B5EF4-FFF2-40B4-BE49-F238E27FC236}">
                <a16:creationId xmlns:a16="http://schemas.microsoft.com/office/drawing/2014/main" id="{F89725C5-F310-4E17-9076-2BAD7AB9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868" y="17028817"/>
            <a:ext cx="8958262" cy="1041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Approach</a:t>
            </a:r>
          </a:p>
          <a:p>
            <a:pPr eaLnBrk="1" hangingPunct="1"/>
            <a:endParaRPr lang="en-US" altLang="en-US" sz="360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b="0" dirty="0"/>
              <a:t> </a:t>
            </a:r>
            <a:r>
              <a:rPr lang="en-US" altLang="en-US" sz="2400" dirty="0"/>
              <a:t>Key Idea</a:t>
            </a:r>
            <a:r>
              <a:rPr lang="en-US" altLang="en-US" sz="2400" b="0" dirty="0"/>
              <a:t>: Modify </a:t>
            </a:r>
            <a:r>
              <a:rPr lang="en-US" altLang="en-US" sz="2400" b="0" i="1" dirty="0"/>
              <a:t>DIP</a:t>
            </a:r>
            <a:r>
              <a:rPr lang="en-US" altLang="en-US" sz="2400" b="0" dirty="0"/>
              <a:t> and use it to obtain the non-adversarial prior of an adversarial image. (Treat adversarial image as a corrupted version of the original and run restoration on it) 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 dirty="0"/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 dirty="0"/>
              <a:t> Deep Protection Process</a:t>
            </a:r>
            <a:r>
              <a:rPr lang="en-US" altLang="en-US" sz="2400" b="0" dirty="0"/>
              <a:t>: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Initialization: random weights, random inputs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Loss: </a:t>
            </a:r>
            <a:r>
              <a:rPr lang="en-US" altLang="en-US" sz="2400" b="0" i="1" dirty="0"/>
              <a:t>L2 MSE </a:t>
            </a:r>
            <a:r>
              <a:rPr lang="en-US" altLang="en-US" sz="2400" b="0" dirty="0"/>
              <a:t>with target image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Hyperparamter tuning: chosen config – </a:t>
            </a:r>
            <a:r>
              <a:rPr lang="en-US" altLang="en-US" sz="2400" b="0" i="1" dirty="0"/>
              <a:t>ADAM</a:t>
            </a:r>
            <a:r>
              <a:rPr lang="en-US" altLang="en-US" sz="2400" b="0" dirty="0"/>
              <a:t> optimizer and </a:t>
            </a:r>
            <a:r>
              <a:rPr lang="en-US" altLang="en-US" sz="2400" b="0" i="1" dirty="0"/>
              <a:t>swish</a:t>
            </a:r>
            <a:r>
              <a:rPr lang="en-US" altLang="en-US" sz="2400" b="0" dirty="0"/>
              <a:t> activation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Termination: Automatic (Image specific, complex) and Static (Fixed iteration, simple)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b="0" dirty="0"/>
              <a:t>Classification: Off-the-shelf classifier (ResNet18)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>
              <a:buFont typeface="Arial" charset="0"/>
              <a:buChar char="•"/>
            </a:pPr>
            <a:endParaRPr lang="en-US" altLang="en-US" sz="2400" b="0" dirty="0"/>
          </a:p>
          <a:p>
            <a:pPr algn="just" eaLnBrk="1" hangingPunct="1"/>
            <a:r>
              <a:rPr lang="en-US" altLang="en-US" sz="2400" b="0" dirty="0"/>
              <a:t>  </a:t>
            </a:r>
          </a:p>
          <a:p>
            <a:pPr algn="just" eaLnBrk="1" hangingPunct="1"/>
            <a:endParaRPr lang="en-US" altLang="en-US" sz="2400" b="0" dirty="0"/>
          </a:p>
          <a:p>
            <a:pPr algn="just" eaLnBrk="1" hangingPunct="1"/>
            <a:endParaRPr lang="en-US" altLang="en-US" sz="2400" b="0" dirty="0"/>
          </a:p>
        </p:txBody>
      </p:sp>
      <p:sp>
        <p:nvSpPr>
          <p:cNvPr id="44" name="Text Box 359">
            <a:extLst>
              <a:ext uri="{FF2B5EF4-FFF2-40B4-BE49-F238E27FC236}">
                <a16:creationId xmlns:a16="http://schemas.microsoft.com/office/drawing/2014/main" id="{42ABCC77-6D23-4F6E-ADC2-A14935A8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96" y="25866174"/>
            <a:ext cx="9068434" cy="622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Experimental Stuff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Main experiment  </a:t>
            </a:r>
            <a:r>
              <a:rPr lang="en-US" sz="2400" b="0" dirty="0"/>
              <a:t>- Check effectiveness of Deep Protection: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100 ImageNet examples (from 25 categories)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Apply 8 attacks per image using foolbox (800 inputs in total)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i="1" dirty="0"/>
              <a:t>Deep Protection </a:t>
            </a:r>
            <a:r>
              <a:rPr lang="en-US" sz="2400" b="0" dirty="0"/>
              <a:t>in two modes – </a:t>
            </a:r>
            <a:r>
              <a:rPr lang="en-US" sz="2400" b="0" i="1" dirty="0"/>
              <a:t>automatic</a:t>
            </a:r>
            <a:r>
              <a:rPr lang="en-US" sz="2400" b="0" dirty="0"/>
              <a:t> and </a:t>
            </a:r>
            <a:r>
              <a:rPr lang="en-US" sz="2400" b="0" i="1" dirty="0"/>
              <a:t>static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Classify the obtained priors using resnet18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Test it in the real world</a:t>
            </a:r>
          </a:p>
          <a:p>
            <a:pPr lvl="1" indent="0" algn="l"/>
            <a:endParaRPr lang="en-US" sz="2400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Exploring DIP application space </a:t>
            </a:r>
            <a:r>
              <a:rPr lang="en-US" sz="2400" b="0" dirty="0"/>
              <a:t>– </a:t>
            </a:r>
            <a:r>
              <a:rPr lang="en-US" sz="2400" b="0" i="1" dirty="0"/>
              <a:t>Text extraction from maps</a:t>
            </a:r>
            <a:r>
              <a:rPr lang="en-US" sz="2400" b="0" dirty="0"/>
              <a:t>: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i="1" dirty="0"/>
              <a:t>Key idea </a:t>
            </a:r>
            <a:r>
              <a:rPr lang="en-US" sz="2400" b="0" dirty="0"/>
              <a:t>– text is harder to draw than terrain/roads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Use </a:t>
            </a:r>
            <a:r>
              <a:rPr lang="en-US" sz="2400" b="0" i="1" dirty="0"/>
              <a:t>Deep Image Residual </a:t>
            </a:r>
            <a:r>
              <a:rPr lang="en-US" sz="2400" b="0" dirty="0"/>
              <a:t>(what is NOT generated by DIP yet)</a:t>
            </a:r>
          </a:p>
          <a:p>
            <a:pPr marL="1085850" lvl="1" indent="-342900" algn="l">
              <a:buFont typeface="Wingdings" panose="05000000000000000000" pitchFamily="2" charset="2"/>
              <a:buChar char="Ø"/>
            </a:pPr>
            <a:r>
              <a:rPr lang="en-US" sz="2400" b="0" dirty="0"/>
              <a:t>With some processing, at correct iteration, all text can be extracted from maps</a:t>
            </a:r>
          </a:p>
        </p:txBody>
      </p:sp>
      <p:sp>
        <p:nvSpPr>
          <p:cNvPr id="47" name="Text Box 359">
            <a:extLst>
              <a:ext uri="{FF2B5EF4-FFF2-40B4-BE49-F238E27FC236}">
                <a16:creationId xmlns:a16="http://schemas.microsoft.com/office/drawing/2014/main" id="{ED0C0323-782D-48BA-AF46-AA64546F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7308" y="4068174"/>
            <a:ext cx="9661491" cy="1632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0336" tIns="35168" rIns="70336" bIns="35168">
            <a:spAutoFit/>
          </a:bodyPr>
          <a:lstStyle>
            <a:lvl1pPr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703263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defTabSz="7032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3600" dirty="0"/>
              <a:t>Results</a:t>
            </a:r>
            <a:endParaRPr lang="en-US" altLang="en-US" sz="2800" dirty="0"/>
          </a:p>
          <a:p>
            <a:pPr algn="l" eaLnBrk="1" hangingPunct="1"/>
            <a:endParaRPr lang="en-US" altLang="en-US" sz="2800" dirty="0"/>
          </a:p>
          <a:p>
            <a:pPr algn="l"/>
            <a:r>
              <a:rPr lang="en-US" altLang="en-US" sz="2400" dirty="0"/>
              <a:t>Automatic termination case: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Iterations stop when ‘true’ class</a:t>
            </a:r>
            <a:br>
              <a:rPr lang="en-US" altLang="en-US" sz="2400" b="0" dirty="0"/>
            </a:br>
            <a:r>
              <a:rPr lang="en-US" altLang="en-US" sz="2400" b="0" dirty="0"/>
              <a:t>in top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Represents Ideal accuracy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i="1" dirty="0"/>
              <a:t>Avg accuracy: 97.4%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dirty="0"/>
              <a:t>Determining iteration for fixed </a:t>
            </a:r>
            <a:br>
              <a:rPr lang="en-US" altLang="en-US" sz="2400" dirty="0"/>
            </a:br>
            <a:r>
              <a:rPr lang="en-US" altLang="en-US" sz="2400" dirty="0"/>
              <a:t>termination: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Observed histogram of </a:t>
            </a:r>
            <a:br>
              <a:rPr lang="en-US" altLang="en-US" sz="2400" b="0" dirty="0"/>
            </a:br>
            <a:r>
              <a:rPr lang="en-US" altLang="en-US" sz="2400" b="0" dirty="0"/>
              <a:t>terminations in automatic case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Majority terminations &lt;1500 </a:t>
            </a:r>
            <a:br>
              <a:rPr lang="en-US" altLang="en-US" sz="2400" b="0" dirty="0"/>
            </a:br>
            <a:r>
              <a:rPr lang="en-US" altLang="en-US" sz="2400" b="0" dirty="0"/>
              <a:t>iterations; 1750 chosen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dirty="0"/>
              <a:t>Fixed termination case: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Process runs on all images</a:t>
            </a:r>
            <a:br>
              <a:rPr lang="en-US" altLang="en-US" sz="2400" b="0" dirty="0"/>
            </a:br>
            <a:r>
              <a:rPr lang="en-US" altLang="en-US" sz="2400" b="0" dirty="0"/>
              <a:t>for 1750 iterations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i="1" dirty="0"/>
              <a:t>Avg accuracy: 84.4%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400" b="0" dirty="0"/>
          </a:p>
          <a:p>
            <a:pPr algn="l"/>
            <a:r>
              <a:rPr lang="en-US" altLang="en-US" sz="2400" dirty="0"/>
              <a:t>Errors in fixed termination: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Overfit: Process ran too long;</a:t>
            </a:r>
            <a:br>
              <a:rPr lang="en-US" altLang="en-US" sz="2400" b="0" dirty="0"/>
            </a:br>
            <a:r>
              <a:rPr lang="en-US" altLang="en-US" sz="2400" b="0" dirty="0"/>
              <a:t>adversarial noise started to</a:t>
            </a:r>
            <a:br>
              <a:rPr lang="en-US" altLang="en-US" sz="2400" b="0" dirty="0"/>
            </a:br>
            <a:r>
              <a:rPr lang="en-US" altLang="en-US" sz="2400" b="0" dirty="0"/>
              <a:t>reappear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Underfit: Process stopped too</a:t>
            </a:r>
            <a:br>
              <a:rPr lang="en-US" altLang="en-US" sz="2400" b="0" dirty="0"/>
            </a:br>
            <a:r>
              <a:rPr lang="en-US" altLang="en-US" sz="2400" b="0" dirty="0"/>
              <a:t>soon; reconstruction not</a:t>
            </a:r>
            <a:br>
              <a:rPr lang="en-US" altLang="en-US" sz="2400" b="0" dirty="0"/>
            </a:br>
            <a:r>
              <a:rPr lang="en-US" altLang="en-US" sz="2400" b="0" dirty="0"/>
              <a:t>sufficient for recognition</a:t>
            </a:r>
            <a:br>
              <a:rPr lang="en-US" altLang="en-US" sz="2400" b="0" dirty="0"/>
            </a:br>
            <a:endParaRPr lang="en-US" altLang="en-US" sz="2400" b="0" dirty="0"/>
          </a:p>
          <a:p>
            <a:pPr algn="l"/>
            <a:endParaRPr lang="en-US" altLang="en-US" sz="2400" b="0" dirty="0"/>
          </a:p>
          <a:p>
            <a:pPr algn="l"/>
            <a:r>
              <a:rPr lang="en-US" altLang="en-US" sz="2400" dirty="0"/>
              <a:t>Real-world example: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Tested on commercially </a:t>
            </a:r>
            <a:br>
              <a:rPr lang="en-US" altLang="en-US" sz="2400" b="0" dirty="0"/>
            </a:br>
            <a:r>
              <a:rPr lang="en-US" altLang="en-US" sz="2400" b="0" dirty="0"/>
              <a:t>available service</a:t>
            </a:r>
            <a:br>
              <a:rPr lang="en-US" altLang="en-US" sz="2400" b="0" dirty="0"/>
            </a:br>
            <a:r>
              <a:rPr lang="en-US" altLang="en-US" sz="2400" b="0" dirty="0"/>
              <a:t>(clarifai.com) </a:t>
            </a:r>
          </a:p>
          <a:p>
            <a:pPr algn="l"/>
            <a:endParaRPr lang="en-US" altLang="en-US" sz="2400" b="0" dirty="0"/>
          </a:p>
          <a:p>
            <a:pPr algn="l"/>
            <a:endParaRPr lang="en-US" altLang="en-US" sz="2400" b="0" dirty="0"/>
          </a:p>
          <a:p>
            <a:pPr algn="l"/>
            <a:r>
              <a:rPr lang="en-US" altLang="en-US" sz="2400" dirty="0"/>
              <a:t>Text extraction from maps: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Successfully extracted text from </a:t>
            </a:r>
            <a:br>
              <a:rPr lang="en-US" altLang="en-US" sz="2400" b="0" dirty="0"/>
            </a:br>
            <a:r>
              <a:rPr lang="en-US" altLang="en-US" sz="2400" b="0" dirty="0"/>
              <a:t>maps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0" dirty="0"/>
              <a:t>Termination fine tuned by </a:t>
            </a:r>
            <a:br>
              <a:rPr lang="en-US" altLang="en-US" sz="2400" b="0" dirty="0"/>
            </a:br>
            <a:r>
              <a:rPr lang="en-US" altLang="en-US" sz="2400" b="0" dirty="0"/>
              <a:t>observation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3200" b="0" dirty="0"/>
          </a:p>
        </p:txBody>
      </p:sp>
      <p:pic>
        <p:nvPicPr>
          <p:cNvPr id="1026" name="Picture 2" descr="Image result for deep protection">
            <a:extLst>
              <a:ext uri="{FF2B5EF4-FFF2-40B4-BE49-F238E27FC236}">
                <a16:creationId xmlns:a16="http://schemas.microsoft.com/office/drawing/2014/main" id="{12F92DB2-85D8-472E-A93A-B73FB282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11" y="1118679"/>
            <a:ext cx="1828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ass">
            <a:extLst>
              <a:ext uri="{FF2B5EF4-FFF2-40B4-BE49-F238E27FC236}">
                <a16:creationId xmlns:a16="http://schemas.microsoft.com/office/drawing/2014/main" id="{38F8896C-89A2-49A4-A6D6-03691274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9" y="131059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1B2D5-21FA-6744-9C6F-5053B3055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6469" y="5145195"/>
            <a:ext cx="4802331" cy="2241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F5BE9-B28A-864A-B36E-F4AD99063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27530" y="12777008"/>
            <a:ext cx="4951270" cy="231059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210A793-95C3-4BF1-80DD-8E3FDB173758}"/>
              </a:ext>
            </a:extLst>
          </p:cNvPr>
          <p:cNvGrpSpPr/>
          <p:nvPr/>
        </p:nvGrpSpPr>
        <p:grpSpPr>
          <a:xfrm>
            <a:off x="15749730" y="7772400"/>
            <a:ext cx="5402267" cy="2128892"/>
            <a:chOff x="15749730" y="5469395"/>
            <a:chExt cx="5402267" cy="212889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7A73041-DA87-4F53-ADFD-7052FEF3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89054" y="5526076"/>
              <a:ext cx="2762943" cy="2072207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E8610EA-0FE4-4226-9F7E-372F0ED5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749730" y="5523134"/>
              <a:ext cx="2766870" cy="207515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BDD75-B1B2-4AD6-A7DE-74E2A1FBFF9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02200" y="5791200"/>
              <a:ext cx="0" cy="1600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768BE1-AD32-443D-8F8B-7BBBBF82A59D}"/>
                </a:ext>
              </a:extLst>
            </p:cNvPr>
            <p:cNvSpPr txBox="1"/>
            <p:nvPr/>
          </p:nvSpPr>
          <p:spPr>
            <a:xfrm>
              <a:off x="17558485" y="5835114"/>
              <a:ext cx="755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0" dirty="0"/>
                <a:t>Iter = 1750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4BB1241-6425-4F4D-B34D-9160B519D2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040600" y="5788863"/>
              <a:ext cx="0" cy="160020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3A9A7D-A289-434A-9432-F3CA2EB45502}"/>
                </a:ext>
              </a:extLst>
            </p:cNvPr>
            <p:cNvSpPr txBox="1"/>
            <p:nvPr/>
          </p:nvSpPr>
          <p:spPr>
            <a:xfrm>
              <a:off x="19996885" y="5832777"/>
              <a:ext cx="755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0" dirty="0"/>
                <a:t>Iter = 1750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E9D86-552D-4D89-B844-EC8C48F18789}"/>
                </a:ext>
              </a:extLst>
            </p:cNvPr>
            <p:cNvSpPr txBox="1"/>
            <p:nvPr/>
          </p:nvSpPr>
          <p:spPr>
            <a:xfrm>
              <a:off x="16638533" y="5469395"/>
              <a:ext cx="38489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069E1"/>
                  </a:solidFill>
                </a:rPr>
                <a:t>Determining iteration for fixed termination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0C7E28-FAB4-4BE7-8D70-35861E84C455}"/>
              </a:ext>
            </a:extLst>
          </p:cNvPr>
          <p:cNvGrpSpPr/>
          <p:nvPr/>
        </p:nvGrpSpPr>
        <p:grpSpPr>
          <a:xfrm>
            <a:off x="16023512" y="10161683"/>
            <a:ext cx="4855288" cy="2335117"/>
            <a:chOff x="10919842" y="7668723"/>
            <a:chExt cx="4855288" cy="23351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07ADBA-D118-6145-B5FB-6B0DA06C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19842" y="7738039"/>
              <a:ext cx="4855288" cy="226580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7B11EE-DDA4-4221-A08A-80D64B386A3A}"/>
                </a:ext>
              </a:extLst>
            </p:cNvPr>
            <p:cNvSpPr txBox="1"/>
            <p:nvPr/>
          </p:nvSpPr>
          <p:spPr>
            <a:xfrm>
              <a:off x="11620486" y="7668723"/>
              <a:ext cx="38489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069E1"/>
                  </a:solidFill>
                </a:rPr>
                <a:t>Fixed termination </a:t>
              </a:r>
            </a:p>
          </p:txBody>
        </p:sp>
      </p:grp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EB6F4A3-7A2C-4ABE-94D4-10072BCE3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57779"/>
              </p:ext>
            </p:extLst>
          </p:nvPr>
        </p:nvGraphicFramePr>
        <p:xfrm>
          <a:off x="15224064" y="15713940"/>
          <a:ext cx="5426136" cy="17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Acrobat Document" r:id="rId11" imgW="5478745" imgH="1752396" progId="AcroExch.Document.DC">
                  <p:embed/>
                </p:oleObj>
              </mc:Choice>
              <mc:Fallback>
                <p:oleObj name="Acrobat Document" r:id="rId11" imgW="5478745" imgH="175239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24064" y="15713940"/>
                        <a:ext cx="5426136" cy="173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BD726C2D-9C73-460D-851A-1D7E9B1240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5904" b="4608"/>
          <a:stretch/>
        </p:blipFill>
        <p:spPr>
          <a:xfrm>
            <a:off x="16383000" y="18364200"/>
            <a:ext cx="1900806" cy="1841616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974C8A-F1FD-46DF-8F41-0ABD8837B2B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9991"/>
          <a:stretch/>
        </p:blipFill>
        <p:spPr>
          <a:xfrm>
            <a:off x="18311454" y="18364201"/>
            <a:ext cx="2039946" cy="18416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70CCBDD-DFD7-4115-8487-DA6477C45E83}"/>
              </a:ext>
            </a:extLst>
          </p:cNvPr>
          <p:cNvSpPr txBox="1"/>
          <p:nvPr/>
        </p:nvSpPr>
        <p:spPr>
          <a:xfrm>
            <a:off x="16751415" y="18054740"/>
            <a:ext cx="38489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4069E1"/>
                </a:solidFill>
              </a:rPr>
              <a:t>Original Map                        Extracted Text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5CBFCE-7033-4258-A984-03A8B2659990}"/>
              </a:ext>
            </a:extLst>
          </p:cNvPr>
          <p:cNvSpPr txBox="1"/>
          <p:nvPr/>
        </p:nvSpPr>
        <p:spPr>
          <a:xfrm>
            <a:off x="15474987" y="15436937"/>
            <a:ext cx="51902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4069E1"/>
                </a:solidFill>
              </a:rPr>
              <a:t>Original Adversarial Image                       Deep Protection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52DB8-3DC3-FF40-83B2-9E24348D74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1859" y="23343183"/>
            <a:ext cx="9434280" cy="1268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03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5972</TotalTime>
  <Words>629</Words>
  <Application>Microsoft Macintosh PowerPoint</Application>
  <PresentationFormat>Custom</PresentationFormat>
  <Paragraphs>97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Blank Presentation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POster Template</dc:title>
  <dc:creator>Dr. Sandra Cruz-Pol and Marie Ayala</dc:creator>
  <cp:lastModifiedBy>Lurdh Pradeep Reddy Ambati</cp:lastModifiedBy>
  <cp:revision>370</cp:revision>
  <cp:lastPrinted>1999-04-01T23:37:39Z</cp:lastPrinted>
  <dcterms:created xsi:type="dcterms:W3CDTF">1995-06-17T23:31:02Z</dcterms:created>
  <dcterms:modified xsi:type="dcterms:W3CDTF">2018-12-10T16:53:02Z</dcterms:modified>
</cp:coreProperties>
</file>