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1C"/>
    <a:srgbClr val="003300"/>
    <a:srgbClr val="33CCFF"/>
    <a:srgbClr val="333399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39" autoAdjust="0"/>
    <p:restoredTop sz="94660"/>
  </p:normalViewPr>
  <p:slideViewPr>
    <p:cSldViewPr snapToObjects="1">
      <p:cViewPr>
        <p:scale>
          <a:sx n="27" d="100"/>
          <a:sy n="27" d="100"/>
        </p:scale>
        <p:origin x="2587" y="14"/>
      </p:cViewPr>
      <p:guideLst>
        <p:guide orient="horz" pos="10368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fld id="{DC789FCC-E727-488A-A33C-A5552592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0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0" y="715963"/>
            <a:ext cx="2427288" cy="3638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1" rIns="101600" bIns="50801"/>
          <a:lstStyle/>
          <a:p>
            <a:pPr eaLnBrk="1" hangingPunct="1"/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5F94-57C6-44CE-AB13-D2710FD9A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A33D-35FA-46DE-868F-B8F1B7B6A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288" y="2925763"/>
            <a:ext cx="4662487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25" y="2925763"/>
            <a:ext cx="13835063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8A32-8506-4E70-A290-608DF2686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B967-7620-4C70-B0B4-ADDE01FE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9BA5-ACE6-4D4B-8F01-6431F9348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25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522E6-4BFA-4FE7-A9D5-70100E321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4B67-9567-477F-B664-2CA6A280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0CB3-9DBC-4627-A29E-0EC9EC14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03D6A-C22D-4CC0-8720-7E3C4DF5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47B-B7B3-4F94-96F2-A012476E4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6506E-E436-4D17-841C-431234A09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825" y="2925763"/>
            <a:ext cx="186499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825" y="9512300"/>
            <a:ext cx="18649950" cy="19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82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6175" y="29992638"/>
            <a:ext cx="69532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577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5000" b="0">
                <a:latin typeface="Times New Roman" pitchFamily="18" charset="0"/>
              </a:defRPr>
            </a:lvl1pPr>
          </a:lstStyle>
          <a:p>
            <a:fld id="{40B94791-BCEA-4460-B0C8-2456351EF8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2pPr>
      <a:lvl3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3pPr>
      <a:lvl4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4pPr>
      <a:lvl5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6pPr>
      <a:lvl7pPr marL="9144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7pPr>
      <a:lvl8pPr marL="13716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8pPr>
      <a:lvl9pPr marL="18288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9pPr>
    </p:titleStyle>
    <p:bodyStyle>
      <a:lvl1pPr marL="1209675" indent="-1209675" algn="l" defTabSz="3224213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2619375" indent="-1008063" algn="l" defTabSz="322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ea typeface="ＭＳ Ｐゴシック" pitchFamily="-111" charset="-128"/>
        </a:defRPr>
      </a:lvl2pPr>
      <a:lvl3pPr marL="4029075" indent="-804863" algn="l" defTabSz="322421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pitchFamily="-111" charset="-128"/>
        </a:defRPr>
      </a:lvl3pPr>
      <a:lvl4pPr marL="5641975" indent="-806450" algn="l" defTabSz="3224213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pitchFamily="-111" charset="-128"/>
        </a:defRPr>
      </a:lvl4pPr>
      <a:lvl5pPr marL="7254875" indent="-806450" algn="l" defTabSz="3224213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5pPr>
      <a:lvl6pPr marL="77120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6pPr>
      <a:lvl7pPr marL="81692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7pPr>
      <a:lvl8pPr marL="86264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8pPr>
      <a:lvl9pPr marL="90836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03263" y="3789363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61975" y="668338"/>
            <a:ext cx="20916900" cy="3167856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25450" y="500063"/>
            <a:ext cx="21189950" cy="320008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17550" y="855663"/>
            <a:ext cx="20578763" cy="15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4800" dirty="0">
                <a:solidFill>
                  <a:srgbClr val="881C1C"/>
                </a:solidFill>
              </a:rPr>
              <a:t>Deep Protection</a:t>
            </a:r>
            <a:br>
              <a:rPr lang="en-US" altLang="en-US" sz="4800" dirty="0">
                <a:solidFill>
                  <a:srgbClr val="881C1C"/>
                </a:solidFill>
              </a:rPr>
            </a:b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</a:rPr>
              <a:t>Universal Defense against Adversarial Examples</a:t>
            </a:r>
            <a:endParaRPr lang="en-US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83418" y="2016682"/>
            <a:ext cx="20578763" cy="17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3000" dirty="0">
              <a:solidFill>
                <a:srgbClr val="881C1C"/>
              </a:solidFill>
            </a:endParaRPr>
          </a:p>
          <a:p>
            <a:r>
              <a:rPr lang="en-US" altLang="en-US" sz="3000" dirty="0">
                <a:solidFill>
                  <a:srgbClr val="881C1C"/>
                </a:solidFill>
              </a:rPr>
              <a:t>Sourabh Kulkarni, Pradeep Ambati</a:t>
            </a:r>
          </a:p>
          <a:p>
            <a:r>
              <a:rPr lang="en-US" altLang="en-US" sz="3000" dirty="0">
                <a:solidFill>
                  <a:srgbClr val="881C1C"/>
                </a:solidFill>
              </a:rPr>
              <a:t>Advised by: Prof. Learned-Miller</a:t>
            </a:r>
          </a:p>
        </p:txBody>
      </p:sp>
      <p:sp>
        <p:nvSpPr>
          <p:cNvPr id="2055" name="Rectangle 306"/>
          <p:cNvSpPr>
            <a:spLocks noChangeArrowheads="1"/>
          </p:cNvSpPr>
          <p:nvPr/>
        </p:nvSpPr>
        <p:spPr bwMode="auto">
          <a:xfrm>
            <a:off x="698500" y="831850"/>
            <a:ext cx="20654963" cy="3136265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359"/>
          <p:cNvSpPr txBox="1">
            <a:spLocks noChangeArrowheads="1"/>
          </p:cNvSpPr>
          <p:nvPr/>
        </p:nvSpPr>
        <p:spPr bwMode="auto">
          <a:xfrm>
            <a:off x="1330040" y="3957721"/>
            <a:ext cx="8958262" cy="69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Overview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Deep learning models have been widely successful and are being deployed in several computer vision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widespread use has left the application spaces open to adversarial attacks – images that have been slightly perturbed to cause misclassification in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There are several types of attacks, and defenses against them are attack specific, not very practical in real world!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reimagine adversarial defense problem as an image restoration problem - restore non-adversarial prior from the adversarial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use Deep Image Prior (DIP) – an image restoration technique, and modify it to protect against adversarial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successfully demonstrate protection of deep networks (Deep Protection) against 8 different adversarial attacks and gain several in use of DIP in this application space.</a:t>
            </a:r>
          </a:p>
          <a:p>
            <a:endParaRPr lang="en-US" altLang="en-US" sz="2400" b="0" dirty="0"/>
          </a:p>
        </p:txBody>
      </p:sp>
      <p:sp>
        <p:nvSpPr>
          <p:cNvPr id="15371" name="Text Box 444"/>
          <p:cNvSpPr txBox="1">
            <a:spLocks noChangeArrowheads="1"/>
          </p:cNvSpPr>
          <p:nvPr/>
        </p:nvSpPr>
        <p:spPr bwMode="auto">
          <a:xfrm>
            <a:off x="1330040" y="11233150"/>
            <a:ext cx="8958262" cy="579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Background</a:t>
            </a:r>
          </a:p>
          <a:p>
            <a:pPr eaLnBrk="1" hangingPunct="1"/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DIP: Uses structure of a generative deep convnet to regenerate target image from noise. Applications include denoising, in-filling etc.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Adversarial Attacks: Various techniques that slightly perturb image in pixel space to cause departure in feature/class space of a target deep network model. Have several types/subtypes, but basic premise stays the same.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Defense Strategies: Existing strategies usually target only one type of attack, examples: training models with adversarial examples, filtering input images, rotations and other linear operations.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2065" name="Rectangle 590"/>
          <p:cNvSpPr>
            <a:spLocks noChangeArrowheads="1"/>
          </p:cNvSpPr>
          <p:nvPr/>
        </p:nvSpPr>
        <p:spPr bwMode="auto">
          <a:xfrm>
            <a:off x="11582400" y="31338676"/>
            <a:ext cx="89582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 dirty="0"/>
              <a:t>Acknowledgements:</a:t>
            </a:r>
            <a:r>
              <a:rPr lang="en-US" altLang="en-US" sz="2200" b="0" dirty="0"/>
              <a:t> We thank Prof. Learned-Miller and Aruni Roy Choudhary for their guidance. </a:t>
            </a:r>
          </a:p>
        </p:txBody>
      </p:sp>
      <p:sp>
        <p:nvSpPr>
          <p:cNvPr id="31" name="Text Box 444"/>
          <p:cNvSpPr txBox="1">
            <a:spLocks noChangeArrowheads="1"/>
          </p:cNvSpPr>
          <p:nvPr/>
        </p:nvSpPr>
        <p:spPr bwMode="auto">
          <a:xfrm>
            <a:off x="11272605" y="20635902"/>
            <a:ext cx="9217001" cy="591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Key Insights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b="0" dirty="0"/>
              <a:t>Universality: In both modes, Deep Protection is quite effective on all attacks, though need to work on dynamic stopping strategies to make best use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Attack type invariance: No matter how the image is perturbed, the process of obtaining non-adversarial prior is the same – could mean that this process could be robust to any number of future attacks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Market ready: No training required, can be deployed in-field right away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No Free Lunch: Deep Protection is time consuming, though dynamic stop time could help speed it up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Other applications: Use of network architecture for processing may have further applications (even non-vision)</a:t>
            </a:r>
          </a:p>
        </p:txBody>
      </p:sp>
      <p:sp>
        <p:nvSpPr>
          <p:cNvPr id="33" name="Text Box 444"/>
          <p:cNvSpPr txBox="1">
            <a:spLocks noChangeArrowheads="1"/>
          </p:cNvSpPr>
          <p:nvPr/>
        </p:nvSpPr>
        <p:spPr bwMode="auto">
          <a:xfrm>
            <a:off x="11514138" y="27278498"/>
            <a:ext cx="8958262" cy="33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Going Ahead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b="0" dirty="0"/>
              <a:t>Work on strategies for dynamic stopping of Deep Protection process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Design a binary classifier to detect if  Deep Protection process is required for an input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datasets: will this work on medical images?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applications of this approach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7572A-B255-4C44-89FF-8C95BBF2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 Box 444">
            <a:extLst>
              <a:ext uri="{FF2B5EF4-FFF2-40B4-BE49-F238E27FC236}">
                <a16:creationId xmlns:a16="http://schemas.microsoft.com/office/drawing/2014/main" id="{F89725C5-F310-4E17-9076-2BAD7AB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868" y="17028817"/>
            <a:ext cx="8958262" cy="985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Approach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Key Idea: modify DIP and use it to obtain non-adversarial prior of an adversarial image. Treat adversarial image as a corrupted version of the original and run restoration on it.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/>
              <a:t>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Architecture (block diagram, talk to it, no text)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Deep Protection Process: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Initialization: random weights, random inputs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Loss: L2 MSE with target image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Hyperparamter tuning: chosen config – ADAM optimizer, swish activation.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Termination: Dynamic (Image specific, Hard), Static (Fixed iteration, easy)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Classification: Off-the-shelf classifier (ResNet18) 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/>
            <a:r>
              <a:rPr lang="en-US" altLang="en-US" sz="2400" b="0" dirty="0"/>
              <a:t> 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44" name="Text Box 359">
            <a:extLst>
              <a:ext uri="{FF2B5EF4-FFF2-40B4-BE49-F238E27FC236}">
                <a16:creationId xmlns:a16="http://schemas.microsoft.com/office/drawing/2014/main" id="{42ABCC77-6D23-4F6E-ADC2-A14935A8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6" y="26173709"/>
            <a:ext cx="8958262" cy="585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Experimental Stuff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Main experiment  - Check effectiveness of Deep Protection: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Take 100 ImageNet examples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Apply 8 attacks per image using </a:t>
            </a:r>
            <a:r>
              <a:rPr lang="en-US" sz="2400" b="0" dirty="0" err="1"/>
              <a:t>foolbox</a:t>
            </a:r>
            <a:r>
              <a:rPr lang="en-US" sz="2400" b="0" dirty="0"/>
              <a:t>, 800 total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Run Deep Protect in two modes – dynamic and static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Classify the obtained priors using resnet18 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Draw some nice plots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Test it in the real 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Some side experimentation – Text extraction from maps: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Key idea – text is harder to draw than terrain/roads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Use Deep Image Residual (what is NOT generated by DIP yet)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With some processing, at correct iteration, all text can be extracted from maps</a:t>
            </a:r>
          </a:p>
        </p:txBody>
      </p:sp>
      <p:sp>
        <p:nvSpPr>
          <p:cNvPr id="47" name="Text Box 359">
            <a:extLst>
              <a:ext uri="{FF2B5EF4-FFF2-40B4-BE49-F238E27FC236}">
                <a16:creationId xmlns:a16="http://schemas.microsoft.com/office/drawing/2014/main" id="{ED0C0323-782D-48BA-AF46-AA64546F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309" y="4068174"/>
            <a:ext cx="8958262" cy="376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Results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Ideal case: we know exactly when to stop the process: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Static case: stop process at a fixed iteration number(1750):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How errors are distributed in static case: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How we decided stopping point for static mode: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Real-world example - Panda image in </a:t>
            </a:r>
            <a:r>
              <a:rPr lang="en-US" altLang="en-US" sz="2400" b="0" dirty="0" err="1"/>
              <a:t>clarifai</a:t>
            </a:r>
            <a:r>
              <a:rPr lang="en-US" altLang="en-US" sz="2400" b="0" dirty="0"/>
              <a:t> system: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Other applications – Text extraction from maps: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3200" b="0" dirty="0"/>
          </a:p>
        </p:txBody>
      </p:sp>
      <p:pic>
        <p:nvPicPr>
          <p:cNvPr id="1026" name="Picture 2" descr="Image result for deep protection">
            <a:extLst>
              <a:ext uri="{FF2B5EF4-FFF2-40B4-BE49-F238E27FC236}">
                <a16:creationId xmlns:a16="http://schemas.microsoft.com/office/drawing/2014/main" id="{12F92DB2-85D8-472E-A93A-B73FB28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1" y="1118679"/>
            <a:ext cx="1828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ass">
            <a:extLst>
              <a:ext uri="{FF2B5EF4-FFF2-40B4-BE49-F238E27FC236}">
                <a16:creationId xmlns:a16="http://schemas.microsoft.com/office/drawing/2014/main" id="{38F8896C-89A2-49A4-A6D6-0369127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9" y="1310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5866</TotalTime>
  <Words>690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POster Template</dc:title>
  <dc:creator>Dr. Sandra Cruz-Pol and Marie Ayala</dc:creator>
  <cp:lastModifiedBy>Sourabh Kulkarni</cp:lastModifiedBy>
  <cp:revision>259</cp:revision>
  <cp:lastPrinted>1999-04-01T23:37:39Z</cp:lastPrinted>
  <dcterms:created xsi:type="dcterms:W3CDTF">1995-06-17T23:31:02Z</dcterms:created>
  <dcterms:modified xsi:type="dcterms:W3CDTF">2018-12-09T21:31:59Z</dcterms:modified>
</cp:coreProperties>
</file>