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9E1"/>
    <a:srgbClr val="1802BE"/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39" autoAdjust="0"/>
    <p:restoredTop sz="94677"/>
  </p:normalViewPr>
  <p:slideViewPr>
    <p:cSldViewPr snapToObjects="1">
      <p:cViewPr>
        <p:scale>
          <a:sx n="100" d="100"/>
          <a:sy n="100" d="100"/>
        </p:scale>
        <p:origin x="744" y="-4368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5" Type="http://schemas.openxmlformats.org/officeDocument/2006/relationships/image" Target="../media/image11.emf"/><Relationship Id="rId10" Type="http://schemas.openxmlformats.org/officeDocument/2006/relationships/image" Target="../media/image8.emf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7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  <a:p>
            <a:r>
              <a:rPr lang="en-US" altLang="en-US" sz="3000" dirty="0">
                <a:solidFill>
                  <a:srgbClr val="881C1C"/>
                </a:solidFill>
              </a:rPr>
              <a:t>Advised by: Prof. Learned-Miller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69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deployed in several computer vision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application spaces open to </a:t>
            </a:r>
            <a:r>
              <a:rPr lang="en-US" sz="2400" dirty="0"/>
              <a:t>adversarial attacks </a:t>
            </a:r>
            <a:r>
              <a:rPr lang="en-US" sz="2400" b="0" dirty="0"/>
              <a:t>– images that have been slightly perturbed to cause misclassification in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are several types of attacks, and defenses against them are attack specific, not very practical in real world!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reimagine adversarial defense problem as an image restoration problem - restore non-adversarial prior from the adversarial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use </a:t>
            </a:r>
            <a:r>
              <a:rPr lang="en-US" sz="2400" dirty="0"/>
              <a:t>Deep Image Prior (DIP) </a:t>
            </a:r>
            <a:r>
              <a:rPr lang="en-US" sz="2400" b="0" dirty="0"/>
              <a:t>– an image restoration technique, and modify it to protect against adversarial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successfully demonstrate protection of deep networks (Deep Protection) against 8 different adversarial attacks and gain several in use of DIP in this application space.</a:t>
            </a:r>
          </a:p>
          <a:p>
            <a:endParaRPr lang="en-US" altLang="en-US" sz="2400" b="0" dirty="0"/>
          </a:p>
        </p:txBody>
      </p:sp>
      <p:sp>
        <p:nvSpPr>
          <p:cNvPr id="15371" name="Text Box 444"/>
          <p:cNvSpPr txBox="1">
            <a:spLocks noChangeArrowheads="1"/>
          </p:cNvSpPr>
          <p:nvPr/>
        </p:nvSpPr>
        <p:spPr bwMode="auto">
          <a:xfrm>
            <a:off x="1330040" y="11233150"/>
            <a:ext cx="8958262" cy="579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Background</a:t>
            </a:r>
          </a:p>
          <a:p>
            <a:pPr eaLnBrk="1" hangingPunct="1"/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DIP</a:t>
            </a:r>
            <a:r>
              <a:rPr lang="en-US" altLang="en-US" sz="2400" b="0" dirty="0"/>
              <a:t>: Uses structure of a generative deep convnet to regenerate target image from noise. Applications include denoising, in-filling etc.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Adversarial Attacks</a:t>
            </a:r>
            <a:r>
              <a:rPr lang="en-US" altLang="en-US" sz="2400" b="0" dirty="0"/>
              <a:t>: Various techniques that slightly perturb image in pixel space to cause departure in feature/class space of a target deep network model. Have several types/subtypes, but basic premise stays the same.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Defense Strategies</a:t>
            </a:r>
            <a:r>
              <a:rPr lang="en-US" altLang="en-US" sz="2400" b="0" dirty="0"/>
              <a:t>: Existing strategies usually target only one type of attack, examples: training models with adversarial examples, filtering input images, rotations and other linear operations.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82400" y="31338676"/>
            <a:ext cx="8958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/>
              <a:t>Acknowledgements:</a:t>
            </a:r>
            <a:r>
              <a:rPr lang="en-US" altLang="en-US" sz="2200" b="0" dirty="0"/>
              <a:t> We thank Prof. Learned-Miller and Aruni Roy Choudhary for their guidance. 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72605" y="21360822"/>
            <a:ext cx="9217001" cy="591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Key Insights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dirty="0"/>
              <a:t>Universality</a:t>
            </a:r>
            <a:r>
              <a:rPr lang="en-US" altLang="en-US" sz="2400" b="0" dirty="0"/>
              <a:t>: In both modes, Deep Protection is quite effective on all attacks, though need to work on dynamic stopping strategies to make best use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Attack type invariance</a:t>
            </a:r>
            <a:r>
              <a:rPr lang="en-US" altLang="en-US" sz="2400" b="0" dirty="0"/>
              <a:t>: No matter how the image is perturbed, the process of obtaining non-adversarial prior is the same – could mean that this process could be robust to any number of future attacks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Market ready</a:t>
            </a:r>
            <a:r>
              <a:rPr lang="en-US" altLang="en-US" sz="2400" b="0" dirty="0"/>
              <a:t>: No training required, can be deployed in-field right away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No Free Lunch</a:t>
            </a:r>
            <a:r>
              <a:rPr lang="en-US" altLang="en-US" sz="2400" b="0" dirty="0"/>
              <a:t>: Deep Protection is time consuming, though automatic termination could help speed it up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Other applications</a:t>
            </a:r>
            <a:r>
              <a:rPr lang="en-US" altLang="en-US" sz="2400" b="0" dirty="0"/>
              <a:t>: Use of network architecture for processing may have further applications (even non-vision)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514138" y="27278498"/>
            <a:ext cx="8958262" cy="33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Going Ahead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Work on strategies for automatic termination of Deep Protection process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Design a binary classifier to detect if Deep Protection process is required for an input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datasets: will this work on medical images?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applications of this approach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868" y="17028817"/>
            <a:ext cx="895826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Approach</a:t>
            </a:r>
          </a:p>
          <a:p>
            <a:pPr eaLnBrk="1" hangingPunct="1"/>
            <a:endParaRPr lang="en-US" altLang="en-US" sz="36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Key Idea</a:t>
            </a:r>
            <a:r>
              <a:rPr lang="en-US" altLang="en-US" sz="2400" b="0" dirty="0"/>
              <a:t>: modify DIP and use it to obtain non-adversarial prior of an adversarial image. Treat adversarial image as a corrupted version of the original and run restoration on it.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/>
              <a:t>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Architecture (block diagram, talk to it, no text)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Deep Protection Process</a:t>
            </a:r>
            <a:r>
              <a:rPr lang="en-US" altLang="en-US" sz="2400" b="0" dirty="0"/>
              <a:t>: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Initialization: random weights, random inputs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Loss: L2 MSE with target image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Hyperparamter tuning: chosen config – ADAM optimizer, swish activation.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Termination: Dynamic (Image specific, Hard), Static (Fixed iteration, easy)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Classification: Off-the-shelf classifier (ResNet18) 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96" y="25866174"/>
            <a:ext cx="8958262" cy="585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Experimental Stuff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Main experiment  - Check effectiveness of Deep Protection: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Take 100 ImageNet examples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Apply 8 attacks per image using </a:t>
            </a:r>
            <a:r>
              <a:rPr lang="en-US" sz="2400" b="0" dirty="0" err="1"/>
              <a:t>foolbox</a:t>
            </a:r>
            <a:r>
              <a:rPr lang="en-US" sz="2400" b="0" dirty="0"/>
              <a:t>, 800 total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Run Deep Protect in two modes – dynamic and static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Classify the obtained priors using resnet18 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Test it in the real world</a:t>
            </a:r>
          </a:p>
          <a:p>
            <a:pPr lvl="1" indent="0" algn="l"/>
            <a:endParaRPr lang="en-US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Some side experimentation – Text extraction from maps: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Key idea – text is harder to draw than terrain/roads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Use Deep Image Residual (what is NOT generated by DIP yet)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With some processing, at correct iteration, all text can be extracted from maps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308" y="4068174"/>
            <a:ext cx="9661491" cy="1632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Results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algn="l"/>
            <a:r>
              <a:rPr lang="en-US" altLang="en-US" sz="2400" b="0" dirty="0"/>
              <a:t>Automatic termination case: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Iterations stop when ‘true’ class</a:t>
            </a:r>
            <a:br>
              <a:rPr lang="en-US" altLang="en-US" sz="2400" b="0" dirty="0"/>
            </a:br>
            <a:r>
              <a:rPr lang="en-US" altLang="en-US" sz="2400" b="0" dirty="0"/>
              <a:t>in top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Represents Ideal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Avg accuracy: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b="0" dirty="0"/>
              <a:t>Determining iteration for fixed </a:t>
            </a:r>
            <a:br>
              <a:rPr lang="en-US" altLang="en-US" sz="2400" b="0" dirty="0"/>
            </a:br>
            <a:r>
              <a:rPr lang="en-US" altLang="en-US" sz="2400" b="0" dirty="0"/>
              <a:t>termination: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Observed histogram of </a:t>
            </a:r>
            <a:br>
              <a:rPr lang="en-US" altLang="en-US" sz="2400" b="0" dirty="0"/>
            </a:br>
            <a:r>
              <a:rPr lang="en-US" altLang="en-US" sz="2400" b="0" dirty="0"/>
              <a:t>terminations in automatic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Majority terminations &lt;1500 </a:t>
            </a:r>
            <a:br>
              <a:rPr lang="en-US" altLang="en-US" sz="2400" b="0" dirty="0"/>
            </a:br>
            <a:r>
              <a:rPr lang="en-US" altLang="en-US" sz="2400" b="0" dirty="0"/>
              <a:t>iterations; 1750 chosen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b="0" dirty="0"/>
              <a:t>Fixed termination case: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Process runs on all images</a:t>
            </a:r>
            <a:br>
              <a:rPr lang="en-US" altLang="en-US" sz="2400" b="0" dirty="0"/>
            </a:br>
            <a:r>
              <a:rPr lang="en-US" altLang="en-US" sz="2400" b="0" dirty="0"/>
              <a:t>for 1750 iterations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Lower avg accuracy: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b="0" dirty="0"/>
              <a:t>Errors in fixed termination: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Overfit: Process ran too long;</a:t>
            </a:r>
            <a:br>
              <a:rPr lang="en-US" altLang="en-US" sz="2400" b="0" dirty="0"/>
            </a:br>
            <a:r>
              <a:rPr lang="en-US" altLang="en-US" sz="2400" b="0" dirty="0"/>
              <a:t>adversarial noise started to</a:t>
            </a:r>
            <a:br>
              <a:rPr lang="en-US" altLang="en-US" sz="2400" b="0" dirty="0"/>
            </a:br>
            <a:r>
              <a:rPr lang="en-US" altLang="en-US" sz="2400" b="0" dirty="0"/>
              <a:t>creep 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Underfit: Process stopped too</a:t>
            </a:r>
            <a:br>
              <a:rPr lang="en-US" altLang="en-US" sz="2400" b="0" dirty="0"/>
            </a:br>
            <a:r>
              <a:rPr lang="en-US" altLang="en-US" sz="2400" b="0" dirty="0"/>
              <a:t>soon; reconstruction not</a:t>
            </a:r>
            <a:br>
              <a:rPr lang="en-US" altLang="en-US" sz="2400" b="0" dirty="0"/>
            </a:br>
            <a:r>
              <a:rPr lang="en-US" altLang="en-US" sz="2400" b="0" dirty="0"/>
              <a:t>sufficient for recognition</a:t>
            </a:r>
            <a:br>
              <a:rPr lang="en-US" altLang="en-US" sz="2400" b="0" dirty="0"/>
            </a:br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b="0" dirty="0"/>
              <a:t>Real-world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Tested on commercially </a:t>
            </a:r>
            <a:br>
              <a:rPr lang="en-US" altLang="en-US" sz="2400" b="0" dirty="0"/>
            </a:br>
            <a:r>
              <a:rPr lang="en-US" altLang="en-US" sz="2400" b="0" dirty="0"/>
              <a:t>available service</a:t>
            </a:r>
            <a:br>
              <a:rPr lang="en-US" altLang="en-US" sz="2400" b="0" dirty="0"/>
            </a:br>
            <a:r>
              <a:rPr lang="en-US" altLang="en-US" sz="2400" b="0" dirty="0"/>
              <a:t>(clarifai.com) </a:t>
            </a:r>
          </a:p>
          <a:p>
            <a:pPr algn="l"/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b="0" dirty="0"/>
              <a:t>Text extraction from maps: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Successfully extracted text from </a:t>
            </a:r>
            <a:br>
              <a:rPr lang="en-US" altLang="en-US" sz="2400" b="0" dirty="0"/>
            </a:br>
            <a:r>
              <a:rPr lang="en-US" altLang="en-US" sz="2400" b="0" dirty="0"/>
              <a:t>maps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Termination fine tuned by </a:t>
            </a:r>
            <a:br>
              <a:rPr lang="en-US" altLang="en-US" sz="2400" b="0" dirty="0"/>
            </a:br>
            <a:r>
              <a:rPr lang="en-US" altLang="en-US" sz="2400" b="0" dirty="0"/>
              <a:t>observation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3200" b="0" dirty="0"/>
          </a:p>
        </p:txBody>
      </p:sp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1B2D5-21FA-6744-9C6F-5053B3055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6469" y="5145195"/>
            <a:ext cx="4802331" cy="224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F5BE9-B28A-864A-B36E-F4AD99063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27530" y="12777008"/>
            <a:ext cx="4951270" cy="2310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210A793-95C3-4BF1-80DD-8E3FDB173758}"/>
              </a:ext>
            </a:extLst>
          </p:cNvPr>
          <p:cNvGrpSpPr/>
          <p:nvPr/>
        </p:nvGrpSpPr>
        <p:grpSpPr>
          <a:xfrm>
            <a:off x="15749730" y="7772400"/>
            <a:ext cx="5402267" cy="2128892"/>
            <a:chOff x="15749730" y="5469395"/>
            <a:chExt cx="5402267" cy="212889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7A73041-DA87-4F53-ADFD-7052FEF3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9054" y="5526076"/>
              <a:ext cx="2762943" cy="2072207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8610EA-0FE4-4226-9F7E-372F0ED5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49730" y="5523134"/>
              <a:ext cx="2766870" cy="207515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BDD75-B1B2-4AD6-A7DE-74E2A1FBFF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02200" y="5791200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768BE1-AD32-443D-8F8B-7BBBBF82A59D}"/>
                </a:ext>
              </a:extLst>
            </p:cNvPr>
            <p:cNvSpPr txBox="1"/>
            <p:nvPr/>
          </p:nvSpPr>
          <p:spPr>
            <a:xfrm>
              <a:off x="17558485" y="5835114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 err="1"/>
                <a:t>Iter</a:t>
              </a:r>
              <a:r>
                <a:rPr lang="en-US" sz="900" b="0" dirty="0"/>
                <a:t> = 1750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4BB1241-6425-4F4D-B34D-9160B519D2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040600" y="5788863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3A9A7D-A289-434A-9432-F3CA2EB45502}"/>
                </a:ext>
              </a:extLst>
            </p:cNvPr>
            <p:cNvSpPr txBox="1"/>
            <p:nvPr/>
          </p:nvSpPr>
          <p:spPr>
            <a:xfrm>
              <a:off x="19996885" y="5832777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 err="1"/>
                <a:t>Iter</a:t>
              </a:r>
              <a:r>
                <a:rPr lang="en-US" sz="900" b="0" dirty="0"/>
                <a:t> = 1750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E9D86-552D-4D89-B844-EC8C48F18789}"/>
                </a:ext>
              </a:extLst>
            </p:cNvPr>
            <p:cNvSpPr txBox="1"/>
            <p:nvPr/>
          </p:nvSpPr>
          <p:spPr>
            <a:xfrm>
              <a:off x="16638533" y="5469395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Determining iteration for fixed termination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0C7E28-FAB4-4BE7-8D70-35861E84C455}"/>
              </a:ext>
            </a:extLst>
          </p:cNvPr>
          <p:cNvGrpSpPr/>
          <p:nvPr/>
        </p:nvGrpSpPr>
        <p:grpSpPr>
          <a:xfrm>
            <a:off x="16023512" y="10161683"/>
            <a:ext cx="4855288" cy="2335117"/>
            <a:chOff x="10919842" y="7668723"/>
            <a:chExt cx="4855288" cy="23351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07ADBA-D118-6145-B5FB-6B0DA06C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19842" y="7738039"/>
              <a:ext cx="4855288" cy="22658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7B11EE-DDA4-4221-A08A-80D64B386A3A}"/>
                </a:ext>
              </a:extLst>
            </p:cNvPr>
            <p:cNvSpPr txBox="1"/>
            <p:nvPr/>
          </p:nvSpPr>
          <p:spPr>
            <a:xfrm>
              <a:off x="11620486" y="7668723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Fixed termination </a:t>
              </a:r>
            </a:p>
          </p:txBody>
        </p:sp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EB6F4A3-7A2C-4ABE-94D4-10072BCE3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57779"/>
              </p:ext>
            </p:extLst>
          </p:nvPr>
        </p:nvGraphicFramePr>
        <p:xfrm>
          <a:off x="15224064" y="15713940"/>
          <a:ext cx="5426136" cy="17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11" imgW="5478745" imgH="1752396" progId="AcroExch.Document.DC">
                  <p:embed/>
                </p:oleObj>
              </mc:Choice>
              <mc:Fallback>
                <p:oleObj name="Acrobat Document" r:id="rId11" imgW="5478745" imgH="17523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24064" y="15713940"/>
                        <a:ext cx="5426136" cy="17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BD726C2D-9C73-460D-851A-1D7E9B1240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5904" b="4608"/>
          <a:stretch/>
        </p:blipFill>
        <p:spPr>
          <a:xfrm>
            <a:off x="16383000" y="18364200"/>
            <a:ext cx="1900806" cy="1841616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974C8A-F1FD-46DF-8F41-0ABD8837B2B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9991"/>
          <a:stretch/>
        </p:blipFill>
        <p:spPr>
          <a:xfrm>
            <a:off x="18311454" y="18364201"/>
            <a:ext cx="2039946" cy="18416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0CCBDD-DFD7-4115-8487-DA6477C45E83}"/>
              </a:ext>
            </a:extLst>
          </p:cNvPr>
          <p:cNvSpPr txBox="1"/>
          <p:nvPr/>
        </p:nvSpPr>
        <p:spPr>
          <a:xfrm>
            <a:off x="16751415" y="18054740"/>
            <a:ext cx="38489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Map                        Extracted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5CBFCE-7033-4258-A984-03A8B2659990}"/>
              </a:ext>
            </a:extLst>
          </p:cNvPr>
          <p:cNvSpPr txBox="1"/>
          <p:nvPr/>
        </p:nvSpPr>
        <p:spPr>
          <a:xfrm>
            <a:off x="15474987" y="15436937"/>
            <a:ext cx="51902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Adversarial Image                       Deep Protection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2DB8-3DC3-FF40-83B2-9E24348D74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1859" y="23343183"/>
            <a:ext cx="9434280" cy="126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5938</TotalTime>
  <Words>660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Blank Presentation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Lurdh Pradeep Reddy Ambati</cp:lastModifiedBy>
  <cp:revision>280</cp:revision>
  <cp:lastPrinted>1999-04-01T23:37:39Z</cp:lastPrinted>
  <dcterms:created xsi:type="dcterms:W3CDTF">1995-06-17T23:31:02Z</dcterms:created>
  <dcterms:modified xsi:type="dcterms:W3CDTF">2018-12-10T00:42:02Z</dcterms:modified>
</cp:coreProperties>
</file>