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21945600" cy="32918400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69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1C1C"/>
    <a:srgbClr val="003300"/>
    <a:srgbClr val="33CCFF"/>
    <a:srgbClr val="333399"/>
    <a:srgbClr val="000066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339" autoAdjust="0"/>
    <p:restoredTop sz="94660"/>
  </p:normalViewPr>
  <p:slideViewPr>
    <p:cSldViewPr snapToObjects="1">
      <p:cViewPr>
        <p:scale>
          <a:sx n="40" d="100"/>
          <a:sy n="40" d="100"/>
        </p:scale>
        <p:origin x="920" y="20"/>
      </p:cViewPr>
      <p:guideLst>
        <p:guide orient="horz" pos="10368"/>
        <p:guide pos="69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600" tIns="50801" rIns="101600" bIns="50801" numCol="1" anchor="t" anchorCtr="0" compatLnSpc="1">
            <a:prstTxWarp prst="textNoShape">
              <a:avLst/>
            </a:prstTxWarp>
          </a:bodyPr>
          <a:lstStyle>
            <a:lvl1pPr algn="l" defTabSz="1009650" eaLnBrk="0" hangingPunct="0">
              <a:defRPr sz="1300" b="0"/>
            </a:lvl1pPr>
          </a:lstStyle>
          <a:p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600" tIns="50801" rIns="101600" bIns="50801" numCol="1" anchor="t" anchorCtr="0" compatLnSpc="1">
            <a:prstTxWarp prst="textNoShape">
              <a:avLst/>
            </a:prstTxWarp>
          </a:bodyPr>
          <a:lstStyle>
            <a:lvl1pPr algn="r" defTabSz="1009650" eaLnBrk="0" hangingPunct="0">
              <a:defRPr sz="1300" b="0"/>
            </a:lvl1pPr>
          </a:lstStyle>
          <a:p>
            <a:endParaRPr lang="en-US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718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600" tIns="50801" rIns="101600" bIns="50801" numCol="1" anchor="b" anchorCtr="0" compatLnSpc="1">
            <a:prstTxWarp prst="textNoShape">
              <a:avLst/>
            </a:prstTxWarp>
          </a:bodyPr>
          <a:lstStyle>
            <a:lvl1pPr algn="l" defTabSz="1009650" eaLnBrk="0" hangingPunct="0">
              <a:defRPr sz="1300" b="0"/>
            </a:lvl1pPr>
          </a:lstStyle>
          <a:p>
            <a:endParaRPr lang="en-US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09075"/>
            <a:ext cx="31718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600" tIns="50801" rIns="101600" bIns="50801" numCol="1" anchor="b" anchorCtr="0" compatLnSpc="1">
            <a:prstTxWarp prst="textNoShape">
              <a:avLst/>
            </a:prstTxWarp>
          </a:bodyPr>
          <a:lstStyle>
            <a:lvl1pPr algn="r" defTabSz="1009650" eaLnBrk="0" hangingPunct="0">
              <a:defRPr sz="1300" b="0"/>
            </a:lvl1pPr>
          </a:lstStyle>
          <a:p>
            <a:fld id="{DC789FCC-E727-488A-A33C-A5552592BC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0322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1053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0" charset="-128"/>
        <a:cs typeface="ＭＳ Ｐゴシック" pitchFamily="-11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444750" y="715963"/>
            <a:ext cx="2427288" cy="36385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94225"/>
            <a:ext cx="5365750" cy="42783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600" tIns="50801" rIns="101600" bIns="50801"/>
          <a:lstStyle/>
          <a:p>
            <a:pPr eaLnBrk="1" hangingPunct="1"/>
            <a:endParaRPr lang="en-US" alt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6238" y="10226675"/>
            <a:ext cx="18653125" cy="7054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2475" y="18653125"/>
            <a:ext cx="15360650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D95F94-57C6-44CE-AB13-D2710FD9A0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349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14A33D-35FA-46DE-868F-B8F1B7B6AD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0082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635288" y="2925763"/>
            <a:ext cx="4662487" cy="263350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7825" y="2925763"/>
            <a:ext cx="13835063" cy="263350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8C8A32-8506-4E70-A290-608DF26862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485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14B967-7620-4C70-B0B4-ADDE01FE5F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52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0" y="21153438"/>
            <a:ext cx="18653125" cy="65373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0" y="13952538"/>
            <a:ext cx="18653125" cy="72009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49BA5-ACE6-4D4B-8F01-6431F9348D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8615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7825" y="9512300"/>
            <a:ext cx="9248775" cy="1974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0" y="9512300"/>
            <a:ext cx="9248775" cy="1974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0522E6-4BFA-4FE7-A9D5-70100E3216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630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1317625"/>
            <a:ext cx="19751675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63" y="7369175"/>
            <a:ext cx="9696450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63" y="10439400"/>
            <a:ext cx="9696450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7425" y="7369175"/>
            <a:ext cx="9701213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7425" y="10439400"/>
            <a:ext cx="9701213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EB4B67-9567-477F-B664-2CA6A28091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339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2A0CB3-9DBC-4627-A29E-0EC9EC148C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463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C03D6A-C22D-4CC0-8720-7E3C4DF59A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3705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1311275"/>
            <a:ext cx="7219950" cy="55768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438" y="1311275"/>
            <a:ext cx="12268200" cy="28093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63" y="6888163"/>
            <a:ext cx="7219950" cy="22517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F9247B-B7B3-4F94-96F2-A012476E49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6679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125" y="23042563"/>
            <a:ext cx="13166725" cy="27209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2125" y="2941638"/>
            <a:ext cx="13166725" cy="197500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25" y="25763538"/>
            <a:ext cx="13166725" cy="3862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A6506E-E436-4D17-841C-431234A090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1752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47825" y="2925763"/>
            <a:ext cx="1864995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24651" tIns="162326" rIns="324651" bIns="16232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47825" y="9512300"/>
            <a:ext cx="18649950" cy="1974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24651" tIns="162326" rIns="324651" bIns="162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47825" y="29992638"/>
            <a:ext cx="4572000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24651" tIns="162326" rIns="324651" bIns="162326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sz="5000" b="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496175" y="29992638"/>
            <a:ext cx="6953250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24651" tIns="162326" rIns="324651" bIns="162326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5000" b="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725775" y="29992638"/>
            <a:ext cx="4572000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24651" tIns="162326" rIns="324651" bIns="162326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5000" b="0">
                <a:latin typeface="Times New Roman" pitchFamily="18" charset="0"/>
              </a:defRPr>
            </a:lvl1pPr>
          </a:lstStyle>
          <a:p>
            <a:fld id="{40B94791-BCEA-4460-B0C8-2456351EF8D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224213" rtl="0" eaLnBrk="0" fontAlgn="base" hangingPunct="0">
        <a:spcBef>
          <a:spcPct val="0"/>
        </a:spcBef>
        <a:spcAft>
          <a:spcPct val="0"/>
        </a:spcAft>
        <a:defRPr sz="15500">
          <a:solidFill>
            <a:schemeClr val="tx2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ctr" defTabSz="3224213" rtl="0" eaLnBrk="0" fontAlgn="base" hangingPunct="0">
        <a:spcBef>
          <a:spcPct val="0"/>
        </a:spcBef>
        <a:spcAft>
          <a:spcPct val="0"/>
        </a:spcAft>
        <a:defRPr sz="15500">
          <a:solidFill>
            <a:schemeClr val="tx2"/>
          </a:solidFill>
          <a:latin typeface="Times New Roman" pitchFamily="-111" charset="0"/>
          <a:ea typeface="ＭＳ Ｐゴシック" pitchFamily="-110" charset="-128"/>
          <a:cs typeface="ＭＳ Ｐゴシック" pitchFamily="-110" charset="-128"/>
        </a:defRPr>
      </a:lvl2pPr>
      <a:lvl3pPr algn="ctr" defTabSz="3224213" rtl="0" eaLnBrk="0" fontAlgn="base" hangingPunct="0">
        <a:spcBef>
          <a:spcPct val="0"/>
        </a:spcBef>
        <a:spcAft>
          <a:spcPct val="0"/>
        </a:spcAft>
        <a:defRPr sz="15500">
          <a:solidFill>
            <a:schemeClr val="tx2"/>
          </a:solidFill>
          <a:latin typeface="Times New Roman" pitchFamily="-111" charset="0"/>
          <a:ea typeface="ＭＳ Ｐゴシック" pitchFamily="-110" charset="-128"/>
          <a:cs typeface="ＭＳ Ｐゴシック" pitchFamily="-110" charset="-128"/>
        </a:defRPr>
      </a:lvl3pPr>
      <a:lvl4pPr algn="ctr" defTabSz="3224213" rtl="0" eaLnBrk="0" fontAlgn="base" hangingPunct="0">
        <a:spcBef>
          <a:spcPct val="0"/>
        </a:spcBef>
        <a:spcAft>
          <a:spcPct val="0"/>
        </a:spcAft>
        <a:defRPr sz="15500">
          <a:solidFill>
            <a:schemeClr val="tx2"/>
          </a:solidFill>
          <a:latin typeface="Times New Roman" pitchFamily="-111" charset="0"/>
          <a:ea typeface="ＭＳ Ｐゴシック" pitchFamily="-110" charset="-128"/>
          <a:cs typeface="ＭＳ Ｐゴシック" pitchFamily="-110" charset="-128"/>
        </a:defRPr>
      </a:lvl4pPr>
      <a:lvl5pPr algn="ctr" defTabSz="3224213" rtl="0" eaLnBrk="0" fontAlgn="base" hangingPunct="0">
        <a:spcBef>
          <a:spcPct val="0"/>
        </a:spcBef>
        <a:spcAft>
          <a:spcPct val="0"/>
        </a:spcAft>
        <a:defRPr sz="15500">
          <a:solidFill>
            <a:schemeClr val="tx2"/>
          </a:solidFill>
          <a:latin typeface="Times New Roman" pitchFamily="-111" charset="0"/>
          <a:ea typeface="ＭＳ Ｐゴシック" pitchFamily="-110" charset="-128"/>
          <a:cs typeface="ＭＳ Ｐゴシック" pitchFamily="-110" charset="-128"/>
        </a:defRPr>
      </a:lvl5pPr>
      <a:lvl6pPr marL="457200" algn="ctr" defTabSz="3224213" rtl="0" fontAlgn="base">
        <a:spcBef>
          <a:spcPct val="0"/>
        </a:spcBef>
        <a:spcAft>
          <a:spcPct val="0"/>
        </a:spcAft>
        <a:defRPr sz="15500">
          <a:solidFill>
            <a:schemeClr val="tx2"/>
          </a:solidFill>
          <a:latin typeface="Times New Roman" pitchFamily="-111" charset="0"/>
        </a:defRPr>
      </a:lvl6pPr>
      <a:lvl7pPr marL="914400" algn="ctr" defTabSz="3224213" rtl="0" fontAlgn="base">
        <a:spcBef>
          <a:spcPct val="0"/>
        </a:spcBef>
        <a:spcAft>
          <a:spcPct val="0"/>
        </a:spcAft>
        <a:defRPr sz="15500">
          <a:solidFill>
            <a:schemeClr val="tx2"/>
          </a:solidFill>
          <a:latin typeface="Times New Roman" pitchFamily="-111" charset="0"/>
        </a:defRPr>
      </a:lvl7pPr>
      <a:lvl8pPr marL="1371600" algn="ctr" defTabSz="3224213" rtl="0" fontAlgn="base">
        <a:spcBef>
          <a:spcPct val="0"/>
        </a:spcBef>
        <a:spcAft>
          <a:spcPct val="0"/>
        </a:spcAft>
        <a:defRPr sz="15500">
          <a:solidFill>
            <a:schemeClr val="tx2"/>
          </a:solidFill>
          <a:latin typeface="Times New Roman" pitchFamily="-111" charset="0"/>
        </a:defRPr>
      </a:lvl8pPr>
      <a:lvl9pPr marL="1828800" algn="ctr" defTabSz="3224213" rtl="0" fontAlgn="base">
        <a:spcBef>
          <a:spcPct val="0"/>
        </a:spcBef>
        <a:spcAft>
          <a:spcPct val="0"/>
        </a:spcAft>
        <a:defRPr sz="15500">
          <a:solidFill>
            <a:schemeClr val="tx2"/>
          </a:solidFill>
          <a:latin typeface="Times New Roman" pitchFamily="-111" charset="0"/>
        </a:defRPr>
      </a:lvl9pPr>
    </p:titleStyle>
    <p:bodyStyle>
      <a:lvl1pPr marL="1209675" indent="-1209675" algn="l" defTabSz="3224213" rtl="0" eaLnBrk="0" fontAlgn="base" hangingPunct="0">
        <a:spcBef>
          <a:spcPct val="20000"/>
        </a:spcBef>
        <a:spcAft>
          <a:spcPct val="0"/>
        </a:spcAft>
        <a:buChar char="•"/>
        <a:defRPr sz="11300">
          <a:solidFill>
            <a:schemeClr val="tx1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2619375" indent="-1008063" algn="l" defTabSz="3224213" rtl="0" eaLnBrk="0" fontAlgn="base" hangingPunct="0">
        <a:spcBef>
          <a:spcPct val="20000"/>
        </a:spcBef>
        <a:spcAft>
          <a:spcPct val="0"/>
        </a:spcAft>
        <a:buChar char="–"/>
        <a:defRPr sz="9800">
          <a:solidFill>
            <a:schemeClr val="tx1"/>
          </a:solidFill>
          <a:latin typeface="+mn-lt"/>
          <a:ea typeface="ＭＳ Ｐゴシック" pitchFamily="-111" charset="-128"/>
        </a:defRPr>
      </a:lvl2pPr>
      <a:lvl3pPr marL="4029075" indent="-804863" algn="l" defTabSz="3224213" rtl="0" eaLnBrk="0" fontAlgn="base" hangingPunct="0">
        <a:spcBef>
          <a:spcPct val="20000"/>
        </a:spcBef>
        <a:spcAft>
          <a:spcPct val="0"/>
        </a:spcAft>
        <a:buChar char="•"/>
        <a:defRPr sz="8400">
          <a:solidFill>
            <a:schemeClr val="tx1"/>
          </a:solidFill>
          <a:latin typeface="+mn-lt"/>
          <a:ea typeface="ＭＳ Ｐゴシック" pitchFamily="-111" charset="-128"/>
        </a:defRPr>
      </a:lvl3pPr>
      <a:lvl4pPr marL="5641975" indent="-806450" algn="l" defTabSz="3224213" rtl="0" eaLnBrk="0" fontAlgn="base" hangingPunct="0">
        <a:spcBef>
          <a:spcPct val="20000"/>
        </a:spcBef>
        <a:spcAft>
          <a:spcPct val="0"/>
        </a:spcAft>
        <a:buChar char="–"/>
        <a:defRPr sz="7100">
          <a:solidFill>
            <a:schemeClr val="tx1"/>
          </a:solidFill>
          <a:latin typeface="+mn-lt"/>
          <a:ea typeface="ＭＳ Ｐゴシック" pitchFamily="-111" charset="-128"/>
        </a:defRPr>
      </a:lvl4pPr>
      <a:lvl5pPr marL="7254875" indent="-806450" algn="l" defTabSz="3224213" rtl="0" eaLnBrk="0" fontAlgn="base" hangingPunct="0">
        <a:spcBef>
          <a:spcPct val="20000"/>
        </a:spcBef>
        <a:spcAft>
          <a:spcPct val="0"/>
        </a:spcAft>
        <a:buChar char="•"/>
        <a:defRPr sz="7100">
          <a:solidFill>
            <a:schemeClr val="tx1"/>
          </a:solidFill>
          <a:latin typeface="+mn-lt"/>
          <a:ea typeface="ＭＳ Ｐゴシック" pitchFamily="-111" charset="-128"/>
        </a:defRPr>
      </a:lvl5pPr>
      <a:lvl6pPr marL="7712075" indent="-806450" algn="l" defTabSz="3224213" rtl="0" fontAlgn="base">
        <a:spcBef>
          <a:spcPct val="20000"/>
        </a:spcBef>
        <a:spcAft>
          <a:spcPct val="0"/>
        </a:spcAft>
        <a:buChar char="•"/>
        <a:defRPr sz="7100">
          <a:solidFill>
            <a:schemeClr val="tx1"/>
          </a:solidFill>
          <a:latin typeface="+mn-lt"/>
          <a:ea typeface="ＭＳ Ｐゴシック" pitchFamily="-111" charset="-128"/>
        </a:defRPr>
      </a:lvl6pPr>
      <a:lvl7pPr marL="8169275" indent="-806450" algn="l" defTabSz="3224213" rtl="0" fontAlgn="base">
        <a:spcBef>
          <a:spcPct val="20000"/>
        </a:spcBef>
        <a:spcAft>
          <a:spcPct val="0"/>
        </a:spcAft>
        <a:buChar char="•"/>
        <a:defRPr sz="7100">
          <a:solidFill>
            <a:schemeClr val="tx1"/>
          </a:solidFill>
          <a:latin typeface="+mn-lt"/>
          <a:ea typeface="ＭＳ Ｐゴシック" pitchFamily="-111" charset="-128"/>
        </a:defRPr>
      </a:lvl7pPr>
      <a:lvl8pPr marL="8626475" indent="-806450" algn="l" defTabSz="3224213" rtl="0" fontAlgn="base">
        <a:spcBef>
          <a:spcPct val="20000"/>
        </a:spcBef>
        <a:spcAft>
          <a:spcPct val="0"/>
        </a:spcAft>
        <a:buChar char="•"/>
        <a:defRPr sz="7100">
          <a:solidFill>
            <a:schemeClr val="tx1"/>
          </a:solidFill>
          <a:latin typeface="+mn-lt"/>
          <a:ea typeface="ＭＳ Ｐゴシック" pitchFamily="-111" charset="-128"/>
        </a:defRPr>
      </a:lvl8pPr>
      <a:lvl9pPr marL="9083675" indent="-806450" algn="l" defTabSz="3224213" rtl="0" fontAlgn="base">
        <a:spcBef>
          <a:spcPct val="20000"/>
        </a:spcBef>
        <a:spcAft>
          <a:spcPct val="0"/>
        </a:spcAft>
        <a:buChar char="•"/>
        <a:defRPr sz="7100">
          <a:solidFill>
            <a:schemeClr val="tx1"/>
          </a:solidFill>
          <a:latin typeface="+mn-lt"/>
          <a:ea typeface="ＭＳ Ｐゴシック" pitchFamily="-11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/>
          <p:cNvSpPr>
            <a:spLocks noChangeShapeType="1"/>
          </p:cNvSpPr>
          <p:nvPr/>
        </p:nvSpPr>
        <p:spPr bwMode="auto">
          <a:xfrm>
            <a:off x="703263" y="3789363"/>
            <a:ext cx="20650200" cy="0"/>
          </a:xfrm>
          <a:prstGeom prst="line">
            <a:avLst/>
          </a:prstGeom>
          <a:noFill/>
          <a:ln w="12700">
            <a:solidFill>
              <a:srgbClr val="33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561975" y="668338"/>
            <a:ext cx="20916900" cy="31678562"/>
          </a:xfrm>
          <a:prstGeom prst="rect">
            <a:avLst/>
          </a:prstGeom>
          <a:noFill/>
          <a:ln w="12700">
            <a:solidFill>
              <a:srgbClr val="33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425450" y="500063"/>
            <a:ext cx="21189950" cy="32000825"/>
          </a:xfrm>
          <a:prstGeom prst="rect">
            <a:avLst/>
          </a:prstGeom>
          <a:noFill/>
          <a:ln w="12700">
            <a:solidFill>
              <a:srgbClr val="33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717550" y="855663"/>
            <a:ext cx="20578763" cy="1558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24651" tIns="162326" rIns="324651" bIns="162326">
            <a:spAutoFit/>
          </a:bodyPr>
          <a:lstStyle>
            <a:lvl1pPr defTabSz="322421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322421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322421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322421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322421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defTabSz="32242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defTabSz="32242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defTabSz="32242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defTabSz="32242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4800" dirty="0">
                <a:solidFill>
                  <a:srgbClr val="881C1C"/>
                </a:solidFill>
              </a:rPr>
              <a:t>Deep Protection</a:t>
            </a:r>
            <a:br>
              <a:rPr lang="en-US" altLang="en-US" sz="4800" dirty="0">
                <a:solidFill>
                  <a:srgbClr val="881C1C"/>
                </a:solidFill>
              </a:rPr>
            </a:br>
            <a:r>
              <a:rPr lang="en-US" sz="3200" b="0" dirty="0">
                <a:solidFill>
                  <a:schemeClr val="accent3">
                    <a:lumMod val="50000"/>
                  </a:schemeClr>
                </a:solidFill>
              </a:rPr>
              <a:t>Universal Defense against Adversarial Examples</a:t>
            </a:r>
            <a:endParaRPr lang="en-US" altLang="en-US" sz="4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54" name="Rectangle 11"/>
          <p:cNvSpPr>
            <a:spLocks noChangeArrowheads="1"/>
          </p:cNvSpPr>
          <p:nvPr/>
        </p:nvSpPr>
        <p:spPr bwMode="auto">
          <a:xfrm>
            <a:off x="683418" y="2016682"/>
            <a:ext cx="20578763" cy="1712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24651" tIns="162326" rIns="324651" bIns="162326">
            <a:spAutoFit/>
          </a:bodyPr>
          <a:lstStyle>
            <a:lvl1pPr defTabSz="322421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322421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322421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322421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322421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defTabSz="32242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defTabSz="32242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defTabSz="32242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defTabSz="32242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 sz="3000" dirty="0">
              <a:solidFill>
                <a:srgbClr val="881C1C"/>
              </a:solidFill>
            </a:endParaRPr>
          </a:p>
          <a:p>
            <a:r>
              <a:rPr lang="en-US" altLang="en-US" sz="3000" dirty="0">
                <a:solidFill>
                  <a:srgbClr val="881C1C"/>
                </a:solidFill>
              </a:rPr>
              <a:t>Sourabh Kulkarni, Pradeep Ambati</a:t>
            </a:r>
          </a:p>
          <a:p>
            <a:r>
              <a:rPr lang="en-US" altLang="en-US" sz="3000" dirty="0">
                <a:solidFill>
                  <a:srgbClr val="881C1C"/>
                </a:solidFill>
              </a:rPr>
              <a:t>COMSCI-682 Class Project, Prof. Learned-Miller</a:t>
            </a:r>
          </a:p>
        </p:txBody>
      </p:sp>
      <p:sp>
        <p:nvSpPr>
          <p:cNvPr id="2055" name="Rectangle 306"/>
          <p:cNvSpPr>
            <a:spLocks noChangeArrowheads="1"/>
          </p:cNvSpPr>
          <p:nvPr/>
        </p:nvSpPr>
        <p:spPr bwMode="auto">
          <a:xfrm>
            <a:off x="698500" y="831850"/>
            <a:ext cx="20654963" cy="31362650"/>
          </a:xfrm>
          <a:prstGeom prst="rect">
            <a:avLst/>
          </a:prstGeom>
          <a:noFill/>
          <a:ln w="12700">
            <a:solidFill>
              <a:srgbClr val="33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6" name="Line 326"/>
          <p:cNvSpPr>
            <a:spLocks noChangeShapeType="1"/>
          </p:cNvSpPr>
          <p:nvPr/>
        </p:nvSpPr>
        <p:spPr bwMode="auto">
          <a:xfrm>
            <a:off x="703263" y="30259338"/>
            <a:ext cx="20650200" cy="0"/>
          </a:xfrm>
          <a:prstGeom prst="line">
            <a:avLst/>
          </a:prstGeom>
          <a:noFill/>
          <a:ln w="12700">
            <a:solidFill>
              <a:srgbClr val="33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Text Box 359"/>
          <p:cNvSpPr txBox="1">
            <a:spLocks noChangeArrowheads="1"/>
          </p:cNvSpPr>
          <p:nvPr/>
        </p:nvSpPr>
        <p:spPr bwMode="auto">
          <a:xfrm>
            <a:off x="1330040" y="3957721"/>
            <a:ext cx="8958262" cy="733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70336" tIns="35168" rIns="70336" bIns="35168">
            <a:spAutoFit/>
          </a:bodyPr>
          <a:lstStyle>
            <a:lvl1pPr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3600" dirty="0"/>
              <a:t>Overview</a:t>
            </a:r>
            <a:endParaRPr lang="en-US" altLang="en-US" sz="2800" dirty="0"/>
          </a:p>
          <a:p>
            <a:pPr algn="l" eaLnBrk="1" hangingPunct="1"/>
            <a:endParaRPr lang="en-US" altLang="en-US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dirty="0"/>
              <a:t>Deep learning models have been widely successful and are being deployed in several computer vision applications.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dirty="0"/>
              <a:t>This widespread use has left the application spaces open to adversarial attacks – images that have been slightly perturbed to cause misclassification in models.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dirty="0"/>
              <a:t>There are several types of attacks, and defenses against them are attack specific, hence we need a universal defense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dirty="0"/>
              <a:t>Search performed efficiently in software, while Scoring, with inherent parallelism, is efficient in specialized hardware.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dirty="0"/>
              <a:t>New nanoscale hardware acceleration framework significantly accelerates the scoring aspect of the BN learning of GENs using a combination of emerging stochastic devices and CMOS technology.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dirty="0"/>
              <a:t>Performance benefits of five orders of magnitude in performing inference operations is estimated with this architecture, over software-only approaches.</a:t>
            </a:r>
          </a:p>
          <a:p>
            <a:endParaRPr lang="en-US" altLang="en-US" sz="24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71" name="Text Box 444"/>
              <p:cNvSpPr txBox="1">
                <a:spLocks noChangeArrowheads="1"/>
              </p:cNvSpPr>
              <p:nvPr/>
            </p:nvSpPr>
            <p:spPr bwMode="auto">
              <a:xfrm>
                <a:off x="1330040" y="11233150"/>
                <a:ext cx="8958262" cy="128688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lIns="70336" tIns="35168" rIns="70336" bIns="35168">
                <a:spAutoFit/>
              </a:bodyPr>
              <a:lstStyle>
                <a:lvl1pPr defTabSz="703263" eaLnBrk="0" hangingPunct="0">
                  <a:defRPr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defTabSz="703263" eaLnBrk="0" hangingPunct="0">
                  <a:defRPr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defTabSz="703263" eaLnBrk="0" hangingPunct="0">
                  <a:defRPr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defTabSz="703263" eaLnBrk="0" hangingPunct="0">
                  <a:defRPr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defTabSz="703263" eaLnBrk="0" hangingPunct="0">
                  <a:defRPr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algn="ctr" defTabSz="703263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algn="ctr" defTabSz="703263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algn="ctr" defTabSz="703263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algn="ctr" defTabSz="703263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en-US" altLang="en-US" sz="3600" dirty="0"/>
                  <a:t>Structure Discovery in BNs</a:t>
                </a:r>
              </a:p>
              <a:p>
                <a:pPr eaLnBrk="1" hangingPunct="1"/>
                <a:endParaRPr lang="en-US" altLang="en-US" sz="2400" b="0" dirty="0"/>
              </a:p>
              <a:p>
                <a:pPr algn="just" eaLnBrk="1" hangingPunct="1">
                  <a:buFont typeface="Arial" charset="0"/>
                  <a:buChar char="•"/>
                </a:pPr>
                <a:r>
                  <a:rPr lang="en-US" altLang="en-US" sz="2400" b="0" dirty="0"/>
                  <a:t>  BNs are probabilistic models which encode domain knowledge in Graphs</a:t>
                </a:r>
              </a:p>
              <a:p>
                <a:pPr algn="just" eaLnBrk="1" hangingPunct="1">
                  <a:buFont typeface="Arial" charset="0"/>
                  <a:buChar char="•"/>
                </a:pPr>
                <a:r>
                  <a:rPr lang="en-US" altLang="en-US" sz="2400" b="0" dirty="0"/>
                  <a:t> Structure Discovery: Learning the BN graph given data; widely used in genetic applications</a:t>
                </a:r>
              </a:p>
              <a:p>
                <a:pPr algn="just" eaLnBrk="1" hangingPunct="1">
                  <a:buFont typeface="Arial" charset="0"/>
                  <a:buChar char="•"/>
                </a:pPr>
                <a:endParaRPr lang="en-US" altLang="en-US" sz="2400" b="0" dirty="0"/>
              </a:p>
              <a:p>
                <a:pPr algn="just" eaLnBrk="1" hangingPunct="1">
                  <a:buFont typeface="Arial" charset="0"/>
                  <a:buChar char="•"/>
                </a:pPr>
                <a:endParaRPr lang="en-US" altLang="en-US" sz="2400" b="0" dirty="0"/>
              </a:p>
              <a:p>
                <a:pPr algn="just" eaLnBrk="1" hangingPunct="1">
                  <a:buFont typeface="Arial" charset="0"/>
                  <a:buChar char="•"/>
                </a:pPr>
                <a:endParaRPr lang="en-US" altLang="en-US" sz="2400" b="0" dirty="0"/>
              </a:p>
              <a:p>
                <a:pPr algn="just" eaLnBrk="1" hangingPunct="1">
                  <a:buFont typeface="Arial" charset="0"/>
                  <a:buChar char="•"/>
                </a:pPr>
                <a:endParaRPr lang="en-US" altLang="en-US" sz="2400" b="0" dirty="0"/>
              </a:p>
              <a:p>
                <a:pPr algn="just" eaLnBrk="1" hangingPunct="1">
                  <a:buFont typeface="Arial" charset="0"/>
                  <a:buChar char="•"/>
                </a:pPr>
                <a:endParaRPr lang="en-US" altLang="en-US" sz="2400" b="0" dirty="0"/>
              </a:p>
              <a:p>
                <a:pPr algn="just" eaLnBrk="1" hangingPunct="1">
                  <a:buFont typeface="Arial" charset="0"/>
                  <a:buChar char="•"/>
                </a:pPr>
                <a:endParaRPr lang="en-US" altLang="en-US" sz="2400" b="0" dirty="0"/>
              </a:p>
              <a:p>
                <a:pPr algn="just" eaLnBrk="1" hangingPunct="1">
                  <a:buFont typeface="Arial" charset="0"/>
                  <a:buChar char="•"/>
                </a:pPr>
                <a:endParaRPr lang="en-US" altLang="en-US" sz="2400" b="0" dirty="0"/>
              </a:p>
              <a:p>
                <a:pPr algn="just" eaLnBrk="1" hangingPunct="1">
                  <a:buFont typeface="Arial" charset="0"/>
                  <a:buChar char="•"/>
                </a:pPr>
                <a:endParaRPr lang="en-US" altLang="en-US" sz="2400" b="0" dirty="0"/>
              </a:p>
              <a:p>
                <a:pPr algn="just" eaLnBrk="1" hangingPunct="1">
                  <a:buFont typeface="Arial" charset="0"/>
                  <a:buChar char="•"/>
                </a:pPr>
                <a:endParaRPr lang="en-US" altLang="en-US" sz="2400" b="0" dirty="0"/>
              </a:p>
              <a:p>
                <a:pPr algn="just" eaLnBrk="1" hangingPunct="1">
                  <a:buFont typeface="Arial" charset="0"/>
                  <a:buChar char="•"/>
                </a:pPr>
                <a:endParaRPr lang="en-US" altLang="en-US" sz="2400" b="0" dirty="0"/>
              </a:p>
              <a:p>
                <a:pPr algn="just" eaLnBrk="1" hangingPunct="1">
                  <a:buFont typeface="Arial" charset="0"/>
                  <a:buChar char="•"/>
                </a:pPr>
                <a:endParaRPr lang="en-US" altLang="en-US" sz="2400" b="0" dirty="0"/>
              </a:p>
              <a:p>
                <a:pPr algn="just" eaLnBrk="1" hangingPunct="1">
                  <a:buFont typeface="Arial" charset="0"/>
                  <a:buChar char="•"/>
                </a:pPr>
                <a:endParaRPr lang="en-US" altLang="en-US" sz="2400" b="0" dirty="0"/>
              </a:p>
              <a:p>
                <a:pPr algn="just" eaLnBrk="1" hangingPunct="1"/>
                <a:endParaRPr lang="en-US" altLang="en-US" sz="2400" b="0" dirty="0"/>
              </a:p>
              <a:p>
                <a:pPr algn="just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endChr m:val="|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𝑺𝒕𝒓𝒖𝒄𝒕𝒖𝒓𝒆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𝑫𝒂𝒕𝒂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)∝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𝑫𝒂𝒕𝒂</m:t>
                          </m:r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𝑺𝒕𝒓𝒖𝒄𝒕𝒖𝒓𝒆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𝑺𝒕𝒓𝒖𝒄𝒕𝒖𝒓𝒆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altLang="en-US" sz="2400" b="0" dirty="0"/>
              </a:p>
              <a:p>
                <a:pPr algn="just" eaLnBrk="1" hangingPunct="1">
                  <a:buFont typeface="Arial" charset="0"/>
                  <a:buChar char="•"/>
                </a:pPr>
                <a:endParaRPr lang="en-US" altLang="en-US" sz="2400" b="0" dirty="0"/>
              </a:p>
              <a:p>
                <a:pPr algn="just" eaLnBrk="1" hangingPunct="1">
                  <a:buFont typeface="Arial" charset="0"/>
                  <a:buChar char="•"/>
                </a:pPr>
                <a:endParaRPr lang="en-US" altLang="en-US" sz="2400" b="0" dirty="0"/>
              </a:p>
              <a:p>
                <a:pPr algn="just" eaLnBrk="1" hangingPunct="1">
                  <a:buFont typeface="Arial" charset="0"/>
                  <a:buChar char="•"/>
                </a:pPr>
                <a:endParaRPr lang="en-US" altLang="en-US" sz="2400" b="0" dirty="0"/>
              </a:p>
              <a:p>
                <a:pPr algn="just" eaLnBrk="1" hangingPunct="1">
                  <a:buFont typeface="Arial" charset="0"/>
                  <a:buChar char="•"/>
                </a:pPr>
                <a:endParaRPr lang="en-US" altLang="en-US" sz="2400" b="0" dirty="0"/>
              </a:p>
              <a:p>
                <a:pPr algn="just" eaLnBrk="1" hangingPunct="1">
                  <a:buFont typeface="Arial" charset="0"/>
                  <a:buChar char="•"/>
                </a:pPr>
                <a:endParaRPr lang="en-US" altLang="en-US" sz="2400" b="0" dirty="0"/>
              </a:p>
              <a:p>
                <a:pPr algn="just" eaLnBrk="1" hangingPunct="1">
                  <a:buFont typeface="Arial" charset="0"/>
                  <a:buChar char="•"/>
                </a:pPr>
                <a:endParaRPr lang="en-US" altLang="en-US" sz="2400" b="0" dirty="0"/>
              </a:p>
              <a:p>
                <a:pPr algn="just" eaLnBrk="1" hangingPunct="1">
                  <a:buFont typeface="Arial" charset="0"/>
                  <a:buChar char="•"/>
                </a:pPr>
                <a:endParaRPr lang="en-US" altLang="en-US" sz="2400" b="0" dirty="0"/>
              </a:p>
              <a:p>
                <a:pPr algn="just" eaLnBrk="1" hangingPunct="1">
                  <a:buFont typeface="Arial" charset="0"/>
                  <a:buChar char="•"/>
                </a:pPr>
                <a:endParaRPr lang="en-US" altLang="en-US" sz="2400" b="0" dirty="0"/>
              </a:p>
              <a:p>
                <a:pPr algn="just" eaLnBrk="1" hangingPunct="1">
                  <a:buFont typeface="Arial" charset="0"/>
                  <a:buChar char="•"/>
                </a:pPr>
                <a:endParaRPr lang="en-US" altLang="en-US" sz="2400" b="0" dirty="0"/>
              </a:p>
              <a:p>
                <a:pPr algn="just" eaLnBrk="1" hangingPunct="1">
                  <a:buFont typeface="Arial" charset="0"/>
                  <a:buChar char="•"/>
                </a:pPr>
                <a:endParaRPr lang="en-US" altLang="en-US" sz="2400" b="0" dirty="0"/>
              </a:p>
              <a:p>
                <a:pPr algn="just" eaLnBrk="1" hangingPunct="1">
                  <a:buFont typeface="Arial" charset="0"/>
                  <a:buChar char="•"/>
                </a:pPr>
                <a:endParaRPr lang="en-US" altLang="en-US" sz="2400" b="0" dirty="0"/>
              </a:p>
              <a:p>
                <a:pPr algn="just" eaLnBrk="1" hangingPunct="1"/>
                <a:r>
                  <a:rPr lang="en-US" altLang="en-US" sz="2400" b="0" dirty="0"/>
                  <a:t>  </a:t>
                </a:r>
              </a:p>
              <a:p>
                <a:pPr algn="just" eaLnBrk="1" hangingPunct="1"/>
                <a:endParaRPr lang="en-US" altLang="en-US" sz="2400" b="0" dirty="0"/>
              </a:p>
              <a:p>
                <a:pPr algn="just" eaLnBrk="1" hangingPunct="1"/>
                <a:endParaRPr lang="en-US" altLang="en-US" sz="2400" b="0" dirty="0"/>
              </a:p>
            </p:txBody>
          </p:sp>
        </mc:Choice>
        <mc:Fallback xmlns="">
          <p:sp>
            <p:nvSpPr>
              <p:cNvPr id="15371" name="Text Box 4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30040" y="11233150"/>
                <a:ext cx="8958262" cy="12868822"/>
              </a:xfrm>
              <a:prstGeom prst="rect">
                <a:avLst/>
              </a:prstGeom>
              <a:blipFill>
                <a:blip r:embed="rId3"/>
                <a:stretch>
                  <a:fillRect l="-1293" t="-853" r="-122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59" name="Group 526"/>
          <p:cNvGrpSpPr>
            <a:grpSpLocks/>
          </p:cNvGrpSpPr>
          <p:nvPr/>
        </p:nvGrpSpPr>
        <p:grpSpPr bwMode="auto">
          <a:xfrm>
            <a:off x="736600" y="30091063"/>
            <a:ext cx="20540663" cy="2409825"/>
            <a:chOff x="464" y="18955"/>
            <a:chExt cx="12939" cy="1518"/>
          </a:xfrm>
        </p:grpSpPr>
        <p:pic>
          <p:nvPicPr>
            <p:cNvPr id="2076" name="Picture 516" descr="UMass%20sea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" y="19140"/>
              <a:ext cx="992" cy="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Text Box 524"/>
            <p:cNvSpPr txBox="1">
              <a:spLocks noChangeArrowheads="1"/>
            </p:cNvSpPr>
            <p:nvPr/>
          </p:nvSpPr>
          <p:spPr bwMode="auto">
            <a:xfrm>
              <a:off x="464" y="18955"/>
              <a:ext cx="12939" cy="1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lnSpc>
                  <a:spcPct val="60000"/>
                </a:lnSpc>
              </a:pPr>
              <a:r>
                <a:rPr lang="en-US" altLang="en-US" sz="2400" b="0" dirty="0">
                  <a:latin typeface="Trebuchet MS" pitchFamily="34" charset="0"/>
                  <a:cs typeface="Arial" charset="0"/>
                </a:rPr>
                <a:t>Department of Electrical and Computer Engineering</a:t>
              </a:r>
            </a:p>
            <a:p>
              <a:pPr eaLnBrk="1" hangingPunct="1">
                <a:lnSpc>
                  <a:spcPct val="60000"/>
                </a:lnSpc>
              </a:pPr>
              <a:endParaRPr lang="en-US" altLang="en-US" sz="2000" b="0" dirty="0">
                <a:latin typeface="Trebuchet MS" pitchFamily="34" charset="0"/>
                <a:cs typeface="Arial" charset="0"/>
              </a:endParaRPr>
            </a:p>
            <a:p>
              <a:pPr eaLnBrk="1" hangingPunct="1">
                <a:lnSpc>
                  <a:spcPct val="60000"/>
                </a:lnSpc>
              </a:pPr>
              <a:endParaRPr lang="en-US" altLang="en-US" sz="2000" b="0" dirty="0">
                <a:solidFill>
                  <a:srgbClr val="0066CC"/>
                </a:solidFill>
                <a:latin typeface="Comic Sans MS" pitchFamily="66" charset="0"/>
                <a:cs typeface="Arial" charset="0"/>
              </a:endParaRPr>
            </a:p>
            <a:p>
              <a:pPr eaLnBrk="1" hangingPunct="1">
                <a:lnSpc>
                  <a:spcPct val="60000"/>
                </a:lnSpc>
              </a:pPr>
              <a:r>
                <a:rPr lang="en-US" altLang="en-US" sz="3200" b="0" dirty="0">
                  <a:solidFill>
                    <a:srgbClr val="39935B"/>
                  </a:solidFill>
                  <a:latin typeface="Copperplate Gothic Bold" pitchFamily="34" charset="0"/>
                  <a:cs typeface="Arial" charset="0"/>
                </a:rPr>
                <a:t>IEEE </a:t>
              </a:r>
              <a:r>
                <a:rPr lang="en-US" altLang="en-US" sz="3200" b="0" dirty="0" err="1">
                  <a:solidFill>
                    <a:srgbClr val="39935B"/>
                  </a:solidFill>
                  <a:latin typeface="Copperplate Gothic Bold" pitchFamily="34" charset="0"/>
                  <a:cs typeface="Arial" charset="0"/>
                </a:rPr>
                <a:t>Iinternational</a:t>
              </a:r>
              <a:r>
                <a:rPr lang="en-US" altLang="en-US" sz="3200" b="0" dirty="0">
                  <a:solidFill>
                    <a:srgbClr val="39935B"/>
                  </a:solidFill>
                  <a:latin typeface="Copperplate Gothic Bold" pitchFamily="34" charset="0"/>
                  <a:cs typeface="Arial" charset="0"/>
                </a:rPr>
                <a:t> </a:t>
              </a:r>
            </a:p>
            <a:p>
              <a:pPr eaLnBrk="1" hangingPunct="1">
                <a:lnSpc>
                  <a:spcPct val="60000"/>
                </a:lnSpc>
              </a:pPr>
              <a:endParaRPr lang="en-US" altLang="en-US" b="0" dirty="0">
                <a:latin typeface="Bradley Hand ITC" pitchFamily="66" charset="0"/>
                <a:cs typeface="Arial" charset="0"/>
              </a:endParaRPr>
            </a:p>
            <a:p>
              <a:pPr eaLnBrk="1" hangingPunct="1">
                <a:lnSpc>
                  <a:spcPct val="60000"/>
                </a:lnSpc>
              </a:pPr>
              <a:endParaRPr lang="en-US" altLang="en-US" b="0" dirty="0">
                <a:latin typeface="Bradley Hand ITC" pitchFamily="66" charset="0"/>
                <a:cs typeface="Arial" charset="0"/>
              </a:endParaRPr>
            </a:p>
            <a:p>
              <a:pPr eaLnBrk="1" hangingPunct="1">
                <a:lnSpc>
                  <a:spcPct val="40000"/>
                </a:lnSpc>
              </a:pPr>
              <a:r>
                <a:rPr lang="en-US" altLang="en-US" sz="2200" b="0" dirty="0">
                  <a:latin typeface="Trebuchet MS" pitchFamily="34" charset="0"/>
                  <a:cs typeface="Arial" charset="0"/>
                </a:rPr>
                <a:t>College of Engineering - University of Massachusetts Amherst</a:t>
              </a:r>
            </a:p>
          </p:txBody>
        </p:sp>
      </p:grpSp>
      <p:sp>
        <p:nvSpPr>
          <p:cNvPr id="2065" name="Rectangle 590"/>
          <p:cNvSpPr>
            <a:spLocks noChangeArrowheads="1"/>
          </p:cNvSpPr>
          <p:nvPr/>
        </p:nvSpPr>
        <p:spPr bwMode="auto">
          <a:xfrm>
            <a:off x="11514138" y="28690888"/>
            <a:ext cx="8958262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sz="2200"/>
              <a:t>Acknowledgements:</a:t>
            </a:r>
            <a:r>
              <a:rPr lang="en-US" altLang="en-US" sz="2200" b="0"/>
              <a:t> This project has been funded by the National Science Foundation under grant # etc.   ...</a:t>
            </a:r>
          </a:p>
        </p:txBody>
      </p:sp>
      <p:sp>
        <p:nvSpPr>
          <p:cNvPr id="31" name="Text Box 444"/>
          <p:cNvSpPr txBox="1">
            <a:spLocks noChangeArrowheads="1"/>
          </p:cNvSpPr>
          <p:nvPr/>
        </p:nvSpPr>
        <p:spPr bwMode="auto">
          <a:xfrm>
            <a:off x="11255399" y="19097393"/>
            <a:ext cx="9217001" cy="1917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70336" tIns="35168" rIns="70336" bIns="35168">
            <a:spAutoFit/>
          </a:bodyPr>
          <a:lstStyle>
            <a:lvl1pPr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3600" dirty="0"/>
              <a:t>Evaluation and Results </a:t>
            </a:r>
          </a:p>
          <a:p>
            <a:pPr eaLnBrk="1" hangingPunct="1"/>
            <a:endParaRPr lang="en-US" altLang="en-US" sz="2800" b="0" dirty="0"/>
          </a:p>
          <a:p>
            <a:pPr algn="just" eaLnBrk="1" hangingPunct="1">
              <a:buFont typeface="Arial" charset="0"/>
              <a:buChar char="•"/>
            </a:pPr>
            <a:r>
              <a:rPr lang="en-US" altLang="en-US" sz="2800" b="0" dirty="0"/>
              <a:t> ~84k speedup in performance vs. software implementation</a:t>
            </a:r>
          </a:p>
        </p:txBody>
      </p:sp>
      <p:sp>
        <p:nvSpPr>
          <p:cNvPr id="2072" name="TextBox 2"/>
          <p:cNvSpPr txBox="1">
            <a:spLocks noChangeArrowheads="1"/>
          </p:cNvSpPr>
          <p:nvPr/>
        </p:nvSpPr>
        <p:spPr bwMode="auto">
          <a:xfrm>
            <a:off x="16611600" y="30861000"/>
            <a:ext cx="37353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dirty="0"/>
              <a:t>Additional logos of your lab, sponsor, etc. </a:t>
            </a:r>
          </a:p>
        </p:txBody>
      </p:sp>
      <p:sp>
        <p:nvSpPr>
          <p:cNvPr id="33" name="Text Box 444"/>
          <p:cNvSpPr txBox="1">
            <a:spLocks noChangeArrowheads="1"/>
          </p:cNvSpPr>
          <p:nvPr/>
        </p:nvSpPr>
        <p:spPr bwMode="auto">
          <a:xfrm>
            <a:off x="11368088" y="25908000"/>
            <a:ext cx="8958262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70336" tIns="35168" rIns="70336" bIns="35168">
            <a:spAutoFit/>
          </a:bodyPr>
          <a:lstStyle>
            <a:lvl1pPr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3600" dirty="0"/>
              <a:t>On-going Work </a:t>
            </a:r>
          </a:p>
          <a:p>
            <a:pPr eaLnBrk="1" hangingPunct="1"/>
            <a:endParaRPr lang="en-US" altLang="en-US" sz="2800" b="0" dirty="0"/>
          </a:p>
          <a:p>
            <a:pPr algn="just" eaLnBrk="1" hangingPunct="1">
              <a:buFont typeface="Arial" charset="0"/>
              <a:buChar char="•"/>
            </a:pPr>
            <a:r>
              <a:rPr lang="en-US" altLang="en-US" sz="2800" b="0" dirty="0"/>
              <a:t>Be careful not to divulge unpublished results or ideas  without advisor consent</a:t>
            </a: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23968FBB-B99D-47E3-BB3D-935D41A02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12394" y="13672339"/>
            <a:ext cx="8881430" cy="4061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5C7572A-B255-4C44-89FF-8C95BBF20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194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D2646C-99D9-4DDC-8E71-29383EE56F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0659" y="19063084"/>
            <a:ext cx="8121483" cy="2827862"/>
          </a:xfrm>
          <a:prstGeom prst="rect">
            <a:avLst/>
          </a:prstGeom>
        </p:spPr>
      </p:pic>
      <p:sp>
        <p:nvSpPr>
          <p:cNvPr id="37" name="Text Box 444">
            <a:extLst>
              <a:ext uri="{FF2B5EF4-FFF2-40B4-BE49-F238E27FC236}">
                <a16:creationId xmlns:a16="http://schemas.microsoft.com/office/drawing/2014/main" id="{F89725C5-F310-4E17-9076-2BAD7AB9F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1463" y="22967923"/>
            <a:ext cx="8958262" cy="690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70336" tIns="35168" rIns="70336" bIns="35168">
            <a:spAutoFit/>
          </a:bodyPr>
          <a:lstStyle>
            <a:lvl1pPr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3600" dirty="0"/>
              <a:t>Emerging Stochastic Hardware</a:t>
            </a:r>
          </a:p>
          <a:p>
            <a:pPr eaLnBrk="1" hangingPunct="1"/>
            <a:endParaRPr lang="en-US" altLang="en-US" sz="2400" b="0" dirty="0"/>
          </a:p>
          <a:p>
            <a:pPr algn="just" eaLnBrk="1" hangingPunct="1">
              <a:buFont typeface="Arial" charset="0"/>
              <a:buChar char="•"/>
            </a:pPr>
            <a:r>
              <a:rPr lang="en-US" altLang="en-US" sz="2400" b="0" dirty="0"/>
              <a:t>  </a:t>
            </a:r>
            <a:r>
              <a:rPr lang="en-US" sz="2400" b="0" dirty="0"/>
              <a:t>Perpendicular Magnetic Anisotropy Spin Transfer Torque Magnetic Tunnel Junctions (PMA-STT MTJs)</a:t>
            </a:r>
            <a:endParaRPr lang="en-US" altLang="en-US" sz="2400" b="0" dirty="0"/>
          </a:p>
          <a:p>
            <a:pPr algn="just" eaLnBrk="1" hangingPunct="1">
              <a:buFont typeface="Arial" charset="0"/>
              <a:buChar char="•"/>
            </a:pPr>
            <a:endParaRPr lang="en-US" altLang="en-US" sz="2400" b="0" dirty="0"/>
          </a:p>
          <a:p>
            <a:pPr algn="just" eaLnBrk="1" hangingPunct="1">
              <a:buFont typeface="Arial" charset="0"/>
              <a:buChar char="•"/>
            </a:pPr>
            <a:endParaRPr lang="en-US" altLang="en-US" sz="2400" b="0" dirty="0"/>
          </a:p>
          <a:p>
            <a:pPr algn="just" eaLnBrk="1" hangingPunct="1">
              <a:buFont typeface="Arial" charset="0"/>
              <a:buChar char="•"/>
            </a:pPr>
            <a:endParaRPr lang="en-US" altLang="en-US" sz="2400" b="0" dirty="0"/>
          </a:p>
          <a:p>
            <a:pPr algn="just" eaLnBrk="1" hangingPunct="1">
              <a:buFont typeface="Arial" charset="0"/>
              <a:buChar char="•"/>
            </a:pPr>
            <a:endParaRPr lang="en-US" altLang="en-US" sz="2400" b="0" dirty="0"/>
          </a:p>
          <a:p>
            <a:pPr algn="just" eaLnBrk="1" hangingPunct="1">
              <a:buFont typeface="Arial" charset="0"/>
              <a:buChar char="•"/>
            </a:pPr>
            <a:endParaRPr lang="en-US" altLang="en-US" sz="2400" b="0" dirty="0"/>
          </a:p>
          <a:p>
            <a:pPr algn="just" eaLnBrk="1" hangingPunct="1">
              <a:buFont typeface="Arial" charset="0"/>
              <a:buChar char="•"/>
            </a:pPr>
            <a:endParaRPr lang="en-US" altLang="en-US" sz="2400" b="0" dirty="0"/>
          </a:p>
          <a:p>
            <a:pPr algn="just" eaLnBrk="1" hangingPunct="1">
              <a:buFont typeface="Arial" charset="0"/>
              <a:buChar char="•"/>
            </a:pPr>
            <a:endParaRPr lang="en-US" altLang="en-US" sz="2400" b="0" dirty="0"/>
          </a:p>
          <a:p>
            <a:pPr algn="just" eaLnBrk="1" hangingPunct="1">
              <a:buFont typeface="Arial" charset="0"/>
              <a:buChar char="•"/>
            </a:pPr>
            <a:endParaRPr lang="en-US" altLang="en-US" sz="2400" b="0" dirty="0"/>
          </a:p>
          <a:p>
            <a:pPr algn="just" eaLnBrk="1" hangingPunct="1">
              <a:buFont typeface="Arial" charset="0"/>
              <a:buChar char="•"/>
            </a:pPr>
            <a:endParaRPr lang="en-US" altLang="en-US" sz="2400" b="0" dirty="0"/>
          </a:p>
          <a:p>
            <a:pPr algn="just" eaLnBrk="1" hangingPunct="1">
              <a:buFont typeface="Arial" charset="0"/>
              <a:buChar char="•"/>
            </a:pPr>
            <a:endParaRPr lang="en-US" altLang="en-US" sz="2400" b="0" dirty="0"/>
          </a:p>
          <a:p>
            <a:pPr algn="just" eaLnBrk="1" hangingPunct="1">
              <a:buFont typeface="Arial" charset="0"/>
              <a:buChar char="•"/>
            </a:pPr>
            <a:endParaRPr lang="en-US" altLang="en-US" sz="2400" b="0" dirty="0"/>
          </a:p>
          <a:p>
            <a:pPr algn="just" eaLnBrk="1" hangingPunct="1"/>
            <a:r>
              <a:rPr lang="en-US" altLang="en-US" sz="2400" b="0" dirty="0"/>
              <a:t>  </a:t>
            </a:r>
          </a:p>
          <a:p>
            <a:pPr algn="just" eaLnBrk="1" hangingPunct="1"/>
            <a:endParaRPr lang="en-US" altLang="en-US" sz="2400" b="0" dirty="0"/>
          </a:p>
          <a:p>
            <a:pPr algn="just" eaLnBrk="1" hangingPunct="1"/>
            <a:endParaRPr lang="en-US" altLang="en-US" sz="2400" b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C80FA1-D386-4AE4-AF06-F557AEEFC7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1913" y="24732210"/>
            <a:ext cx="3492307" cy="4564427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93B149A-99D2-4411-8210-CDF787809C8D}"/>
              </a:ext>
            </a:extLst>
          </p:cNvPr>
          <p:cNvGrpSpPr/>
          <p:nvPr/>
        </p:nvGrpSpPr>
        <p:grpSpPr>
          <a:xfrm>
            <a:off x="5824346" y="24907027"/>
            <a:ext cx="4387124" cy="4762930"/>
            <a:chOff x="5824346" y="24907027"/>
            <a:chExt cx="4387124" cy="476293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4407CCC-30E5-4B64-9040-ADF2E4D50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24346" y="24907027"/>
              <a:ext cx="4387124" cy="476293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725D3C5-3188-40CA-AC24-C59DA1EFDB7A}"/>
                </a:ext>
              </a:extLst>
            </p:cNvPr>
            <p:cNvSpPr/>
            <p:nvPr/>
          </p:nvSpPr>
          <p:spPr bwMode="auto">
            <a:xfrm>
              <a:off x="5824346" y="24945162"/>
              <a:ext cx="533400" cy="46757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703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3DF9999-F099-48A1-A022-03AA67DD46A1}"/>
              </a:ext>
            </a:extLst>
          </p:cNvPr>
          <p:cNvSpPr txBox="1"/>
          <p:nvPr/>
        </p:nvSpPr>
        <p:spPr>
          <a:xfrm>
            <a:off x="3505209" y="17791606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Example Bayesian Network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4CA6EA-5423-4B5B-8F87-3CF86A7AF05B}"/>
              </a:ext>
            </a:extLst>
          </p:cNvPr>
          <p:cNvSpPr txBox="1"/>
          <p:nvPr/>
        </p:nvSpPr>
        <p:spPr>
          <a:xfrm>
            <a:off x="3124264" y="21975232"/>
            <a:ext cx="5369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Design Flow for Structure Learning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ED2CD2-F3E4-45AB-A25E-0349535190ED}"/>
              </a:ext>
            </a:extLst>
          </p:cNvPr>
          <p:cNvSpPr txBox="1"/>
          <p:nvPr/>
        </p:nvSpPr>
        <p:spPr>
          <a:xfrm>
            <a:off x="2436346" y="29576301"/>
            <a:ext cx="6745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Device schematic and stochastic behavior </a:t>
            </a:r>
          </a:p>
        </p:txBody>
      </p:sp>
      <p:sp>
        <p:nvSpPr>
          <p:cNvPr id="44" name="Text Box 359">
            <a:extLst>
              <a:ext uri="{FF2B5EF4-FFF2-40B4-BE49-F238E27FC236}">
                <a16:creationId xmlns:a16="http://schemas.microsoft.com/office/drawing/2014/main" id="{42ABCC77-6D23-4F6E-ADC2-A14935A86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90313" y="3929102"/>
            <a:ext cx="8958262" cy="253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70336" tIns="35168" rIns="70336" bIns="35168">
            <a:spAutoFit/>
          </a:bodyPr>
          <a:lstStyle>
            <a:lvl1pPr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3600" dirty="0"/>
              <a:t>Stochastic Bayesian Node</a:t>
            </a:r>
            <a:endParaRPr lang="en-US" altLang="en-US" sz="2800" dirty="0"/>
          </a:p>
          <a:p>
            <a:pPr algn="l" eaLnBrk="1" hangingPunct="1"/>
            <a:endParaRPr lang="en-US" altLang="en-US" sz="2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dirty="0"/>
              <a:t>Building block of the proposed framework; is a combination of CMOS circuits and PMA-STT MTJs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dirty="0"/>
              <a:t>SBN models a node in a Bayesian network to perform stochastic sampling</a:t>
            </a:r>
            <a:endParaRPr lang="en-US" altLang="en-US" sz="3200" b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926EBD-2220-49FB-BCAC-E2F46830F8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58600" y="6561010"/>
            <a:ext cx="9043410" cy="3683254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9620588F-6B7E-4D33-81EA-2A94539888CC}"/>
              </a:ext>
            </a:extLst>
          </p:cNvPr>
          <p:cNvSpPr txBox="1"/>
          <p:nvPr/>
        </p:nvSpPr>
        <p:spPr>
          <a:xfrm>
            <a:off x="13620750" y="10297361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Block diagram view of SBN</a:t>
            </a:r>
          </a:p>
        </p:txBody>
      </p:sp>
      <p:sp>
        <p:nvSpPr>
          <p:cNvPr id="47" name="Text Box 359">
            <a:extLst>
              <a:ext uri="{FF2B5EF4-FFF2-40B4-BE49-F238E27FC236}">
                <a16:creationId xmlns:a16="http://schemas.microsoft.com/office/drawing/2014/main" id="{ED0C0323-782D-48BA-AF46-AA64546F7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56086" y="11158972"/>
            <a:ext cx="8958262" cy="2902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70336" tIns="35168" rIns="70336" bIns="35168">
            <a:spAutoFit/>
          </a:bodyPr>
          <a:lstStyle>
            <a:lvl1pPr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3600" dirty="0"/>
              <a:t>Reconfigurable Framework</a:t>
            </a:r>
            <a:endParaRPr lang="en-US" altLang="en-US" sz="2800" dirty="0"/>
          </a:p>
          <a:p>
            <a:pPr algn="l" eaLnBrk="1" hangingPunct="1"/>
            <a:endParaRPr lang="en-US" altLang="en-US" sz="2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dirty="0"/>
              <a:t>SBNs and switchboxes in a FPGA-like architecture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dirty="0"/>
              <a:t>BN structure to be scored is mapped onto the reconfigurable framework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dirty="0"/>
              <a:t>The configured Bayesian structure is stochastically sampled for scoring</a:t>
            </a:r>
            <a:endParaRPr lang="en-US" altLang="en-US" sz="3200" b="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91F1223-2C9D-422E-9295-79CB708C3154}"/>
              </a:ext>
            </a:extLst>
          </p:cNvPr>
          <p:cNvGrpSpPr/>
          <p:nvPr/>
        </p:nvGrpSpPr>
        <p:grpSpPr>
          <a:xfrm>
            <a:off x="11233238" y="14042802"/>
            <a:ext cx="9871973" cy="3912591"/>
            <a:chOff x="11233238" y="14042802"/>
            <a:chExt cx="9871973" cy="391259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488D182-03AF-4CAF-A228-476FDFC10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255399" y="14042802"/>
              <a:ext cx="9849812" cy="3912591"/>
            </a:xfrm>
            <a:prstGeom prst="rect">
              <a:avLst/>
            </a:prstGeom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3639979-A2F7-49A4-A272-535D04D4C9B1}"/>
                </a:ext>
              </a:extLst>
            </p:cNvPr>
            <p:cNvSpPr/>
            <p:nvPr/>
          </p:nvSpPr>
          <p:spPr bwMode="auto">
            <a:xfrm>
              <a:off x="11233238" y="14078704"/>
              <a:ext cx="533400" cy="46757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703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AB17C539-D135-4279-9605-FAB762356B09}"/>
              </a:ext>
            </a:extLst>
          </p:cNvPr>
          <p:cNvSpPr txBox="1"/>
          <p:nvPr/>
        </p:nvSpPr>
        <p:spPr>
          <a:xfrm>
            <a:off x="13392907" y="18174870"/>
            <a:ext cx="5574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Reconfigurable SBN-SB framework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2717010-4ECF-4F28-8ECF-5D8A78BEA94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089748" y="20656342"/>
            <a:ext cx="6324600" cy="2905202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CA781D2-E3AE-42A5-B0D5-3BC9DF496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3787"/>
              </p:ext>
            </p:extLst>
          </p:nvPr>
        </p:nvGraphicFramePr>
        <p:xfrm>
          <a:off x="11390313" y="23652491"/>
          <a:ext cx="9311698" cy="212578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59806">
                  <a:extLst>
                    <a:ext uri="{9D8B030D-6E8A-4147-A177-3AD203B41FA5}">
                      <a16:colId xmlns:a16="http://schemas.microsoft.com/office/drawing/2014/main" val="2359104969"/>
                    </a:ext>
                  </a:extLst>
                </a:gridCol>
                <a:gridCol w="1440675">
                  <a:extLst>
                    <a:ext uri="{9D8B030D-6E8A-4147-A177-3AD203B41FA5}">
                      <a16:colId xmlns:a16="http://schemas.microsoft.com/office/drawing/2014/main" val="4247392463"/>
                    </a:ext>
                  </a:extLst>
                </a:gridCol>
                <a:gridCol w="1343697">
                  <a:extLst>
                    <a:ext uri="{9D8B030D-6E8A-4147-A177-3AD203B41FA5}">
                      <a16:colId xmlns:a16="http://schemas.microsoft.com/office/drawing/2014/main" val="1133963677"/>
                    </a:ext>
                  </a:extLst>
                </a:gridCol>
                <a:gridCol w="1342764">
                  <a:extLst>
                    <a:ext uri="{9D8B030D-6E8A-4147-A177-3AD203B41FA5}">
                      <a16:colId xmlns:a16="http://schemas.microsoft.com/office/drawing/2014/main" val="3747893983"/>
                    </a:ext>
                  </a:extLst>
                </a:gridCol>
                <a:gridCol w="1342764">
                  <a:extLst>
                    <a:ext uri="{9D8B030D-6E8A-4147-A177-3AD203B41FA5}">
                      <a16:colId xmlns:a16="http://schemas.microsoft.com/office/drawing/2014/main" val="1965700764"/>
                    </a:ext>
                  </a:extLst>
                </a:gridCol>
                <a:gridCol w="1090996">
                  <a:extLst>
                    <a:ext uri="{9D8B030D-6E8A-4147-A177-3AD203B41FA5}">
                      <a16:colId xmlns:a16="http://schemas.microsoft.com/office/drawing/2014/main" val="1581402256"/>
                    </a:ext>
                  </a:extLst>
                </a:gridCol>
                <a:gridCol w="1090996">
                  <a:extLst>
                    <a:ext uri="{9D8B030D-6E8A-4147-A177-3AD203B41FA5}">
                      <a16:colId xmlns:a16="http://schemas.microsoft.com/office/drawing/2014/main" val="3582412493"/>
                    </a:ext>
                  </a:extLst>
                </a:gridCol>
              </a:tblGrid>
              <a:tr h="452882">
                <a:tc rowSpan="2"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effectLst/>
                        </a:rPr>
                        <a:t>Experiments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effectLst/>
                        </a:rPr>
                        <a:t>Conditioned Inferences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effectLst/>
                        </a:rPr>
                        <a:t>Inference Runtime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231256"/>
                  </a:ext>
                </a:extLst>
              </a:tr>
              <a:tr h="4528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P(Da|Gm1=T)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P(Db|Gm1=T)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P(Da|Gm1=F)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P(Db|Gm1=F)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Gm=T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Gm=F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5075099"/>
                  </a:ext>
                </a:extLst>
              </a:tr>
              <a:tr h="64090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effectLst/>
                        </a:rPr>
                        <a:t>Proposed Framework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0.77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0.18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0.28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0.62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2µs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2µs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3117460"/>
                  </a:ext>
                </a:extLst>
              </a:tr>
              <a:tr h="452882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effectLst/>
                        </a:rPr>
                        <a:t>Baseline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0.8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0.2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0.3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0.6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132ms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168ms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8284617"/>
                  </a:ext>
                </a:extLst>
              </a:tr>
            </a:tbl>
          </a:graphicData>
        </a:graphic>
      </p:graphicFrame>
      <p:pic>
        <p:nvPicPr>
          <p:cNvPr id="1026" name="Picture 2" descr="Image result for deep protection">
            <a:extLst>
              <a:ext uri="{FF2B5EF4-FFF2-40B4-BE49-F238E27FC236}">
                <a16:creationId xmlns:a16="http://schemas.microsoft.com/office/drawing/2014/main" id="{12F92DB2-85D8-472E-A93A-B73FB2827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6411" y="1118679"/>
            <a:ext cx="18288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UMass">
            <a:extLst>
              <a:ext uri="{FF2B5EF4-FFF2-40B4-BE49-F238E27FC236}">
                <a16:creationId xmlns:a16="http://schemas.microsoft.com/office/drawing/2014/main" id="{38F8896C-89A2-49A4-A6D6-036912742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9" y="1310597"/>
            <a:ext cx="23622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703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703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1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C:\MSOffice\Templates\Blank Presentation.pot</Template>
  <TotalTime>5713</TotalTime>
  <Words>415</Words>
  <Application>Microsoft Office PowerPoint</Application>
  <PresentationFormat>Custom</PresentationFormat>
  <Paragraphs>109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Bradley Hand ITC</vt:lpstr>
      <vt:lpstr>Cambria Math</vt:lpstr>
      <vt:lpstr>Comic Sans MS</vt:lpstr>
      <vt:lpstr>Copperplate Gothic Bold</vt:lpstr>
      <vt:lpstr>Times New Roman</vt:lpstr>
      <vt:lpstr>Trebuchet MS</vt:lpstr>
      <vt:lpstr>Blank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CASA POster Template</dc:title>
  <dc:creator>Dr. Sandra Cruz-Pol and Marie Ayala</dc:creator>
  <cp:lastModifiedBy>Sourabh Kulkarni</cp:lastModifiedBy>
  <cp:revision>243</cp:revision>
  <cp:lastPrinted>1999-04-01T23:37:39Z</cp:lastPrinted>
  <dcterms:created xsi:type="dcterms:W3CDTF">1995-06-17T23:31:02Z</dcterms:created>
  <dcterms:modified xsi:type="dcterms:W3CDTF">2018-12-09T17:37:06Z</dcterms:modified>
</cp:coreProperties>
</file>