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945600" cy="329184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1C1C"/>
    <a:srgbClr val="003300"/>
    <a:srgbClr val="33CCFF"/>
    <a:srgbClr val="333399"/>
    <a:srgbClr val="00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339" autoAdjust="0"/>
    <p:restoredTop sz="94708"/>
  </p:normalViewPr>
  <p:slideViewPr>
    <p:cSldViewPr snapToObjects="1">
      <p:cViewPr>
        <p:scale>
          <a:sx n="90" d="100"/>
          <a:sy n="90" d="100"/>
        </p:scale>
        <p:origin x="1512" y="-6736"/>
      </p:cViewPr>
      <p:guideLst>
        <p:guide orient="horz" pos="10368"/>
        <p:guide pos="6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t" anchorCtr="0" compatLnSpc="1">
            <a:prstTxWarp prst="textNoShape">
              <a:avLst/>
            </a:prstTxWarp>
          </a:bodyPr>
          <a:lstStyle>
            <a:lvl1pPr algn="l" defTabSz="1009650" eaLnBrk="0" hangingPunct="0">
              <a:defRPr sz="1300" b="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t" anchorCtr="0" compatLnSpc="1">
            <a:prstTxWarp prst="textNoShape">
              <a:avLst/>
            </a:prstTxWarp>
          </a:bodyPr>
          <a:lstStyle>
            <a:lvl1pPr algn="r" defTabSz="1009650" eaLnBrk="0" hangingPunct="0">
              <a:defRPr sz="1300" b="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7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b" anchorCtr="0" compatLnSpc="1">
            <a:prstTxWarp prst="textNoShape">
              <a:avLst/>
            </a:prstTxWarp>
          </a:bodyPr>
          <a:lstStyle>
            <a:lvl1pPr algn="l" defTabSz="1009650" eaLnBrk="0" hangingPunct="0">
              <a:defRPr sz="1300" b="0"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09075"/>
            <a:ext cx="317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b" anchorCtr="0" compatLnSpc="1">
            <a:prstTxWarp prst="textNoShape">
              <a:avLst/>
            </a:prstTxWarp>
          </a:bodyPr>
          <a:lstStyle>
            <a:lvl1pPr algn="r" defTabSz="1009650" eaLnBrk="0" hangingPunct="0">
              <a:defRPr sz="1300" b="0"/>
            </a:lvl1pPr>
          </a:lstStyle>
          <a:p>
            <a:fld id="{DC789FCC-E727-488A-A33C-A5552592BC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322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105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44750" y="715963"/>
            <a:ext cx="2427288" cy="36385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94225"/>
            <a:ext cx="5365750" cy="4278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600" tIns="50801" rIns="101600" bIns="50801"/>
          <a:lstStyle/>
          <a:p>
            <a:pPr eaLnBrk="1" hangingPunct="1"/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238" y="10226675"/>
            <a:ext cx="18653125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475" y="18653125"/>
            <a:ext cx="1536065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95F94-57C6-44CE-AB13-D2710FD9A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49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4A33D-35FA-46DE-868F-B8F1B7B6AD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08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35288" y="2925763"/>
            <a:ext cx="4662487" cy="26335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7825" y="2925763"/>
            <a:ext cx="13835063" cy="26335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C8A32-8506-4E70-A290-608DF26862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85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4B967-7620-4C70-B0B4-ADDE01FE5F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52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21153438"/>
            <a:ext cx="18653125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0" y="13952538"/>
            <a:ext cx="18653125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49BA5-ACE6-4D4B-8F01-6431F9348D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61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7825" y="9512300"/>
            <a:ext cx="9248775" cy="1974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0" y="9512300"/>
            <a:ext cx="9248775" cy="1974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522E6-4BFA-4FE7-A9D5-70100E3216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30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7625"/>
            <a:ext cx="19751675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7369175"/>
            <a:ext cx="969645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10439400"/>
            <a:ext cx="969645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5" y="7369175"/>
            <a:ext cx="9701213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5" y="10439400"/>
            <a:ext cx="9701213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B4B67-9567-477F-B664-2CA6A28091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39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0CB3-9DBC-4627-A29E-0EC9EC148C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46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C03D6A-C22D-4CC0-8720-7E3C4DF59A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70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1275"/>
            <a:ext cx="721995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8" y="1311275"/>
            <a:ext cx="122682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3" y="6888163"/>
            <a:ext cx="721995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9247B-B7B3-4F94-96F2-A012476E49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6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5" y="23042563"/>
            <a:ext cx="13166725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5" y="2941638"/>
            <a:ext cx="13166725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5" y="25763538"/>
            <a:ext cx="13166725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6506E-E436-4D17-841C-431234A090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75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7825" y="2925763"/>
            <a:ext cx="186499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651" tIns="162326" rIns="324651" bIns="1623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7825" y="9512300"/>
            <a:ext cx="18649950" cy="1974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651" tIns="162326" rIns="324651" bIns="162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7825" y="29992638"/>
            <a:ext cx="4572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4651" tIns="162326" rIns="324651" bIns="162326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50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6175" y="29992638"/>
            <a:ext cx="695325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4651" tIns="162326" rIns="324651" bIns="162326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50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725775" y="29992638"/>
            <a:ext cx="4572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4651" tIns="162326" rIns="324651" bIns="162326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5000" b="0">
                <a:latin typeface="Times New Roman" pitchFamily="18" charset="0"/>
              </a:defRPr>
            </a:lvl1pPr>
          </a:lstStyle>
          <a:p>
            <a:fld id="{40B94791-BCEA-4460-B0C8-2456351EF8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2pPr>
      <a:lvl3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3pPr>
      <a:lvl4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4pPr>
      <a:lvl5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5pPr>
      <a:lvl6pPr marL="4572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6pPr>
      <a:lvl7pPr marL="9144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7pPr>
      <a:lvl8pPr marL="13716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8pPr>
      <a:lvl9pPr marL="18288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9pPr>
    </p:titleStyle>
    <p:bodyStyle>
      <a:lvl1pPr marL="1209675" indent="-1209675" algn="l" defTabSz="3224213" rtl="0" eaLnBrk="0" fontAlgn="base" hangingPunct="0">
        <a:spcBef>
          <a:spcPct val="20000"/>
        </a:spcBef>
        <a:spcAft>
          <a:spcPct val="0"/>
        </a:spcAft>
        <a:buChar char="•"/>
        <a:defRPr sz="113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2619375" indent="-1008063" algn="l" defTabSz="3224213" rtl="0" eaLnBrk="0" fontAlgn="base" hangingPunct="0">
        <a:spcBef>
          <a:spcPct val="20000"/>
        </a:spcBef>
        <a:spcAft>
          <a:spcPct val="0"/>
        </a:spcAft>
        <a:buChar char="–"/>
        <a:defRPr sz="9800">
          <a:solidFill>
            <a:schemeClr val="tx1"/>
          </a:solidFill>
          <a:latin typeface="+mn-lt"/>
          <a:ea typeface="ＭＳ Ｐゴシック" pitchFamily="-111" charset="-128"/>
        </a:defRPr>
      </a:lvl2pPr>
      <a:lvl3pPr marL="4029075" indent="-804863" algn="l" defTabSz="3224213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pitchFamily="-111" charset="-128"/>
        </a:defRPr>
      </a:lvl3pPr>
      <a:lvl4pPr marL="5641975" indent="-806450" algn="l" defTabSz="3224213" rtl="0" eaLnBrk="0" fontAlgn="base" hangingPunct="0">
        <a:spcBef>
          <a:spcPct val="20000"/>
        </a:spcBef>
        <a:spcAft>
          <a:spcPct val="0"/>
        </a:spcAft>
        <a:buChar char="–"/>
        <a:defRPr sz="7100">
          <a:solidFill>
            <a:schemeClr val="tx1"/>
          </a:solidFill>
          <a:latin typeface="+mn-lt"/>
          <a:ea typeface="ＭＳ Ｐゴシック" pitchFamily="-111" charset="-128"/>
        </a:defRPr>
      </a:lvl4pPr>
      <a:lvl5pPr marL="7254875" indent="-806450" algn="l" defTabSz="3224213" rtl="0" eaLnBrk="0" fontAlgn="base" hangingPunct="0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5pPr>
      <a:lvl6pPr marL="77120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6pPr>
      <a:lvl7pPr marL="81692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7pPr>
      <a:lvl8pPr marL="86264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8pPr>
      <a:lvl9pPr marL="90836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jpe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703263" y="3789363"/>
            <a:ext cx="206502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561975" y="668338"/>
            <a:ext cx="20916900" cy="31678562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425450" y="500063"/>
            <a:ext cx="21189950" cy="32000825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717550" y="855663"/>
            <a:ext cx="20578763" cy="155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4651" tIns="162326" rIns="324651" bIns="162326">
            <a:spAutoFit/>
          </a:bodyPr>
          <a:lstStyle>
            <a:lvl1pPr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4800" dirty="0">
                <a:solidFill>
                  <a:srgbClr val="881C1C"/>
                </a:solidFill>
              </a:rPr>
              <a:t>Deep Protection</a:t>
            </a:r>
            <a:br>
              <a:rPr lang="en-US" altLang="en-US" sz="4800" dirty="0">
                <a:solidFill>
                  <a:srgbClr val="881C1C"/>
                </a:solidFill>
              </a:rPr>
            </a:br>
            <a:r>
              <a:rPr lang="en-US" sz="3200" b="0" dirty="0">
                <a:solidFill>
                  <a:schemeClr val="accent3">
                    <a:lumMod val="50000"/>
                  </a:schemeClr>
                </a:solidFill>
              </a:rPr>
              <a:t>Universal Defense against Adversarial Examples</a:t>
            </a:r>
            <a:endParaRPr lang="en-US" altLang="en-US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683418" y="2016682"/>
            <a:ext cx="20578763" cy="1712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4651" tIns="162326" rIns="324651" bIns="162326">
            <a:spAutoFit/>
          </a:bodyPr>
          <a:lstStyle>
            <a:lvl1pPr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 sz="3000" dirty="0">
              <a:solidFill>
                <a:srgbClr val="881C1C"/>
              </a:solidFill>
            </a:endParaRPr>
          </a:p>
          <a:p>
            <a:r>
              <a:rPr lang="en-US" altLang="en-US" sz="3000" dirty="0">
                <a:solidFill>
                  <a:srgbClr val="881C1C"/>
                </a:solidFill>
              </a:rPr>
              <a:t>Sourabh Kulkarni, Pradeep Ambati</a:t>
            </a:r>
          </a:p>
          <a:p>
            <a:r>
              <a:rPr lang="en-US" altLang="en-US" sz="3000" dirty="0">
                <a:solidFill>
                  <a:srgbClr val="881C1C"/>
                </a:solidFill>
              </a:rPr>
              <a:t>Advised by: Prof. Learned-Miller</a:t>
            </a:r>
          </a:p>
        </p:txBody>
      </p:sp>
      <p:sp>
        <p:nvSpPr>
          <p:cNvPr id="2055" name="Rectangle 306"/>
          <p:cNvSpPr>
            <a:spLocks noChangeArrowheads="1"/>
          </p:cNvSpPr>
          <p:nvPr/>
        </p:nvSpPr>
        <p:spPr bwMode="auto">
          <a:xfrm>
            <a:off x="698500" y="831850"/>
            <a:ext cx="20654963" cy="31362650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Text Box 359"/>
          <p:cNvSpPr txBox="1">
            <a:spLocks noChangeArrowheads="1"/>
          </p:cNvSpPr>
          <p:nvPr/>
        </p:nvSpPr>
        <p:spPr bwMode="auto">
          <a:xfrm>
            <a:off x="1330040" y="3957721"/>
            <a:ext cx="8958262" cy="696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Overview</a:t>
            </a:r>
            <a:endParaRPr lang="en-US" altLang="en-US" sz="2800" dirty="0"/>
          </a:p>
          <a:p>
            <a:pPr algn="l" eaLnBrk="1" hangingPunct="1"/>
            <a:endParaRPr lang="en-US" alt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Deep learning models have been widely successful and are being deployed in several computer vision applications.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This widespread use has left the application spaces open to </a:t>
            </a:r>
            <a:r>
              <a:rPr lang="en-US" sz="2400" dirty="0"/>
              <a:t>adversarial attacks </a:t>
            </a:r>
            <a:r>
              <a:rPr lang="en-US" sz="2400" b="0" dirty="0"/>
              <a:t>– images that have been slightly perturbed to cause misclassification in models.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There are several types of attacks, and defenses against them are attack specific, not very practical in real world!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We reimagine adversarial defense problem as an image restoration problem - restore non-adversarial prior from the adversarial image.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We use </a:t>
            </a:r>
            <a:r>
              <a:rPr lang="en-US" sz="2400" dirty="0"/>
              <a:t>Deep Image Prior (DIP) </a:t>
            </a:r>
            <a:r>
              <a:rPr lang="en-US" sz="2400" b="0" dirty="0"/>
              <a:t>– an image restoration technique, and modify it to protect against adversarial images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We successfully demonstrate protection of deep networks (Deep Protection) against 8 different adversarial attacks and gain several in use of DIP in this application space.</a:t>
            </a:r>
          </a:p>
          <a:p>
            <a:endParaRPr lang="en-US" altLang="en-US" sz="2400" b="0" dirty="0"/>
          </a:p>
        </p:txBody>
      </p:sp>
      <p:sp>
        <p:nvSpPr>
          <p:cNvPr id="15371" name="Text Box 444"/>
          <p:cNvSpPr txBox="1">
            <a:spLocks noChangeArrowheads="1"/>
          </p:cNvSpPr>
          <p:nvPr/>
        </p:nvSpPr>
        <p:spPr bwMode="auto">
          <a:xfrm>
            <a:off x="1330040" y="11233150"/>
            <a:ext cx="8958262" cy="579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Background</a:t>
            </a:r>
          </a:p>
          <a:p>
            <a:pPr eaLnBrk="1" hangingPunct="1"/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 </a:t>
            </a:r>
            <a:r>
              <a:rPr lang="en-US" altLang="en-US" sz="2400" dirty="0"/>
              <a:t>DIP</a:t>
            </a:r>
            <a:r>
              <a:rPr lang="en-US" altLang="en-US" sz="2400" b="0" dirty="0"/>
              <a:t>: Uses structure of a generative deep convnet to regenerate target image from noise. Applications include denoising, in-filling etc.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 </a:t>
            </a:r>
            <a:r>
              <a:rPr lang="en-US" altLang="en-US" sz="2400" dirty="0"/>
              <a:t>Adversarial Attacks</a:t>
            </a:r>
            <a:r>
              <a:rPr lang="en-US" altLang="en-US" sz="2400" b="0" dirty="0"/>
              <a:t>: Various techniques that slightly perturb image in pixel space to cause departure in feature/class space of a target deep network model. Have several types/subtypes, but basic premise stays the same.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Defense Strategies</a:t>
            </a:r>
            <a:r>
              <a:rPr lang="en-US" altLang="en-US" sz="2400" b="0" dirty="0"/>
              <a:t>: Existing strategies usually target only one type of attack, examples: training models with adversarial examples, filtering input images, rotations and other linear operations. </a:t>
            </a:r>
          </a:p>
          <a:p>
            <a:pPr algn="just" eaLnBrk="1" hangingPunct="1"/>
            <a:endParaRPr lang="en-US" altLang="en-US" sz="2400" b="0" dirty="0"/>
          </a:p>
          <a:p>
            <a:pPr algn="just" eaLnBrk="1" hangingPunct="1"/>
            <a:endParaRPr lang="en-US" altLang="en-US" sz="2400" b="0" dirty="0"/>
          </a:p>
        </p:txBody>
      </p:sp>
      <p:sp>
        <p:nvSpPr>
          <p:cNvPr id="2065" name="Rectangle 590"/>
          <p:cNvSpPr>
            <a:spLocks noChangeArrowheads="1"/>
          </p:cNvSpPr>
          <p:nvPr/>
        </p:nvSpPr>
        <p:spPr bwMode="auto">
          <a:xfrm>
            <a:off x="11582400" y="31338676"/>
            <a:ext cx="89582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200" dirty="0"/>
              <a:t>Acknowledgements:</a:t>
            </a:r>
            <a:r>
              <a:rPr lang="en-US" altLang="en-US" sz="2200" b="0" dirty="0"/>
              <a:t> We thank Prof. Learned-Miller and Aruni Roy Choudhary for their guidance. </a:t>
            </a:r>
          </a:p>
        </p:txBody>
      </p:sp>
      <p:sp>
        <p:nvSpPr>
          <p:cNvPr id="31" name="Text Box 444"/>
          <p:cNvSpPr txBox="1">
            <a:spLocks noChangeArrowheads="1"/>
          </p:cNvSpPr>
          <p:nvPr/>
        </p:nvSpPr>
        <p:spPr bwMode="auto">
          <a:xfrm>
            <a:off x="11272605" y="20635902"/>
            <a:ext cx="9217001" cy="591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Key Insights </a:t>
            </a:r>
          </a:p>
          <a:p>
            <a:pPr eaLnBrk="1" hangingPunct="1"/>
            <a:endParaRPr lang="en-US" altLang="en-US" sz="2800" b="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800" b="0" dirty="0"/>
              <a:t> </a:t>
            </a:r>
            <a:r>
              <a:rPr lang="en-US" altLang="en-US" sz="2400" dirty="0"/>
              <a:t>Universality</a:t>
            </a:r>
            <a:r>
              <a:rPr lang="en-US" altLang="en-US" sz="2400" b="0" dirty="0"/>
              <a:t>: In both modes, Deep Protection is quite effective on all attacks, though need to work on dynamic stopping strategies to make best use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Attack type invariance</a:t>
            </a:r>
            <a:r>
              <a:rPr lang="en-US" altLang="en-US" sz="2400" b="0" dirty="0"/>
              <a:t>: No matter how the image is perturbed, the process of obtaining non-adversarial prior is the same – could mean that this process could be robust to any number of future attacks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Market ready</a:t>
            </a:r>
            <a:r>
              <a:rPr lang="en-US" altLang="en-US" sz="2400" b="0" dirty="0"/>
              <a:t>: No training required, can be deployed in-field right away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No Free Lunch</a:t>
            </a:r>
            <a:r>
              <a:rPr lang="en-US" altLang="en-US" sz="2400" b="0" dirty="0"/>
              <a:t>: Deep Protection is time consuming, though automatic termination could help speed it up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Other applications</a:t>
            </a:r>
            <a:r>
              <a:rPr lang="en-US" altLang="en-US" sz="2400" b="0" dirty="0"/>
              <a:t>: Use of network architecture for processing may have further applications (even non-vision)</a:t>
            </a:r>
          </a:p>
        </p:txBody>
      </p:sp>
      <p:sp>
        <p:nvSpPr>
          <p:cNvPr id="33" name="Text Box 444"/>
          <p:cNvSpPr txBox="1">
            <a:spLocks noChangeArrowheads="1"/>
          </p:cNvSpPr>
          <p:nvPr/>
        </p:nvSpPr>
        <p:spPr bwMode="auto">
          <a:xfrm>
            <a:off x="11514138" y="27278498"/>
            <a:ext cx="8958262" cy="333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Going Ahead</a:t>
            </a:r>
          </a:p>
          <a:p>
            <a:pPr eaLnBrk="1" hangingPunct="1"/>
            <a:endParaRPr lang="en-US" altLang="en-US" sz="2800" b="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800" b="0" dirty="0"/>
              <a:t> </a:t>
            </a:r>
            <a:r>
              <a:rPr lang="en-US" altLang="en-US" sz="2400" b="0" dirty="0"/>
              <a:t>Work on strategies for automatic termination of Deep Protection process 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Design a binary classifier to detect if Deep Protection process is required for an input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Explore other datasets: will this work on medical images?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Explore other applications of this approach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C7572A-B255-4C44-89FF-8C95BBF2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94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Text Box 444">
            <a:extLst>
              <a:ext uri="{FF2B5EF4-FFF2-40B4-BE49-F238E27FC236}">
                <a16:creationId xmlns:a16="http://schemas.microsoft.com/office/drawing/2014/main" id="{F89725C5-F310-4E17-9076-2BAD7AB9F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868" y="17028817"/>
            <a:ext cx="8958262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Approach</a:t>
            </a:r>
          </a:p>
          <a:p>
            <a:pPr eaLnBrk="1" hangingPunct="1"/>
            <a:endParaRPr lang="en-US" altLang="en-US" sz="360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Key Idea</a:t>
            </a:r>
            <a:r>
              <a:rPr lang="en-US" altLang="en-US" sz="2400" b="0" dirty="0"/>
              <a:t>: modify DIP and use it to obtain non-adversarial prior of an adversarial image. Treat adversarial image as a corrupted version of the original and run restoration on it. 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0" dirty="0"/>
              <a:t> 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Architecture (block diagram, talk to it, no text)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Deep Protection Process</a:t>
            </a:r>
            <a:r>
              <a:rPr lang="en-US" altLang="en-US" sz="2400" b="0" dirty="0"/>
              <a:t>: 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Initialization: random weights, random inputs 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Loss: L2 MSE with target image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Hyperparamter tuning: chosen config – ADAM optimizer, swish activation. 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Termination: Dynamic (Image specific, Hard), Static (Fixed iteration, easy)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Classification: Off-the-shelf classifier (ResNet18) </a:t>
            </a:r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/>
            <a:r>
              <a:rPr lang="en-US" altLang="en-US" sz="2400" b="0" dirty="0"/>
              <a:t>  </a:t>
            </a:r>
          </a:p>
          <a:p>
            <a:pPr algn="just" eaLnBrk="1" hangingPunct="1"/>
            <a:endParaRPr lang="en-US" altLang="en-US" sz="2400" b="0" dirty="0"/>
          </a:p>
          <a:p>
            <a:pPr algn="just" eaLnBrk="1" hangingPunct="1"/>
            <a:endParaRPr lang="en-US" altLang="en-US" sz="2400" b="0" dirty="0"/>
          </a:p>
        </p:txBody>
      </p:sp>
      <p:sp>
        <p:nvSpPr>
          <p:cNvPr id="44" name="Text Box 359">
            <a:extLst>
              <a:ext uri="{FF2B5EF4-FFF2-40B4-BE49-F238E27FC236}">
                <a16:creationId xmlns:a16="http://schemas.microsoft.com/office/drawing/2014/main" id="{42ABCC77-6D23-4F6E-ADC2-A14935A86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96" y="24411048"/>
            <a:ext cx="8958262" cy="5857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Experimental Stuff</a:t>
            </a:r>
            <a:endParaRPr lang="en-US" altLang="en-US" sz="2800" dirty="0"/>
          </a:p>
          <a:p>
            <a:pPr algn="l" eaLnBrk="1" hangingPunct="1"/>
            <a:endParaRPr lang="en-US" altLang="en-US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dirty="0"/>
              <a:t>Main experiment  - Check effectiveness of Deep Protection: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Take 100 ImageNet examples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Apply 8 attacks per image using </a:t>
            </a:r>
            <a:r>
              <a:rPr lang="en-US" sz="2400" b="0" dirty="0" err="1"/>
              <a:t>foolbox</a:t>
            </a:r>
            <a:r>
              <a:rPr lang="en-US" sz="2400" b="0" dirty="0"/>
              <a:t>, 800 total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Run Deep Protect in two modes – dynamic and static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Classify the obtained priors using resnet18 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Test it in the real world</a:t>
            </a:r>
          </a:p>
          <a:p>
            <a:pPr lvl="1" indent="0" algn="l"/>
            <a:endParaRPr lang="en-US" sz="2400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/>
              <a:t>Some side experimentation – Text extraction from maps: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Key idea – text is harder to draw than terrain/roads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Use Deep Image Residual (what is NOT generated by DIP yet)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With some processing, at correct iteration, all text can be extracted from maps</a:t>
            </a:r>
          </a:p>
        </p:txBody>
      </p:sp>
      <p:sp>
        <p:nvSpPr>
          <p:cNvPr id="47" name="Text Box 359">
            <a:extLst>
              <a:ext uri="{FF2B5EF4-FFF2-40B4-BE49-F238E27FC236}">
                <a16:creationId xmlns:a16="http://schemas.microsoft.com/office/drawing/2014/main" id="{ED0C0323-782D-48BA-AF46-AA64546F7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7308" y="4068174"/>
            <a:ext cx="9661491" cy="164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Results</a:t>
            </a:r>
            <a:endParaRPr lang="en-US" altLang="en-US" sz="2800" dirty="0"/>
          </a:p>
          <a:p>
            <a:pPr algn="l" eaLnBrk="1" hangingPunct="1"/>
            <a:endParaRPr lang="en-US" altLang="en-US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Ideal case: we know exactly when to stop the process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dirty="0"/>
              <a:t>Static case: stop process at a fixed iteration number(1750)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dirty="0"/>
              <a:t>How errors are distributed in static case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How we decided stopping point for static mode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Real-world example - Panda image in </a:t>
            </a:r>
            <a:r>
              <a:rPr lang="en-US" altLang="en-US" sz="2400" b="0" dirty="0" err="1"/>
              <a:t>clarifai</a:t>
            </a:r>
            <a:r>
              <a:rPr lang="en-US" altLang="en-US" sz="2400" b="0" dirty="0"/>
              <a:t>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Other applications – Text extraction from maps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3200" b="0" dirty="0"/>
          </a:p>
        </p:txBody>
      </p:sp>
      <p:pic>
        <p:nvPicPr>
          <p:cNvPr id="1026" name="Picture 2" descr="Image result for deep protection">
            <a:extLst>
              <a:ext uri="{FF2B5EF4-FFF2-40B4-BE49-F238E27FC236}">
                <a16:creationId xmlns:a16="http://schemas.microsoft.com/office/drawing/2014/main" id="{12F92DB2-85D8-472E-A93A-B73FB2827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411" y="1118679"/>
            <a:ext cx="18288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Mass">
            <a:extLst>
              <a:ext uri="{FF2B5EF4-FFF2-40B4-BE49-F238E27FC236}">
                <a16:creationId xmlns:a16="http://schemas.microsoft.com/office/drawing/2014/main" id="{38F8896C-89A2-49A4-A6D6-03691274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9" y="1310597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67C2A4-C1CB-FB46-8A53-107288DFF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040" y="22847700"/>
            <a:ext cx="8239336" cy="1048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51B2D5-21FA-6744-9C6F-5053B3055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3400" y="5432964"/>
            <a:ext cx="8274877" cy="3861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07ADBA-D118-6145-B5FB-6B0DA06C7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63400" y="9844232"/>
            <a:ext cx="8274877" cy="38616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FF5BE9-B28A-864A-B36E-F4AD990634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68162" y="14653973"/>
            <a:ext cx="8591523" cy="40093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03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03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5875</TotalTime>
  <Words>680</Words>
  <Application>Microsoft Macintosh PowerPoint</Application>
  <PresentationFormat>Custom</PresentationFormat>
  <Paragraphs>108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POster Template</dc:title>
  <dc:creator>Dr. Sandra Cruz-Pol and Marie Ayala</dc:creator>
  <cp:lastModifiedBy>Lurdh Pradeep Reddy Ambati</cp:lastModifiedBy>
  <cp:revision>272</cp:revision>
  <cp:lastPrinted>1999-04-01T23:37:39Z</cp:lastPrinted>
  <dcterms:created xsi:type="dcterms:W3CDTF">1995-06-17T23:31:02Z</dcterms:created>
  <dcterms:modified xsi:type="dcterms:W3CDTF">2018-12-09T22:46:36Z</dcterms:modified>
</cp:coreProperties>
</file>