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6"/>
  </p:notesMasterIdLst>
  <p:sldIdLst>
    <p:sldId id="510" r:id="rId2"/>
    <p:sldId id="511" r:id="rId3"/>
    <p:sldId id="512" r:id="rId4"/>
    <p:sldId id="513" r:id="rId5"/>
    <p:sldId id="514" r:id="rId6"/>
    <p:sldId id="515" r:id="rId7"/>
    <p:sldId id="516" r:id="rId8"/>
    <p:sldId id="517" r:id="rId9"/>
    <p:sldId id="518" r:id="rId10"/>
    <p:sldId id="519" r:id="rId11"/>
    <p:sldId id="390" r:id="rId12"/>
    <p:sldId id="520" r:id="rId13"/>
    <p:sldId id="368" r:id="rId14"/>
    <p:sldId id="371" r:id="rId15"/>
    <p:sldId id="434" r:id="rId16"/>
    <p:sldId id="472" r:id="rId17"/>
    <p:sldId id="466" r:id="rId18"/>
    <p:sldId id="473" r:id="rId19"/>
    <p:sldId id="487" r:id="rId20"/>
    <p:sldId id="488" r:id="rId21"/>
    <p:sldId id="489" r:id="rId22"/>
    <p:sldId id="490" r:id="rId23"/>
    <p:sldId id="491" r:id="rId24"/>
    <p:sldId id="492" r:id="rId25"/>
    <p:sldId id="493" r:id="rId26"/>
    <p:sldId id="494" r:id="rId27"/>
    <p:sldId id="495" r:id="rId28"/>
    <p:sldId id="465" r:id="rId29"/>
    <p:sldId id="435" r:id="rId30"/>
    <p:sldId id="436" r:id="rId31"/>
    <p:sldId id="437" r:id="rId32"/>
    <p:sldId id="438" r:id="rId33"/>
    <p:sldId id="439" r:id="rId34"/>
    <p:sldId id="474" r:id="rId35"/>
    <p:sldId id="422" r:id="rId36"/>
    <p:sldId id="475" r:id="rId37"/>
    <p:sldId id="391" r:id="rId38"/>
    <p:sldId id="430" r:id="rId39"/>
    <p:sldId id="443" r:id="rId40"/>
    <p:sldId id="444" r:id="rId41"/>
    <p:sldId id="445" r:id="rId42"/>
    <p:sldId id="476" r:id="rId43"/>
    <p:sldId id="424" r:id="rId44"/>
    <p:sldId id="477"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99CC00"/>
    <a:srgbClr val="66FF33"/>
    <a:srgbClr val="FF9900"/>
    <a:srgbClr val="0099B0"/>
    <a:srgbClr val="90061A"/>
    <a:srgbClr val="CCFF66"/>
    <a:srgbClr val="FF4B2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92" autoAdjust="0"/>
  </p:normalViewPr>
  <p:slideViewPr>
    <p:cSldViewPr showGuides="1">
      <p:cViewPr varScale="1">
        <p:scale>
          <a:sx n="63" d="100"/>
          <a:sy n="63" d="100"/>
        </p:scale>
        <p:origin x="7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338CFB1-8AB0-4837-BC7C-8E414719BD4E}" type="slidenum">
              <a:rPr lang="en-US" altLang="en-US"/>
              <a:pPr/>
              <a:t>‹#›</a:t>
            </a:fld>
            <a:endParaRPr lang="en-US" altLang="en-US"/>
          </a:p>
        </p:txBody>
      </p:sp>
    </p:spTree>
    <p:extLst>
      <p:ext uri="{BB962C8B-B14F-4D97-AF65-F5344CB8AC3E}">
        <p14:creationId xmlns:p14="http://schemas.microsoft.com/office/powerpoint/2010/main" val="3542496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1</a:t>
            </a:fld>
            <a:endParaRPr lang="en-US" altLang="en-US"/>
          </a:p>
        </p:txBody>
      </p:sp>
    </p:spTree>
    <p:extLst>
      <p:ext uri="{BB962C8B-B14F-4D97-AF65-F5344CB8AC3E}">
        <p14:creationId xmlns:p14="http://schemas.microsoft.com/office/powerpoint/2010/main" val="170899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Primary key</a:t>
            </a:r>
            <a:r>
              <a:rPr lang="en-US" altLang="en-US" baseline="0" dirty="0" smtClean="0">
                <a:latin typeface="Arial" panose="020B0604020202020204" pitchFamily="34" charset="0"/>
              </a:rPr>
              <a:t> is unique, even if you destroy the object and create another one, the primary key is not recycled.</a:t>
            </a:r>
            <a:endParaRPr lang="en-US" altLang="en-US" dirty="0" smtClean="0">
              <a:latin typeface="Arial" panose="020B0604020202020204" pitchFamily="34"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ED03910-8A70-449C-94C2-CDB86B241419}" type="slidenum">
              <a:rPr lang="en-US" altLang="en-US" sz="1200"/>
              <a:pPr eaLnBrk="1" hangingPunct="1"/>
              <a:t>15</a:t>
            </a:fld>
            <a:endParaRPr lang="en-US" altLang="en-US" sz="1200"/>
          </a:p>
        </p:txBody>
      </p:sp>
    </p:spTree>
    <p:extLst>
      <p:ext uri="{BB962C8B-B14F-4D97-AF65-F5344CB8AC3E}">
        <p14:creationId xmlns:p14="http://schemas.microsoft.com/office/powerpoint/2010/main" val="414855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en-US" dirty="0" smtClean="0">
                <a:latin typeface="Arial" panose="020B0604020202020204" pitchFamily="34" charset="0"/>
              </a:rPr>
              <a:t>1. True. Instance variable getter</a:t>
            </a:r>
            <a:r>
              <a:rPr lang="en-US" altLang="en-US" baseline="0" dirty="0" smtClean="0">
                <a:latin typeface="Arial" panose="020B0604020202020204" pitchFamily="34" charset="0"/>
              </a:rPr>
              <a:t> does not inherit from </a:t>
            </a:r>
            <a:r>
              <a:rPr lang="en-US" altLang="en-US" baseline="0" dirty="0" err="1" smtClean="0">
                <a:latin typeface="Arial" panose="020B0604020202020204" pitchFamily="34" charset="0"/>
              </a:rPr>
              <a:t>ActiveRecord</a:t>
            </a:r>
            <a:r>
              <a:rPr lang="en-US" altLang="en-US" baseline="0" dirty="0" smtClean="0">
                <a:latin typeface="Arial" panose="020B0604020202020204" pitchFamily="34" charset="0"/>
              </a:rPr>
              <a:t>.</a:t>
            </a:r>
            <a:endParaRPr lang="en-US" altLang="en-US" dirty="0" smtClean="0">
              <a:latin typeface="Arial" panose="020B0604020202020204" pitchFamily="34" charset="0"/>
            </a:endParaRPr>
          </a:p>
          <a:p>
            <a:r>
              <a:rPr lang="en-US" altLang="en-US" dirty="0" smtClean="0">
                <a:latin typeface="Arial" panose="020B0604020202020204" pitchFamily="34" charset="0"/>
              </a:rPr>
              <a:t>2. False. A more robust getter</a:t>
            </a:r>
            <a:r>
              <a:rPr lang="en-US" altLang="en-US" baseline="0" dirty="0" smtClean="0">
                <a:latin typeface="Arial" panose="020B0604020202020204" pitchFamily="34" charset="0"/>
              </a:rPr>
              <a:t> method (see Elaboration in Section 3.4).</a:t>
            </a:r>
            <a:endParaRPr lang="en-US" altLang="en-US" dirty="0" smtClean="0">
              <a:latin typeface="Arial" panose="020B0604020202020204" pitchFamily="34" charset="0"/>
            </a:endParaRPr>
          </a:p>
          <a:p>
            <a:r>
              <a:rPr lang="en-US" altLang="en-US" dirty="0" smtClean="0">
                <a:latin typeface="Arial" panose="020B0604020202020204" pitchFamily="34" charset="0"/>
              </a:rPr>
              <a:t>3. False. This has</a:t>
            </a:r>
            <a:r>
              <a:rPr lang="en-US" altLang="en-US" baseline="0" dirty="0" smtClean="0">
                <a:latin typeface="Arial" panose="020B0604020202020204" pitchFamily="34" charset="0"/>
              </a:rPr>
              <a:t> been bound to </a:t>
            </a:r>
            <a:r>
              <a:rPr lang="en-US" altLang="en-US" dirty="0" smtClean="0">
                <a:latin typeface="Arial" panose="020B0604020202020204" pitchFamily="34" charset="0"/>
              </a:rPr>
              <a:t>self[:</a:t>
            </a:r>
            <a:r>
              <a:rPr lang="en-US" altLang="en-US" dirty="0" err="1" smtClean="0">
                <a:latin typeface="Arial" panose="020B0604020202020204" pitchFamily="34" charset="0"/>
              </a:rPr>
              <a:t>fortune_text</a:t>
            </a:r>
            <a:r>
              <a:rPr lang="en-US" altLang="en-US" dirty="0" smtClean="0">
                <a:latin typeface="Arial" panose="020B0604020202020204" pitchFamily="34" charset="0"/>
              </a:rPr>
              <a:t>]</a:t>
            </a:r>
            <a:r>
              <a:rPr lang="en-US" altLang="en-US" baseline="0" dirty="0" smtClean="0">
                <a:latin typeface="Arial" panose="020B0604020202020204" pitchFamily="34" charset="0"/>
              </a:rPr>
              <a:t> as a getter.</a:t>
            </a:r>
            <a:endParaRPr lang="en-US" altLang="en-US" dirty="0" smtClean="0">
              <a:latin typeface="Arial" panose="020B0604020202020204" pitchFamily="34" charset="0"/>
            </a:endParaRPr>
          </a:p>
          <a:p>
            <a:r>
              <a:rPr lang="en-US" altLang="en-US" dirty="0" smtClean="0">
                <a:latin typeface="Arial" panose="020B0604020202020204" pitchFamily="34" charset="0"/>
              </a:rPr>
              <a:t>4. False.</a:t>
            </a: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6E0B007-3612-4366-8BF9-6080D5186B2D}" type="slidenum">
              <a:rPr lang="en-US" altLang="en-US" sz="1200">
                <a:solidFill>
                  <a:srgbClr val="000000"/>
                </a:solidFill>
              </a:rPr>
              <a:pPr eaLnBrk="1" hangingPunct="1"/>
              <a:t>17</a:t>
            </a:fld>
            <a:endParaRPr lang="en-US" altLang="en-US" sz="1200">
              <a:solidFill>
                <a:srgbClr val="000000"/>
              </a:solidFill>
            </a:endParaRPr>
          </a:p>
        </p:txBody>
      </p:sp>
    </p:spTree>
    <p:extLst>
      <p:ext uri="{BB962C8B-B14F-4D97-AF65-F5344CB8AC3E}">
        <p14:creationId xmlns:p14="http://schemas.microsoft.com/office/powerpoint/2010/main" val="246351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schema – organization </a:t>
            </a:r>
            <a:r>
              <a:rPr lang="en-US" baseline="0" dirty="0" smtClean="0"/>
              <a:t>of database</a:t>
            </a:r>
          </a:p>
          <a:p>
            <a:r>
              <a:rPr lang="en-US" baseline="0" dirty="0" smtClean="0"/>
              <a:t>Example change of DB scheme – add email addresses to customers, old company (e.g. IBM) predates email</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20</a:t>
            </a:fld>
            <a:endParaRPr lang="en-US" altLang="en-US"/>
          </a:p>
        </p:txBody>
      </p:sp>
    </p:spTree>
    <p:extLst>
      <p:ext uri="{BB962C8B-B14F-4D97-AF65-F5344CB8AC3E}">
        <p14:creationId xmlns:p14="http://schemas.microsoft.com/office/powerpoint/2010/main" val="4143406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test, production used for configuration</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22</a:t>
            </a:fld>
            <a:endParaRPr lang="en-US" altLang="en-US"/>
          </a:p>
        </p:txBody>
      </p:sp>
    </p:spTree>
    <p:extLst>
      <p:ext uri="{BB962C8B-B14F-4D97-AF65-F5344CB8AC3E}">
        <p14:creationId xmlns:p14="http://schemas.microsoft.com/office/powerpoint/2010/main" val="262293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 tables</a:t>
            </a:r>
            <a:r>
              <a:rPr lang="en-US" baseline="0" dirty="0" smtClean="0"/>
              <a:t> and their contents</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24</a:t>
            </a:fld>
            <a:endParaRPr lang="en-US" altLang="en-US"/>
          </a:p>
        </p:txBody>
      </p:sp>
    </p:spTree>
    <p:extLst>
      <p:ext uri="{BB962C8B-B14F-4D97-AF65-F5344CB8AC3E}">
        <p14:creationId xmlns:p14="http://schemas.microsoft.com/office/powerpoint/2010/main" val="184489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a:t>
            </a:r>
            <a:r>
              <a:rPr lang="en-US" altLang="en-US" baseline="0" dirty="0" smtClean="0">
                <a:latin typeface="Arial" panose="020B0604020202020204" pitchFamily="34" charset="0"/>
              </a:rPr>
              <a:t> We are in a database.</a:t>
            </a:r>
          </a:p>
          <a:p>
            <a:pPr marL="228600" indent="-228600">
              <a:buAutoNum type="arabicPeriod"/>
            </a:pPr>
            <a:r>
              <a:rPr lang="en-US" altLang="en-US" baseline="0" dirty="0" smtClean="0">
                <a:latin typeface="Arial" panose="020B0604020202020204" pitchFamily="34" charset="0"/>
              </a:rPr>
              <a:t>False. An instance would be a row in a table.</a:t>
            </a:r>
          </a:p>
          <a:p>
            <a:pPr marL="228600" indent="-228600">
              <a:buAutoNum type="arabicPeriod"/>
            </a:pPr>
            <a:r>
              <a:rPr lang="en-US" altLang="en-US" baseline="0" dirty="0" smtClean="0">
                <a:latin typeface="Arial" panose="020B0604020202020204" pitchFamily="34" charset="0"/>
              </a:rPr>
              <a:t>True. It is the table, we are describing the columns.</a:t>
            </a:r>
          </a:p>
          <a:p>
            <a:pPr marL="228600" indent="-228600">
              <a:buAutoNum type="arabicPeriod"/>
            </a:pPr>
            <a:r>
              <a:rPr lang="en-US" altLang="en-US" baseline="0" dirty="0" smtClean="0">
                <a:latin typeface="Arial" panose="020B0604020202020204" pitchFamily="34" charset="0"/>
              </a:rPr>
              <a:t>False.</a:t>
            </a:r>
            <a:endParaRPr lang="en-US" altLang="en-US" dirty="0" smtClean="0">
              <a:latin typeface="Arial" panose="020B0604020202020204" pitchFamily="34"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1FEC6BA-BEB5-49C1-8012-9C9AC22A09B5}" type="slidenum">
              <a:rPr lang="en-US" altLang="en-US" sz="1200">
                <a:solidFill>
                  <a:srgbClr val="000000"/>
                </a:solidFill>
              </a:rPr>
              <a:pPr eaLnBrk="1" hangingPunct="1"/>
              <a:t>26</a:t>
            </a:fld>
            <a:endParaRPr lang="en-US" altLang="en-US" sz="1200">
              <a:solidFill>
                <a:srgbClr val="000000"/>
              </a:solidFill>
            </a:endParaRPr>
          </a:p>
        </p:txBody>
      </p:sp>
    </p:spTree>
    <p:extLst>
      <p:ext uri="{BB962C8B-B14F-4D97-AF65-F5344CB8AC3E}">
        <p14:creationId xmlns:p14="http://schemas.microsoft.com/office/powerpoint/2010/main" val="880133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out fields from strings, avoid SQL</a:t>
            </a:r>
            <a:r>
              <a:rPr lang="en-US" baseline="0" dirty="0" smtClean="0"/>
              <a:t> injection attacks</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29</a:t>
            </a:fld>
            <a:endParaRPr lang="en-US" altLang="en-US"/>
          </a:p>
        </p:txBody>
      </p:sp>
    </p:spTree>
    <p:extLst>
      <p:ext uri="{BB962C8B-B14F-4D97-AF65-F5344CB8AC3E}">
        <p14:creationId xmlns:p14="http://schemas.microsoft.com/office/powerpoint/2010/main" val="285748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named for table columns</a:t>
            </a:r>
          </a:p>
          <a:p>
            <a:r>
              <a:rPr lang="en-US" dirty="0" err="1" smtClean="0"/>
              <a:t>Find_by_rating</a:t>
            </a:r>
            <a:r>
              <a:rPr lang="en-US" dirty="0" smtClean="0"/>
              <a:t>! – throw</a:t>
            </a:r>
            <a:r>
              <a:rPr lang="en-US" baseline="0" dirty="0" smtClean="0"/>
              <a:t> </a:t>
            </a:r>
            <a:r>
              <a:rPr lang="en-US" dirty="0" smtClean="0"/>
              <a:t>exception if not found</a:t>
            </a:r>
          </a:p>
          <a:p>
            <a:r>
              <a:rPr lang="en-US" dirty="0" err="1" smtClean="0"/>
              <a:t>Find_by_rating</a:t>
            </a:r>
            <a:r>
              <a:rPr lang="en-US" dirty="0" smtClean="0"/>
              <a:t> – return Nil if not found</a:t>
            </a:r>
          </a:p>
          <a:p>
            <a:r>
              <a:rPr lang="en-US" dirty="0" err="1" smtClean="0"/>
              <a:t>Find_by</a:t>
            </a:r>
            <a:r>
              <a:rPr lang="en-US" dirty="0" smtClean="0"/>
              <a:t>_* now deprecated, due to performance issues</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30</a:t>
            </a:fld>
            <a:endParaRPr lang="en-US" altLang="en-US"/>
          </a:p>
        </p:txBody>
      </p:sp>
    </p:spTree>
    <p:extLst>
      <p:ext uri="{BB962C8B-B14F-4D97-AF65-F5344CB8AC3E}">
        <p14:creationId xmlns:p14="http://schemas.microsoft.com/office/powerpoint/2010/main" val="2186003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 throws exception on failure</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31</a:t>
            </a:fld>
            <a:endParaRPr lang="en-US" altLang="en-US"/>
          </a:p>
        </p:txBody>
      </p:sp>
    </p:spTree>
    <p:extLst>
      <p:ext uri="{BB962C8B-B14F-4D97-AF65-F5344CB8AC3E}">
        <p14:creationId xmlns:p14="http://schemas.microsoft.com/office/powerpoint/2010/main" val="3013394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 DB</a:t>
            </a:r>
            <a:r>
              <a:rPr lang="en-US" altLang="en-US" baseline="0" dirty="0" smtClean="0">
                <a:latin typeface="Arial" panose="020B0604020202020204" pitchFamily="34" charset="0"/>
              </a:rPr>
              <a:t> table doesn’t know about in-memory object.</a:t>
            </a:r>
          </a:p>
          <a:p>
            <a:pPr marL="228600" indent="-228600">
              <a:buAutoNum type="arabicPeriod"/>
            </a:pPr>
            <a:r>
              <a:rPr lang="en-US" altLang="en-US" baseline="0" dirty="0" smtClean="0">
                <a:latin typeface="Arial" panose="020B0604020202020204" pitchFamily="34" charset="0"/>
              </a:rPr>
              <a:t>False.</a:t>
            </a:r>
          </a:p>
          <a:p>
            <a:pPr marL="228600" indent="-228600">
              <a:buAutoNum type="arabicPeriod"/>
            </a:pPr>
            <a:r>
              <a:rPr lang="en-US" altLang="en-US" baseline="0" dirty="0" smtClean="0">
                <a:latin typeface="Arial" panose="020B0604020202020204" pitchFamily="34" charset="0"/>
              </a:rPr>
              <a:t>True. Have to pull update from DB.</a:t>
            </a:r>
          </a:p>
          <a:p>
            <a:pPr marL="228600" indent="-228600">
              <a:buAutoNum type="arabicPeriod"/>
            </a:pPr>
            <a:r>
              <a:rPr lang="en-US" altLang="en-US" baseline="0" dirty="0" smtClean="0">
                <a:latin typeface="Arial" panose="020B0604020202020204" pitchFamily="34" charset="0"/>
              </a:rPr>
              <a:t>False.</a:t>
            </a:r>
          </a:p>
          <a:p>
            <a:pPr marL="0" indent="0">
              <a:buNone/>
            </a:pPr>
            <a:endParaRPr lang="en-US" altLang="en-US" baseline="0" dirty="0" smtClean="0">
              <a:latin typeface="Arial" panose="020B0604020202020204" pitchFamily="34" charset="0"/>
            </a:endParaRPr>
          </a:p>
          <a:p>
            <a:pPr marL="0" indent="0">
              <a:buNone/>
            </a:pPr>
            <a:r>
              <a:rPr lang="en-US" altLang="en-US" baseline="0" dirty="0" smtClean="0">
                <a:latin typeface="Arial" panose="020B0604020202020204" pitchFamily="34" charset="0"/>
              </a:rPr>
              <a:t>General issue is that want to minimize DB reads/writes.</a:t>
            </a:r>
            <a:endParaRPr lang="en-US" altLang="en-US" dirty="0" smtClean="0">
              <a:latin typeface="Arial" panose="020B0604020202020204" pitchFamily="34" charset="0"/>
            </a:endParaRPr>
          </a:p>
          <a:p>
            <a:pPr marL="228600" indent="-228600">
              <a:buAutoNum type="arabicPeriod"/>
            </a:pPr>
            <a:endParaRPr lang="en-US" altLang="en-US" dirty="0" smtClean="0">
              <a:latin typeface="Arial" panose="020B0604020202020204" pitchFamily="34"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0C17808-AE73-4CD5-A8C5-516A7B53F477}" type="slidenum">
              <a:rPr lang="en-US" altLang="en-US" sz="1200">
                <a:solidFill>
                  <a:srgbClr val="000000"/>
                </a:solidFill>
              </a:rPr>
              <a:pPr eaLnBrk="1" hangingPunct="1"/>
              <a:t>35</a:t>
            </a:fld>
            <a:endParaRPr lang="en-US" altLang="en-US" sz="1200">
              <a:solidFill>
                <a:srgbClr val="000000"/>
              </a:solidFill>
            </a:endParaRPr>
          </a:p>
        </p:txBody>
      </p:sp>
    </p:spTree>
    <p:extLst>
      <p:ext uri="{BB962C8B-B14F-4D97-AF65-F5344CB8AC3E}">
        <p14:creationId xmlns:p14="http://schemas.microsoft.com/office/powerpoint/2010/main" val="199062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 == development</a:t>
            </a:r>
          </a:p>
          <a:p>
            <a:r>
              <a:rPr lang="en-US" dirty="0" err="1" smtClean="0"/>
              <a:t>Prd</a:t>
            </a:r>
            <a:r>
              <a:rPr lang="en-US" dirty="0" smtClean="0"/>
              <a:t> == production</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2</a:t>
            </a:fld>
            <a:endParaRPr lang="en-US" altLang="en-US"/>
          </a:p>
        </p:txBody>
      </p:sp>
    </p:spTree>
    <p:extLst>
      <p:ext uri="{BB962C8B-B14F-4D97-AF65-F5344CB8AC3E}">
        <p14:creationId xmlns:p14="http://schemas.microsoft.com/office/powerpoint/2010/main" val="3125377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 full month name,</a:t>
            </a:r>
            <a:r>
              <a:rPr lang="en-US" baseline="0" dirty="0" smtClean="0"/>
              <a:t> capitalized case</a:t>
            </a:r>
            <a:endParaRPr lang="en-US" dirty="0" smtClean="0"/>
          </a:p>
          <a:p>
            <a:r>
              <a:rPr lang="en-US" dirty="0" smtClean="0"/>
              <a:t>%Y</a:t>
            </a:r>
            <a:r>
              <a:rPr lang="en-US" baseline="0" dirty="0" smtClean="0"/>
              <a:t> – full year (year with century, can be negative)</a:t>
            </a:r>
          </a:p>
          <a:p>
            <a:r>
              <a:rPr lang="en-US" baseline="0" dirty="0" smtClean="0"/>
              <a:t>%d – zero-padded day of month, 01..31</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39</a:t>
            </a:fld>
            <a:endParaRPr lang="en-US" altLang="en-US"/>
          </a:p>
        </p:txBody>
      </p:sp>
    </p:spTree>
    <p:extLst>
      <p:ext uri="{BB962C8B-B14F-4D97-AF65-F5344CB8AC3E}">
        <p14:creationId xmlns:p14="http://schemas.microsoft.com/office/powerpoint/2010/main" val="247218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 – True. Same URI with different method is a different route.</a:t>
            </a:r>
          </a:p>
          <a:p>
            <a:r>
              <a:rPr lang="en-US" altLang="en-US" dirty="0" smtClean="0">
                <a:latin typeface="Arial" panose="020B0604020202020204" pitchFamily="34" charset="0"/>
              </a:rPr>
              <a:t>B – False, can be done manually</a:t>
            </a:r>
          </a:p>
          <a:p>
            <a:r>
              <a:rPr lang="en-US" altLang="en-US" dirty="0" smtClean="0">
                <a:latin typeface="Arial" panose="020B0604020202020204" pitchFamily="34" charset="0"/>
              </a:rPr>
              <a:t>C – True, they are helpers</a:t>
            </a:r>
          </a:p>
          <a:p>
            <a:endParaRPr lang="en-US" altLang="en-US" dirty="0" smtClean="0">
              <a:latin typeface="Arial" panose="020B0604020202020204" pitchFamily="34" charset="0"/>
            </a:endParaRP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True</a:t>
            </a: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C4D720C-EF19-4881-ABF1-65B51D0A7806}" type="slidenum">
              <a:rPr lang="en-US" altLang="en-US" sz="1200">
                <a:solidFill>
                  <a:srgbClr val="000000"/>
                </a:solidFill>
              </a:rPr>
              <a:pPr eaLnBrk="1" hangingPunct="1"/>
              <a:t>43</a:t>
            </a:fld>
            <a:endParaRPr lang="en-US" altLang="en-US" sz="1200">
              <a:solidFill>
                <a:srgbClr val="000000"/>
              </a:solidFill>
            </a:endParaRPr>
          </a:p>
        </p:txBody>
      </p:sp>
    </p:spTree>
    <p:extLst>
      <p:ext uri="{BB962C8B-B14F-4D97-AF65-F5344CB8AC3E}">
        <p14:creationId xmlns:p14="http://schemas.microsoft.com/office/powerpoint/2010/main" val="60882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find_by</a:t>
            </a:r>
            <a:r>
              <a:rPr lang="en-US" dirty="0" smtClean="0"/>
              <a:t>_* now deprecated, too much performance hit, use</a:t>
            </a:r>
            <a:r>
              <a:rPr lang="en-US" baseline="0" dirty="0" smtClean="0"/>
              <a:t> find() which throws exception, which you must handle</a:t>
            </a:r>
          </a:p>
          <a:p>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4</a:t>
            </a:fld>
            <a:endParaRPr lang="en-US" altLang="en-US"/>
          </a:p>
        </p:txBody>
      </p:sp>
    </p:spTree>
    <p:extLst>
      <p:ext uri="{BB962C8B-B14F-4D97-AF65-F5344CB8AC3E}">
        <p14:creationId xmlns:p14="http://schemas.microsoft.com/office/powerpoint/2010/main" val="53040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 – render object in YAML</a:t>
            </a:r>
          </a:p>
          <a:p>
            <a:r>
              <a:rPr lang="en-US" dirty="0" smtClean="0"/>
              <a:t>Inspect – render object value as string</a:t>
            </a:r>
          </a:p>
          <a:p>
            <a:r>
              <a:rPr lang="en-US" dirty="0" smtClean="0"/>
              <a:t>YAML</a:t>
            </a:r>
            <a:r>
              <a:rPr lang="en-US" baseline="0" dirty="0" smtClean="0"/>
              <a:t> – YAML </a:t>
            </a:r>
            <a:r>
              <a:rPr lang="en-US" baseline="0" dirty="0" err="1" smtClean="0"/>
              <a:t>Ain’t</a:t>
            </a:r>
            <a:r>
              <a:rPr lang="en-US" baseline="0" dirty="0" smtClean="0"/>
              <a:t> Markup Language - </a:t>
            </a:r>
            <a:r>
              <a:rPr lang="en-US" dirty="0" smtClean="0"/>
              <a:t>human friendly data serialization standard for all programming languages,</a:t>
            </a:r>
            <a:r>
              <a:rPr lang="en-US" baseline="0" dirty="0" smtClean="0"/>
              <a:t> converts object to readable form</a:t>
            </a:r>
            <a:endParaRPr lang="en-US" dirty="0" smtClean="0"/>
          </a:p>
          <a:p>
            <a:r>
              <a:rPr lang="en-US" dirty="0" smtClean="0"/>
              <a:t>Adjust amount</a:t>
            </a:r>
            <a:r>
              <a:rPr lang="en-US" baseline="0" dirty="0" smtClean="0"/>
              <a:t> of logging depending on development, testing, production using log level, </a:t>
            </a:r>
            <a:r>
              <a:rPr lang="en-US" baseline="0" dirty="0" err="1" smtClean="0"/>
              <a:t>logger.debug</a:t>
            </a:r>
            <a:r>
              <a:rPr lang="en-US" baseline="0" dirty="0" smtClean="0"/>
              <a:t>, logger.info, </a:t>
            </a:r>
            <a:r>
              <a:rPr lang="en-US" baseline="0" dirty="0" err="1" smtClean="0"/>
              <a:t>logger.warn</a:t>
            </a:r>
            <a:r>
              <a:rPr lang="en-US" baseline="0" dirty="0" smtClean="0"/>
              <a:t>, </a:t>
            </a:r>
            <a:r>
              <a:rPr lang="en-US" baseline="0" dirty="0" err="1" smtClean="0"/>
              <a:t>logger.error</a:t>
            </a:r>
            <a:r>
              <a:rPr lang="en-US" baseline="0" dirty="0" smtClean="0"/>
              <a:t>, </a:t>
            </a:r>
            <a:r>
              <a:rPr lang="en-US" baseline="0" dirty="0" err="1" smtClean="0"/>
              <a:t>logger.fatal</a:t>
            </a:r>
            <a:r>
              <a:rPr lang="en-US" baseline="0" dirty="0" smtClean="0"/>
              <a:t>. Default level is debug in debugging mode, and info in test and production mode (so info, warn, error, fatal are written out).</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5</a:t>
            </a:fld>
            <a:endParaRPr lang="en-US" altLang="en-US"/>
          </a:p>
        </p:txBody>
      </p:sp>
    </p:spTree>
    <p:extLst>
      <p:ext uri="{BB962C8B-B14F-4D97-AF65-F5344CB8AC3E}">
        <p14:creationId xmlns:p14="http://schemas.microsoft.com/office/powerpoint/2010/main" val="2305441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feel need to invest in reference books</a:t>
            </a:r>
            <a:r>
              <a:rPr lang="en-US" baseline="0" dirty="0" smtClean="0"/>
              <a:t> unless you find yourself looking at them a lot.</a:t>
            </a:r>
            <a:endParaRPr lang="en-US" dirty="0"/>
          </a:p>
        </p:txBody>
      </p:sp>
      <p:sp>
        <p:nvSpPr>
          <p:cNvPr id="4" name="Slide Number Placeholder 3"/>
          <p:cNvSpPr>
            <a:spLocks noGrp="1"/>
          </p:cNvSpPr>
          <p:nvPr>
            <p:ph type="sldNum" sz="quarter" idx="10"/>
          </p:nvPr>
        </p:nvSpPr>
        <p:spPr/>
        <p:txBody>
          <a:bodyPr/>
          <a:lstStyle/>
          <a:p>
            <a:fld id="{0338CFB1-8AB0-4837-BC7C-8E414719BD4E}" type="slidenum">
              <a:rPr lang="en-US" altLang="en-US" smtClean="0"/>
              <a:pPr/>
              <a:t>6</a:t>
            </a:fld>
            <a:endParaRPr lang="en-US" altLang="en-US"/>
          </a:p>
        </p:txBody>
      </p:sp>
    </p:spTree>
    <p:extLst>
      <p:ext uri="{BB962C8B-B14F-4D97-AF65-F5344CB8AC3E}">
        <p14:creationId xmlns:p14="http://schemas.microsoft.com/office/powerpoint/2010/main" val="42810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latin typeface="Arial" panose="020B0604020202020204" pitchFamily="34" charset="0"/>
              </a:rPr>
              <a:t>irb</a:t>
            </a:r>
            <a:r>
              <a:rPr lang="en-US" altLang="en-US" dirty="0" smtClean="0">
                <a:latin typeface="Arial" panose="020B0604020202020204" pitchFamily="34" charset="0"/>
              </a:rPr>
              <a:t> – interactive Ruby</a:t>
            </a:r>
            <a:r>
              <a:rPr lang="en-US" altLang="en-US" baseline="0" dirty="0" smtClean="0">
                <a:latin typeface="Arial" panose="020B0604020202020204" pitchFamily="34" charset="0"/>
              </a:rPr>
              <a:t> shell</a:t>
            </a:r>
            <a:endParaRPr lang="en-US" altLang="en-US" dirty="0" smtClean="0">
              <a:latin typeface="Arial" panose="020B0604020202020204" pitchFamily="34" charset="0"/>
            </a:endParaRP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77D320-8B32-4A31-9093-3B8BE2C720B4}" type="slidenum">
              <a:rPr lang="en-US" altLang="en-US" sz="1200"/>
              <a:pPr eaLnBrk="1" hangingPunct="1"/>
              <a:t>7</a:t>
            </a:fld>
            <a:endParaRPr lang="en-US" altLang="en-US" sz="1200"/>
          </a:p>
        </p:txBody>
      </p:sp>
    </p:spTree>
    <p:extLst>
      <p:ext uri="{BB962C8B-B14F-4D97-AF65-F5344CB8AC3E}">
        <p14:creationId xmlns:p14="http://schemas.microsoft.com/office/powerpoint/2010/main" val="341480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altLang="en-US" dirty="0" smtClean="0">
                <a:latin typeface="Arial" panose="020B0604020202020204" pitchFamily="34" charset="0"/>
              </a:rPr>
              <a:t>False</a:t>
            </a:r>
          </a:p>
          <a:p>
            <a:pPr marL="228600" indent="-228600">
              <a:buAutoNum type="arabicPeriod"/>
            </a:pPr>
            <a:r>
              <a:rPr lang="en-US" altLang="en-US" dirty="0" smtClean="0">
                <a:latin typeface="Arial" panose="020B0604020202020204" pitchFamily="34" charset="0"/>
              </a:rPr>
              <a:t>True,</a:t>
            </a:r>
            <a:r>
              <a:rPr lang="en-US" altLang="en-US" baseline="0" dirty="0" smtClean="0">
                <a:latin typeface="Arial" panose="020B0604020202020204" pitchFamily="34" charset="0"/>
              </a:rPr>
              <a:t> they are written to the console, which does not exist, unless </a:t>
            </a:r>
            <a:r>
              <a:rPr lang="en-US" altLang="en-US" baseline="0" dirty="0" err="1" smtClean="0">
                <a:latin typeface="Arial" panose="020B0604020202020204" pitchFamily="34" charset="0"/>
              </a:rPr>
              <a:t>stdout</a:t>
            </a:r>
            <a:r>
              <a:rPr lang="en-US" altLang="en-US" baseline="0" dirty="0" smtClean="0">
                <a:latin typeface="Arial" panose="020B0604020202020204" pitchFamily="34" charset="0"/>
              </a:rPr>
              <a:t>, </a:t>
            </a:r>
            <a:r>
              <a:rPr lang="en-US" altLang="en-US" baseline="0" dirty="0" err="1" smtClean="0">
                <a:latin typeface="Arial" panose="020B0604020202020204" pitchFamily="34" charset="0"/>
              </a:rPr>
              <a:t>stderr</a:t>
            </a:r>
            <a:r>
              <a:rPr lang="en-US" altLang="en-US" baseline="0" dirty="0" smtClean="0">
                <a:latin typeface="Arial" panose="020B0604020202020204" pitchFamily="34" charset="0"/>
              </a:rPr>
              <a:t> are redirected to a file.</a:t>
            </a:r>
          </a:p>
          <a:p>
            <a:pPr marL="228600" indent="-228600">
              <a:buAutoNum type="arabicPeriod"/>
            </a:pPr>
            <a:r>
              <a:rPr lang="en-US" altLang="en-US" baseline="0" dirty="0" smtClean="0">
                <a:latin typeface="Arial" panose="020B0604020202020204" pitchFamily="34" charset="0"/>
              </a:rPr>
              <a:t>False, only if you use logging methods or redirect </a:t>
            </a:r>
            <a:r>
              <a:rPr lang="en-US" altLang="en-US" baseline="0" dirty="0" err="1" smtClean="0">
                <a:latin typeface="Arial" panose="020B0604020202020204" pitchFamily="34" charset="0"/>
              </a:rPr>
              <a:t>stdout</a:t>
            </a:r>
            <a:r>
              <a:rPr lang="en-US" altLang="en-US" baseline="0" dirty="0" smtClean="0">
                <a:latin typeface="Arial" panose="020B0604020202020204" pitchFamily="34" charset="0"/>
              </a:rPr>
              <a:t>/</a:t>
            </a:r>
            <a:r>
              <a:rPr lang="en-US" altLang="en-US" baseline="0" dirty="0" err="1" smtClean="0">
                <a:latin typeface="Arial" panose="020B0604020202020204" pitchFamily="34" charset="0"/>
              </a:rPr>
              <a:t>stderr</a:t>
            </a:r>
            <a:r>
              <a:rPr lang="en-US" altLang="en-US" baseline="0" dirty="0" smtClean="0">
                <a:latin typeface="Arial" panose="020B0604020202020204" pitchFamily="34" charset="0"/>
              </a:rPr>
              <a:t>.</a:t>
            </a:r>
          </a:p>
          <a:p>
            <a:pPr marL="228600" indent="-228600">
              <a:buAutoNum type="arabicPeriod"/>
            </a:pPr>
            <a:r>
              <a:rPr lang="en-US" altLang="en-US" baseline="0" dirty="0" smtClean="0">
                <a:latin typeface="Arial" panose="020B0604020202020204" pitchFamily="34" charset="0"/>
              </a:rPr>
              <a:t>False.</a:t>
            </a:r>
          </a:p>
          <a:p>
            <a:pPr marL="228600" indent="-228600">
              <a:buAutoNum type="arabicPeriod"/>
            </a:pPr>
            <a:endParaRPr lang="en-US" altLang="en-US" dirty="0" smtClean="0">
              <a:latin typeface="Arial" panose="020B0604020202020204" pitchFamily="34" charset="0"/>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C9D572-2CA6-4250-B4E2-90C99989076F}" type="slidenum">
              <a:rPr lang="en-US" altLang="en-US" sz="1200">
                <a:solidFill>
                  <a:srgbClr val="000000"/>
                </a:solidFill>
              </a:rPr>
              <a:pPr eaLnBrk="1" hangingPunct="1"/>
              <a:t>9</a:t>
            </a:fld>
            <a:endParaRPr lang="en-US" altLang="en-US" sz="1200">
              <a:solidFill>
                <a:srgbClr val="000000"/>
              </a:solidFill>
            </a:endParaRPr>
          </a:p>
        </p:txBody>
      </p:sp>
    </p:spTree>
    <p:extLst>
      <p:ext uri="{BB962C8B-B14F-4D97-AF65-F5344CB8AC3E}">
        <p14:creationId xmlns:p14="http://schemas.microsoft.com/office/powerpoint/2010/main" val="26843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CF22681-0CB0-479E-B723-1D00A94DD11B}" type="slidenum">
              <a:rPr lang="en-US" altLang="en-US" sz="1200"/>
              <a:pPr eaLnBrk="1" hangingPunct="1"/>
              <a:t>13</a:t>
            </a:fld>
            <a:endParaRPr lang="en-US" altLang="en-US" sz="1200"/>
          </a:p>
        </p:txBody>
      </p:sp>
      <p:sp>
        <p:nvSpPr>
          <p:cNvPr id="22530" name="Rectangle 2"/>
          <p:cNvSpPr>
            <a:spLocks noGrp="1" noRot="1" noChangeAspect="1" noChangeArrowheads="1"/>
          </p:cNvSpPr>
          <p:nvPr>
            <p:ph type="sldImg"/>
          </p:nvPr>
        </p:nvSpPr>
        <p:spPr>
          <a:solidFill>
            <a:srgbClr val="FFFFFF"/>
          </a:solidFill>
          <a:ln/>
        </p:spPr>
      </p:sp>
      <p:sp>
        <p:nvSpPr>
          <p:cNvPr id="225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9621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7DAD86E-88C4-4BC6-A1D4-A341B57282F0}" type="slidenum">
              <a:rPr lang="en-US" altLang="en-US" sz="1200"/>
              <a:pPr eaLnBrk="1" hangingPunct="1"/>
              <a:t>14</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“getters” and “setters” do “lazy” evaluation, so you can compose several queries before they are executed on the DB – increases performance,</a:t>
            </a:r>
            <a:r>
              <a:rPr lang="en-US" altLang="en-US" baseline="0" dirty="0" smtClean="0">
                <a:latin typeface="Arial" panose="020B0604020202020204" pitchFamily="34" charset="0"/>
              </a:rPr>
              <a:t> but hidden from you</a:t>
            </a:r>
          </a:p>
          <a:p>
            <a:r>
              <a:rPr lang="en-US" altLang="en-US" baseline="0" dirty="0" smtClean="0">
                <a:latin typeface="Arial" panose="020B0604020202020204" pitchFamily="34" charset="0"/>
              </a:rPr>
              <a:t>Be careful of data types. String defaults to 255 chars, text to 64K. Long movie titles:</a:t>
            </a:r>
          </a:p>
          <a:p>
            <a:endParaRPr lang="en-US" altLang="en-US" baseline="0" dirty="0" smtClean="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Arial" pitchFamily="-65" charset="0"/>
                <a:ea typeface="MS PGothic" panose="020B0600070205080204" pitchFamily="34" charset="-128"/>
                <a:cs typeface="ＭＳ Ｐゴシック" pitchFamily="-65" charset="-128"/>
              </a:rPr>
              <a:t>Night of the Day of the Dawn of the Son of the Bridge of the Return of the Revenge of the Terror of the Attack of the Evil, Mutant, Alien, Flesh Eating, </a:t>
            </a:r>
            <a:r>
              <a:rPr lang="en-US" sz="1200" i="1" kern="1200" dirty="0" err="1" smtClean="0">
                <a:solidFill>
                  <a:schemeClr val="tx1"/>
                </a:solidFill>
                <a:effectLst/>
                <a:latin typeface="Arial" pitchFamily="-65" charset="0"/>
                <a:ea typeface="MS PGothic" panose="020B0600070205080204" pitchFamily="34" charset="-128"/>
                <a:cs typeface="ＭＳ Ｐゴシック" pitchFamily="-65" charset="-128"/>
              </a:rPr>
              <a:t>Hellbound</a:t>
            </a:r>
            <a:r>
              <a:rPr lang="en-US" sz="1200" i="1" kern="1200" dirty="0" smtClean="0">
                <a:solidFill>
                  <a:schemeClr val="tx1"/>
                </a:solidFill>
                <a:effectLst/>
                <a:latin typeface="Arial" pitchFamily="-65" charset="0"/>
                <a:ea typeface="MS PGothic" panose="020B0600070205080204" pitchFamily="34" charset="-128"/>
                <a:cs typeface="ＭＳ Ｐゴシック" pitchFamily="-65" charset="-128"/>
              </a:rPr>
              <a:t>, </a:t>
            </a:r>
            <a:r>
              <a:rPr lang="en-US" sz="1200" i="1" kern="1200" dirty="0" err="1" smtClean="0">
                <a:solidFill>
                  <a:schemeClr val="tx1"/>
                </a:solidFill>
                <a:effectLst/>
                <a:latin typeface="Arial" pitchFamily="-65" charset="0"/>
                <a:ea typeface="MS PGothic" panose="020B0600070205080204" pitchFamily="34" charset="-128"/>
                <a:cs typeface="ＭＳ Ｐゴシック" pitchFamily="-65" charset="-128"/>
              </a:rPr>
              <a:t>Zombified</a:t>
            </a:r>
            <a:r>
              <a:rPr lang="en-US" sz="1200" i="1" kern="1200" dirty="0" smtClean="0">
                <a:solidFill>
                  <a:schemeClr val="tx1"/>
                </a:solidFill>
                <a:effectLst/>
                <a:latin typeface="Arial" pitchFamily="-65" charset="0"/>
                <a:ea typeface="MS PGothic" panose="020B0600070205080204" pitchFamily="34" charset="-128"/>
                <a:cs typeface="ＭＳ Ｐゴシック" pitchFamily="-65" charset="-128"/>
              </a:rPr>
              <a:t> Living Dead Part 2: In Shocking 3-D - 169 chars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effectLst/>
              <a:latin typeface="Arial" pitchFamily="-65" charset="0"/>
              <a:ea typeface="MS PGothic" panose="020B0600070205080204" pitchFamily="34"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effectLst/>
                <a:latin typeface="Arial" pitchFamily="-65" charset="0"/>
                <a:ea typeface="MS PGothic" panose="020B0600070205080204" pitchFamily="34" charset="-128"/>
                <a:cs typeface="ＭＳ Ｐゴシック" pitchFamily="-65" charset="-128"/>
              </a:rPr>
              <a:t>Dr. Strangelove or: How I Learned to Stop Worrying and Love the Bomb - 59</a:t>
            </a:r>
            <a:r>
              <a:rPr lang="en-US" sz="1200" i="1" kern="1200" baseline="0" dirty="0" smtClean="0">
                <a:solidFill>
                  <a:schemeClr val="tx1"/>
                </a:solidFill>
                <a:effectLst/>
                <a:latin typeface="Arial" pitchFamily="-65" charset="0"/>
                <a:ea typeface="MS PGothic" panose="020B0600070205080204" pitchFamily="34" charset="-128"/>
                <a:cs typeface="ＭＳ Ｐゴシック" pitchFamily="-65" charset="-128"/>
              </a:rPr>
              <a:t> chars</a:t>
            </a:r>
            <a:endParaRPr lang="en-US" sz="1200" kern="1200" dirty="0" smtClean="0">
              <a:solidFill>
                <a:schemeClr val="tx1"/>
              </a:solidFill>
              <a:effectLst/>
              <a:latin typeface="Arial" pitchFamily="-65" charset="0"/>
              <a:ea typeface="MS PGothic" panose="020B0600070205080204" pitchFamily="34"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pitchFamily="-65" charset="0"/>
              <a:ea typeface="MS PGothic" panose="020B0600070205080204" pitchFamily="34" charset="-128"/>
              <a:cs typeface="ＭＳ Ｐゴシック" pitchFamily="-65" charset="-128"/>
            </a:endParaRPr>
          </a:p>
          <a:p>
            <a:endParaRPr lang="en-US" altLang="en-US" dirty="0" smtClean="0">
              <a:latin typeface="Arial" panose="020B0604020202020204" pitchFamily="34" charset="0"/>
            </a:endParaRPr>
          </a:p>
        </p:txBody>
      </p:sp>
    </p:spTree>
    <p:extLst>
      <p:ext uri="{BB962C8B-B14F-4D97-AF65-F5344CB8AC3E}">
        <p14:creationId xmlns:p14="http://schemas.microsoft.com/office/powerpoint/2010/main" val="85360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0" y="6705600"/>
            <a:ext cx="4419600" cy="152400"/>
          </a:xfrm>
          <a:prstGeom prst="rect">
            <a:avLst/>
          </a:prstGeom>
          <a:gradFill rotWithShape="1">
            <a:gsLst>
              <a:gs pos="0">
                <a:srgbClr val="00204E"/>
              </a:gs>
              <a:gs pos="50000">
                <a:schemeClr val="bg1"/>
              </a:gs>
              <a:gs pos="100000">
                <a:srgbClr val="00204E"/>
              </a:gs>
            </a:gsLst>
            <a:lin ang="0" scaled="1"/>
          </a:gradFill>
          <a:ln w="9525">
            <a:noFill/>
            <a:miter lim="800000"/>
            <a:headEnd/>
            <a:tailEnd/>
          </a:ln>
          <a:effectLst/>
        </p:spPr>
        <p:txBody>
          <a:bodyPr wrap="none" anchor="ctr"/>
          <a:lstStyle/>
          <a:p>
            <a:pPr>
              <a:defRPr/>
            </a:pPr>
            <a:endParaRPr lang="en-US">
              <a:latin typeface="Arial" charset="0"/>
              <a:ea typeface="ＭＳ Ｐゴシック" charset="0"/>
              <a:cs typeface="ＭＳ Ｐゴシック" charset="0"/>
            </a:endParaRPr>
          </a:p>
        </p:txBody>
      </p:sp>
      <p:sp>
        <p:nvSpPr>
          <p:cNvPr id="5" name="Rectangle 14"/>
          <p:cNvSpPr>
            <a:spLocks noChangeArrowheads="1"/>
          </p:cNvSpPr>
          <p:nvPr/>
        </p:nvSpPr>
        <p:spPr bwMode="auto">
          <a:xfrm>
            <a:off x="0" y="6705600"/>
            <a:ext cx="22860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6" name="Rectangle 15"/>
          <p:cNvSpPr>
            <a:spLocks noChangeArrowheads="1"/>
          </p:cNvSpPr>
          <p:nvPr/>
        </p:nvSpPr>
        <p:spPr bwMode="auto">
          <a:xfrm>
            <a:off x="6705600" y="6705600"/>
            <a:ext cx="2438400" cy="152400"/>
          </a:xfrm>
          <a:prstGeom prst="rect">
            <a:avLst/>
          </a:prstGeom>
          <a:solidFill>
            <a:srgbClr val="00204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8195" name="Rectangle 3"/>
          <p:cNvSpPr>
            <a:spLocks noGrp="1" noChangeArrowheads="1"/>
          </p:cNvSpPr>
          <p:nvPr>
            <p:ph type="ctrTitle"/>
          </p:nvPr>
        </p:nvSpPr>
        <p:spPr>
          <a:xfrm>
            <a:off x="685800" y="2130425"/>
            <a:ext cx="7772400" cy="1470025"/>
          </a:xfrm>
        </p:spPr>
        <p:txBody>
          <a:bodyPr/>
          <a:lstStyle>
            <a:lvl1pPr>
              <a:defRPr>
                <a:solidFill>
                  <a:srgbClr val="00204E"/>
                </a:solidFill>
              </a:defRPr>
            </a:lvl1pPr>
          </a:lstStyle>
          <a:p>
            <a:r>
              <a:rPr lang="en-US"/>
              <a:t>Click to edit Master title style</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9"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Helvetica" charset="0"/>
                <a:ea typeface="ＭＳ Ｐゴシック" charset="0"/>
                <a:cs typeface="ＭＳ Ｐゴシック" charset="0"/>
              </a:defRPr>
            </a:lvl1pPr>
          </a:lstStyle>
          <a:p>
            <a:pPr>
              <a:defRPr/>
            </a:pPr>
            <a:endParaRPr lang="en-US"/>
          </a:p>
        </p:txBody>
      </p:sp>
      <p:sp>
        <p:nvSpPr>
          <p:cNvPr id="10" name="Rectangle 6"/>
          <p:cNvSpPr>
            <a:spLocks noGrp="1" noChangeArrowheads="1"/>
          </p:cNvSpPr>
          <p:nvPr>
            <p:ph type="ftr" sz="quarter" idx="11"/>
          </p:nvPr>
        </p:nvSpPr>
        <p:spPr/>
        <p:txBody>
          <a:bodyPr/>
          <a:lstStyle>
            <a:lvl1pPr>
              <a:defRPr/>
            </a:lvl1pPr>
          </a:lstStyle>
          <a:p>
            <a:pPr>
              <a:defRPr/>
            </a:pPr>
            <a:endParaRPr lang="en-US"/>
          </a:p>
        </p:txBody>
      </p:sp>
      <p:sp>
        <p:nvSpPr>
          <p:cNvPr id="11" name="Rectangle 7"/>
          <p:cNvSpPr>
            <a:spLocks noGrp="1" noChangeArrowheads="1"/>
          </p:cNvSpPr>
          <p:nvPr>
            <p:ph type="sldNum" sz="quarter" idx="12"/>
          </p:nvPr>
        </p:nvSpPr>
        <p:spPr/>
        <p:txBody>
          <a:bodyPr/>
          <a:lstStyle>
            <a:lvl1pPr>
              <a:defRPr/>
            </a:lvl1pPr>
          </a:lstStyle>
          <a:p>
            <a:fld id="{B1DE2DC4-1B62-416B-BE2F-757DC753CC1F}" type="slidenum">
              <a:rPr lang="en-US" altLang="en-US"/>
              <a:pPr/>
              <a:t>‹#›</a:t>
            </a:fld>
            <a:endParaRPr lang="en-US" altLang="en-US"/>
          </a:p>
        </p:txBody>
      </p:sp>
    </p:spTree>
    <p:extLst>
      <p:ext uri="{BB962C8B-B14F-4D97-AF65-F5344CB8AC3E}">
        <p14:creationId xmlns:p14="http://schemas.microsoft.com/office/powerpoint/2010/main" val="34817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67675"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Straight Connector 6"/>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3"/>
          <p:cNvSpPr>
            <a:spLocks noGrp="1"/>
          </p:cNvSpPr>
          <p:nvPr>
            <p:ph type="ftr" sz="quarter" idx="10"/>
          </p:nvPr>
        </p:nvSpPr>
        <p:spPr/>
        <p:txBody>
          <a:bodyPr/>
          <a:lstStyle>
            <a:lvl1pPr>
              <a:defRPr/>
            </a:lvl1pPr>
          </a:lstStyle>
          <a:p>
            <a:pPr>
              <a:defRPr/>
            </a:pPr>
            <a:endParaRPr lang="en-US"/>
          </a:p>
        </p:txBody>
      </p:sp>
      <p:sp>
        <p:nvSpPr>
          <p:cNvPr id="9" name="Slide Number Placeholder 4"/>
          <p:cNvSpPr>
            <a:spLocks noGrp="1"/>
          </p:cNvSpPr>
          <p:nvPr>
            <p:ph type="sldNum" sz="quarter" idx="11"/>
          </p:nvPr>
        </p:nvSpPr>
        <p:spPr/>
        <p:txBody>
          <a:bodyPr/>
          <a:lstStyle>
            <a:lvl1pPr>
              <a:defRPr/>
            </a:lvl1pPr>
          </a:lstStyle>
          <a:p>
            <a:fld id="{4D38ED0F-328F-4A4B-8C8A-1F99DD35A61E}" type="slidenum">
              <a:rPr lang="en-US" altLang="en-US"/>
              <a:pPr/>
              <a:t>‹#›</a:t>
            </a:fld>
            <a:endParaRPr lang="en-US" altLang="en-US"/>
          </a:p>
        </p:txBody>
      </p:sp>
    </p:spTree>
    <p:extLst>
      <p:ext uri="{BB962C8B-B14F-4D97-AF65-F5344CB8AC3E}">
        <p14:creationId xmlns:p14="http://schemas.microsoft.com/office/powerpoint/2010/main" val="169321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68699"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5" name="Straight Connector 4"/>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 name="Footer Placeholder 1"/>
          <p:cNvSpPr>
            <a:spLocks noGrp="1"/>
          </p:cNvSpPr>
          <p:nvPr>
            <p:ph type="ftr" sz="quarter" idx="10"/>
          </p:nvPr>
        </p:nvSpPr>
        <p:spPr/>
        <p:txBody>
          <a:bodyPr/>
          <a:lstStyle>
            <a:lvl1pPr>
              <a:defRPr/>
            </a:lvl1pPr>
          </a:lstStyle>
          <a:p>
            <a:pPr>
              <a:defRPr/>
            </a:pPr>
            <a:endParaRPr lang="en-US"/>
          </a:p>
        </p:txBody>
      </p:sp>
      <p:sp>
        <p:nvSpPr>
          <p:cNvPr id="7" name="Slide Number Placeholder 2"/>
          <p:cNvSpPr>
            <a:spLocks noGrp="1"/>
          </p:cNvSpPr>
          <p:nvPr>
            <p:ph type="sldNum" sz="quarter" idx="11"/>
          </p:nvPr>
        </p:nvSpPr>
        <p:spPr/>
        <p:txBody>
          <a:bodyPr/>
          <a:lstStyle>
            <a:lvl1pPr>
              <a:defRPr/>
            </a:lvl1pPr>
          </a:lstStyle>
          <a:p>
            <a:fld id="{92B9CCA6-9DCC-452C-A9F3-FEED8D6AF331}" type="slidenum">
              <a:rPr lang="en-US" altLang="en-US"/>
              <a:pPr/>
              <a:t>‹#›</a:t>
            </a:fld>
            <a:endParaRPr lang="en-US" altLang="en-US"/>
          </a:p>
        </p:txBody>
      </p:sp>
    </p:spTree>
    <p:extLst>
      <p:ext uri="{BB962C8B-B14F-4D97-AF65-F5344CB8AC3E}">
        <p14:creationId xmlns:p14="http://schemas.microsoft.com/office/powerpoint/2010/main" val="201594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69723" name="Image" r:id="rId3" imgW="10057143" imgH="1269841" progId="Photoshop.Image.7">
                  <p:embed/>
                </p:oleObj>
              </mc:Choice>
              <mc:Fallback>
                <p:oleObj name="Image" r:id="rId3" imgW="10057143" imgH="126984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C2DF727C-8374-4942-8785-A50F2906F78D}" type="slidenum">
              <a:rPr lang="en-US" altLang="en-US"/>
              <a:pPr/>
              <a:t>‹#›</a:t>
            </a:fld>
            <a:endParaRPr lang="en-US" altLang="en-US"/>
          </a:p>
        </p:txBody>
      </p:sp>
    </p:spTree>
    <p:extLst>
      <p:ext uri="{BB962C8B-B14F-4D97-AF65-F5344CB8AC3E}">
        <p14:creationId xmlns:p14="http://schemas.microsoft.com/office/powerpoint/2010/main" val="35071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371600"/>
            <a:ext cx="85344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1242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2"/>
                </a:solidFill>
                <a:latin typeface="Helvetica"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Helvetica" panose="020B0604020202020204" pitchFamily="34" charset="0"/>
              </a:defRPr>
            </a:lvl1pPr>
          </a:lstStyle>
          <a:p>
            <a:fld id="{1984796B-3149-4539-A965-B4E3940E1D18}" type="slidenum">
              <a:rPr lang="en-US" altLang="en-US"/>
              <a:pPr/>
              <a:t>‹#›</a:t>
            </a:fld>
            <a:endParaRPr lang="en-US" altLang="en-US"/>
          </a:p>
        </p:txBody>
      </p:sp>
      <p:graphicFrame>
        <p:nvGraphicFramePr>
          <p:cNvPr id="2" name="Object 2"/>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123" name="Image" r:id="rId7" imgW="10057143" imgH="1269841" progId="Photoshop.Image.7">
                  <p:embed/>
                </p:oleObj>
              </mc:Choice>
              <mc:Fallback>
                <p:oleObj name="Image" r:id="rId7" imgW="10057143" imgH="1269841" progId="Photoshop.Image.7">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12" name="Straight Connector 11"/>
          <p:cNvCxnSpPr>
            <a:cxnSpLocks noChangeShapeType="1"/>
          </p:cNvCxnSpPr>
          <p:nvPr/>
        </p:nvCxnSpPr>
        <p:spPr bwMode="auto">
          <a:xfrm>
            <a:off x="0" y="1220788"/>
            <a:ext cx="9144000" cy="0"/>
          </a:xfrm>
          <a:prstGeom prst="line">
            <a:avLst/>
          </a:prstGeom>
          <a:noFill/>
          <a:ln w="25400">
            <a:solidFill>
              <a:srgbClr val="00206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Lst>
  <p:hf hdr="0" ftr="0" dt="0"/>
  <p:txStyles>
    <p:titleStyle>
      <a:lvl1pPr algn="ctr" rtl="0" eaLnBrk="0" fontAlgn="base" hangingPunct="0">
        <a:spcBef>
          <a:spcPct val="0"/>
        </a:spcBef>
        <a:spcAft>
          <a:spcPct val="0"/>
        </a:spcAft>
        <a:defRPr sz="4400">
          <a:solidFill>
            <a:srgbClr val="2D2D8A"/>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charset="-128"/>
        </a:defRPr>
      </a:lvl2pPr>
      <a:lvl3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charset="-128"/>
        </a:defRPr>
      </a:lvl3pPr>
      <a:lvl4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charset="-128"/>
        </a:defRPr>
      </a:lvl4pPr>
      <a:lvl5pPr algn="ctr" rtl="0" eaLnBrk="0" fontAlgn="base" hangingPunct="0">
        <a:spcBef>
          <a:spcPct val="0"/>
        </a:spcBef>
        <a:spcAft>
          <a:spcPct val="0"/>
        </a:spcAft>
        <a:defRPr sz="4400">
          <a:solidFill>
            <a:srgbClr val="2D2D8A"/>
          </a:solidFill>
          <a:latin typeface="Helvetica" pitchFamily="-65" charset="0"/>
          <a:ea typeface="MS PGothic" panose="020B0600070205080204" pitchFamily="34" charset="-128"/>
          <a:cs typeface="ＭＳ Ｐゴシック" charset="-128"/>
        </a:defRPr>
      </a:lvl5pPr>
      <a:lvl6pPr marL="457200" algn="ctr" rtl="0" eaLnBrk="1" fontAlgn="base" hangingPunct="1">
        <a:spcBef>
          <a:spcPct val="0"/>
        </a:spcBef>
        <a:spcAft>
          <a:spcPct val="0"/>
        </a:spcAft>
        <a:defRPr sz="4400">
          <a:solidFill>
            <a:srgbClr val="FFCC33"/>
          </a:solidFill>
          <a:latin typeface="Helvetica" pitchFamily="-65" charset="0"/>
        </a:defRPr>
      </a:lvl6pPr>
      <a:lvl7pPr marL="914400" algn="ctr" rtl="0" eaLnBrk="1" fontAlgn="base" hangingPunct="1">
        <a:spcBef>
          <a:spcPct val="0"/>
        </a:spcBef>
        <a:spcAft>
          <a:spcPct val="0"/>
        </a:spcAft>
        <a:defRPr sz="4400">
          <a:solidFill>
            <a:srgbClr val="FFCC33"/>
          </a:solidFill>
          <a:latin typeface="Helvetica" pitchFamily="-65" charset="0"/>
        </a:defRPr>
      </a:lvl7pPr>
      <a:lvl8pPr marL="1371600" algn="ctr" rtl="0" eaLnBrk="1" fontAlgn="base" hangingPunct="1">
        <a:spcBef>
          <a:spcPct val="0"/>
        </a:spcBef>
        <a:spcAft>
          <a:spcPct val="0"/>
        </a:spcAft>
        <a:defRPr sz="4400">
          <a:solidFill>
            <a:srgbClr val="FFCC33"/>
          </a:solidFill>
          <a:latin typeface="Helvetica" pitchFamily="-65" charset="0"/>
        </a:defRPr>
      </a:lvl8pPr>
      <a:lvl9pPr marL="1828800" algn="ctr" rtl="0" eaLnBrk="1" fontAlgn="base" hangingPunct="1">
        <a:spcBef>
          <a:spcPct val="0"/>
        </a:spcBef>
        <a:spcAft>
          <a:spcPct val="0"/>
        </a:spcAft>
        <a:defRPr sz="4400">
          <a:solidFill>
            <a:srgbClr val="FFCC33"/>
          </a:solidFill>
          <a:latin typeface="Helvetica"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pastebin.com/ruu5y0D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astebin.com/VYwbc5fq"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pastebin.com/kZCB3uNj"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pi.rubyonrail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tackoverflow.com/" TargetMode="External"/><Relationship Id="rId5" Type="http://schemas.openxmlformats.org/officeDocument/2006/relationships/hyperlink" Target="http://guides.rubyonrails.org/" TargetMode="External"/><Relationship Id="rId4" Type="http://schemas.openxmlformats.org/officeDocument/2006/relationships/hyperlink" Target="http://ruby-doc.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p:txBody>
          <a:bodyPr/>
          <a:lstStyle/>
          <a:p>
            <a:pPr eaLnBrk="1" hangingPunct="1"/>
            <a:r>
              <a:rPr lang="en-US" altLang="en-US" dirty="0" smtClean="0"/>
              <a:t>When Things </a:t>
            </a:r>
            <a:r>
              <a:rPr lang="en-US" altLang="en-US" dirty="0"/>
              <a:t>G</a:t>
            </a:r>
            <a:r>
              <a:rPr lang="en-US" altLang="en-US" dirty="0" smtClean="0"/>
              <a:t>o </a:t>
            </a:r>
            <a:r>
              <a:rPr lang="en-US" altLang="en-US" dirty="0"/>
              <a:t>W</a:t>
            </a:r>
            <a:r>
              <a:rPr lang="en-US" altLang="en-US" dirty="0" smtClean="0"/>
              <a:t>rong: Debugging</a:t>
            </a:r>
            <a:br>
              <a:rPr lang="en-US" altLang="en-US" dirty="0" smtClean="0"/>
            </a:br>
            <a:r>
              <a:rPr lang="en-US" altLang="en-US" sz="3200" i="1" dirty="0" smtClean="0"/>
              <a:t>(Engineering Software as a Service §4.5)</a:t>
            </a:r>
            <a:endParaRPr lang="en-US" altLang="en-US" sz="3200" dirty="0" smtClean="0"/>
          </a:p>
        </p:txBody>
      </p:sp>
      <p:sp>
        <p:nvSpPr>
          <p:cNvPr id="717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822F8F7-1CF6-4F5E-9447-1E0BAFB9F344}" type="slidenum">
              <a:rPr lang="en-US" altLang="en-US" sz="1400">
                <a:latin typeface="Helvetica" panose="020B0604020202020204" pitchFamily="34" charset="0"/>
              </a:rPr>
              <a:pPr eaLnBrk="1" hangingPunct="1"/>
              <a:t>10</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18435" name="Title 7"/>
          <p:cNvSpPr>
            <a:spLocks noGrp="1"/>
          </p:cNvSpPr>
          <p:nvPr>
            <p:ph type="ctrTitle"/>
          </p:nvPr>
        </p:nvSpPr>
        <p:spPr/>
        <p:txBody>
          <a:bodyPr/>
          <a:lstStyle/>
          <a:p>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p:txBody>
          <a:bodyPr/>
          <a:lstStyle/>
          <a:p>
            <a:pPr eaLnBrk="1" hangingPunct="1"/>
            <a:r>
              <a:rPr lang="en-US" altLang="en-US" smtClean="0"/>
              <a:t>Models: ActiveRecord Basics</a:t>
            </a:r>
            <a:br>
              <a:rPr lang="en-US" altLang="en-US" smtClean="0"/>
            </a:br>
            <a:r>
              <a:rPr lang="en-US" altLang="en-US" sz="3200" i="1" smtClean="0"/>
              <a:t>(Engineering Software as a Service §4.3)</a:t>
            </a:r>
            <a:endParaRPr lang="en-US" altLang="en-US" sz="3200" smtClean="0"/>
          </a:p>
        </p:txBody>
      </p:sp>
      <p:sp>
        <p:nvSpPr>
          <p:cNvPr id="19459"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ctrTitle"/>
          </p:nvPr>
        </p:nvSpPr>
        <p:spPr>
          <a:xfrm>
            <a:off x="228600" y="2130425"/>
            <a:ext cx="8686800" cy="1470025"/>
          </a:xfrm>
        </p:spPr>
        <p:txBody>
          <a:bodyPr/>
          <a:lstStyle/>
          <a:p>
            <a:r>
              <a:rPr lang="en-US" altLang="en-US" i="1" dirty="0" smtClean="0"/>
              <a:t>How </a:t>
            </a:r>
            <a:r>
              <a:rPr lang="en-US" altLang="en-US" dirty="0" smtClean="0"/>
              <a:t>can language features simplify design &amp; implementation of design patterns?</a:t>
            </a:r>
            <a:endParaRPr lang="en-US" altLang="en-US" i="1" dirty="0" smtClean="0"/>
          </a:p>
        </p:txBody>
      </p:sp>
      <p:sp>
        <p:nvSpPr>
          <p:cNvPr id="5" name="Subtitle 4"/>
          <p:cNvSpPr>
            <a:spLocks noGrp="1"/>
          </p:cNvSpPr>
          <p:nvPr>
            <p:ph type="subTitle" idx="1"/>
          </p:nvPr>
        </p:nvSpPr>
        <p:spPr>
          <a:xfrm>
            <a:off x="685800" y="3886200"/>
            <a:ext cx="7772400" cy="1752600"/>
          </a:xfrm>
        </p:spPr>
        <p:txBody>
          <a:bodyPr/>
          <a:lstStyle/>
          <a:p>
            <a:endParaRPr lang="en-US" altLang="en-US" dirty="0" smtClean="0"/>
          </a:p>
          <a:p>
            <a:r>
              <a:rPr lang="en-US" altLang="en-US" dirty="0" smtClean="0"/>
              <a:t>In this case, </a:t>
            </a:r>
            <a:r>
              <a:rPr lang="en-US" altLang="en-US" i="1" dirty="0" smtClean="0"/>
              <a:t>Active Record, </a:t>
            </a:r>
            <a:r>
              <a:rPr lang="en-US" altLang="en-US" dirty="0" smtClean="0"/>
              <a:t>which “bridges the gap” between in-memory Ruby objects &amp; their stored representation in a database</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57200" y="0"/>
            <a:ext cx="8686800" cy="2209800"/>
            <a:chOff x="457200" y="0"/>
            <a:chExt cx="8686800" cy="2209800"/>
          </a:xfrm>
        </p:grpSpPr>
        <p:pic>
          <p:nvPicPr>
            <p:cNvPr id="21509" name="Picture 4" descr="Edgar_F_Cod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61829"/>
              <a:ext cx="1295400" cy="1847971"/>
            </a:xfrm>
            <a:prstGeom prst="rect">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pic>
        <p:sp>
          <p:nvSpPr>
            <p:cNvPr id="21510" name="TextBox 5"/>
            <p:cNvSpPr txBox="1">
              <a:spLocks noChangeArrowheads="1"/>
            </p:cNvSpPr>
            <p:nvPr/>
          </p:nvSpPr>
          <p:spPr bwMode="auto">
            <a:xfrm>
              <a:off x="7391400" y="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ja-JP" altLang="en-US" sz="2000">
                  <a:solidFill>
                    <a:srgbClr val="0000FF"/>
                  </a:solidFill>
                </a:rPr>
                <a:t>“</a:t>
              </a:r>
              <a:r>
                <a:rPr lang="en-US" altLang="ja-JP" sz="2000">
                  <a:solidFill>
                    <a:srgbClr val="0000FF"/>
                  </a:solidFill>
                </a:rPr>
                <a:t>Ted</a:t>
              </a:r>
              <a:r>
                <a:rPr lang="ja-JP" altLang="en-US" sz="2000">
                  <a:solidFill>
                    <a:srgbClr val="0000FF"/>
                  </a:solidFill>
                </a:rPr>
                <a:t>”</a:t>
              </a:r>
              <a:r>
                <a:rPr lang="en-US" altLang="ja-JP" sz="2000">
                  <a:solidFill>
                    <a:srgbClr val="0000FF"/>
                  </a:solidFill>
                </a:rPr>
                <a:t> Codd</a:t>
              </a:r>
              <a:endParaRPr lang="en-US" altLang="en-US" sz="2000">
                <a:solidFill>
                  <a:srgbClr val="0000FF"/>
                </a:solidFill>
              </a:endParaRPr>
            </a:p>
          </p:txBody>
        </p:sp>
        <p:sp>
          <p:nvSpPr>
            <p:cNvPr id="7" name="Rounded Rectangular Callout 6"/>
            <p:cNvSpPr>
              <a:spLocks noChangeArrowheads="1"/>
            </p:cNvSpPr>
            <p:nvPr/>
          </p:nvSpPr>
          <p:spPr bwMode="auto">
            <a:xfrm>
              <a:off x="457200" y="1371600"/>
              <a:ext cx="6553200" cy="838200"/>
            </a:xfrm>
            <a:prstGeom prst="wedgeRoundRectCallout">
              <a:avLst>
                <a:gd name="adj1" fmla="val 62167"/>
                <a:gd name="adj2" fmla="val -56088"/>
                <a:gd name="adj3" fmla="val 16667"/>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Helvetica" charset="0"/>
                <a:ea typeface="ＭＳ Ｐゴシック" charset="0"/>
                <a:cs typeface="ＭＳ Ｐゴシック" charset="0"/>
              </a:endParaRPr>
            </a:p>
          </p:txBody>
        </p:sp>
      </p:grpSp>
      <p:sp>
        <p:nvSpPr>
          <p:cNvPr id="21506" name="Rectangle 2"/>
          <p:cNvSpPr>
            <a:spLocks noGrp="1" noChangeArrowheads="1"/>
          </p:cNvSpPr>
          <p:nvPr>
            <p:ph type="title"/>
          </p:nvPr>
        </p:nvSpPr>
        <p:spPr/>
        <p:txBody>
          <a:bodyPr/>
          <a:lstStyle/>
          <a:p>
            <a:pPr eaLnBrk="1" hangingPunct="1"/>
            <a:r>
              <a:rPr lang="en-US" altLang="en-US" smtClean="0"/>
              <a:t>CRUD in SQL</a:t>
            </a:r>
          </a:p>
        </p:txBody>
      </p:sp>
      <p:sp>
        <p:nvSpPr>
          <p:cNvPr id="23555" name="Rectangle 3"/>
          <p:cNvSpPr>
            <a:spLocks noGrp="1" noChangeArrowheads="1"/>
          </p:cNvSpPr>
          <p:nvPr>
            <p:ph type="body" idx="1"/>
          </p:nvPr>
        </p:nvSpPr>
        <p:spPr/>
        <p:txBody>
          <a:bodyPr/>
          <a:lstStyle/>
          <a:p>
            <a:pPr eaLnBrk="1" hangingPunct="1">
              <a:lnSpc>
                <a:spcPct val="90000"/>
              </a:lnSpc>
            </a:pPr>
            <a:r>
              <a:rPr lang="en-US" altLang="en-US" sz="2400" dirty="0" smtClean="0"/>
              <a:t>Structured Query Language (SQL) is the </a:t>
            </a:r>
            <a:br>
              <a:rPr lang="en-US" altLang="en-US" sz="2400" dirty="0" smtClean="0"/>
            </a:br>
            <a:r>
              <a:rPr lang="en-US" altLang="en-US" sz="2400" dirty="0" smtClean="0"/>
              <a:t>query language used by RDBMS’</a:t>
            </a:r>
            <a:r>
              <a:rPr lang="en-US" altLang="ja-JP" sz="2400" dirty="0" smtClean="0"/>
              <a:t>s</a:t>
            </a:r>
          </a:p>
          <a:p>
            <a:pPr eaLnBrk="1" hangingPunct="1">
              <a:lnSpc>
                <a:spcPct val="90000"/>
              </a:lnSpc>
            </a:pPr>
            <a:r>
              <a:rPr lang="en-US" altLang="en-US" sz="2400" dirty="0" smtClean="0"/>
              <a:t>Rails </a:t>
            </a:r>
            <a:r>
              <a:rPr lang="en-US" altLang="en-US" sz="2400" i="1" dirty="0" smtClean="0"/>
              <a:t>generates </a:t>
            </a:r>
            <a:r>
              <a:rPr lang="en-US" altLang="en-US" sz="2400" dirty="0" smtClean="0"/>
              <a:t>SQL statements at </a:t>
            </a:r>
            <a:br>
              <a:rPr lang="en-US" altLang="en-US" sz="2400" dirty="0" smtClean="0"/>
            </a:br>
            <a:r>
              <a:rPr lang="en-US" altLang="en-US" sz="2400" dirty="0" smtClean="0"/>
              <a:t>runtime, based on your Ruby code</a:t>
            </a:r>
            <a:endParaRPr lang="en-US" altLang="en-US" sz="2000" dirty="0" smtClean="0"/>
          </a:p>
          <a:p>
            <a:pPr eaLnBrk="1" hangingPunct="1">
              <a:lnSpc>
                <a:spcPct val="90000"/>
              </a:lnSpc>
            </a:pPr>
            <a:r>
              <a:rPr lang="en-US" altLang="en-US" sz="2400" dirty="0" smtClean="0"/>
              <a:t>4 basic operations on a table row:</a:t>
            </a:r>
            <a:br>
              <a:rPr lang="en-US" altLang="en-US" sz="2400" dirty="0" smtClean="0"/>
            </a:br>
            <a:r>
              <a:rPr lang="en-US" altLang="en-US" sz="2400" dirty="0" smtClean="0"/>
              <a:t> </a:t>
            </a:r>
            <a:r>
              <a:rPr lang="en-US" altLang="en-US" sz="2400" b="1" u="sng" dirty="0" smtClean="0"/>
              <a:t>C</a:t>
            </a:r>
            <a:r>
              <a:rPr lang="en-US" altLang="en-US" sz="2400" dirty="0" smtClean="0"/>
              <a:t>reate, </a:t>
            </a:r>
            <a:r>
              <a:rPr lang="en-US" altLang="en-US" sz="2400" b="1" u="sng" dirty="0" smtClean="0"/>
              <a:t>R</a:t>
            </a:r>
            <a:r>
              <a:rPr lang="en-US" altLang="en-US" sz="2400" dirty="0" smtClean="0"/>
              <a:t>ead, </a:t>
            </a:r>
            <a:r>
              <a:rPr lang="en-US" altLang="en-US" sz="2400" b="1" u="sng" dirty="0" smtClean="0"/>
              <a:t>U</a:t>
            </a:r>
            <a:r>
              <a:rPr lang="en-US" altLang="en-US" sz="2400" dirty="0" smtClean="0"/>
              <a:t>pdate attributes, </a:t>
            </a:r>
            <a:r>
              <a:rPr lang="en-US" altLang="en-US" sz="2400" b="1" u="sng" dirty="0" smtClean="0"/>
              <a:t>D</a:t>
            </a:r>
            <a:r>
              <a:rPr lang="en-US" altLang="en-US" sz="2400" dirty="0" smtClean="0"/>
              <a:t>elete</a:t>
            </a:r>
          </a:p>
          <a:p>
            <a:pPr eaLnBrk="1" hangingPunct="1">
              <a:lnSpc>
                <a:spcPct val="90000"/>
              </a:lnSpc>
              <a:buFontTx/>
              <a:buNone/>
            </a:pPr>
            <a:r>
              <a:rPr lang="en-US" altLang="en-US" sz="1800" b="1" dirty="0" smtClean="0">
                <a:solidFill>
                  <a:schemeClr val="accent2"/>
                </a:solidFill>
                <a:latin typeface="Courier New" panose="02070309020205020404" pitchFamily="49" charset="0"/>
              </a:rPr>
              <a:t>INSERT INTO</a:t>
            </a:r>
            <a:r>
              <a:rPr lang="en-US" altLang="en-US" sz="1800" dirty="0" smtClean="0">
                <a:latin typeface="Courier New" panose="02070309020205020404" pitchFamily="49" charset="0"/>
              </a:rPr>
              <a:t> users</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(username, email, birthdate) </a:t>
            </a:r>
            <a:br>
              <a:rPr lang="en-US" altLang="en-US" sz="1800" dirty="0" smtClean="0">
                <a:latin typeface="Courier New" panose="02070309020205020404" pitchFamily="49" charset="0"/>
              </a:rPr>
            </a:br>
            <a:r>
              <a:rPr lang="en-US" altLang="en-US" sz="1800" b="1" dirty="0" smtClean="0">
                <a:solidFill>
                  <a:schemeClr val="accent2"/>
                </a:solidFill>
                <a:latin typeface="Courier New" panose="02070309020205020404" pitchFamily="49" charset="0"/>
              </a:rPr>
              <a:t>VALUES</a:t>
            </a:r>
            <a:r>
              <a:rPr lang="en-US" altLang="en-US" sz="1800" dirty="0" smtClean="0">
                <a:latin typeface="Courier New" panose="02070309020205020404" pitchFamily="49" charset="0"/>
              </a:rPr>
              <a:t> ("fox", "Fox@cs.berkeley.edu", "1968-05-12"),</a:t>
            </a:r>
          </a:p>
          <a:p>
            <a:pPr eaLnBrk="1" hangingPunct="1">
              <a:lnSpc>
                <a:spcPct val="90000"/>
              </a:lnSpc>
              <a:buFontTx/>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patterson</a:t>
            </a:r>
            <a:r>
              <a:rPr lang="en-US" altLang="en-US" sz="1800" dirty="0" smtClean="0">
                <a:latin typeface="Courier New" panose="02070309020205020404" pitchFamily="49" charset="0"/>
              </a:rPr>
              <a:t>", "pattrsn@cs.berkeley.edu", "????")</a:t>
            </a:r>
          </a:p>
          <a:p>
            <a:pPr eaLnBrk="1" hangingPunct="1">
              <a:lnSpc>
                <a:spcPct val="90000"/>
              </a:lnSpc>
              <a:buFontTx/>
              <a:buNone/>
            </a:pPr>
            <a:r>
              <a:rPr lang="en-US" altLang="en-US" sz="1800" b="1" dirty="0" smtClean="0">
                <a:solidFill>
                  <a:schemeClr val="accent2"/>
                </a:solidFill>
                <a:latin typeface="Courier New" panose="02070309020205020404" pitchFamily="49" charset="0"/>
              </a:rPr>
              <a:t>SELECT</a:t>
            </a:r>
            <a:r>
              <a:rPr lang="en-US" altLang="en-US" sz="1800" dirty="0" smtClean="0">
                <a:latin typeface="Courier New" panose="02070309020205020404" pitchFamily="49" charset="0"/>
              </a:rPr>
              <a:t> * </a:t>
            </a:r>
            <a:r>
              <a:rPr lang="en-US" altLang="en-US" sz="1800" b="1" dirty="0" smtClean="0">
                <a:solidFill>
                  <a:schemeClr val="accent2"/>
                </a:solidFill>
                <a:latin typeface="Courier New" panose="02070309020205020404" pitchFamily="49" charset="0"/>
              </a:rPr>
              <a:t>FROM</a:t>
            </a:r>
            <a:r>
              <a:rPr lang="en-US" altLang="en-US" sz="1800" dirty="0" smtClean="0">
                <a:latin typeface="Courier New" panose="02070309020205020404" pitchFamily="49" charset="0"/>
              </a:rPr>
              <a:t> users</a:t>
            </a:r>
            <a:br>
              <a:rPr lang="en-US" altLang="en-US" sz="1800" dirty="0" smtClean="0">
                <a:latin typeface="Courier New" panose="02070309020205020404" pitchFamily="49" charset="0"/>
              </a:rPr>
            </a:br>
            <a:r>
              <a:rPr lang="en-US" altLang="en-US" sz="1800" b="1" dirty="0" smtClean="0">
                <a:solidFill>
                  <a:schemeClr val="accent2"/>
                </a:solidFill>
                <a:latin typeface="Courier New" panose="02070309020205020404" pitchFamily="49" charset="0"/>
              </a:rPr>
              <a:t>WHERE</a:t>
            </a:r>
            <a:r>
              <a:rPr lang="en-US" altLang="en-US" sz="1800" dirty="0" smtClean="0">
                <a:latin typeface="Courier New" panose="02070309020205020404" pitchFamily="49" charset="0"/>
              </a:rPr>
              <a:t> (birthdate BETWEEN "1987-01-01" AND </a:t>
            </a:r>
            <a:r>
              <a:rPr lang="ja-JP" altLang="en-US" sz="1800" dirty="0" smtClean="0">
                <a:latin typeface="Courier New" panose="02070309020205020404" pitchFamily="49" charset="0"/>
              </a:rPr>
              <a:t>“</a:t>
            </a:r>
            <a:r>
              <a:rPr lang="en-US" altLang="ja-JP" sz="1800" dirty="0" smtClean="0">
                <a:latin typeface="Courier New" panose="02070309020205020404" pitchFamily="49" charset="0"/>
              </a:rPr>
              <a:t>2000-01-01</a:t>
            </a:r>
            <a:r>
              <a:rPr lang="ja-JP" altLang="en-US" sz="1800" dirty="0" smtClean="0">
                <a:latin typeface="Courier New" panose="02070309020205020404" pitchFamily="49" charset="0"/>
              </a:rPr>
              <a:t>”</a:t>
            </a:r>
            <a:r>
              <a:rPr lang="en-US" altLang="ja-JP" sz="1800" dirty="0" smtClean="0">
                <a:latin typeface="Courier New" panose="02070309020205020404" pitchFamily="49" charset="0"/>
              </a:rPr>
              <a:t>)</a:t>
            </a:r>
          </a:p>
          <a:p>
            <a:pPr eaLnBrk="1" hangingPunct="1">
              <a:lnSpc>
                <a:spcPct val="90000"/>
              </a:lnSpc>
              <a:buFontTx/>
              <a:buNone/>
            </a:pPr>
            <a:r>
              <a:rPr lang="en-US" altLang="en-US" sz="1800" b="1" dirty="0" smtClean="0">
                <a:solidFill>
                  <a:schemeClr val="accent2"/>
                </a:solidFill>
                <a:latin typeface="Courier New" panose="02070309020205020404" pitchFamily="49" charset="0"/>
              </a:rPr>
              <a:t>UPDATE</a:t>
            </a:r>
            <a:r>
              <a:rPr lang="en-US" altLang="en-US" sz="1800" dirty="0" smtClean="0">
                <a:latin typeface="Courier New" panose="02070309020205020404" pitchFamily="49" charset="0"/>
              </a:rPr>
              <a:t> users </a:t>
            </a:r>
            <a:br>
              <a:rPr lang="en-US" altLang="en-US" sz="1800" dirty="0" smtClean="0">
                <a:latin typeface="Courier New" panose="02070309020205020404" pitchFamily="49" charset="0"/>
              </a:rPr>
            </a:br>
            <a:r>
              <a:rPr lang="en-US" altLang="en-US" sz="1800" b="1" dirty="0" smtClean="0">
                <a:solidFill>
                  <a:schemeClr val="accent2"/>
                </a:solidFill>
                <a:latin typeface="Courier New" panose="02070309020205020404" pitchFamily="49" charset="0"/>
              </a:rPr>
              <a:t>SET</a:t>
            </a:r>
            <a:r>
              <a:rPr lang="en-US" altLang="en-US" sz="1800" dirty="0" smtClean="0">
                <a:latin typeface="Courier New" panose="02070309020205020404" pitchFamily="49" charset="0"/>
              </a:rPr>
              <a:t> email = "armandofox@gmail.com"</a:t>
            </a:r>
            <a:br>
              <a:rPr lang="en-US" altLang="en-US" sz="1800" dirty="0" smtClean="0">
                <a:latin typeface="Courier New" panose="02070309020205020404" pitchFamily="49" charset="0"/>
              </a:rPr>
            </a:br>
            <a:r>
              <a:rPr lang="en-US" altLang="en-US" sz="1800" b="1" dirty="0" smtClean="0">
                <a:solidFill>
                  <a:schemeClr val="accent2"/>
                </a:solidFill>
                <a:latin typeface="Courier New" panose="02070309020205020404" pitchFamily="49" charset="0"/>
              </a:rPr>
              <a:t>WHERE</a:t>
            </a:r>
            <a:r>
              <a:rPr lang="en-US" altLang="en-US" sz="1800" dirty="0" smtClean="0">
                <a:latin typeface="Courier New" panose="02070309020205020404" pitchFamily="49" charset="0"/>
              </a:rPr>
              <a:t> username="fox"</a:t>
            </a:r>
          </a:p>
          <a:p>
            <a:pPr eaLnBrk="1" hangingPunct="1">
              <a:lnSpc>
                <a:spcPct val="90000"/>
              </a:lnSpc>
              <a:buFontTx/>
              <a:buNone/>
            </a:pPr>
            <a:r>
              <a:rPr lang="en-US" altLang="en-US" sz="1800" b="1" dirty="0" smtClean="0">
                <a:solidFill>
                  <a:schemeClr val="accent2"/>
                </a:solidFill>
                <a:latin typeface="Courier New" panose="02070309020205020404" pitchFamily="49" charset="0"/>
              </a:rPr>
              <a:t>DELETE FROM</a:t>
            </a:r>
            <a:r>
              <a:rPr lang="en-US" altLang="en-US" sz="1800" dirty="0" smtClean="0">
                <a:latin typeface="Courier New" panose="02070309020205020404" pitchFamily="49" charset="0"/>
              </a:rPr>
              <a:t> users </a:t>
            </a:r>
            <a:r>
              <a:rPr lang="en-US" altLang="en-US" sz="1800" b="1" dirty="0" smtClean="0">
                <a:solidFill>
                  <a:schemeClr val="accent2"/>
                </a:solidFill>
                <a:latin typeface="Courier New" panose="02070309020205020404" pitchFamily="49" charset="0"/>
              </a:rPr>
              <a:t>WHERE</a:t>
            </a:r>
            <a:r>
              <a:rPr lang="en-US" altLang="en-US" sz="1800" dirty="0" smtClean="0">
                <a:latin typeface="Courier New" panose="02070309020205020404" pitchFamily="49" charset="0"/>
              </a:rPr>
              <a:t> id=1</a:t>
            </a:r>
          </a:p>
        </p:txBody>
      </p:sp>
      <p:pic>
        <p:nvPicPr>
          <p:cNvPr id="9" name="Content Placeholder 3" descr="codege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286000"/>
            <a:ext cx="1171575" cy="928687"/>
          </a:xfrm>
          <a:prstGeom prst="rect">
            <a:avLst/>
          </a:prstGeom>
          <a:solidFill>
            <a:srgbClr val="D9D9D9"/>
          </a:solidFill>
          <a:ln>
            <a:noFill/>
          </a:ln>
          <a:effectLst>
            <a:outerShdw blurRad="50800" dist="38100" dir="2700000" rotWithShape="0">
              <a:srgbClr val="808080">
                <a:alpha val="42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4D38ED0F-328F-4A4B-8C8A-1F99DD35A61E}"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en-US" dirty="0" smtClean="0"/>
              <a:t>The Ruby Side of a Model</a:t>
            </a:r>
          </a:p>
        </p:txBody>
      </p:sp>
      <p:sp>
        <p:nvSpPr>
          <p:cNvPr id="28675" name="Rectangle 3"/>
          <p:cNvSpPr>
            <a:spLocks noGrp="1" noChangeArrowheads="1"/>
          </p:cNvSpPr>
          <p:nvPr>
            <p:ph type="body" idx="1"/>
          </p:nvPr>
        </p:nvSpPr>
        <p:spPr/>
        <p:txBody>
          <a:bodyPr/>
          <a:lstStyle/>
          <a:p>
            <a:r>
              <a:rPr lang="en-US" altLang="en-US" dirty="0" err="1" smtClean="0"/>
              <a:t>Subclassing</a:t>
            </a:r>
            <a:r>
              <a:rPr lang="en-US" altLang="en-US" dirty="0" smtClean="0"/>
              <a:t> from </a:t>
            </a:r>
            <a:r>
              <a:rPr lang="en-US" altLang="en-US" sz="2800" dirty="0" err="1" smtClean="0">
                <a:solidFill>
                  <a:schemeClr val="accent2"/>
                </a:solidFill>
                <a:latin typeface="Lucida Sans Typewriter" panose="020B0509030504030204" pitchFamily="49" charset="0"/>
              </a:rPr>
              <a:t>ActiveRecord</a:t>
            </a:r>
            <a:r>
              <a:rPr lang="en-US" altLang="en-US" sz="2800" dirty="0" smtClean="0">
                <a:solidFill>
                  <a:schemeClr val="accent2"/>
                </a:solidFill>
                <a:latin typeface="Lucida Sans Typewriter" panose="020B0509030504030204" pitchFamily="49" charset="0"/>
              </a:rPr>
              <a:t>::Base</a:t>
            </a:r>
          </a:p>
          <a:p>
            <a:pPr lvl="1"/>
            <a:r>
              <a:rPr lang="ja-JP" altLang="en-US" dirty="0" smtClean="0"/>
              <a:t>“</a:t>
            </a:r>
            <a:r>
              <a:rPr lang="en-US" altLang="ja-JP" dirty="0" smtClean="0"/>
              <a:t>connects</a:t>
            </a:r>
            <a:r>
              <a:rPr lang="ja-JP" altLang="en-US" dirty="0" smtClean="0"/>
              <a:t>”</a:t>
            </a:r>
            <a:r>
              <a:rPr lang="en-US" altLang="ja-JP" dirty="0" smtClean="0"/>
              <a:t> a model to the database</a:t>
            </a:r>
          </a:p>
          <a:p>
            <a:pPr lvl="1"/>
            <a:r>
              <a:rPr lang="en-US" altLang="en-US" dirty="0" smtClean="0"/>
              <a:t>provides CRUD operations on the model</a:t>
            </a:r>
          </a:p>
          <a:p>
            <a:pPr lvl="1"/>
            <a:endParaRPr lang="en-US" altLang="en-US" dirty="0" smtClean="0"/>
          </a:p>
          <a:p>
            <a:r>
              <a:rPr lang="en-US" altLang="en-US" dirty="0" smtClean="0"/>
              <a:t>Database table name derived from </a:t>
            </a:r>
            <a:br>
              <a:rPr lang="en-US" altLang="en-US" dirty="0" smtClean="0"/>
            </a:br>
            <a:r>
              <a:rPr lang="en-US" altLang="en-US" dirty="0" smtClean="0"/>
              <a:t>model’</a:t>
            </a:r>
            <a:r>
              <a:rPr lang="en-US" altLang="ja-JP" dirty="0" smtClean="0"/>
              <a:t>s name: </a:t>
            </a:r>
            <a:r>
              <a:rPr lang="en-US" altLang="ja-JP" sz="2800" b="1" dirty="0" err="1" smtClean="0">
                <a:solidFill>
                  <a:srgbClr val="FF0000"/>
                </a:solidFill>
                <a:latin typeface="Lucida Sans Typewriter" panose="020B0509030504030204" pitchFamily="49" charset="0"/>
              </a:rPr>
              <a:t>M</a:t>
            </a:r>
            <a:r>
              <a:rPr lang="en-US" altLang="ja-JP" sz="2800" dirty="0" err="1" smtClean="0">
                <a:solidFill>
                  <a:srgbClr val="333399"/>
                </a:solidFill>
                <a:latin typeface="Lucida Sans Typewriter" panose="020B0509030504030204" pitchFamily="49" charset="0"/>
              </a:rPr>
              <a:t>ovie</a:t>
            </a:r>
            <a:r>
              <a:rPr lang="en-US" altLang="ja-JP" sz="2800" dirty="0" err="1" smtClean="0">
                <a:latin typeface="Wingdings" panose="05000000000000000000" pitchFamily="2" charset="2"/>
              </a:rPr>
              <a:t></a:t>
            </a:r>
            <a:r>
              <a:rPr lang="en-US" altLang="ja-JP" sz="2800" b="1" dirty="0" err="1" smtClean="0">
                <a:solidFill>
                  <a:srgbClr val="FF0000"/>
                </a:solidFill>
                <a:latin typeface="Courier" pitchFamily="-84" charset="0"/>
              </a:rPr>
              <a:t>m</a:t>
            </a:r>
            <a:r>
              <a:rPr lang="en-US" altLang="ja-JP" sz="2800" dirty="0" err="1" smtClean="0">
                <a:solidFill>
                  <a:srgbClr val="333399"/>
                </a:solidFill>
                <a:latin typeface="Courier" pitchFamily="-84" charset="0"/>
              </a:rPr>
              <a:t>ovie</a:t>
            </a:r>
            <a:r>
              <a:rPr lang="en-US" altLang="ja-JP" sz="2800" b="1" dirty="0" err="1" smtClean="0">
                <a:solidFill>
                  <a:srgbClr val="FF0000"/>
                </a:solidFill>
                <a:latin typeface="Courier" pitchFamily="-84" charset="0"/>
              </a:rPr>
              <a:t>s</a:t>
            </a:r>
            <a:endParaRPr lang="en-US" altLang="ja-JP" b="1" dirty="0" smtClean="0">
              <a:solidFill>
                <a:srgbClr val="FF0000"/>
              </a:solidFill>
              <a:latin typeface="Courier" pitchFamily="-84" charset="0"/>
            </a:endParaRPr>
          </a:p>
          <a:p>
            <a:r>
              <a:rPr lang="en-US" altLang="en-US" dirty="0" smtClean="0"/>
              <a:t>Database table column names are getters &amp; setters for model attributes</a:t>
            </a:r>
          </a:p>
          <a:p>
            <a:r>
              <a:rPr lang="en-US" altLang="en-US" i="1" dirty="0" smtClean="0">
                <a:solidFill>
                  <a:srgbClr val="FF0000"/>
                </a:solidFill>
              </a:rPr>
              <a:t>Observe: the getters and setters </a:t>
            </a:r>
            <a:r>
              <a:rPr lang="en-US" altLang="en-US" i="1" u="sng" dirty="0" smtClean="0">
                <a:solidFill>
                  <a:srgbClr val="FF0000"/>
                </a:solidFill>
              </a:rPr>
              <a:t>do not</a:t>
            </a:r>
            <a:r>
              <a:rPr lang="en-US" altLang="en-US" i="1" dirty="0" smtClean="0">
                <a:solidFill>
                  <a:srgbClr val="FF0000"/>
                </a:solidFill>
              </a:rPr>
              <a:t> simply modify instance variables!</a:t>
            </a:r>
          </a:p>
        </p:txBody>
      </p:sp>
      <p:pic>
        <p:nvPicPr>
          <p:cNvPr id="4" name="Picture 3" descr="co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352800"/>
            <a:ext cx="1295400" cy="1036638"/>
          </a:xfrm>
          <a:prstGeom prst="rect">
            <a:avLst/>
          </a:prstGeom>
          <a:solidFill>
            <a:srgbClr val="CECEEF"/>
          </a:solidFill>
          <a:ln>
            <a:noFill/>
          </a:ln>
          <a:effectLst>
            <a:outerShdw blurRad="50800" dist="38100" dir="2700000" rotWithShape="0">
              <a:srgbClr val="808080">
                <a:alpha val="42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3048000"/>
            <a:ext cx="3017838" cy="400050"/>
          </a:xfrm>
          <a:prstGeom prst="rect">
            <a:avLst/>
          </a:prstGeom>
          <a:solidFill>
            <a:schemeClr val="bg1">
              <a:lumMod val="85000"/>
            </a:schemeClr>
          </a:solidFill>
        </p:spPr>
        <p:txBody>
          <a:bodyPr wrap="none">
            <a:spAutoFit/>
          </a:bodyPr>
          <a:lstStyle/>
          <a:p>
            <a:pPr>
              <a:defRPr/>
            </a:pPr>
            <a:r>
              <a:rPr lang="en-US" sz="2000" i="1" dirty="0">
                <a:latin typeface="Arial Narrow" charset="0"/>
                <a:ea typeface="ＭＳ Ｐゴシック" charset="0"/>
                <a:cs typeface="Arial Narrow" charset="0"/>
                <a:hlinkClick r:id="rId4"/>
              </a:rPr>
              <a:t>http://pastebin.com/ruu5y0D8</a:t>
            </a:r>
            <a:endParaRPr lang="en-US" sz="2000" i="1" dirty="0">
              <a:latin typeface="Arial Narrow" charset="0"/>
              <a:ea typeface="ＭＳ Ｐゴシック" charset="0"/>
              <a:cs typeface="Arial Narrow" charset="0"/>
            </a:endParaRP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en-US" dirty="0" smtClean="0">
                <a:solidFill>
                  <a:srgbClr val="FF0000"/>
                </a:solidFill>
              </a:rPr>
              <a:t>C</a:t>
            </a:r>
            <a:r>
              <a:rPr lang="en-US" altLang="en-US" dirty="0" smtClean="0"/>
              <a:t>reating: new ≠ save</a:t>
            </a:r>
          </a:p>
        </p:txBody>
      </p:sp>
      <p:sp>
        <p:nvSpPr>
          <p:cNvPr id="30723" name="Content Placeholder 2"/>
          <p:cNvSpPr>
            <a:spLocks noGrp="1"/>
          </p:cNvSpPr>
          <p:nvPr>
            <p:ph idx="1"/>
          </p:nvPr>
        </p:nvSpPr>
        <p:spPr/>
        <p:txBody>
          <a:bodyPr/>
          <a:lstStyle/>
          <a:p>
            <a:r>
              <a:rPr lang="en-US" altLang="en-US" dirty="0" smtClean="0"/>
              <a:t>Must call </a:t>
            </a:r>
            <a:r>
              <a:rPr lang="en-US" altLang="en-US" sz="2800" dirty="0" smtClean="0">
                <a:solidFill>
                  <a:schemeClr val="accent2"/>
                </a:solidFill>
                <a:latin typeface="Lucida Sans Typewriter" panose="020B0509030504030204" pitchFamily="49" charset="0"/>
              </a:rPr>
              <a:t>save </a:t>
            </a:r>
            <a:r>
              <a:rPr lang="en-US" altLang="en-US" dirty="0" smtClean="0"/>
              <a:t>or </a:t>
            </a:r>
            <a:r>
              <a:rPr lang="en-US" altLang="en-US" sz="2800" dirty="0" smtClean="0">
                <a:solidFill>
                  <a:schemeClr val="accent2"/>
                </a:solidFill>
                <a:latin typeface="Lucida Sans Typewriter" panose="020B0509030504030204" pitchFamily="49" charset="0"/>
              </a:rPr>
              <a:t>save!</a:t>
            </a:r>
            <a:r>
              <a:rPr lang="en-US" altLang="en-US" dirty="0" smtClean="0"/>
              <a:t> on an AR model instance to actually save changes to DB</a:t>
            </a:r>
          </a:p>
          <a:p>
            <a:pPr lvl="1"/>
            <a:r>
              <a:rPr lang="en-US" altLang="en-US" dirty="0" smtClean="0"/>
              <a:t>'!' version </a:t>
            </a:r>
            <a:r>
              <a:rPr lang="en-US" altLang="ja-JP" dirty="0" smtClean="0"/>
              <a:t>throws exception if operation fails</a:t>
            </a:r>
          </a:p>
          <a:p>
            <a:pPr lvl="1"/>
            <a:r>
              <a:rPr lang="en-US" altLang="en-US" dirty="0" smtClean="0">
                <a:solidFill>
                  <a:schemeClr val="accent2"/>
                </a:solidFill>
                <a:latin typeface="Lucida Sans Typewriter" panose="020B0509030504030204" pitchFamily="49" charset="0"/>
              </a:rPr>
              <a:t>create</a:t>
            </a:r>
            <a:r>
              <a:rPr lang="en-US" altLang="en-US" dirty="0" smtClean="0"/>
              <a:t> just combines </a:t>
            </a:r>
            <a:r>
              <a:rPr lang="en-US" altLang="en-US" dirty="0" smtClean="0">
                <a:solidFill>
                  <a:schemeClr val="accent2"/>
                </a:solidFill>
                <a:latin typeface="Lucida Sans Typewriter" panose="020B0509030504030204" pitchFamily="49" charset="0"/>
              </a:rPr>
              <a:t>new</a:t>
            </a:r>
            <a:r>
              <a:rPr lang="en-US" altLang="en-US" dirty="0" smtClean="0"/>
              <a:t> and </a:t>
            </a:r>
            <a:r>
              <a:rPr lang="en-US" altLang="en-US" dirty="0" smtClean="0">
                <a:solidFill>
                  <a:schemeClr val="accent2"/>
                </a:solidFill>
                <a:latin typeface="Lucida Sans Typewriter" panose="020B0509030504030204" pitchFamily="49" charset="0"/>
              </a:rPr>
              <a:t>save</a:t>
            </a:r>
          </a:p>
          <a:p>
            <a:r>
              <a:rPr lang="en-US" altLang="en-US" dirty="0" smtClean="0"/>
              <a:t>Once created, object acquires a primary key (</a:t>
            </a:r>
            <a:r>
              <a:rPr lang="en-US" altLang="en-US" sz="2800" dirty="0" smtClean="0">
                <a:solidFill>
                  <a:schemeClr val="accent2"/>
                </a:solidFill>
                <a:latin typeface="Lucida Sans Typewriter" panose="020B0509030504030204" pitchFamily="49" charset="0"/>
              </a:rPr>
              <a:t>id</a:t>
            </a:r>
            <a:r>
              <a:rPr lang="en-US" altLang="en-US" dirty="0" smtClean="0"/>
              <a:t> column in every AR model table)</a:t>
            </a:r>
          </a:p>
          <a:p>
            <a:pPr lvl="1"/>
            <a:r>
              <a:rPr lang="en-US" altLang="en-US" dirty="0" smtClean="0"/>
              <a:t>if </a:t>
            </a:r>
            <a:r>
              <a:rPr lang="en-US" altLang="en-US" dirty="0" smtClean="0">
                <a:solidFill>
                  <a:schemeClr val="accent2"/>
                </a:solidFill>
                <a:latin typeface="Lucida Sans Typewriter" panose="020B0509030504030204" pitchFamily="49" charset="0"/>
              </a:rPr>
              <a:t>x.id</a:t>
            </a:r>
            <a:r>
              <a:rPr lang="en-US" altLang="en-US" dirty="0" smtClean="0"/>
              <a:t> is </a:t>
            </a:r>
            <a:r>
              <a:rPr lang="en-US" altLang="en-US" dirty="0" smtClean="0">
                <a:solidFill>
                  <a:schemeClr val="accent2"/>
                </a:solidFill>
                <a:latin typeface="Lucida Sans Typewriter" panose="020B0509030504030204" pitchFamily="49" charset="0"/>
              </a:rPr>
              <a:t>nil</a:t>
            </a:r>
            <a:r>
              <a:rPr lang="en-US" altLang="en-US" dirty="0" smtClean="0"/>
              <a:t> or </a:t>
            </a:r>
            <a:r>
              <a:rPr lang="en-US" altLang="en-US" dirty="0" err="1" smtClean="0">
                <a:solidFill>
                  <a:schemeClr val="accent2"/>
                </a:solidFill>
                <a:latin typeface="Lucida Sans Typewriter" panose="020B0509030504030204" pitchFamily="49" charset="0"/>
              </a:rPr>
              <a:t>x.new_record</a:t>
            </a:r>
            <a:r>
              <a:rPr lang="en-US" altLang="en-US" dirty="0" smtClean="0">
                <a:solidFill>
                  <a:schemeClr val="accent2"/>
                </a:solidFill>
                <a:latin typeface="Lucida Sans Typewriter" panose="020B0509030504030204" pitchFamily="49" charset="0"/>
              </a:rPr>
              <a:t>?</a:t>
            </a:r>
            <a:r>
              <a:rPr lang="en-US" altLang="en-US" dirty="0" smtClean="0"/>
              <a:t> is true, </a:t>
            </a:r>
            <a:r>
              <a:rPr lang="en-US" altLang="en-US" dirty="0" smtClean="0">
                <a:solidFill>
                  <a:schemeClr val="accent2"/>
                </a:solidFill>
                <a:latin typeface="Lucida Sans Typewriter" panose="020B0509030504030204" pitchFamily="49" charset="0"/>
              </a:rPr>
              <a:t>x</a:t>
            </a:r>
            <a:r>
              <a:rPr lang="en-US" altLang="en-US" dirty="0" smtClean="0"/>
              <a:t> has never been saved</a:t>
            </a:r>
          </a:p>
          <a:p>
            <a:pPr lvl="1"/>
            <a:r>
              <a:rPr lang="en-US" altLang="en-US" dirty="0" smtClean="0"/>
              <a:t>These behaviors inherited from </a:t>
            </a:r>
            <a:r>
              <a:rPr lang="en-US" altLang="en-US" sz="2400" dirty="0" err="1" smtClean="0">
                <a:solidFill>
                  <a:schemeClr val="accent2"/>
                </a:solidFill>
                <a:latin typeface="Lucida Sans Typewriter" panose="020B0509030504030204" pitchFamily="49" charset="0"/>
              </a:rPr>
              <a:t>ActiveRecord</a:t>
            </a:r>
            <a:r>
              <a:rPr lang="en-US" altLang="en-US" sz="2400" dirty="0" smtClean="0">
                <a:solidFill>
                  <a:schemeClr val="accent2"/>
                </a:solidFill>
                <a:latin typeface="Lucida Sans Typewriter" panose="020B0509030504030204" pitchFamily="49" charset="0"/>
              </a:rPr>
              <a:t>::</a:t>
            </a:r>
            <a:br>
              <a:rPr lang="en-US" altLang="en-US" sz="2400" dirty="0" smtClean="0">
                <a:solidFill>
                  <a:schemeClr val="accent2"/>
                </a:solidFill>
                <a:latin typeface="Lucida Sans Typewriter" panose="020B0509030504030204" pitchFamily="49" charset="0"/>
              </a:rPr>
            </a:br>
            <a:r>
              <a:rPr lang="en-US" altLang="en-US" sz="2400" dirty="0" smtClean="0">
                <a:solidFill>
                  <a:schemeClr val="accent2"/>
                </a:solidFill>
                <a:latin typeface="Lucida Sans Typewriter" panose="020B0509030504030204" pitchFamily="49" charset="0"/>
              </a:rPr>
              <a:t>Base</a:t>
            </a:r>
            <a:r>
              <a:rPr lang="en-US" altLang="en-US" dirty="0"/>
              <a:t> </a:t>
            </a:r>
            <a:r>
              <a:rPr lang="en-US" altLang="en-US" dirty="0" smtClean="0"/>
              <a:t>- not true of Ruby objects in general</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BEA6ED-D49F-4DF9-9313-C2B824B24B18}" type="slidenum">
              <a:rPr lang="en-US" altLang="en-US" sz="1400">
                <a:latin typeface="Helvetica" panose="020B0604020202020204" pitchFamily="34" charset="0"/>
              </a:rPr>
              <a:pPr eaLnBrk="1" hangingPunct="1"/>
              <a:t>16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27651"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981200"/>
            <a:ext cx="32004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Box 3"/>
          <p:cNvSpPr txBox="1">
            <a:spLocks noChangeArrowheads="1"/>
          </p:cNvSpPr>
          <p:nvPr/>
        </p:nvSpPr>
        <p:spPr bwMode="auto">
          <a:xfrm>
            <a:off x="1371600" y="3556000"/>
            <a:ext cx="6705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ln>
                  <a:solidFill>
                    <a:schemeClr val="tx1"/>
                  </a:solidFill>
                </a:ln>
                <a:solidFill>
                  <a:srgbClr val="66FF33"/>
                </a:solidFill>
                <a:latin typeface="Lucida Sans Typewriter" panose="020B0509030504030204" pitchFamily="49" charset="0"/>
              </a:rPr>
              <a:t>def</a:t>
            </a:r>
            <a:r>
              <a:rPr lang="en-US" altLang="en-US" b="1" dirty="0">
                <a:ln>
                  <a:solidFill>
                    <a:schemeClr val="tx1"/>
                  </a:solidFill>
                </a:ln>
                <a:solidFill>
                  <a:srgbClr val="66FF33"/>
                </a:solidFill>
                <a:latin typeface="Lucida Sans Typewriter" panose="020B0509030504030204" pitchFamily="49" charset="0"/>
              </a:rPr>
              <a:t> silly_fortune_2</a:t>
            </a:r>
          </a:p>
          <a:p>
            <a:pPr eaLnBrk="1" hangingPunct="1"/>
            <a:r>
              <a:rPr lang="en-US" altLang="en-US" b="1" dirty="0">
                <a:ln>
                  <a:solidFill>
                    <a:schemeClr val="tx1"/>
                  </a:solidFill>
                </a:ln>
                <a:solidFill>
                  <a:srgbClr val="66FF33"/>
                </a:solidFill>
                <a:latin typeface="Lucida Sans Typewriter" panose="020B0509030504030204" pitchFamily="49" charset="0"/>
              </a:rPr>
              <a:t>  </a:t>
            </a:r>
            <a:r>
              <a:rPr lang="en-US" altLang="en-US" b="1" dirty="0" err="1">
                <a:ln>
                  <a:solidFill>
                    <a:schemeClr val="tx1"/>
                  </a:solidFill>
                </a:ln>
                <a:solidFill>
                  <a:srgbClr val="66FF33"/>
                </a:solidFill>
                <a:latin typeface="Lucida Sans Typewriter" panose="020B0509030504030204" pitchFamily="49" charset="0"/>
              </a:rPr>
              <a:t>self.fortune_text</a:t>
            </a:r>
            <a:r>
              <a:rPr lang="en-US" altLang="en-US" b="1" dirty="0">
                <a:ln>
                  <a:solidFill>
                    <a:schemeClr val="tx1"/>
                  </a:solidFill>
                </a:ln>
                <a:solidFill>
                  <a:srgbClr val="66FF33"/>
                </a:solidFill>
                <a:latin typeface="Lucida Sans Typewriter" panose="020B0509030504030204" pitchFamily="49" charset="0"/>
              </a:rPr>
              <a:t> + 'in bed'</a:t>
            </a:r>
          </a:p>
          <a:p>
            <a:pPr eaLnBrk="1" hangingPunct="1"/>
            <a:r>
              <a:rPr lang="en-US" altLang="en-US" b="1" dirty="0">
                <a:ln>
                  <a:solidFill>
                    <a:schemeClr val="tx1"/>
                  </a:solidFill>
                </a:ln>
                <a:solidFill>
                  <a:srgbClr val="66FF33"/>
                </a:solidFill>
                <a:latin typeface="Lucida Sans Typewriter" panose="020B0509030504030204" pitchFamily="49" charset="0"/>
              </a:rPr>
              <a:t>end</a:t>
            </a:r>
          </a:p>
        </p:txBody>
      </p:sp>
      <p:sp>
        <p:nvSpPr>
          <p:cNvPr id="28675" name="TextBox 4"/>
          <p:cNvSpPr txBox="1">
            <a:spLocks noChangeArrowheads="1"/>
          </p:cNvSpPr>
          <p:nvPr/>
        </p:nvSpPr>
        <p:spPr bwMode="auto">
          <a:xfrm>
            <a:off x="1371600" y="4699000"/>
            <a:ext cx="6705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rgbClr val="99CC00"/>
                </a:solidFill>
                <a:latin typeface="Lucida Sans Typewriter" panose="020B0509030504030204" pitchFamily="49" charset="0"/>
              </a:rPr>
              <a:t>def</a:t>
            </a:r>
            <a:r>
              <a:rPr lang="en-US" altLang="en-US" b="1" dirty="0">
                <a:solidFill>
                  <a:srgbClr val="99CC00"/>
                </a:solidFill>
                <a:latin typeface="Lucida Sans Typewriter" panose="020B0509030504030204" pitchFamily="49" charset="0"/>
              </a:rPr>
              <a:t> silly_fortune_3</a:t>
            </a:r>
          </a:p>
          <a:p>
            <a:pPr eaLnBrk="1" hangingPunct="1"/>
            <a:r>
              <a:rPr lang="en-US" altLang="en-US" b="1" dirty="0">
                <a:solidFill>
                  <a:srgbClr val="99CC00"/>
                </a:solidFill>
                <a:latin typeface="Lucida Sans Typewriter" panose="020B0509030504030204" pitchFamily="49" charset="0"/>
              </a:rPr>
              <a:t>  </a:t>
            </a:r>
            <a:r>
              <a:rPr lang="en-US" altLang="en-US" b="1" dirty="0" err="1">
                <a:solidFill>
                  <a:srgbClr val="99CC00"/>
                </a:solidFill>
                <a:latin typeface="Lucida Sans Typewriter" panose="020B0509030504030204" pitchFamily="49" charset="0"/>
              </a:rPr>
              <a:t>fortune_text</a:t>
            </a:r>
            <a:r>
              <a:rPr lang="en-US" altLang="en-US" b="1" dirty="0">
                <a:solidFill>
                  <a:srgbClr val="99CC00"/>
                </a:solidFill>
                <a:latin typeface="Lucida Sans Typewriter" panose="020B0509030504030204" pitchFamily="49" charset="0"/>
              </a:rPr>
              <a:t> + 'in bed'</a:t>
            </a:r>
          </a:p>
          <a:p>
            <a:pPr eaLnBrk="1" hangingPunct="1"/>
            <a:r>
              <a:rPr lang="en-US" altLang="en-US" b="1" dirty="0">
                <a:solidFill>
                  <a:srgbClr val="99CC00"/>
                </a:solidFill>
                <a:latin typeface="Lucida Sans Typewriter" panose="020B0509030504030204" pitchFamily="49" charset="0"/>
              </a:rPr>
              <a:t>end</a:t>
            </a:r>
            <a:endParaRPr lang="en-US" altLang="en-US" sz="2800" b="1" dirty="0">
              <a:solidFill>
                <a:srgbClr val="99CC00"/>
              </a:solidFill>
              <a:latin typeface="Lucida Sans Typewriter" panose="020B0509030504030204" pitchFamily="49" charset="0"/>
            </a:endParaRPr>
          </a:p>
        </p:txBody>
      </p:sp>
      <p:sp>
        <p:nvSpPr>
          <p:cNvPr id="28676" name="TextBox 5"/>
          <p:cNvSpPr txBox="1">
            <a:spLocks noChangeArrowheads="1"/>
          </p:cNvSpPr>
          <p:nvPr/>
        </p:nvSpPr>
        <p:spPr bwMode="auto">
          <a:xfrm>
            <a:off x="1371600" y="58769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They will all return a silly fortune</a:t>
            </a:r>
            <a:endParaRPr lang="en-US" altLang="en-US" sz="2800" b="1" dirty="0">
              <a:solidFill>
                <a:srgbClr val="FF6699"/>
              </a:solidFill>
              <a:latin typeface="Symbol" panose="05050102010706020507" pitchFamily="18" charset="2"/>
            </a:endParaRPr>
          </a:p>
        </p:txBody>
      </p:sp>
      <p:grpSp>
        <p:nvGrpSpPr>
          <p:cNvPr id="28677" name="Group 10"/>
          <p:cNvGrpSpPr>
            <a:grpSpLocks/>
          </p:cNvGrpSpPr>
          <p:nvPr/>
        </p:nvGrpSpPr>
        <p:grpSpPr bwMode="auto">
          <a:xfrm>
            <a:off x="960438" y="2325689"/>
            <a:ext cx="7116762" cy="1200330"/>
            <a:chOff x="960651" y="1743728"/>
            <a:chExt cx="7116549" cy="899966"/>
          </a:xfrm>
        </p:grpSpPr>
        <p:sp>
          <p:nvSpPr>
            <p:cNvPr id="28683" name="TextBox 2"/>
            <p:cNvSpPr txBox="1">
              <a:spLocks noChangeArrowheads="1"/>
            </p:cNvSpPr>
            <p:nvPr/>
          </p:nvSpPr>
          <p:spPr bwMode="auto">
            <a:xfrm>
              <a:off x="1371600" y="1743728"/>
              <a:ext cx="6705600" cy="89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err="1">
                  <a:solidFill>
                    <a:srgbClr val="FF9900"/>
                  </a:solidFill>
                  <a:latin typeface="Lucida Sans Typewriter" panose="020B0509030504030204" pitchFamily="49" charset="0"/>
                </a:rPr>
                <a:t>def</a:t>
              </a:r>
              <a:r>
                <a:rPr lang="en-US" altLang="en-US" b="1" dirty="0">
                  <a:solidFill>
                    <a:srgbClr val="FF9900"/>
                  </a:solidFill>
                  <a:latin typeface="Lucida Sans Typewriter" panose="020B0509030504030204" pitchFamily="49" charset="0"/>
                </a:rPr>
                <a:t> silly_fortune_1</a:t>
              </a:r>
            </a:p>
            <a:p>
              <a:pPr eaLnBrk="1" hangingPunct="1"/>
              <a:r>
                <a:rPr lang="en-US" altLang="en-US" b="1" dirty="0">
                  <a:solidFill>
                    <a:srgbClr val="FF9900"/>
                  </a:solidFill>
                  <a:latin typeface="Lucida Sans Typewriter" panose="020B0509030504030204" pitchFamily="49" charset="0"/>
                </a:rPr>
                <a:t>  @</a:t>
              </a:r>
              <a:r>
                <a:rPr lang="en-US" altLang="en-US" b="1" dirty="0" err="1">
                  <a:solidFill>
                    <a:srgbClr val="FF9900"/>
                  </a:solidFill>
                  <a:latin typeface="Lucida Sans Typewriter" panose="020B0509030504030204" pitchFamily="49" charset="0"/>
                </a:rPr>
                <a:t>fortune_text</a:t>
              </a:r>
              <a:r>
                <a:rPr lang="en-US" altLang="en-US" b="1" dirty="0">
                  <a:solidFill>
                    <a:srgbClr val="FF9900"/>
                  </a:solidFill>
                  <a:latin typeface="Lucida Sans Typewriter" panose="020B0509030504030204" pitchFamily="49" charset="0"/>
                </a:rPr>
                <a:t> + 'in bed'</a:t>
              </a:r>
            </a:p>
            <a:p>
              <a:pPr eaLnBrk="1" hangingPunct="1"/>
              <a:r>
                <a:rPr lang="en-US" altLang="en-US" b="1" dirty="0">
                  <a:solidFill>
                    <a:srgbClr val="FF9900"/>
                  </a:solidFill>
                  <a:latin typeface="Lucida Sans Typewriter" panose="020B0509030504030204" pitchFamily="49" charset="0"/>
                </a:rPr>
                <a:t>end</a:t>
              </a:r>
            </a:p>
          </p:txBody>
        </p:sp>
        <p:sp>
          <p:nvSpPr>
            <p:cNvPr id="28684" name="Rectangle 6"/>
            <p:cNvSpPr>
              <a:spLocks noChangeArrowheads="1"/>
            </p:cNvSpPr>
            <p:nvPr/>
          </p:nvSpPr>
          <p:spPr bwMode="auto">
            <a:xfrm>
              <a:off x="960651" y="2008292"/>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grpSp>
      <p:sp>
        <p:nvSpPr>
          <p:cNvPr id="28678" name="Rectangle 7"/>
          <p:cNvSpPr>
            <a:spLocks noChangeArrowheads="1"/>
          </p:cNvSpPr>
          <p:nvPr/>
        </p:nvSpPr>
        <p:spPr bwMode="auto">
          <a:xfrm>
            <a:off x="960438" y="38973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28679" name="Rectangle 8"/>
          <p:cNvSpPr>
            <a:spLocks noChangeArrowheads="1"/>
          </p:cNvSpPr>
          <p:nvPr/>
        </p:nvSpPr>
        <p:spPr bwMode="auto">
          <a:xfrm>
            <a:off x="960438" y="51165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28680" name="Rectangle 9"/>
          <p:cNvSpPr>
            <a:spLocks noChangeArrowheads="1"/>
          </p:cNvSpPr>
          <p:nvPr/>
        </p:nvSpPr>
        <p:spPr bwMode="auto">
          <a:xfrm>
            <a:off x="947738" y="59642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28681"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C79C820-E52B-458C-8605-23525B529858}" type="slidenum">
              <a:rPr lang="en-US" altLang="en-US" sz="1400">
                <a:latin typeface="Helvetica" panose="020B0604020202020204" pitchFamily="34" charset="0"/>
              </a:rPr>
              <a:pPr eaLnBrk="1" hangingPunct="1"/>
              <a:t>17</a:t>
            </a:fld>
            <a:endParaRPr lang="en-US" altLang="en-US" sz="1400">
              <a:latin typeface="Helvetica" panose="020B0604020202020204" pitchFamily="34" charset="0"/>
            </a:endParaRPr>
          </a:p>
        </p:txBody>
      </p:sp>
      <p:sp>
        <p:nvSpPr>
          <p:cNvPr id="28682" name="TextBox 12"/>
          <p:cNvSpPr txBox="1">
            <a:spLocks noChangeArrowheads="1"/>
          </p:cNvSpPr>
          <p:nvPr/>
        </p:nvSpPr>
        <p:spPr bwMode="auto">
          <a:xfrm>
            <a:off x="685800" y="304800"/>
            <a:ext cx="6629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Assume table </a:t>
            </a:r>
            <a:r>
              <a:rPr lang="en-US" altLang="en-US" sz="2000" dirty="0" err="1">
                <a:solidFill>
                  <a:schemeClr val="accent2"/>
                </a:solidFill>
                <a:latin typeface="Lucida Sans Typewriter" panose="020B0509030504030204" pitchFamily="49" charset="0"/>
              </a:rPr>
              <a:t>fortune_cookies</a:t>
            </a:r>
            <a:r>
              <a:rPr lang="en-US" altLang="en-US" sz="2000" dirty="0">
                <a:latin typeface="Lucida Sans Typewriter" panose="020B0509030504030204" pitchFamily="49" charset="0"/>
              </a:rPr>
              <a:t> </a:t>
            </a:r>
            <a:br>
              <a:rPr lang="en-US" altLang="en-US" sz="2000" dirty="0">
                <a:latin typeface="Lucida Sans Typewriter" panose="020B0509030504030204" pitchFamily="49" charset="0"/>
              </a:rPr>
            </a:br>
            <a:r>
              <a:rPr lang="en-US" altLang="en-US" dirty="0"/>
              <a:t>has column</a:t>
            </a:r>
            <a:r>
              <a:rPr lang="en-US" altLang="en-US" dirty="0">
                <a:latin typeface="Lucida Sans Typewriter" panose="020B0509030504030204" pitchFamily="49" charset="0"/>
              </a:rPr>
              <a:t> </a:t>
            </a:r>
            <a:r>
              <a:rPr lang="en-US" altLang="en-US" sz="2000" dirty="0" err="1">
                <a:solidFill>
                  <a:schemeClr val="accent2"/>
                </a:solidFill>
                <a:latin typeface="Lucida Sans Typewriter" panose="020B0509030504030204" pitchFamily="49" charset="0"/>
              </a:rPr>
              <a:t>fortune_text</a:t>
            </a:r>
            <a:r>
              <a:rPr lang="en-US" altLang="en-US" sz="2000" dirty="0">
                <a:latin typeface="Lucida Sans Typewriter" panose="020B0509030504030204" pitchFamily="49" charset="0"/>
              </a:rPr>
              <a:t> </a:t>
            </a:r>
            <a:endParaRPr lang="en-US" altLang="en-US" dirty="0">
              <a:latin typeface="Lucida Sans Typewriter" panose="020B0509030504030204" pitchFamily="49" charset="0"/>
            </a:endParaRPr>
          </a:p>
          <a:p>
            <a:pPr eaLnBrk="1" hangingPunct="1"/>
            <a:r>
              <a:rPr lang="en-US" altLang="en-US" dirty="0"/>
              <a:t>Which of these instance methods of</a:t>
            </a:r>
            <a:br>
              <a:rPr lang="en-US" altLang="en-US" dirty="0"/>
            </a:br>
            <a:r>
              <a:rPr lang="en-US" altLang="en-US" sz="2000" dirty="0" err="1">
                <a:solidFill>
                  <a:schemeClr val="accent2"/>
                </a:solidFill>
                <a:latin typeface="Lucida Sans Typewriter" panose="020B0509030504030204" pitchFamily="49" charset="0"/>
              </a:rPr>
              <a:t>FortuneCookie</a:t>
            </a:r>
            <a:r>
              <a:rPr lang="en-US" altLang="en-US" sz="2000" dirty="0">
                <a:solidFill>
                  <a:schemeClr val="accent2"/>
                </a:solidFill>
                <a:latin typeface="Lucida Sans Typewriter" panose="020B0509030504030204" pitchFamily="49" charset="0"/>
              </a:rPr>
              <a:t> &lt; </a:t>
            </a:r>
            <a:r>
              <a:rPr lang="en-US" altLang="en-US" sz="2000" dirty="0" err="1">
                <a:solidFill>
                  <a:schemeClr val="accent2"/>
                </a:solidFill>
                <a:latin typeface="Lucida Sans Typewriter" panose="020B0509030504030204" pitchFamily="49" charset="0"/>
              </a:rPr>
              <a:t>ActiveRecord</a:t>
            </a:r>
            <a:r>
              <a:rPr lang="en-US" altLang="en-US" sz="2000" dirty="0">
                <a:solidFill>
                  <a:schemeClr val="accent2"/>
                </a:solidFill>
                <a:latin typeface="Lucida Sans Typewriter" panose="020B0509030504030204" pitchFamily="49" charset="0"/>
              </a:rPr>
              <a:t>::Base</a:t>
            </a:r>
            <a:r>
              <a:rPr lang="en-US" altLang="en-US" dirty="0"/>
              <a:t> </a:t>
            </a:r>
            <a:br>
              <a:rPr lang="en-US" altLang="en-US" dirty="0"/>
            </a:br>
            <a:r>
              <a:rPr lang="en-US" altLang="en-US" dirty="0"/>
              <a:t>will </a:t>
            </a:r>
            <a:r>
              <a:rPr lang="en-US" altLang="en-US" b="1" u="sng" dirty="0"/>
              <a:t>not</a:t>
            </a:r>
            <a:r>
              <a:rPr lang="en-US" altLang="en-US" dirty="0"/>
              <a:t> return a silly fortune (if any)?</a:t>
            </a:r>
            <a:endParaRPr lang="en-US" altLang="en-US" dirty="0">
              <a:latin typeface="Lucida Sans Typewriter" panose="020B05090305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A2331EA-661A-41EF-B49B-12E8C3B597F3}" type="slidenum">
              <a:rPr lang="en-US" altLang="en-US" sz="1400">
                <a:latin typeface="Helvetica" panose="020B0604020202020204" pitchFamily="34" charset="0"/>
              </a:rPr>
              <a:pPr eaLnBrk="1" hangingPunct="1"/>
              <a:t>18</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30723" name="Title 7"/>
          <p:cNvSpPr>
            <a:spLocks noGrp="1"/>
          </p:cNvSpPr>
          <p:nvPr>
            <p:ph type="ctrTitle"/>
          </p:nvPr>
        </p:nvSpPr>
        <p:spPr/>
        <p:txBody>
          <a:bodyPr/>
          <a:lstStyle/>
          <a:p>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ctrTitle"/>
          </p:nvPr>
        </p:nvSpPr>
        <p:spPr/>
        <p:txBody>
          <a:bodyPr/>
          <a:lstStyle/>
          <a:p>
            <a:pPr eaLnBrk="1" hangingPunct="1"/>
            <a:r>
              <a:rPr lang="en-US" altLang="en-US" smtClean="0"/>
              <a:t>Databases &amp; Migrations</a:t>
            </a:r>
            <a:br>
              <a:rPr lang="en-US" altLang="en-US" smtClean="0"/>
            </a:br>
            <a:r>
              <a:rPr lang="en-US" altLang="en-US" sz="3200" i="1" smtClean="0"/>
              <a:t>(Engineering Software as a Service §4.2)</a:t>
            </a:r>
            <a:endParaRPr lang="en-US" altLang="en-US" smtClean="0"/>
          </a:p>
        </p:txBody>
      </p:sp>
      <p:sp>
        <p:nvSpPr>
          <p:cNvPr id="3277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smtClean="0"/>
              <a:t>Debugging SaaS Can </a:t>
            </a:r>
            <a:r>
              <a:rPr lang="en-US" altLang="en-US" dirty="0"/>
              <a:t>B</a:t>
            </a:r>
            <a:r>
              <a:rPr lang="en-US" altLang="en-US" dirty="0" smtClean="0"/>
              <a:t>e </a:t>
            </a:r>
            <a:r>
              <a:rPr lang="en-US" altLang="en-US" dirty="0"/>
              <a:t>T</a:t>
            </a:r>
            <a:r>
              <a:rPr lang="en-US" altLang="en-US" dirty="0" smtClean="0"/>
              <a:t>ricky</a:t>
            </a:r>
          </a:p>
        </p:txBody>
      </p:sp>
      <p:sp>
        <p:nvSpPr>
          <p:cNvPr id="3" name="Content Placeholder 2"/>
          <p:cNvSpPr>
            <a:spLocks noGrp="1"/>
          </p:cNvSpPr>
          <p:nvPr>
            <p:ph idx="1"/>
          </p:nvPr>
        </p:nvSpPr>
        <p:spPr>
          <a:xfrm>
            <a:off x="304800" y="1295400"/>
            <a:ext cx="8534400" cy="4754563"/>
          </a:xfrm>
        </p:spPr>
        <p:txBody>
          <a:bodyPr/>
          <a:lstStyle/>
          <a:p>
            <a:r>
              <a:rPr lang="ja-JP" altLang="en-US" dirty="0" smtClean="0"/>
              <a:t>“</a:t>
            </a:r>
            <a:r>
              <a:rPr lang="en-US" altLang="ja-JP" dirty="0" smtClean="0"/>
              <a:t>Terminal</a:t>
            </a:r>
            <a:r>
              <a:rPr lang="ja-JP" altLang="en-US" dirty="0" smtClean="0"/>
              <a:t>”</a:t>
            </a:r>
            <a:r>
              <a:rPr lang="en-US" altLang="ja-JP" dirty="0" smtClean="0"/>
              <a:t> (STDERR) not always available</a:t>
            </a:r>
          </a:p>
          <a:p>
            <a:r>
              <a:rPr lang="en-US" altLang="en-US" dirty="0" smtClean="0"/>
              <a:t>Errors early in flow may manifest much later</a:t>
            </a:r>
          </a:p>
          <a:p>
            <a:pPr lvl="1">
              <a:buFontTx/>
              <a:buNone/>
            </a:pPr>
            <a:r>
              <a:rPr lang="en-US" altLang="en-US" dirty="0" err="1" smtClean="0">
                <a:solidFill>
                  <a:schemeClr val="accent2"/>
                </a:solidFill>
              </a:rPr>
              <a:t>URI</a:t>
            </a:r>
            <a:r>
              <a:rPr lang="en-US" altLang="en-US" dirty="0" err="1" smtClean="0">
                <a:solidFill>
                  <a:schemeClr val="accent2"/>
                </a:solidFill>
                <a:latin typeface="Wingdings" panose="05000000000000000000" pitchFamily="2" charset="2"/>
              </a:rPr>
              <a:t></a:t>
            </a:r>
            <a:r>
              <a:rPr lang="en-US" altLang="en-US" dirty="0" err="1" smtClean="0">
                <a:solidFill>
                  <a:schemeClr val="accent2"/>
                </a:solidFill>
              </a:rPr>
              <a:t>route</a:t>
            </a:r>
            <a:r>
              <a:rPr lang="en-US" altLang="en-US" dirty="0" err="1" smtClean="0">
                <a:solidFill>
                  <a:schemeClr val="accent2"/>
                </a:solidFill>
                <a:latin typeface="Wingdings" panose="05000000000000000000" pitchFamily="2" charset="2"/>
              </a:rPr>
              <a:t></a:t>
            </a:r>
            <a:r>
              <a:rPr lang="en-US" altLang="en-US" dirty="0" err="1" smtClean="0">
                <a:solidFill>
                  <a:schemeClr val="accent2"/>
                </a:solidFill>
              </a:rPr>
              <a:t>controller</a:t>
            </a:r>
            <a:r>
              <a:rPr lang="en-US" altLang="en-US" dirty="0" err="1" smtClean="0">
                <a:solidFill>
                  <a:schemeClr val="accent2"/>
                </a:solidFill>
                <a:latin typeface="Wingdings" panose="05000000000000000000" pitchFamily="2" charset="2"/>
              </a:rPr>
              <a:t></a:t>
            </a:r>
            <a:r>
              <a:rPr lang="en-US" altLang="en-US" dirty="0" err="1" smtClean="0">
                <a:solidFill>
                  <a:schemeClr val="accent2"/>
                </a:solidFill>
              </a:rPr>
              <a:t>model</a:t>
            </a:r>
            <a:r>
              <a:rPr lang="en-US" altLang="en-US" dirty="0" err="1" smtClean="0">
                <a:solidFill>
                  <a:schemeClr val="accent2"/>
                </a:solidFill>
                <a:latin typeface="Wingdings" panose="05000000000000000000" pitchFamily="2" charset="2"/>
              </a:rPr>
              <a:t></a:t>
            </a:r>
            <a:r>
              <a:rPr lang="en-US" altLang="en-US" dirty="0" err="1" smtClean="0">
                <a:solidFill>
                  <a:schemeClr val="accent2"/>
                </a:solidFill>
              </a:rPr>
              <a:t>view</a:t>
            </a:r>
            <a:r>
              <a:rPr lang="en-US" altLang="en-US" dirty="0" err="1" smtClean="0">
                <a:solidFill>
                  <a:schemeClr val="accent2"/>
                </a:solidFill>
                <a:latin typeface="Wingdings" panose="05000000000000000000" pitchFamily="2" charset="2"/>
              </a:rPr>
              <a:t></a:t>
            </a:r>
            <a:r>
              <a:rPr lang="en-US" altLang="en-US" dirty="0" err="1" smtClean="0">
                <a:solidFill>
                  <a:schemeClr val="accent2"/>
                </a:solidFill>
              </a:rPr>
              <a:t>render</a:t>
            </a:r>
            <a:endParaRPr lang="en-US" altLang="en-US" dirty="0" smtClean="0">
              <a:solidFill>
                <a:schemeClr val="accent2"/>
              </a:solidFill>
            </a:endParaRPr>
          </a:p>
          <a:p>
            <a:r>
              <a:rPr lang="en-US" altLang="en-US" dirty="0" smtClean="0"/>
              <a:t>Error may be hard to localize/reproduce if affects only some users, routes, etc. </a:t>
            </a:r>
          </a:p>
        </p:txBody>
      </p:sp>
      <p:graphicFrame>
        <p:nvGraphicFramePr>
          <p:cNvPr id="4" name="Content Placeholder 3"/>
          <p:cNvGraphicFramePr>
            <a:graphicFrameLocks noGrp="1"/>
          </p:cNvGraphicFramePr>
          <p:nvPr>
            <p:extLst>
              <p:ext uri="{D42A27DB-BD31-4B8C-83A1-F6EECF244321}">
                <p14:modId xmlns:p14="http://schemas.microsoft.com/office/powerpoint/2010/main" val="3596343405"/>
              </p:ext>
            </p:extLst>
          </p:nvPr>
        </p:nvGraphicFramePr>
        <p:xfrm>
          <a:off x="304800" y="4038600"/>
          <a:ext cx="8534400" cy="2743200"/>
        </p:xfrm>
        <a:graphic>
          <a:graphicData uri="http://schemas.openxmlformats.org/drawingml/2006/table">
            <a:tbl>
              <a:tblPr/>
              <a:tblGrid>
                <a:gridCol w="6324600"/>
                <a:gridCol w="1066800"/>
                <a:gridCol w="1143000"/>
              </a:tblGrid>
              <a:tr h="517525">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FFFFFF"/>
                          </a:solidFill>
                          <a:effectLst/>
                          <a:latin typeface="Helvetica" panose="020B0604020202020204" pitchFamily="34" charset="0"/>
                          <a:ea typeface="MS PGothic" panose="020B0600070205080204" pitchFamily="34" charset="-128"/>
                        </a:rPr>
                        <a:t>What</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rgbClr val="FFFFFF"/>
                          </a:solidFill>
                          <a:effectLst/>
                          <a:latin typeface="Helvetica" panose="020B0604020202020204" pitchFamily="34" charset="0"/>
                          <a:ea typeface="MS PGothic" panose="020B0600070205080204" pitchFamily="34" charset="-128"/>
                        </a:rPr>
                        <a:t>Dev?</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rgbClr val="FFFFFF"/>
                          </a:solidFill>
                          <a:effectLst/>
                          <a:latin typeface="Helvetica" panose="020B0604020202020204" pitchFamily="34" charset="0"/>
                          <a:ea typeface="MS PGothic" panose="020B0600070205080204" pitchFamily="34" charset="-128"/>
                        </a:rPr>
                        <a:t>Prd?</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2"/>
                    </a:solidFill>
                  </a:tcPr>
                </a:tc>
              </a:tr>
              <a:tr h="9445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Printing to terminal (</a:t>
                      </a:r>
                      <a:r>
                        <a:rPr kumimoji="0" lang="ja-JP" altLang="en-US"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a:t>
                      </a:r>
                      <a:r>
                        <a:rPr kumimoji="0" lang="en-US" altLang="ja-JP" sz="2800" b="0" i="0" u="none" strike="noStrike" cap="none" normalizeH="0" baseline="0" dirty="0" err="1" smtClean="0">
                          <a:ln>
                            <a:noFill/>
                          </a:ln>
                          <a:solidFill>
                            <a:srgbClr val="000000"/>
                          </a:solidFill>
                          <a:effectLst/>
                          <a:latin typeface="Helvetica" panose="020B0604020202020204" pitchFamily="34" charset="0"/>
                          <a:ea typeface="MS PGothic" panose="020B0600070205080204" pitchFamily="34" charset="-128"/>
                        </a:rPr>
                        <a:t>printf</a:t>
                      </a:r>
                      <a:r>
                        <a:rPr kumimoji="0" lang="en-US" altLang="ja-JP"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 debugging</a:t>
                      </a:r>
                      <a:r>
                        <a:rPr kumimoji="0" lang="ja-JP" altLang="en-US"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a:t>
                      </a:r>
                      <a:r>
                        <a:rPr kumimoji="0" lang="en-US" altLang="ja-JP"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rPr>
                        <a:t>)</a:t>
                      </a:r>
                      <a:endParaRPr kumimoji="0" lang="en-US" altLang="en-US"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8000"/>
                          </a:solidFill>
                          <a:effectLst/>
                          <a:latin typeface="Zapf Dingbats" pitchFamily="-84" charset="2"/>
                          <a:ea typeface="MS PGothic" panose="020B0600070205080204" pitchFamily="34" charset="-128"/>
                        </a:rPr>
                        <a:t>✔</a:t>
                      </a:r>
                      <a:endParaRPr kumimoji="0" lang="en-US" altLang="en-US" sz="3600" b="0" i="0" u="none" strike="noStrike" cap="none" normalizeH="0" baseline="0" smtClean="0">
                        <a:ln>
                          <a:noFill/>
                        </a:ln>
                        <a:solidFill>
                          <a:srgbClr val="008000"/>
                        </a:solidFill>
                        <a:effectLst/>
                        <a:latin typeface="Helvetica" panose="020B0604020202020204" pitchFamily="34" charset="0"/>
                        <a:ea typeface="MS PGothic" panose="020B0600070205080204" pitchFamily="34"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Logging</a:t>
                      </a:r>
                    </a:p>
                  </a:txBody>
                  <a:tcPr horzOverflow="overflow">
                    <a:lnL>
                      <a:noFill/>
                    </a:lnL>
                    <a:lnR>
                      <a:noFill/>
                    </a:lnR>
                    <a:lnT>
                      <a:noFill/>
                    </a:lnT>
                    <a:lnB>
                      <a:noFill/>
                    </a:lnB>
                    <a:lnTlToBr>
                      <a:noFill/>
                    </a:lnTlToBr>
                    <a:lnBlToTr>
                      <a:noFill/>
                    </a:lnBlToTr>
                    <a:solidFill>
                      <a:schemeClr val="bg1"/>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8000"/>
                          </a:solidFill>
                          <a:effectLst/>
                          <a:latin typeface="Zapf Dingbats" pitchFamily="-84" charset="2"/>
                          <a:ea typeface="MS PGothic" panose="020B0600070205080204" pitchFamily="34" charset="-128"/>
                        </a:rPr>
                        <a:t>✔</a:t>
                      </a:r>
                      <a:endParaRPr kumimoji="0" lang="en-US" altLang="en-US" sz="36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a:noFill/>
                    </a:lnT>
                    <a:lnB>
                      <a:noFill/>
                    </a:lnB>
                    <a:lnTlToBr>
                      <a:noFill/>
                    </a:lnTlToBr>
                    <a:lnBlToTr>
                      <a:noFill/>
                    </a:lnBlToTr>
                    <a:solidFill>
                      <a:schemeClr val="bg1"/>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8000"/>
                          </a:solidFill>
                          <a:effectLst/>
                          <a:latin typeface="Zapf Dingbats" pitchFamily="-84" charset="2"/>
                          <a:ea typeface="MS PGothic" panose="020B0600070205080204" pitchFamily="34" charset="-128"/>
                        </a:rPr>
                        <a:t>✔</a:t>
                      </a:r>
                      <a:endParaRPr kumimoji="0" lang="en-US" altLang="en-US" sz="2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a:noFill/>
                    </a:lnT>
                    <a:lnB>
                      <a:noFill/>
                    </a:lnB>
                    <a:lnTlToBr>
                      <a:noFill/>
                    </a:lnTlToBr>
                    <a:lnBlToTr>
                      <a:noFill/>
                    </a:lnBlToTr>
                    <a:solidFill>
                      <a:schemeClr val="bg1"/>
                    </a:solidFill>
                  </a:tcPr>
                </a:tc>
              </a:tr>
              <a:tr h="639763">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rPr>
                        <a:t>Interactive debugging</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8000"/>
                          </a:solidFill>
                          <a:effectLst/>
                          <a:latin typeface="Zapf Dingbats" pitchFamily="-84" charset="2"/>
                          <a:ea typeface="MS PGothic" panose="020B0600070205080204" pitchFamily="34" charset="-128"/>
                        </a:rPr>
                        <a:t>✔</a:t>
                      </a:r>
                      <a:endParaRPr kumimoji="0" lang="en-US" altLang="en-US" sz="3600" b="0" i="0" u="none" strike="noStrike" cap="none" normalizeH="0" baseline="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defTabSz="457200" eaLnBrk="0" hangingPunct="0">
                        <a:spcBef>
                          <a:spcPct val="20000"/>
                        </a:spcBef>
                        <a:defRPr sz="2800">
                          <a:solidFill>
                            <a:schemeClr val="tx1"/>
                          </a:solidFill>
                          <a:latin typeface="Helvetica" panose="020B0604020202020204" pitchFamily="34" charset="0"/>
                          <a:ea typeface="MS PGothic" panose="020B0600070205080204" pitchFamily="34" charset="-128"/>
                        </a:defRPr>
                      </a:lvl1pPr>
                      <a:lvl2pPr marL="742950" indent="-285750" defTabSz="457200" eaLnBrk="0" hangingPunct="0">
                        <a:spcBef>
                          <a:spcPct val="20000"/>
                        </a:spcBef>
                        <a:defRPr sz="2400">
                          <a:solidFill>
                            <a:schemeClr val="tx1"/>
                          </a:solidFill>
                          <a:latin typeface="Helvetica" panose="020B0604020202020204" pitchFamily="34" charset="0"/>
                          <a:ea typeface="MS PGothic" panose="020B0600070205080204" pitchFamily="34" charset="-128"/>
                        </a:defRPr>
                      </a:lvl2pPr>
                      <a:lvl3pPr marL="1143000" indent="-228600" defTabSz="457200" eaLnBrk="0" hangingPunct="0">
                        <a:spcBef>
                          <a:spcPct val="20000"/>
                        </a:spcBef>
                        <a:defRPr sz="2000">
                          <a:solidFill>
                            <a:schemeClr val="tx1"/>
                          </a:solidFill>
                          <a:latin typeface="Helvetica" panose="020B0604020202020204" pitchFamily="34" charset="0"/>
                          <a:ea typeface="MS PGothic" panose="020B0600070205080204" pitchFamily="34" charset="-128"/>
                        </a:defRPr>
                      </a:lvl3pPr>
                      <a:lvl4pPr marL="16002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4pPr>
                      <a:lvl5pPr marL="2057400" indent="-228600" defTabSz="457200" eaLnBrk="0" hangingPunct="0">
                        <a:spcBef>
                          <a:spcPct val="20000"/>
                        </a:spcBef>
                        <a:defRPr>
                          <a:solidFill>
                            <a:schemeClr val="tx1"/>
                          </a:solidFill>
                          <a:latin typeface="Helvetica"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Helvetica" panose="020B060402020202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Helvetica" panose="020B0604020202020204" pitchFamily="34" charset="0"/>
                        <a:ea typeface="MS PGothic" panose="020B0600070205080204" pitchFamily="34"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Slide Number Placeholder 1"/>
          <p:cNvSpPr>
            <a:spLocks noGrp="1"/>
          </p:cNvSpPr>
          <p:nvPr>
            <p:ph type="sldNum" sz="quarter" idx="11"/>
          </p:nvPr>
        </p:nvSpPr>
        <p:spPr/>
        <p:txBody>
          <a:bodyPr/>
          <a:lstStyle/>
          <a:p>
            <a:fld id="{4D38ED0F-328F-4A4B-8C8A-1F99DD35A61E}"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dirty="0" smtClean="0"/>
              <a:t>Your Customer </a:t>
            </a:r>
            <a:r>
              <a:rPr lang="en-US" altLang="en-US" dirty="0"/>
              <a:t>D</a:t>
            </a:r>
            <a:r>
              <a:rPr lang="en-US" altLang="en-US" dirty="0" smtClean="0"/>
              <a:t>ata is Golden!</a:t>
            </a:r>
          </a:p>
        </p:txBody>
      </p:sp>
      <p:sp>
        <p:nvSpPr>
          <p:cNvPr id="3" name="Content Placeholder 2"/>
          <p:cNvSpPr>
            <a:spLocks noGrp="1"/>
          </p:cNvSpPr>
          <p:nvPr>
            <p:ph idx="1"/>
          </p:nvPr>
        </p:nvSpPr>
        <p:spPr>
          <a:xfrm>
            <a:off x="304800" y="1493838"/>
            <a:ext cx="8534400" cy="4754562"/>
          </a:xfrm>
        </p:spPr>
        <p:txBody>
          <a:bodyPr/>
          <a:lstStyle/>
          <a:p>
            <a:r>
              <a:rPr lang="en-US" altLang="en-US" sz="3600" smtClean="0"/>
              <a:t>How do we avoid messing it up when experimenting/developing new features?</a:t>
            </a:r>
          </a:p>
          <a:p>
            <a:r>
              <a:rPr lang="en-US" altLang="en-US" sz="3600" smtClean="0"/>
              <a:t>How do we track and manage </a:t>
            </a:r>
            <a:r>
              <a:rPr lang="en-US" altLang="en-US" sz="3600" i="1" smtClean="0"/>
              <a:t>schema changes</a:t>
            </a:r>
            <a:r>
              <a:rPr lang="en-US" altLang="en-US" sz="3600" smtClean="0"/>
              <a:t> ?</a:t>
            </a:r>
          </a:p>
          <a:p>
            <a:r>
              <a:rPr lang="en-US" altLang="en-US" sz="3600" smtClean="0"/>
              <a:t>…the answer to both is </a:t>
            </a:r>
            <a:r>
              <a:rPr lang="en-US" altLang="en-US" sz="3600" i="1" smtClean="0"/>
              <a:t>automation!</a:t>
            </a:r>
            <a:endParaRPr lang="en-US" altLang="en-US" sz="3600" smtClean="0"/>
          </a:p>
        </p:txBody>
      </p:sp>
      <p:sp>
        <p:nvSpPr>
          <p:cNvPr id="337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E349627-6B51-473C-835A-520BE65527D9}" type="slidenum">
              <a:rPr lang="en-US" altLang="en-US" sz="1400">
                <a:latin typeface="Helvetica" panose="020B0604020202020204" pitchFamily="34" charset="0"/>
              </a:rPr>
              <a:pPr eaLnBrk="1" hangingPunct="1"/>
              <a:t>20</a:t>
            </a:fld>
            <a:endParaRPr lang="en-US" altLang="en-US" sz="1400">
              <a:latin typeface="Helvetica" panose="020B0604020202020204" pitchFamily="34" charset="0"/>
            </a:endParaRPr>
          </a:p>
        </p:txBody>
      </p:sp>
      <p:pic>
        <p:nvPicPr>
          <p:cNvPr id="5" name="Picture 3" descr="autom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2025" y="5067300"/>
            <a:ext cx="11969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dirty="0" smtClean="0"/>
              <a:t>Multiple Environments,</a:t>
            </a:r>
            <a:br>
              <a:rPr lang="en-US" altLang="en-US" dirty="0" smtClean="0"/>
            </a:br>
            <a:r>
              <a:rPr lang="en-US" altLang="en-US" dirty="0" smtClean="0"/>
              <a:t>Multiple </a:t>
            </a:r>
            <a:r>
              <a:rPr lang="en-US" altLang="en-US" dirty="0"/>
              <a:t>D</a:t>
            </a:r>
            <a:r>
              <a:rPr lang="en-US" altLang="en-US" dirty="0" smtClean="0"/>
              <a:t>atabases</a:t>
            </a:r>
          </a:p>
        </p:txBody>
      </p:sp>
      <p:sp>
        <p:nvSpPr>
          <p:cNvPr id="19459" name="Content Placeholder 2"/>
          <p:cNvSpPr>
            <a:spLocks noGrp="1"/>
          </p:cNvSpPr>
          <p:nvPr>
            <p:ph idx="1"/>
          </p:nvPr>
        </p:nvSpPr>
        <p:spPr/>
        <p:txBody>
          <a:bodyPr/>
          <a:lstStyle/>
          <a:p>
            <a:r>
              <a:rPr lang="en-US" altLang="en-US" dirty="0" smtClean="0"/>
              <a:t>Rails solution: development, production and test </a:t>
            </a:r>
            <a:r>
              <a:rPr lang="en-US" altLang="en-US" i="1" dirty="0" smtClean="0"/>
              <a:t>environments </a:t>
            </a:r>
            <a:r>
              <a:rPr lang="en-US" altLang="en-US" dirty="0" smtClean="0"/>
              <a:t>each have own DB</a:t>
            </a:r>
          </a:p>
          <a:p>
            <a:pPr lvl="1"/>
            <a:r>
              <a:rPr lang="en-US" altLang="en-US" dirty="0" smtClean="0"/>
              <a:t>Different DB types appropriate for each!</a:t>
            </a:r>
          </a:p>
          <a:p>
            <a:r>
              <a:rPr lang="en-US" altLang="en-US" dirty="0" smtClean="0"/>
              <a:t>How to make </a:t>
            </a:r>
            <a:r>
              <a:rPr lang="en-US" altLang="en-US" i="1" dirty="0" smtClean="0"/>
              <a:t>changes </a:t>
            </a:r>
            <a:r>
              <a:rPr lang="en-US" altLang="en-US" dirty="0" smtClean="0"/>
              <a:t>to DB, since will have to repeat changes on production DB?</a:t>
            </a:r>
          </a:p>
          <a:p>
            <a:r>
              <a:rPr lang="en-US" altLang="en-US" dirty="0" smtClean="0"/>
              <a:t>Rails solution: </a:t>
            </a:r>
            <a:r>
              <a:rPr lang="en-US" altLang="en-US" i="1" dirty="0" smtClean="0"/>
              <a:t>migration</a:t>
            </a:r>
            <a:r>
              <a:rPr lang="en-US" altLang="en-US" dirty="0"/>
              <a:t> </a:t>
            </a:r>
            <a:r>
              <a:rPr lang="en-US" altLang="en-US" dirty="0" smtClean="0"/>
              <a:t>- script describing changes, portable across DB types </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en-US" smtClean="0"/>
              <a:t>Migration Advantages</a:t>
            </a:r>
          </a:p>
        </p:txBody>
      </p:sp>
      <p:sp>
        <p:nvSpPr>
          <p:cNvPr id="20483" name="Content Placeholder 2"/>
          <p:cNvSpPr>
            <a:spLocks noGrp="1"/>
          </p:cNvSpPr>
          <p:nvPr>
            <p:ph idx="1"/>
          </p:nvPr>
        </p:nvSpPr>
        <p:spPr/>
        <p:txBody>
          <a:bodyPr/>
          <a:lstStyle/>
          <a:p>
            <a:r>
              <a:rPr lang="en-US" altLang="en-US" dirty="0" smtClean="0"/>
              <a:t>Can identify each migration, and know which one(s</a:t>
            </a:r>
            <a:r>
              <a:rPr lang="en-US" altLang="en-US" smtClean="0"/>
              <a:t>) </a:t>
            </a:r>
            <a:r>
              <a:rPr lang="en-US" altLang="en-US" smtClean="0"/>
              <a:t>were applied </a:t>
            </a:r>
            <a:r>
              <a:rPr lang="en-US" altLang="en-US" dirty="0" smtClean="0"/>
              <a:t>and when</a:t>
            </a:r>
          </a:p>
          <a:p>
            <a:pPr lvl="1"/>
            <a:r>
              <a:rPr lang="en-US" altLang="en-US" dirty="0" smtClean="0"/>
              <a:t>Many migrations can be created to be </a:t>
            </a:r>
            <a:r>
              <a:rPr lang="en-US" altLang="en-US" i="1" dirty="0" smtClean="0"/>
              <a:t>reversible</a:t>
            </a:r>
            <a:endParaRPr lang="en-US" altLang="en-US" dirty="0" smtClean="0"/>
          </a:p>
          <a:p>
            <a:r>
              <a:rPr lang="en-US" altLang="en-US" dirty="0" smtClean="0"/>
              <a:t>Can manage with version control</a:t>
            </a:r>
          </a:p>
          <a:p>
            <a:r>
              <a:rPr lang="en-US" altLang="en-US" i="1" dirty="0" smtClean="0"/>
              <a:t>Automated == reliably repeatable</a:t>
            </a:r>
          </a:p>
          <a:p>
            <a:endParaRPr lang="en-US" altLang="en-US" dirty="0" smtClean="0"/>
          </a:p>
          <a:p>
            <a:r>
              <a:rPr lang="en-US" altLang="en-US" dirty="0" smtClean="0"/>
              <a:t>Theme: </a:t>
            </a:r>
            <a:r>
              <a:rPr lang="en-US" altLang="en-US" i="1" dirty="0" smtClean="0"/>
              <a:t>don’</a:t>
            </a:r>
            <a:r>
              <a:rPr lang="en-US" altLang="ja-JP" i="1" dirty="0" smtClean="0"/>
              <a:t>t do it - automate it</a:t>
            </a:r>
            <a:endParaRPr lang="en-US" altLang="ja-JP" dirty="0" smtClean="0"/>
          </a:p>
          <a:p>
            <a:pPr lvl="1"/>
            <a:r>
              <a:rPr lang="en-US" altLang="en-US" i="1" dirty="0" smtClean="0"/>
              <a:t>specify </a:t>
            </a:r>
            <a:r>
              <a:rPr lang="en-US" altLang="en-US" dirty="0" smtClean="0"/>
              <a:t>what to do, create tools to automate</a:t>
            </a:r>
          </a:p>
        </p:txBody>
      </p:sp>
      <p:pic>
        <p:nvPicPr>
          <p:cNvPr id="20484" name="Picture 3" descr="autom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848100"/>
            <a:ext cx="11969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fld id="{4D38ED0F-328F-4A4B-8C8A-1F99DD35A61E}" type="slidenum">
              <a:rPr lang="en-US" altLang="en-US" smtClean="0"/>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20484"/>
                                        </p:tgtEl>
                                        <p:attrNameLst>
                                          <p:attrName>style.visibility</p:attrName>
                                        </p:attrNameLst>
                                      </p:cBhvr>
                                      <p:to>
                                        <p:strVal val="visible"/>
                                      </p:to>
                                    </p:set>
                                    <p:animEffect transition="in" filter="wipe(down)">
                                      <p:cBhvr>
                                        <p:cTn id="25" dur="580">
                                          <p:stCondLst>
                                            <p:cond delay="0"/>
                                          </p:stCondLst>
                                        </p:cTn>
                                        <p:tgtEl>
                                          <p:spTgt spid="20484"/>
                                        </p:tgtEl>
                                      </p:cBhvr>
                                    </p:animEffect>
                                    <p:anim calcmode="lin" valueType="num">
                                      <p:cBhvr>
                                        <p:cTn id="26" dur="1822" tmFilter="0,0; 0.14,0.36; 0.43,0.73; 0.71,0.91; 1.0,1.0">
                                          <p:stCondLst>
                                            <p:cond delay="0"/>
                                          </p:stCondLst>
                                        </p:cTn>
                                        <p:tgtEl>
                                          <p:spTgt spid="2048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48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48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48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484"/>
                                        </p:tgtEl>
                                        <p:attrNameLst>
                                          <p:attrName>ppt_y</p:attrName>
                                        </p:attrNameLst>
                                      </p:cBhvr>
                                      <p:tavLst>
                                        <p:tav tm="0" fmla="#ppt_y-sin(pi*$)/81">
                                          <p:val>
                                            <p:fltVal val="0"/>
                                          </p:val>
                                        </p:tav>
                                        <p:tav tm="100000">
                                          <p:val>
                                            <p:fltVal val="1"/>
                                          </p:val>
                                        </p:tav>
                                      </p:tavLst>
                                    </p:anim>
                                    <p:animScale>
                                      <p:cBhvr>
                                        <p:cTn id="31" dur="26">
                                          <p:stCondLst>
                                            <p:cond delay="650"/>
                                          </p:stCondLst>
                                        </p:cTn>
                                        <p:tgtEl>
                                          <p:spTgt spid="20484"/>
                                        </p:tgtEl>
                                      </p:cBhvr>
                                      <p:to x="100000" y="60000"/>
                                    </p:animScale>
                                    <p:animScale>
                                      <p:cBhvr>
                                        <p:cTn id="32" dur="166" decel="50000">
                                          <p:stCondLst>
                                            <p:cond delay="676"/>
                                          </p:stCondLst>
                                        </p:cTn>
                                        <p:tgtEl>
                                          <p:spTgt spid="20484"/>
                                        </p:tgtEl>
                                      </p:cBhvr>
                                      <p:to x="100000" y="100000"/>
                                    </p:animScale>
                                    <p:animScale>
                                      <p:cBhvr>
                                        <p:cTn id="33" dur="26">
                                          <p:stCondLst>
                                            <p:cond delay="1312"/>
                                          </p:stCondLst>
                                        </p:cTn>
                                        <p:tgtEl>
                                          <p:spTgt spid="20484"/>
                                        </p:tgtEl>
                                      </p:cBhvr>
                                      <p:to x="100000" y="80000"/>
                                    </p:animScale>
                                    <p:animScale>
                                      <p:cBhvr>
                                        <p:cTn id="34" dur="166" decel="50000">
                                          <p:stCondLst>
                                            <p:cond delay="1338"/>
                                          </p:stCondLst>
                                        </p:cTn>
                                        <p:tgtEl>
                                          <p:spTgt spid="20484"/>
                                        </p:tgtEl>
                                      </p:cBhvr>
                                      <p:to x="100000" y="100000"/>
                                    </p:animScale>
                                    <p:animScale>
                                      <p:cBhvr>
                                        <p:cTn id="35" dur="26">
                                          <p:stCondLst>
                                            <p:cond delay="1642"/>
                                          </p:stCondLst>
                                        </p:cTn>
                                        <p:tgtEl>
                                          <p:spTgt spid="20484"/>
                                        </p:tgtEl>
                                      </p:cBhvr>
                                      <p:to x="100000" y="90000"/>
                                    </p:animScale>
                                    <p:animScale>
                                      <p:cBhvr>
                                        <p:cTn id="36" dur="166" decel="50000">
                                          <p:stCondLst>
                                            <p:cond delay="1668"/>
                                          </p:stCondLst>
                                        </p:cTn>
                                        <p:tgtEl>
                                          <p:spTgt spid="20484"/>
                                        </p:tgtEl>
                                      </p:cBhvr>
                                      <p:to x="100000" y="100000"/>
                                    </p:animScale>
                                    <p:animScale>
                                      <p:cBhvr>
                                        <p:cTn id="37" dur="26">
                                          <p:stCondLst>
                                            <p:cond delay="1808"/>
                                          </p:stCondLst>
                                        </p:cTn>
                                        <p:tgtEl>
                                          <p:spTgt spid="20484"/>
                                        </p:tgtEl>
                                      </p:cBhvr>
                                      <p:to x="100000" y="95000"/>
                                    </p:animScale>
                                    <p:animScale>
                                      <p:cBhvr>
                                        <p:cTn id="38" dur="166" decel="50000">
                                          <p:stCondLst>
                                            <p:cond delay="1834"/>
                                          </p:stCondLst>
                                        </p:cTn>
                                        <p:tgtEl>
                                          <p:spTgt spid="20484"/>
                                        </p:tgtEl>
                                      </p:cBhvr>
                                      <p:to x="100000" y="100000"/>
                                    </p:animScale>
                                  </p:childTnLst>
                                </p:cTn>
                              </p:par>
                              <p:par>
                                <p:cTn id="39" presetID="1" presetClass="entr" presetSubtype="0" fill="hold" grpId="0" nodeType="withEffect">
                                  <p:stCondLst>
                                    <p:cond delay="0"/>
                                  </p:stCondLst>
                                  <p:childTnLst>
                                    <p:set>
                                      <p:cBhvr>
                                        <p:cTn id="4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algn="l"/>
            <a:r>
              <a:rPr lang="en-US" altLang="en-US" dirty="0" smtClean="0"/>
              <a:t>Meet a Code Generator</a:t>
            </a:r>
          </a:p>
        </p:txBody>
      </p:sp>
      <p:sp>
        <p:nvSpPr>
          <p:cNvPr id="21507" name="Content Placeholder 6"/>
          <p:cNvSpPr>
            <a:spLocks noGrp="1"/>
          </p:cNvSpPr>
          <p:nvPr>
            <p:ph idx="1"/>
          </p:nvPr>
        </p:nvSpPr>
        <p:spPr/>
        <p:txBody>
          <a:bodyPr/>
          <a:lstStyle/>
          <a:p>
            <a:pPr>
              <a:buFontTx/>
              <a:buNone/>
            </a:pPr>
            <a:r>
              <a:rPr lang="en-US" altLang="en-US" sz="2800" b="1" dirty="0" smtClean="0">
                <a:solidFill>
                  <a:schemeClr val="accent2"/>
                </a:solidFill>
                <a:latin typeface="Courier" pitchFamily="-84" charset="0"/>
              </a:rPr>
              <a:t>rails generate migration </a:t>
            </a:r>
            <a:r>
              <a:rPr lang="en-US" altLang="en-US" sz="2800" b="1" dirty="0" err="1" smtClean="0">
                <a:solidFill>
                  <a:schemeClr val="accent2"/>
                </a:solidFill>
                <a:latin typeface="Courier" pitchFamily="-84" charset="0"/>
              </a:rPr>
              <a:t>CreateMovies</a:t>
            </a:r>
            <a:endParaRPr lang="en-US" altLang="en-US" sz="2800" b="1" dirty="0" smtClean="0">
              <a:solidFill>
                <a:schemeClr val="accent2"/>
              </a:solidFill>
              <a:latin typeface="Courier" pitchFamily="-84" charset="0"/>
            </a:endParaRPr>
          </a:p>
          <a:p>
            <a:r>
              <a:rPr lang="en-US" altLang="en-US" dirty="0" smtClean="0"/>
              <a:t>Note, this just </a:t>
            </a:r>
            <a:r>
              <a:rPr lang="en-US" altLang="en-US" i="1" dirty="0" smtClean="0"/>
              <a:t>creates </a:t>
            </a:r>
            <a:r>
              <a:rPr lang="en-US" altLang="en-US" dirty="0" smtClean="0"/>
              <a:t>the</a:t>
            </a:r>
            <a:br>
              <a:rPr lang="en-US" altLang="en-US" dirty="0" smtClean="0"/>
            </a:br>
            <a:r>
              <a:rPr lang="en-US" altLang="en-US" dirty="0" smtClean="0"/>
              <a:t>migration.  We must</a:t>
            </a:r>
            <a:r>
              <a:rPr lang="en-US" altLang="ja-JP" dirty="0" smtClean="0"/>
              <a:t> </a:t>
            </a:r>
            <a:r>
              <a:rPr lang="en-US" altLang="ja-JP" i="1" dirty="0" smtClean="0"/>
              <a:t>apply </a:t>
            </a:r>
            <a:r>
              <a:rPr lang="en-US" altLang="ja-JP" dirty="0" smtClean="0"/>
              <a:t>it.</a:t>
            </a:r>
          </a:p>
          <a:p>
            <a:r>
              <a:rPr lang="en-US" altLang="en-US" dirty="0" smtClean="0"/>
              <a:t>Apply migration to development:</a:t>
            </a:r>
            <a:br>
              <a:rPr lang="en-US" altLang="en-US" dirty="0" smtClean="0"/>
            </a:br>
            <a:r>
              <a:rPr lang="en-US" altLang="en-US" sz="2800" b="1" dirty="0" smtClean="0">
                <a:solidFill>
                  <a:schemeClr val="accent2"/>
                </a:solidFill>
                <a:latin typeface="Courier" pitchFamily="-84" charset="0"/>
              </a:rPr>
              <a:t>rake </a:t>
            </a:r>
            <a:r>
              <a:rPr lang="en-US" altLang="en-US" sz="2800" b="1" dirty="0" err="1" smtClean="0">
                <a:solidFill>
                  <a:schemeClr val="accent2"/>
                </a:solidFill>
                <a:latin typeface="Courier" pitchFamily="-84" charset="0"/>
              </a:rPr>
              <a:t>db:migrate</a:t>
            </a:r>
            <a:endParaRPr lang="en-US" altLang="en-US" sz="2400" b="1" dirty="0" smtClean="0">
              <a:solidFill>
                <a:schemeClr val="accent2"/>
              </a:solidFill>
              <a:latin typeface="Courier" pitchFamily="-84" charset="0"/>
            </a:endParaRPr>
          </a:p>
          <a:p>
            <a:r>
              <a:rPr lang="en-US" altLang="en-US" dirty="0" smtClean="0"/>
              <a:t> Apply migration to production:</a:t>
            </a:r>
            <a:br>
              <a:rPr lang="en-US" altLang="en-US" dirty="0" smtClean="0"/>
            </a:br>
            <a:r>
              <a:rPr lang="en-US" altLang="en-US" sz="2800" b="1" dirty="0" err="1" smtClean="0">
                <a:solidFill>
                  <a:schemeClr val="accent2"/>
                </a:solidFill>
                <a:latin typeface="Courier" pitchFamily="-84" charset="0"/>
              </a:rPr>
              <a:t>heroku</a:t>
            </a:r>
            <a:r>
              <a:rPr lang="en-US" altLang="en-US" sz="2800" b="1" dirty="0" smtClean="0">
                <a:solidFill>
                  <a:schemeClr val="accent2"/>
                </a:solidFill>
                <a:latin typeface="Courier" pitchFamily="-84" charset="0"/>
              </a:rPr>
              <a:t> rake </a:t>
            </a:r>
            <a:r>
              <a:rPr lang="en-US" altLang="en-US" sz="2800" b="1" dirty="0" err="1" smtClean="0">
                <a:solidFill>
                  <a:schemeClr val="accent2"/>
                </a:solidFill>
                <a:latin typeface="Courier" pitchFamily="-84" charset="0"/>
              </a:rPr>
              <a:t>db:migrate</a:t>
            </a:r>
            <a:endParaRPr lang="en-US" altLang="en-US" sz="2800" b="1" dirty="0" smtClean="0">
              <a:solidFill>
                <a:schemeClr val="accent2"/>
              </a:solidFill>
              <a:latin typeface="Courier" pitchFamily="-84" charset="0"/>
            </a:endParaRPr>
          </a:p>
          <a:p>
            <a:r>
              <a:rPr lang="en-US" altLang="en-US" dirty="0" smtClean="0"/>
              <a:t>Applying migration also records in DB itself which migrations have been applied</a:t>
            </a:r>
          </a:p>
          <a:p>
            <a:endParaRPr lang="en-US" altLang="en-US" dirty="0" smtClean="0"/>
          </a:p>
        </p:txBody>
      </p:sp>
      <p:pic>
        <p:nvPicPr>
          <p:cNvPr id="8" name="Content Placeholder 3" descr="codege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171575" cy="928688"/>
          </a:xfrm>
          <a:prstGeom prst="rect">
            <a:avLst/>
          </a:prstGeom>
          <a:solidFill>
            <a:srgbClr val="D9D9D9"/>
          </a:solidFill>
          <a:ln>
            <a:noFill/>
          </a:ln>
          <a:effectLst>
            <a:outerShdw blurRad="50800" dist="38100" dir="2700000" rotWithShape="0">
              <a:srgbClr val="808080">
                <a:alpha val="42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126163" y="1962150"/>
            <a:ext cx="3017837" cy="400050"/>
          </a:xfrm>
          <a:prstGeom prst="rect">
            <a:avLst/>
          </a:prstGeom>
          <a:solidFill>
            <a:schemeClr val="bg1">
              <a:lumMod val="85000"/>
            </a:schemeClr>
          </a:solidFill>
        </p:spPr>
        <p:txBody>
          <a:bodyPr wrap="none">
            <a:spAutoFit/>
          </a:bodyPr>
          <a:lstStyle/>
          <a:p>
            <a:pPr>
              <a:defRPr/>
            </a:pPr>
            <a:r>
              <a:rPr lang="en-US" sz="2000" i="1">
                <a:latin typeface="Arial Narrow" charset="0"/>
                <a:ea typeface="ＭＳ Ｐゴシック" charset="0"/>
                <a:cs typeface="Arial Narrow" charset="0"/>
                <a:hlinkClick r:id="rId3"/>
              </a:rPr>
              <a:t>http://pastebin.com/VYwbc5fq</a:t>
            </a:r>
            <a:endParaRPr lang="en-US" sz="2000" i="1">
              <a:latin typeface="Arial Narrow" charset="0"/>
              <a:ea typeface="ＭＳ Ｐゴシック" charset="0"/>
              <a:cs typeface="Arial Narrow" charset="0"/>
            </a:endParaRP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smtClean="0"/>
              <a:t>      Rails Cookery #1</a:t>
            </a:r>
          </a:p>
        </p:txBody>
      </p:sp>
      <p:sp>
        <p:nvSpPr>
          <p:cNvPr id="22531" name="Content Placeholder 2"/>
          <p:cNvSpPr>
            <a:spLocks noGrp="1"/>
          </p:cNvSpPr>
          <p:nvPr>
            <p:ph idx="1"/>
          </p:nvPr>
        </p:nvSpPr>
        <p:spPr>
          <a:xfrm>
            <a:off x="304800" y="1371600"/>
            <a:ext cx="8839200" cy="5486400"/>
          </a:xfrm>
        </p:spPr>
        <p:txBody>
          <a:bodyPr/>
          <a:lstStyle/>
          <a:p>
            <a:r>
              <a:rPr lang="en-US" altLang="en-US" sz="2800" smtClean="0"/>
              <a:t>Augmenting app functionality ==</a:t>
            </a:r>
            <a:br>
              <a:rPr lang="en-US" altLang="en-US" sz="2800" smtClean="0"/>
            </a:br>
            <a:r>
              <a:rPr lang="en-US" altLang="en-US" sz="2800" smtClean="0"/>
              <a:t>adding models, views, controller actions</a:t>
            </a:r>
          </a:p>
          <a:p>
            <a:pPr>
              <a:buFontTx/>
              <a:buNone/>
            </a:pPr>
            <a:r>
              <a:rPr lang="en-US" altLang="en-US" sz="2800" smtClean="0"/>
              <a:t>To </a:t>
            </a:r>
            <a:r>
              <a:rPr lang="en-US" altLang="en-US" sz="2800" i="1" smtClean="0"/>
              <a:t>add a new model </a:t>
            </a:r>
            <a:r>
              <a:rPr lang="en-US" altLang="en-US" sz="2800" smtClean="0"/>
              <a:t>to a Rails app:</a:t>
            </a:r>
          </a:p>
          <a:p>
            <a:pPr lvl="1"/>
            <a:r>
              <a:rPr lang="en-US" altLang="en-US" sz="2400" smtClean="0"/>
              <a:t>(or change/add attributes of an existing model)</a:t>
            </a:r>
          </a:p>
          <a:p>
            <a:pPr>
              <a:buFont typeface="Helvetica" panose="020B0604020202020204" pitchFamily="34" charset="0"/>
              <a:buAutoNum type="arabicPeriod"/>
            </a:pPr>
            <a:r>
              <a:rPr lang="en-US" altLang="en-US" sz="2800" smtClean="0"/>
              <a:t>Create a migration describing the changes:</a:t>
            </a:r>
          </a:p>
          <a:p>
            <a:pPr lvl="1">
              <a:buFontTx/>
              <a:buNone/>
            </a:pPr>
            <a:r>
              <a:rPr lang="en-US" altLang="en-US" sz="2400" b="1" smtClean="0">
                <a:solidFill>
                  <a:schemeClr val="accent2"/>
                </a:solidFill>
                <a:latin typeface="Courier New" panose="02070309020205020404" pitchFamily="49" charset="0"/>
                <a:cs typeface="Courier New" panose="02070309020205020404" pitchFamily="49" charset="0"/>
              </a:rPr>
              <a:t>rails generate migration</a:t>
            </a:r>
            <a:r>
              <a:rPr lang="en-US" altLang="en-US" sz="2000" b="1" smtClean="0">
                <a:solidFill>
                  <a:schemeClr val="accent2"/>
                </a:solidFill>
                <a:latin typeface="Courier New" panose="02070309020205020404" pitchFamily="49" charset="0"/>
                <a:cs typeface="Courier New" panose="02070309020205020404" pitchFamily="49" charset="0"/>
              </a:rPr>
              <a:t> </a:t>
            </a:r>
            <a:r>
              <a:rPr lang="en-US" altLang="en-US" sz="2400" smtClean="0"/>
              <a:t>(gives you boilerplate)</a:t>
            </a:r>
          </a:p>
          <a:p>
            <a:pPr>
              <a:buFont typeface="Helvetica" panose="020B0604020202020204" pitchFamily="34" charset="0"/>
              <a:buAutoNum type="arabicPeriod"/>
            </a:pPr>
            <a:r>
              <a:rPr lang="en-US" altLang="en-US" sz="2800" smtClean="0"/>
              <a:t>Apply the migration: </a:t>
            </a:r>
            <a:r>
              <a:rPr lang="en-US" altLang="en-US" sz="2400" b="1" smtClean="0">
                <a:solidFill>
                  <a:schemeClr val="accent2"/>
                </a:solidFill>
                <a:latin typeface="Courier New" panose="02070309020205020404" pitchFamily="49" charset="0"/>
                <a:cs typeface="Courier New" panose="02070309020205020404" pitchFamily="49" charset="0"/>
              </a:rPr>
              <a:t>rake db:migrate</a:t>
            </a:r>
            <a:endParaRPr lang="en-US" altLang="en-US" sz="2000" b="1" smtClean="0">
              <a:solidFill>
                <a:schemeClr val="accent2"/>
              </a:solidFill>
              <a:latin typeface="Courier New" panose="02070309020205020404" pitchFamily="49" charset="0"/>
              <a:cs typeface="Courier New" panose="02070309020205020404" pitchFamily="49" charset="0"/>
            </a:endParaRPr>
          </a:p>
          <a:p>
            <a:pPr>
              <a:buFont typeface="Helvetica" panose="020B0604020202020204" pitchFamily="34" charset="0"/>
              <a:buAutoNum type="arabicPeriod"/>
            </a:pPr>
            <a:r>
              <a:rPr lang="en-US" altLang="en-US" sz="2800" smtClean="0"/>
              <a:t>If new model, create model file </a:t>
            </a:r>
            <a:br>
              <a:rPr lang="en-US" altLang="en-US" sz="2800" smtClean="0"/>
            </a:br>
            <a:r>
              <a:rPr lang="en-US" altLang="en-US" sz="2400" b="1" smtClean="0">
                <a:solidFill>
                  <a:schemeClr val="accent2"/>
                </a:solidFill>
                <a:latin typeface="Courier New" panose="02070309020205020404" pitchFamily="49" charset="0"/>
                <a:cs typeface="Courier New" panose="02070309020205020404" pitchFamily="49" charset="0"/>
              </a:rPr>
              <a:t>app/models/</a:t>
            </a:r>
            <a:r>
              <a:rPr lang="en-US" altLang="en-US" sz="2400" i="1" smtClean="0"/>
              <a:t>model</a:t>
            </a:r>
            <a:r>
              <a:rPr lang="en-US" altLang="en-US" sz="2400" b="1" smtClean="0">
                <a:solidFill>
                  <a:schemeClr val="accent2"/>
                </a:solidFill>
                <a:latin typeface="Courier New" panose="02070309020205020404" pitchFamily="49" charset="0"/>
                <a:cs typeface="Courier New" panose="02070309020205020404" pitchFamily="49" charset="0"/>
              </a:rPr>
              <a:t>.rb</a:t>
            </a:r>
            <a:endParaRPr lang="en-US" altLang="en-US" sz="2800" smtClean="0">
              <a:solidFill>
                <a:srgbClr val="333399"/>
              </a:solidFill>
              <a:latin typeface="Lucida Sans Typewriter" panose="020B0509030504030204" pitchFamily="49" charset="0"/>
            </a:endParaRPr>
          </a:p>
          <a:p>
            <a:pPr>
              <a:buFont typeface="Helvetica" panose="020B0604020202020204" pitchFamily="34" charset="0"/>
              <a:buAutoNum type="arabicPeriod"/>
            </a:pPr>
            <a:r>
              <a:rPr lang="en-US" altLang="en-US" sz="2800" smtClean="0"/>
              <a:t>Update test DB schema: </a:t>
            </a:r>
            <a:r>
              <a:rPr lang="en-US" altLang="en-US" sz="2400" b="1" smtClean="0">
                <a:solidFill>
                  <a:schemeClr val="accent2"/>
                </a:solidFill>
                <a:latin typeface="Courier New" panose="02070309020205020404" pitchFamily="49" charset="0"/>
                <a:cs typeface="Courier New" panose="02070309020205020404" pitchFamily="49" charset="0"/>
              </a:rPr>
              <a:t>rake db:test:prepare</a:t>
            </a:r>
            <a:endParaRPr lang="en-US" altLang="en-US" sz="2800" smtClean="0"/>
          </a:p>
          <a:p>
            <a:endParaRPr lang="en-US" altLang="en-US" sz="2800" smtClean="0"/>
          </a:p>
        </p:txBody>
      </p:sp>
      <p:grpSp>
        <p:nvGrpSpPr>
          <p:cNvPr id="37891" name="Group 6"/>
          <p:cNvGrpSpPr>
            <a:grpSpLocks/>
          </p:cNvGrpSpPr>
          <p:nvPr/>
        </p:nvGrpSpPr>
        <p:grpSpPr bwMode="auto">
          <a:xfrm>
            <a:off x="914400" y="152400"/>
            <a:ext cx="1658937" cy="873125"/>
            <a:chOff x="1356626" y="152400"/>
            <a:chExt cx="1660096" cy="872934"/>
          </a:xfrm>
        </p:grpSpPr>
        <p:pic>
          <p:nvPicPr>
            <p:cNvPr id="37892" name="Picture 3"/>
            <p:cNvPicPr>
              <a:picLocks noChangeAspect="1"/>
            </p:cNvPicPr>
            <p:nvPr/>
          </p:nvPicPr>
          <p:blipFill>
            <a:blip r:embed="rId3">
              <a:extLst>
                <a:ext uri="{28A0092B-C50C-407E-A947-70E740481C1C}">
                  <a14:useLocalDpi xmlns:a14="http://schemas.microsoft.com/office/drawing/2010/main" val="0"/>
                </a:ext>
              </a:extLst>
            </a:blip>
            <a:srcRect l="923" t="1430" r="5673" b="10001"/>
            <a:stretch>
              <a:fillRect/>
            </a:stretch>
          </p:blipFill>
          <p:spPr bwMode="auto">
            <a:xfrm>
              <a:off x="1356626" y="152400"/>
              <a:ext cx="1660096" cy="87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1922299">
              <a:off x="1619050" y="297918"/>
              <a:ext cx="396945" cy="47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1"/>
          </p:nvPr>
        </p:nvSpPr>
        <p:spPr/>
        <p:txBody>
          <a:bodyPr/>
          <a:lstStyle/>
          <a:p>
            <a:fld id="{4D38ED0F-328F-4A4B-8C8A-1F99DD35A61E}" type="slidenum">
              <a:rPr lang="en-US" altLang="en-US" smtClean="0"/>
              <a:pPr/>
              <a:t>24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5CA0D05-0026-4C31-AE66-916C70AB34A2}" type="slidenum">
              <a:rPr lang="en-US" altLang="en-US" sz="1400">
                <a:latin typeface="Helvetica" panose="020B0604020202020204" pitchFamily="34" charset="0"/>
              </a:rPr>
              <a:pPr eaLnBrk="1" hangingPunct="1"/>
              <a:t>25</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38915"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3"/>
          <p:cNvSpPr txBox="1">
            <a:spLocks noChangeArrowheads="1"/>
          </p:cNvSpPr>
          <p:nvPr/>
        </p:nvSpPr>
        <p:spPr bwMode="auto">
          <a:xfrm>
            <a:off x="881062" y="3895725"/>
            <a:ext cx="8034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latin typeface="Helvetica" panose="020B0604020202020204" pitchFamily="34" charset="0"/>
              </a:rPr>
              <a:t>An object representing an instance of a model</a:t>
            </a:r>
          </a:p>
        </p:txBody>
      </p:sp>
      <p:sp>
        <p:nvSpPr>
          <p:cNvPr id="39938" name="TextBox 4"/>
          <p:cNvSpPr txBox="1">
            <a:spLocks noChangeArrowheads="1"/>
          </p:cNvSpPr>
          <p:nvPr/>
        </p:nvSpPr>
        <p:spPr bwMode="auto">
          <a:xfrm>
            <a:off x="881062" y="48101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An object representing a table</a:t>
            </a:r>
            <a:endParaRPr lang="en-US" altLang="en-US" sz="3200" b="1" dirty="0">
              <a:solidFill>
                <a:srgbClr val="99CC00"/>
              </a:solidFill>
              <a:latin typeface="Helvetica" panose="020B0604020202020204" pitchFamily="34" charset="0"/>
            </a:endParaRPr>
          </a:p>
        </p:txBody>
      </p:sp>
      <p:sp>
        <p:nvSpPr>
          <p:cNvPr id="39939" name="TextBox 5"/>
          <p:cNvSpPr txBox="1">
            <a:spLocks noChangeArrowheads="1"/>
          </p:cNvSpPr>
          <p:nvPr/>
        </p:nvSpPr>
        <p:spPr bwMode="auto">
          <a:xfrm>
            <a:off x="881062" y="5724525"/>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latin typeface="Helvetica" panose="020B0604020202020204" pitchFamily="34" charset="0"/>
              </a:rPr>
              <a:t>Give me a break, it could be anything</a:t>
            </a:r>
          </a:p>
        </p:txBody>
      </p:sp>
      <p:grpSp>
        <p:nvGrpSpPr>
          <p:cNvPr id="39940" name="Group 10"/>
          <p:cNvGrpSpPr>
            <a:grpSpLocks/>
          </p:cNvGrpSpPr>
          <p:nvPr/>
        </p:nvGrpSpPr>
        <p:grpSpPr bwMode="auto">
          <a:xfrm>
            <a:off x="469900" y="2981326"/>
            <a:ext cx="7116762" cy="549759"/>
            <a:chOff x="960651" y="1743729"/>
            <a:chExt cx="7116549" cy="412026"/>
          </a:xfrm>
        </p:grpSpPr>
        <p:sp>
          <p:nvSpPr>
            <p:cNvPr id="39946" name="TextBox 2"/>
            <p:cNvSpPr txBox="1">
              <a:spLocks noChangeArrowheads="1"/>
            </p:cNvSpPr>
            <p:nvPr/>
          </p:nvSpPr>
          <p:spPr bwMode="auto">
            <a:xfrm>
              <a:off x="1371600" y="1743729"/>
              <a:ext cx="6705600" cy="39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An object representing a database</a:t>
              </a:r>
            </a:p>
          </p:txBody>
        </p:sp>
        <p:sp>
          <p:nvSpPr>
            <p:cNvPr id="39947" name="Rectangle 6"/>
            <p:cNvSpPr>
              <a:spLocks noChangeAspect="1" noChangeArrowheads="1"/>
            </p:cNvSpPr>
            <p:nvPr/>
          </p:nvSpPr>
          <p:spPr bwMode="auto">
            <a:xfrm>
              <a:off x="960651" y="1809752"/>
              <a:ext cx="492428" cy="34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p>
          </p:txBody>
        </p:sp>
      </p:grpSp>
      <p:sp>
        <p:nvSpPr>
          <p:cNvPr id="39941" name="Rectangle 7"/>
          <p:cNvSpPr>
            <a:spLocks noChangeArrowheads="1"/>
          </p:cNvSpPr>
          <p:nvPr/>
        </p:nvSpPr>
        <p:spPr bwMode="auto">
          <a:xfrm>
            <a:off x="469900" y="39989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39942" name="Rectangle 8"/>
          <p:cNvSpPr>
            <a:spLocks noChangeArrowheads="1"/>
          </p:cNvSpPr>
          <p:nvPr/>
        </p:nvSpPr>
        <p:spPr bwMode="auto">
          <a:xfrm>
            <a:off x="469900" y="4913312"/>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9943" name="Rectangle 9"/>
          <p:cNvSpPr>
            <a:spLocks noChangeArrowheads="1"/>
          </p:cNvSpPr>
          <p:nvPr/>
        </p:nvSpPr>
        <p:spPr bwMode="auto">
          <a:xfrm>
            <a:off x="457200" y="5811837"/>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3994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E7C4BF7-B435-43DF-946B-FEAE9578CD21}" type="slidenum">
              <a:rPr lang="en-US" altLang="en-US" sz="1400">
                <a:latin typeface="Helvetica" panose="020B0604020202020204" pitchFamily="34" charset="0"/>
              </a:rPr>
              <a:pPr eaLnBrk="1" hangingPunct="1"/>
              <a:t>26</a:t>
            </a:fld>
            <a:endParaRPr lang="en-US" altLang="en-US" sz="1400">
              <a:latin typeface="Helvetica" panose="020B0604020202020204" pitchFamily="34" charset="0"/>
            </a:endParaRPr>
          </a:p>
        </p:txBody>
      </p:sp>
      <p:sp>
        <p:nvSpPr>
          <p:cNvPr id="39945" name="TextBox 12"/>
          <p:cNvSpPr txBox="1">
            <a:spLocks noChangeArrowheads="1"/>
          </p:cNvSpPr>
          <p:nvPr/>
        </p:nvSpPr>
        <p:spPr bwMode="auto">
          <a:xfrm>
            <a:off x="685800" y="1524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latin typeface="Helvetica" panose="020B0604020202020204" pitchFamily="34" charset="0"/>
              </a:rPr>
              <a:t>Based on what </a:t>
            </a:r>
            <a:r>
              <a:rPr lang="en-US" altLang="en-US" sz="2800" dirty="0" smtClean="0">
                <a:latin typeface="Helvetica" panose="020B0604020202020204" pitchFamily="34" charset="0"/>
              </a:rPr>
              <a:t>you’</a:t>
            </a:r>
            <a:r>
              <a:rPr lang="en-US" altLang="ja-JP" sz="2800" dirty="0" smtClean="0">
                <a:latin typeface="Helvetica" panose="020B0604020202020204" pitchFamily="34" charset="0"/>
              </a:rPr>
              <a:t>ve </a:t>
            </a:r>
            <a:r>
              <a:rPr lang="en-US" altLang="ja-JP" sz="2800" dirty="0">
                <a:latin typeface="Helvetica" panose="020B0604020202020204" pitchFamily="34" charset="0"/>
              </a:rPr>
              <a:t>seen of Rails, what kind of object is </a:t>
            </a:r>
            <a:r>
              <a:rPr lang="en-US" altLang="ja-JP" sz="2800" i="1" dirty="0">
                <a:latin typeface="Helvetica" panose="020B0604020202020204" pitchFamily="34" charset="0"/>
              </a:rPr>
              <a:t>likely </a:t>
            </a:r>
            <a:r>
              <a:rPr lang="en-US" altLang="ja-JP" sz="2800" dirty="0">
                <a:latin typeface="Helvetica" panose="020B0604020202020204" pitchFamily="34" charset="0"/>
              </a:rPr>
              <a:t>being yielded in the migration code:</a:t>
            </a:r>
            <a:br>
              <a:rPr lang="en-US" altLang="ja-JP" sz="2800" dirty="0">
                <a:latin typeface="Helvetica" panose="020B0604020202020204" pitchFamily="34" charset="0"/>
              </a:rPr>
            </a:br>
            <a:r>
              <a:rPr lang="en-US" altLang="ja-JP" dirty="0" err="1">
                <a:solidFill>
                  <a:srgbClr val="333399"/>
                </a:solidFill>
                <a:latin typeface="Lucida Sans Typewriter" panose="020B0509030504030204" pitchFamily="49" charset="0"/>
              </a:rPr>
              <a:t>def</a:t>
            </a:r>
            <a:r>
              <a:rPr lang="en-US" altLang="ja-JP" dirty="0">
                <a:solidFill>
                  <a:srgbClr val="333399"/>
                </a:solidFill>
                <a:latin typeface="Lucida Sans Typewriter" panose="020B0509030504030204" pitchFamily="49" charset="0"/>
              </a:rPr>
              <a:t> up</a:t>
            </a:r>
            <a:br>
              <a:rPr lang="en-US" altLang="ja-JP" dirty="0">
                <a:solidFill>
                  <a:srgbClr val="333399"/>
                </a:solidFill>
                <a:latin typeface="Lucida Sans Typewriter" panose="020B0509030504030204" pitchFamily="49" charset="0"/>
              </a:rPr>
            </a:br>
            <a:r>
              <a:rPr lang="en-US" altLang="ja-JP" dirty="0">
                <a:solidFill>
                  <a:srgbClr val="333399"/>
                </a:solidFill>
                <a:latin typeface="Lucida Sans Typewriter" panose="020B0509030504030204" pitchFamily="49" charset="0"/>
              </a:rPr>
              <a:t>  </a:t>
            </a:r>
            <a:r>
              <a:rPr lang="en-US" altLang="ja-JP" dirty="0" err="1">
                <a:solidFill>
                  <a:srgbClr val="333399"/>
                </a:solidFill>
                <a:latin typeface="Lucida Sans Typewriter" panose="020B0509030504030204" pitchFamily="49" charset="0"/>
              </a:rPr>
              <a:t>create_table</a:t>
            </a:r>
            <a:r>
              <a:rPr lang="en-US" altLang="ja-JP" dirty="0">
                <a:solidFill>
                  <a:srgbClr val="333399"/>
                </a:solidFill>
                <a:latin typeface="Lucida Sans Typewriter" panose="020B0509030504030204" pitchFamily="49" charset="0"/>
              </a:rPr>
              <a:t> 'movies' do |</a:t>
            </a:r>
            <a:r>
              <a:rPr lang="en-US" altLang="ja-JP" dirty="0">
                <a:solidFill>
                  <a:srgbClr val="FF0000"/>
                </a:solidFill>
                <a:latin typeface="Lucida Sans Typewriter" panose="020B0509030504030204" pitchFamily="49" charset="0"/>
              </a:rPr>
              <a:t>t</a:t>
            </a:r>
            <a:r>
              <a:rPr lang="en-US" altLang="ja-JP" dirty="0">
                <a:solidFill>
                  <a:srgbClr val="333399"/>
                </a:solidFill>
                <a:latin typeface="Lucida Sans Typewriter" panose="020B0509030504030204" pitchFamily="49" charset="0"/>
              </a:rPr>
              <a:t>|     </a:t>
            </a:r>
            <a:br>
              <a:rPr lang="en-US" altLang="ja-JP" dirty="0">
                <a:solidFill>
                  <a:srgbClr val="333399"/>
                </a:solidFill>
                <a:latin typeface="Lucida Sans Typewriter" panose="020B0509030504030204" pitchFamily="49" charset="0"/>
              </a:rPr>
            </a:br>
            <a:r>
              <a:rPr lang="en-US" altLang="ja-JP" dirty="0">
                <a:solidFill>
                  <a:srgbClr val="333399"/>
                </a:solidFill>
                <a:latin typeface="Lucida Sans Typewriter" panose="020B0509030504030204" pitchFamily="49" charset="0"/>
              </a:rPr>
              <a:t>    </a:t>
            </a:r>
            <a:r>
              <a:rPr lang="en-US" altLang="ja-JP" dirty="0" err="1">
                <a:solidFill>
                  <a:srgbClr val="FF0000"/>
                </a:solidFill>
                <a:latin typeface="Lucida Sans Typewriter" panose="020B0509030504030204" pitchFamily="49" charset="0"/>
              </a:rPr>
              <a:t>t</a:t>
            </a:r>
            <a:r>
              <a:rPr lang="en-US" altLang="ja-JP" dirty="0" err="1">
                <a:solidFill>
                  <a:srgbClr val="333399"/>
                </a:solidFill>
                <a:latin typeface="Lucida Sans Typewriter" panose="020B0509030504030204" pitchFamily="49" charset="0"/>
              </a:rPr>
              <a:t>.datetime</a:t>
            </a:r>
            <a:r>
              <a:rPr lang="en-US" altLang="ja-JP" dirty="0">
                <a:solidFill>
                  <a:srgbClr val="333399"/>
                </a:solidFill>
                <a:latin typeface="Lucida Sans Typewriter" panose="020B0509030504030204" pitchFamily="49" charset="0"/>
              </a:rPr>
              <a:t> '</a:t>
            </a:r>
            <a:r>
              <a:rPr lang="en-US" altLang="ja-JP" dirty="0" err="1">
                <a:solidFill>
                  <a:srgbClr val="333399"/>
                </a:solidFill>
                <a:latin typeface="Lucida Sans Typewriter" panose="020B0509030504030204" pitchFamily="49" charset="0"/>
              </a:rPr>
              <a:t>release_date</a:t>
            </a:r>
            <a:r>
              <a:rPr lang="en-US" altLang="ja-JP" dirty="0">
                <a:solidFill>
                  <a:srgbClr val="333399"/>
                </a:solidFill>
                <a:latin typeface="Lucida Sans Typewriter" panose="020B0509030504030204" pitchFamily="49" charset="0"/>
              </a:rPr>
              <a:t>' ...</a:t>
            </a:r>
            <a:br>
              <a:rPr lang="en-US" altLang="ja-JP" dirty="0">
                <a:solidFill>
                  <a:srgbClr val="333399"/>
                </a:solidFill>
                <a:latin typeface="Lucida Sans Typewriter" panose="020B0509030504030204" pitchFamily="49" charset="0"/>
              </a:rPr>
            </a:br>
            <a:r>
              <a:rPr lang="en-US" altLang="ja-JP" dirty="0">
                <a:solidFill>
                  <a:srgbClr val="333399"/>
                </a:solidFill>
                <a:latin typeface="Lucida Sans Typewriter" panose="020B0509030504030204" pitchFamily="49" charset="0"/>
              </a:rPr>
              <a:t>  end</a:t>
            </a:r>
            <a:br>
              <a:rPr lang="en-US" altLang="ja-JP" dirty="0">
                <a:solidFill>
                  <a:srgbClr val="333399"/>
                </a:solidFill>
                <a:latin typeface="Lucida Sans Typewriter" panose="020B0509030504030204" pitchFamily="49" charset="0"/>
              </a:rPr>
            </a:br>
            <a:r>
              <a:rPr lang="en-US" altLang="ja-JP" dirty="0" err="1">
                <a:solidFill>
                  <a:srgbClr val="333399"/>
                </a:solidFill>
                <a:latin typeface="Lucida Sans Typewriter" panose="020B0509030504030204" pitchFamily="49" charset="0"/>
              </a:rPr>
              <a:t>end</a:t>
            </a:r>
            <a:endParaRPr lang="en-US" altLang="en-US" sz="2800" dirty="0">
              <a:solidFill>
                <a:srgbClr val="333399"/>
              </a:solidFill>
              <a:latin typeface="Lucida Sans Typewriter" panose="020B05090305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5CD2103-BDB4-40AC-AA16-76FE9F419691}" type="slidenum">
              <a:rPr lang="en-US" altLang="en-US" sz="1400">
                <a:latin typeface="Helvetica" panose="020B0604020202020204" pitchFamily="34" charset="0"/>
              </a:rPr>
              <a:pPr eaLnBrk="1" hangingPunct="1"/>
              <a:t>27</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41987"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ctrTitle"/>
          </p:nvPr>
        </p:nvSpPr>
        <p:spPr/>
        <p:txBody>
          <a:bodyPr/>
          <a:lstStyle/>
          <a:p>
            <a:pPr eaLnBrk="1" hangingPunct="1"/>
            <a:r>
              <a:rPr lang="en-US" altLang="en-US" smtClean="0"/>
              <a:t>Models: Finding, Updating, Deleting</a:t>
            </a:r>
            <a:br>
              <a:rPr lang="en-US" altLang="en-US" smtClean="0"/>
            </a:br>
            <a:r>
              <a:rPr lang="en-US" altLang="en-US" sz="3200" i="1" smtClean="0"/>
              <a:t>(Engineering Software as a Service §4.3)</a:t>
            </a:r>
            <a:endParaRPr lang="en-US" altLang="en-US" sz="3200" smtClean="0"/>
          </a:p>
        </p:txBody>
      </p:sp>
      <p:sp>
        <p:nvSpPr>
          <p:cNvPr id="4301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dirty="0" smtClean="0">
                <a:solidFill>
                  <a:srgbClr val="FF0000"/>
                </a:solidFill>
              </a:rPr>
              <a:t>R</a:t>
            </a:r>
            <a:r>
              <a:rPr lang="en-US" altLang="en-US" dirty="0" smtClean="0"/>
              <a:t>ead: Finding </a:t>
            </a:r>
            <a:r>
              <a:rPr lang="en-US" altLang="en-US" dirty="0"/>
              <a:t>T</a:t>
            </a:r>
            <a:r>
              <a:rPr lang="en-US" altLang="en-US" dirty="0" smtClean="0"/>
              <a:t>hings in DB</a:t>
            </a:r>
          </a:p>
        </p:txBody>
      </p:sp>
      <p:sp>
        <p:nvSpPr>
          <p:cNvPr id="3" name="Content Placeholder 2"/>
          <p:cNvSpPr>
            <a:spLocks noGrp="1"/>
          </p:cNvSpPr>
          <p:nvPr>
            <p:ph idx="1"/>
          </p:nvPr>
        </p:nvSpPr>
        <p:spPr>
          <a:xfrm>
            <a:off x="228600" y="1371600"/>
            <a:ext cx="8839200" cy="4754563"/>
          </a:xfrm>
        </p:spPr>
        <p:txBody>
          <a:bodyPr/>
          <a:lstStyle/>
          <a:p>
            <a:r>
              <a:rPr lang="en-US" altLang="en-US" smtClean="0"/>
              <a:t>class method </a:t>
            </a:r>
            <a:r>
              <a:rPr lang="en-US" altLang="en-US" sz="2800" smtClean="0">
                <a:solidFill>
                  <a:schemeClr val="accent2"/>
                </a:solidFill>
                <a:latin typeface="Lucida Sans Typewriter" panose="020B0509030504030204" pitchFamily="49" charset="0"/>
              </a:rPr>
              <a:t>where</a:t>
            </a:r>
            <a:r>
              <a:rPr lang="en-US" altLang="en-US" sz="3600" smtClean="0"/>
              <a:t> </a:t>
            </a:r>
            <a:r>
              <a:rPr lang="en-US" altLang="en-US" smtClean="0"/>
              <a:t>selects objects based on attributes</a:t>
            </a:r>
          </a:p>
          <a:p>
            <a:pPr>
              <a:spcBef>
                <a:spcPct val="0"/>
              </a:spcBef>
              <a:buFontTx/>
              <a:buNone/>
            </a:pPr>
            <a:r>
              <a:rPr lang="en-US" altLang="en-US" sz="2400" smtClean="0">
                <a:solidFill>
                  <a:schemeClr val="accent2"/>
                </a:solidFill>
                <a:latin typeface="Lucida Sans Typewriter" panose="020B0509030504030204" pitchFamily="49" charset="0"/>
              </a:rPr>
              <a:t>Movie.where("rating='PG'")</a:t>
            </a:r>
          </a:p>
          <a:p>
            <a:pPr>
              <a:spcBef>
                <a:spcPct val="0"/>
              </a:spcBef>
              <a:buFontTx/>
              <a:buNone/>
            </a:pPr>
            <a:r>
              <a:rPr lang="en-US" altLang="en-US" sz="2400" smtClean="0">
                <a:solidFill>
                  <a:schemeClr val="accent2"/>
                </a:solidFill>
                <a:latin typeface="Lucida Sans Typewriter" panose="020B0509030504030204" pitchFamily="49" charset="0"/>
              </a:rPr>
              <a:t>Movie.where('release_date &lt; </a:t>
            </a:r>
            <a:r>
              <a:rPr lang="en-US" altLang="en-US" sz="2400" smtClean="0">
                <a:solidFill>
                  <a:srgbClr val="FF0000"/>
                </a:solidFill>
                <a:latin typeface="Lucida Sans Typewriter" panose="020B0509030504030204" pitchFamily="49" charset="0"/>
              </a:rPr>
              <a:t>:cutoff</a:t>
            </a:r>
            <a:r>
              <a:rPr lang="en-US" altLang="en-US" sz="2400" smtClean="0">
                <a:solidFill>
                  <a:schemeClr val="accent2"/>
                </a:solidFill>
                <a:latin typeface="Lucida Sans Typewriter" panose="020B0509030504030204" pitchFamily="49" charset="0"/>
              </a:rPr>
              <a:t> and</a:t>
            </a:r>
            <a:br>
              <a:rPr lang="en-US" altLang="en-US" sz="2400" smtClean="0">
                <a:solidFill>
                  <a:schemeClr val="accent2"/>
                </a:solidFill>
                <a:latin typeface="Lucida Sans Typewriter" panose="020B0509030504030204" pitchFamily="49" charset="0"/>
              </a:rPr>
            </a:br>
            <a:r>
              <a:rPr lang="en-US" altLang="en-US" sz="2400" smtClean="0">
                <a:solidFill>
                  <a:schemeClr val="accent2"/>
                </a:solidFill>
                <a:latin typeface="Lucida Sans Typewriter" panose="020B0509030504030204" pitchFamily="49" charset="0"/>
              </a:rPr>
              <a:t>   rating = </a:t>
            </a:r>
            <a:r>
              <a:rPr lang="en-US" altLang="en-US" sz="2400" smtClean="0">
                <a:solidFill>
                  <a:srgbClr val="008000"/>
                </a:solidFill>
                <a:latin typeface="Lucida Sans Typewriter" panose="020B0509030504030204" pitchFamily="49" charset="0"/>
              </a:rPr>
              <a:t>:rating</a:t>
            </a:r>
            <a:r>
              <a:rPr lang="en-US" altLang="en-US" sz="2400" smtClean="0">
                <a:solidFill>
                  <a:schemeClr val="accent2"/>
                </a:solidFill>
                <a:latin typeface="Lucida Sans Typewriter" panose="020B0509030504030204" pitchFamily="49" charset="0"/>
              </a:rPr>
              <a:t>',</a:t>
            </a:r>
            <a:br>
              <a:rPr lang="en-US" altLang="en-US" sz="2400" smtClean="0">
                <a:solidFill>
                  <a:schemeClr val="accent2"/>
                </a:solidFill>
                <a:latin typeface="Lucida Sans Typewriter" panose="020B0509030504030204" pitchFamily="49" charset="0"/>
              </a:rPr>
            </a:br>
            <a:r>
              <a:rPr lang="en-US" altLang="en-US" sz="2400" smtClean="0">
                <a:solidFill>
                  <a:schemeClr val="accent2"/>
                </a:solidFill>
                <a:latin typeface="Lucida Sans Typewriter" panose="020B0509030504030204" pitchFamily="49" charset="0"/>
              </a:rPr>
              <a:t>   </a:t>
            </a:r>
            <a:r>
              <a:rPr lang="en-US" altLang="en-US" sz="2400" smtClean="0">
                <a:solidFill>
                  <a:srgbClr val="008000"/>
                </a:solidFill>
                <a:latin typeface="Lucida Sans Typewriter" panose="020B0509030504030204" pitchFamily="49" charset="0"/>
              </a:rPr>
              <a:t>:rating</a:t>
            </a:r>
            <a:r>
              <a:rPr lang="en-US" altLang="en-US" sz="2400" smtClean="0">
                <a:solidFill>
                  <a:schemeClr val="accent2"/>
                </a:solidFill>
                <a:latin typeface="Lucida Sans Typewriter" panose="020B0509030504030204" pitchFamily="49" charset="0"/>
              </a:rPr>
              <a:t> =&gt; 'PG', </a:t>
            </a:r>
            <a:r>
              <a:rPr lang="en-US" altLang="en-US" sz="2400" smtClean="0">
                <a:solidFill>
                  <a:srgbClr val="FF0000"/>
                </a:solidFill>
                <a:latin typeface="Lucida Sans Typewriter" panose="020B0509030504030204" pitchFamily="49" charset="0"/>
              </a:rPr>
              <a:t>:cutoff</a:t>
            </a:r>
            <a:r>
              <a:rPr lang="en-US" altLang="en-US" sz="2400" smtClean="0">
                <a:solidFill>
                  <a:schemeClr val="accent2"/>
                </a:solidFill>
                <a:latin typeface="Lucida Sans Typewriter" panose="020B0509030504030204" pitchFamily="49" charset="0"/>
              </a:rPr>
              <a:t> =&gt; 1.year.ago)</a:t>
            </a:r>
          </a:p>
          <a:p>
            <a:pPr>
              <a:spcBef>
                <a:spcPct val="0"/>
              </a:spcBef>
              <a:buFontTx/>
              <a:buNone/>
            </a:pPr>
            <a:r>
              <a:rPr lang="en-US" altLang="en-US" sz="2400" smtClean="0">
                <a:solidFill>
                  <a:schemeClr val="accent2"/>
                </a:solidFill>
                <a:latin typeface="Lucida Sans Typewriter" panose="020B0509030504030204" pitchFamily="49" charset="0"/>
              </a:rPr>
              <a:t>Movie.where("rating=#{rating}") </a:t>
            </a:r>
            <a:r>
              <a:rPr lang="en-US" altLang="en-US" sz="2400" smtClean="0">
                <a:solidFill>
                  <a:srgbClr val="FF0000"/>
                </a:solidFill>
                <a:latin typeface="Lucida Sans Typewriter" panose="020B0509030504030204" pitchFamily="49" charset="0"/>
              </a:rPr>
              <a:t># BAD IDEA!</a:t>
            </a:r>
          </a:p>
          <a:p>
            <a:r>
              <a:rPr lang="en-US" altLang="en-US" smtClean="0"/>
              <a:t>Can be chained together efficiently</a:t>
            </a:r>
          </a:p>
          <a:p>
            <a:pPr>
              <a:spcBef>
                <a:spcPct val="0"/>
              </a:spcBef>
              <a:buFontTx/>
              <a:buNone/>
            </a:pPr>
            <a:r>
              <a:rPr lang="en-US" altLang="en-US" sz="2400" smtClean="0">
                <a:solidFill>
                  <a:schemeClr val="accent2"/>
                </a:solidFill>
                <a:latin typeface="Lucida Sans Typewriter" panose="020B0509030504030204" pitchFamily="49" charset="0"/>
              </a:rPr>
              <a:t>kiddie = Movie.where("rating='G'")</a:t>
            </a:r>
          </a:p>
          <a:p>
            <a:pPr>
              <a:spcBef>
                <a:spcPct val="0"/>
              </a:spcBef>
              <a:buFontTx/>
              <a:buNone/>
            </a:pPr>
            <a:endParaRPr lang="en-US" altLang="en-US" sz="2400" smtClean="0">
              <a:solidFill>
                <a:schemeClr val="accent2"/>
              </a:solidFill>
              <a:latin typeface="Lucida Sans Typewriter" panose="020B0509030504030204" pitchFamily="49" charset="0"/>
            </a:endParaRPr>
          </a:p>
          <a:p>
            <a:pPr>
              <a:spcBef>
                <a:spcPct val="0"/>
              </a:spcBef>
              <a:buFontTx/>
              <a:buNone/>
            </a:pPr>
            <a:r>
              <a:rPr lang="en-US" altLang="en-US" sz="2400" smtClean="0">
                <a:solidFill>
                  <a:schemeClr val="accent2"/>
                </a:solidFill>
                <a:latin typeface="Lucida Sans Typewriter" panose="020B0509030504030204" pitchFamily="49" charset="0"/>
              </a:rPr>
              <a:t>old_kids_films = </a:t>
            </a:r>
            <a:br>
              <a:rPr lang="en-US" altLang="en-US" sz="2400" smtClean="0">
                <a:solidFill>
                  <a:schemeClr val="accent2"/>
                </a:solidFill>
                <a:latin typeface="Lucida Sans Typewriter" panose="020B0509030504030204" pitchFamily="49" charset="0"/>
              </a:rPr>
            </a:br>
            <a:r>
              <a:rPr lang="en-US" altLang="en-US" sz="2400" smtClean="0">
                <a:solidFill>
                  <a:schemeClr val="accent2"/>
                </a:solidFill>
                <a:latin typeface="Lucida Sans Typewriter" panose="020B0509030504030204" pitchFamily="49" charset="0"/>
              </a:rPr>
              <a:t>kiddie.where("release_date &lt; ?",30.years.ago)</a:t>
            </a:r>
            <a:r>
              <a:rPr lang="en-US" altLang="en-US" sz="2800" smtClean="0"/>
              <a:t/>
            </a:r>
            <a:br>
              <a:rPr lang="en-US" altLang="en-US" sz="2800" smtClean="0"/>
            </a:br>
            <a:endParaRPr lang="en-US" altLang="en-US" sz="2800" smtClean="0"/>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29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smtClean="0"/>
              <a:t>RASP</a:t>
            </a:r>
          </a:p>
        </p:txBody>
      </p:sp>
      <p:sp>
        <p:nvSpPr>
          <p:cNvPr id="48131" name="Content Placeholder 2"/>
          <p:cNvSpPr>
            <a:spLocks noGrp="1"/>
          </p:cNvSpPr>
          <p:nvPr>
            <p:ph idx="1"/>
          </p:nvPr>
        </p:nvSpPr>
        <p:spPr/>
        <p:txBody>
          <a:bodyPr/>
          <a:lstStyle/>
          <a:p>
            <a:r>
              <a:rPr lang="en-US" altLang="en-US" b="1" i="1" dirty="0" smtClean="0"/>
              <a:t>Debugging is a fact of life.</a:t>
            </a:r>
          </a:p>
          <a:p>
            <a:r>
              <a:rPr lang="en-US" altLang="en-US" b="1" dirty="0" smtClean="0"/>
              <a:t>R</a:t>
            </a:r>
            <a:r>
              <a:rPr lang="en-US" altLang="en-US" dirty="0" smtClean="0"/>
              <a:t>ead the error message. Really read it.</a:t>
            </a:r>
          </a:p>
          <a:p>
            <a:r>
              <a:rPr lang="en-US" altLang="en-US" b="1" dirty="0" smtClean="0"/>
              <a:t>A</a:t>
            </a:r>
            <a:r>
              <a:rPr lang="en-US" altLang="en-US" dirty="0" smtClean="0"/>
              <a:t>sk a colleague an </a:t>
            </a:r>
            <a:r>
              <a:rPr lang="en-US" altLang="en-US" i="1" dirty="0" smtClean="0"/>
              <a:t>informed </a:t>
            </a:r>
            <a:r>
              <a:rPr lang="en-US" altLang="en-US" dirty="0" smtClean="0"/>
              <a:t>question.</a:t>
            </a:r>
          </a:p>
          <a:p>
            <a:r>
              <a:rPr lang="en-US" altLang="en-US" b="1" dirty="0" smtClean="0"/>
              <a:t>S</a:t>
            </a:r>
            <a:r>
              <a:rPr lang="en-US" altLang="en-US" dirty="0" smtClean="0"/>
              <a:t>earch using </a:t>
            </a:r>
            <a:r>
              <a:rPr lang="en-US" altLang="en-US" dirty="0" err="1" smtClean="0"/>
              <a:t>StackOverflow</a:t>
            </a:r>
            <a:r>
              <a:rPr lang="en-US" altLang="en-US" dirty="0" smtClean="0"/>
              <a:t>, a search engine, etc.  </a:t>
            </a:r>
          </a:p>
          <a:p>
            <a:pPr lvl="1"/>
            <a:r>
              <a:rPr lang="en-US" altLang="en-US" dirty="0" smtClean="0"/>
              <a:t>Especially for errors involving specific </a:t>
            </a:r>
            <a:r>
              <a:rPr lang="en-US" altLang="en-US" dirty="0" smtClean="0">
                <a:solidFill>
                  <a:srgbClr val="FF0000"/>
                </a:solidFill>
              </a:rPr>
              <a:t>versions </a:t>
            </a:r>
            <a:r>
              <a:rPr lang="en-US" altLang="en-US" dirty="0" smtClean="0"/>
              <a:t> of gems, OS, etc.</a:t>
            </a:r>
          </a:p>
          <a:p>
            <a:r>
              <a:rPr lang="en-US" altLang="en-US" b="1" dirty="0" smtClean="0"/>
              <a:t>P</a:t>
            </a:r>
            <a:r>
              <a:rPr lang="en-US" altLang="en-US" dirty="0" smtClean="0"/>
              <a:t>ost on </a:t>
            </a:r>
            <a:r>
              <a:rPr lang="en-US" altLang="en-US" dirty="0" err="1" smtClean="0"/>
              <a:t>StackOverflow</a:t>
            </a:r>
            <a:r>
              <a:rPr lang="en-US" altLang="en-US" dirty="0" smtClean="0"/>
              <a:t>, class forums, etc.</a:t>
            </a:r>
          </a:p>
          <a:p>
            <a:pPr lvl="1"/>
            <a:r>
              <a:rPr lang="en-US" altLang="en-US" dirty="0" smtClean="0"/>
              <a:t>Others are as busy as you. Help them help you by providing </a:t>
            </a:r>
            <a:r>
              <a:rPr lang="en-US" altLang="en-US" i="1" dirty="0" smtClean="0"/>
              <a:t>minimal but complete </a:t>
            </a:r>
            <a:r>
              <a:rPr lang="en-US" altLang="en-US" dirty="0" smtClean="0"/>
              <a:t>information</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smtClean="0">
                <a:solidFill>
                  <a:srgbClr val="FF0000"/>
                </a:solidFill>
              </a:rPr>
              <a:t>R</a:t>
            </a:r>
            <a:r>
              <a:rPr lang="en-US" altLang="en-US" smtClean="0"/>
              <a:t>ead: </a:t>
            </a:r>
            <a:r>
              <a:rPr lang="en-US" altLang="en-US" sz="3600" smtClean="0">
                <a:solidFill>
                  <a:schemeClr val="accent2"/>
                </a:solidFill>
                <a:latin typeface="Lucida Sans Typewriter" panose="020B0509030504030204" pitchFamily="49" charset="0"/>
              </a:rPr>
              <a:t>find_*</a:t>
            </a:r>
          </a:p>
        </p:txBody>
      </p:sp>
      <p:sp>
        <p:nvSpPr>
          <p:cNvPr id="33795" name="Content Placeholder 2"/>
          <p:cNvSpPr>
            <a:spLocks noGrp="1"/>
          </p:cNvSpPr>
          <p:nvPr>
            <p:ph idx="1"/>
          </p:nvPr>
        </p:nvSpPr>
        <p:spPr>
          <a:xfrm>
            <a:off x="228600" y="1371600"/>
            <a:ext cx="8686800" cy="4754563"/>
          </a:xfrm>
        </p:spPr>
        <p:txBody>
          <a:bodyPr/>
          <a:lstStyle/>
          <a:p>
            <a:pPr>
              <a:defRPr/>
            </a:pPr>
            <a:r>
              <a:rPr lang="en-US" dirty="0">
                <a:ea typeface="ＭＳ Ｐゴシック" charset="0"/>
                <a:cs typeface="ＭＳ Ｐゴシック" charset="0"/>
              </a:rPr>
              <a:t>find by id:</a:t>
            </a:r>
            <a:br>
              <a:rPr lang="en-US" dirty="0">
                <a:ea typeface="ＭＳ Ｐゴシック" charset="0"/>
                <a:cs typeface="ＭＳ Ｐゴシック" charset="0"/>
              </a:rPr>
            </a:br>
            <a:r>
              <a:rPr lang="en-US" sz="2800" dirty="0" err="1">
                <a:solidFill>
                  <a:schemeClr val="accent2"/>
                </a:solidFill>
                <a:latin typeface="Lucida Sans Typewriter" charset="0"/>
                <a:ea typeface="ＭＳ Ｐゴシック" charset="0"/>
                <a:cs typeface="Lucida Sans Typewriter" charset="0"/>
              </a:rPr>
              <a:t>Movie.find</a:t>
            </a:r>
            <a:r>
              <a:rPr lang="en-US" sz="2800" dirty="0">
                <a:solidFill>
                  <a:schemeClr val="accent2"/>
                </a:solidFill>
                <a:latin typeface="Lucida Sans Typewriter" charset="0"/>
                <a:ea typeface="ＭＳ Ｐゴシック" charset="0"/>
                <a:cs typeface="Lucida Sans Typewriter" charset="0"/>
              </a:rPr>
              <a:t>(3) </a:t>
            </a:r>
            <a:r>
              <a:rPr lang="en-US" sz="2800" i="1" dirty="0" smtClean="0">
                <a:solidFill>
                  <a:schemeClr val="bg2"/>
                </a:solidFill>
                <a:latin typeface="Lucida Sans Typewriter" charset="0"/>
                <a:ea typeface="ＭＳ Ｐゴシック" charset="0"/>
                <a:cs typeface="Lucida Sans Typewriter" charset="0"/>
              </a:rPr>
              <a:t># </a:t>
            </a:r>
            <a:r>
              <a:rPr lang="en-US" sz="2800" i="1" dirty="0" smtClean="0">
                <a:solidFill>
                  <a:srgbClr val="FF0000"/>
                </a:solidFill>
                <a:latin typeface="Lucida Sans Typewriter" charset="0"/>
                <a:ea typeface="ＭＳ Ｐゴシック" charset="0"/>
                <a:cs typeface="Lucida Sans Typewriter" charset="0"/>
              </a:rPr>
              <a:t>exception </a:t>
            </a:r>
            <a:r>
              <a:rPr lang="en-US" sz="2800" i="1" dirty="0">
                <a:solidFill>
                  <a:schemeClr val="bg2"/>
                </a:solidFill>
                <a:latin typeface="Lucida Sans Typewriter" charset="0"/>
                <a:ea typeface="ＭＳ Ｐゴシック" charset="0"/>
                <a:cs typeface="Lucida Sans Typewriter" charset="0"/>
              </a:rPr>
              <a:t>if not found</a:t>
            </a:r>
            <a:br>
              <a:rPr lang="en-US" sz="2800" i="1" dirty="0">
                <a:solidFill>
                  <a:schemeClr val="bg2"/>
                </a:solidFill>
                <a:latin typeface="Lucida Sans Typewriter" charset="0"/>
                <a:ea typeface="ＭＳ Ｐゴシック" charset="0"/>
                <a:cs typeface="Lucida Sans Typewriter" charset="0"/>
              </a:rPr>
            </a:br>
            <a:r>
              <a:rPr lang="en-US" sz="2800" dirty="0" err="1">
                <a:solidFill>
                  <a:schemeClr val="accent2"/>
                </a:solidFill>
                <a:latin typeface="Lucida Sans Typewriter" charset="0"/>
                <a:ea typeface="ＭＳ Ｐゴシック" charset="0"/>
                <a:cs typeface="Lucida Sans Typewriter" charset="0"/>
              </a:rPr>
              <a:t>Movie.find_by_id</a:t>
            </a:r>
            <a:r>
              <a:rPr lang="en-US" sz="2800" dirty="0">
                <a:solidFill>
                  <a:schemeClr val="accent2"/>
                </a:solidFill>
                <a:latin typeface="Lucida Sans Typewriter" charset="0"/>
                <a:ea typeface="ＭＳ Ｐゴシック" charset="0"/>
                <a:cs typeface="Lucida Sans Typewriter" charset="0"/>
              </a:rPr>
              <a:t>(3)</a:t>
            </a:r>
            <a:r>
              <a:rPr lang="en-US" dirty="0">
                <a:ea typeface="ＭＳ Ｐゴシック" charset="0"/>
                <a:cs typeface="ＭＳ Ｐゴシック" charset="0"/>
              </a:rPr>
              <a:t> </a:t>
            </a:r>
            <a:r>
              <a:rPr lang="en-US" sz="2800" i="1" dirty="0">
                <a:solidFill>
                  <a:schemeClr val="bg2"/>
                </a:solidFill>
                <a:latin typeface="Lucida Sans Typewriter" charset="0"/>
                <a:ea typeface="ＭＳ Ｐゴシック" charset="0"/>
                <a:cs typeface="Lucida Sans Typewriter" charset="0"/>
              </a:rPr>
              <a:t># nil if not found</a:t>
            </a:r>
          </a:p>
          <a:p>
            <a:pPr>
              <a:defRPr/>
            </a:pPr>
            <a:endParaRPr lang="en-US" sz="2800" i="1" dirty="0">
              <a:solidFill>
                <a:schemeClr val="bg2"/>
              </a:solidFill>
              <a:latin typeface="Lucida Sans Typewriter" charset="0"/>
              <a:ea typeface="ＭＳ Ｐゴシック" charset="0"/>
              <a:cs typeface="Lucida Sans Typewriter" charset="0"/>
            </a:endParaRPr>
          </a:p>
          <a:p>
            <a:pPr>
              <a:defRPr/>
            </a:pPr>
            <a:r>
              <a:rPr lang="en-US" dirty="0">
                <a:ea typeface="ＭＳ Ｐゴシック" charset="0"/>
                <a:cs typeface="ＭＳ Ｐゴシック" charset="0"/>
              </a:rPr>
              <a:t>dynamic attribute-based finders:</a:t>
            </a:r>
          </a:p>
          <a:p>
            <a:pPr marL="400050" lvl="1" indent="0">
              <a:buFontTx/>
              <a:buNone/>
              <a:defRPr/>
            </a:pPr>
            <a:r>
              <a:rPr lang="en-US" dirty="0">
                <a:ea typeface="ＭＳ Ｐゴシック" charset="0"/>
                <a:cs typeface="ＭＳ Ｐゴシック" charset="0"/>
              </a:rPr>
              <a:t/>
            </a:r>
            <a:br>
              <a:rPr lang="en-US" dirty="0">
                <a:ea typeface="ＭＳ Ｐゴシック" charset="0"/>
                <a:cs typeface="ＭＳ Ｐゴシック" charset="0"/>
              </a:rPr>
            </a:br>
            <a:r>
              <a:rPr lang="en-US" dirty="0" err="1">
                <a:solidFill>
                  <a:schemeClr val="accent2"/>
                </a:solidFill>
                <a:latin typeface="Lucida Sans Typewriter" charset="0"/>
                <a:ea typeface="ＭＳ Ｐゴシック" charset="0"/>
                <a:cs typeface="Lucida Sans Typewriter" charset="0"/>
              </a:rPr>
              <a:t>Movie.find_</a:t>
            </a:r>
            <a:r>
              <a:rPr lang="en-US" dirty="0" err="1">
                <a:solidFill>
                  <a:srgbClr val="FF0000"/>
                </a:solidFill>
                <a:latin typeface="Lucida Sans Typewriter" charset="0"/>
                <a:ea typeface="ＭＳ Ｐゴシック" charset="0"/>
                <a:cs typeface="Lucida Sans Typewriter" charset="0"/>
              </a:rPr>
              <a:t>all</a:t>
            </a:r>
            <a:r>
              <a:rPr lang="en-US" dirty="0" err="1">
                <a:solidFill>
                  <a:schemeClr val="accent2"/>
                </a:solidFill>
                <a:latin typeface="Lucida Sans Typewriter" charset="0"/>
                <a:ea typeface="ＭＳ Ｐゴシック" charset="0"/>
                <a:cs typeface="Lucida Sans Typewriter" charset="0"/>
              </a:rPr>
              <a:t>_by_rating</a:t>
            </a:r>
            <a:r>
              <a:rPr lang="en-US" dirty="0">
                <a:solidFill>
                  <a:schemeClr val="accent2"/>
                </a:solidFill>
                <a:latin typeface="Lucida Sans Typewriter" charset="0"/>
                <a:ea typeface="ＭＳ Ｐゴシック" charset="0"/>
                <a:cs typeface="Lucida Sans Typewriter" charset="0"/>
              </a:rPr>
              <a:t>('PG')</a:t>
            </a:r>
            <a:br>
              <a:rPr lang="en-US" dirty="0">
                <a:solidFill>
                  <a:schemeClr val="accent2"/>
                </a:solidFill>
                <a:latin typeface="Lucida Sans Typewriter" charset="0"/>
                <a:ea typeface="ＭＳ Ｐゴシック" charset="0"/>
                <a:cs typeface="Lucida Sans Typewriter" charset="0"/>
              </a:rPr>
            </a:br>
            <a:r>
              <a:rPr lang="en-US" dirty="0" err="1">
                <a:solidFill>
                  <a:schemeClr val="accent2"/>
                </a:solidFill>
                <a:latin typeface="Lucida Sans Typewriter" charset="0"/>
                <a:ea typeface="ＭＳ Ｐゴシック" charset="0"/>
                <a:cs typeface="Lucida Sans Typewriter" charset="0"/>
              </a:rPr>
              <a:t>Movie.find_by_rating</a:t>
            </a:r>
            <a:r>
              <a:rPr lang="en-US" dirty="0">
                <a:solidFill>
                  <a:schemeClr val="accent2"/>
                </a:solidFill>
                <a:latin typeface="Lucida Sans Typewriter" charset="0"/>
                <a:ea typeface="ＭＳ Ｐゴシック" charset="0"/>
                <a:cs typeface="Lucida Sans Typewriter" charset="0"/>
              </a:rPr>
              <a:t>('PG')</a:t>
            </a:r>
            <a:br>
              <a:rPr lang="en-US" dirty="0">
                <a:solidFill>
                  <a:schemeClr val="accent2"/>
                </a:solidFill>
                <a:latin typeface="Lucida Sans Typewriter" charset="0"/>
                <a:ea typeface="ＭＳ Ｐゴシック" charset="0"/>
                <a:cs typeface="Lucida Sans Typewriter" charset="0"/>
              </a:rPr>
            </a:br>
            <a:r>
              <a:rPr lang="en-US" dirty="0" err="1">
                <a:solidFill>
                  <a:schemeClr val="accent2"/>
                </a:solidFill>
                <a:latin typeface="Lucida Sans Typewriter" charset="0"/>
                <a:ea typeface="ＭＳ Ｐゴシック" charset="0"/>
                <a:cs typeface="Lucida Sans Typewriter" charset="0"/>
              </a:rPr>
              <a:t>Movie.find_by_rating</a:t>
            </a:r>
            <a:r>
              <a:rPr lang="en-US" b="1" dirty="0">
                <a:solidFill>
                  <a:srgbClr val="FF0000"/>
                </a:solidFill>
                <a:latin typeface="Lucida Sans Typewriter" charset="0"/>
                <a:ea typeface="ＭＳ Ｐゴシック" charset="0"/>
                <a:cs typeface="Lucida Sans Typewriter" charset="0"/>
              </a:rPr>
              <a:t>!</a:t>
            </a:r>
            <a:r>
              <a:rPr lang="en-US" dirty="0">
                <a:solidFill>
                  <a:schemeClr val="accent2"/>
                </a:solidFill>
                <a:latin typeface="Lucida Sans Typewriter" charset="0"/>
                <a:ea typeface="ＭＳ Ｐゴシック" charset="0"/>
                <a:cs typeface="Lucida Sans Typewriter" charset="0"/>
              </a:rPr>
              <a:t>('PG')</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30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dirty="0" smtClean="0">
                <a:solidFill>
                  <a:srgbClr val="FF0000"/>
                </a:solidFill>
              </a:rPr>
              <a:t>U</a:t>
            </a:r>
            <a:r>
              <a:rPr lang="en-US" altLang="en-US" dirty="0" smtClean="0"/>
              <a:t>pdate: Two Ways</a:t>
            </a:r>
          </a:p>
        </p:txBody>
      </p:sp>
      <p:sp>
        <p:nvSpPr>
          <p:cNvPr id="3" name="Content Placeholder 2"/>
          <p:cNvSpPr>
            <a:spLocks noGrp="1"/>
          </p:cNvSpPr>
          <p:nvPr>
            <p:ph idx="1"/>
          </p:nvPr>
        </p:nvSpPr>
        <p:spPr/>
        <p:txBody>
          <a:bodyPr/>
          <a:lstStyle/>
          <a:p>
            <a:r>
              <a:rPr lang="en-US" altLang="en-US" smtClean="0"/>
              <a:t>Let   </a:t>
            </a:r>
            <a:r>
              <a:rPr lang="en-US" altLang="en-US" sz="2800" smtClean="0">
                <a:solidFill>
                  <a:schemeClr val="accent2"/>
                </a:solidFill>
                <a:latin typeface="Lucida Sans Typewriter" panose="020B0509030504030204" pitchFamily="49" charset="0"/>
              </a:rPr>
              <a:t>m=Movie.find_by_title('The Help')</a:t>
            </a:r>
            <a:endParaRPr lang="en-US" altLang="en-US" smtClean="0"/>
          </a:p>
          <a:p>
            <a:r>
              <a:rPr lang="en-US" altLang="en-US" smtClean="0"/>
              <a:t>Modify attributes, then save object</a:t>
            </a:r>
            <a:br>
              <a:rPr lang="en-US" altLang="en-US" smtClean="0"/>
            </a:br>
            <a:r>
              <a:rPr lang="en-US" altLang="en-US" sz="2800" smtClean="0">
                <a:solidFill>
                  <a:schemeClr val="accent2"/>
                </a:solidFill>
                <a:latin typeface="Lucida Sans Typewriter" panose="020B0509030504030204" pitchFamily="49" charset="0"/>
              </a:rPr>
              <a:t>m.release_date='2011-Aug-10'</a:t>
            </a:r>
            <a:br>
              <a:rPr lang="en-US" altLang="en-US" sz="2800" smtClean="0">
                <a:solidFill>
                  <a:schemeClr val="accent2"/>
                </a:solidFill>
                <a:latin typeface="Lucida Sans Typewriter" panose="020B0509030504030204" pitchFamily="49" charset="0"/>
              </a:rPr>
            </a:br>
            <a:r>
              <a:rPr lang="en-US" altLang="en-US" sz="2800" smtClean="0">
                <a:solidFill>
                  <a:schemeClr val="accent2"/>
                </a:solidFill>
                <a:latin typeface="Lucida Sans Typewriter" panose="020B0509030504030204" pitchFamily="49" charset="0"/>
              </a:rPr>
              <a:t>m.save!</a:t>
            </a:r>
            <a:endParaRPr lang="en-US" altLang="en-US" smtClean="0">
              <a:solidFill>
                <a:schemeClr val="accent2"/>
              </a:solidFill>
              <a:latin typeface="Lucida Sans Typewriter" panose="020B0509030504030204" pitchFamily="49" charset="0"/>
            </a:endParaRPr>
          </a:p>
          <a:p>
            <a:r>
              <a:rPr lang="en-US" altLang="en-US" smtClean="0"/>
              <a:t>Update attributes on existing object</a:t>
            </a:r>
            <a:br>
              <a:rPr lang="en-US" altLang="en-US" smtClean="0"/>
            </a:br>
            <a:r>
              <a:rPr lang="en-US" altLang="en-US" sz="2800" smtClean="0">
                <a:solidFill>
                  <a:schemeClr val="accent2"/>
                </a:solidFill>
                <a:latin typeface="Lucida Sans Typewriter" panose="020B0509030504030204" pitchFamily="49" charset="0"/>
              </a:rPr>
              <a:t>m.update_attributes</a:t>
            </a:r>
            <a:br>
              <a:rPr lang="en-US" altLang="en-US" sz="2800" smtClean="0">
                <a:solidFill>
                  <a:schemeClr val="accent2"/>
                </a:solidFill>
                <a:latin typeface="Lucida Sans Typewriter" panose="020B0509030504030204" pitchFamily="49" charset="0"/>
              </a:rPr>
            </a:br>
            <a:r>
              <a:rPr lang="en-US" altLang="en-US" sz="2800" smtClean="0">
                <a:solidFill>
                  <a:schemeClr val="accent2"/>
                </a:solidFill>
                <a:latin typeface="Lucida Sans Typewriter" panose="020B0509030504030204" pitchFamily="49" charset="0"/>
              </a:rPr>
              <a:t>   :release_date =&gt; '2011-Aug-10'</a:t>
            </a:r>
            <a:br>
              <a:rPr lang="en-US" altLang="en-US" sz="2800" smtClean="0">
                <a:solidFill>
                  <a:schemeClr val="accent2"/>
                </a:solidFill>
                <a:latin typeface="Lucida Sans Typewriter" panose="020B0509030504030204" pitchFamily="49" charset="0"/>
              </a:rPr>
            </a:br>
            <a:r>
              <a:rPr lang="en-US" altLang="en-US" sz="2800" smtClean="0">
                <a:solidFill>
                  <a:schemeClr val="accent2"/>
                </a:solidFill>
                <a:latin typeface="Lucida Sans Typewriter" panose="020B0509030504030204" pitchFamily="49" charset="0"/>
              </a:rPr>
              <a:t>  </a:t>
            </a:r>
          </a:p>
          <a:p>
            <a:r>
              <a:rPr lang="en-US" altLang="en-US" smtClean="0"/>
              <a:t>Transactional: either all attributes are updated, or none are</a:t>
            </a:r>
            <a:endParaRPr lang="en-US" altLang="en-US" smtClean="0">
              <a:solidFill>
                <a:schemeClr val="accent2"/>
              </a:solidFill>
              <a:latin typeface="Lucida Sans Typewriter" panose="020B0509030504030204" pitchFamily="49" charset="0"/>
            </a:endParaRP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31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dirty="0" smtClean="0">
                <a:solidFill>
                  <a:srgbClr val="FF0000"/>
                </a:solidFill>
              </a:rPr>
              <a:t>D</a:t>
            </a:r>
            <a:r>
              <a:rPr lang="en-US" altLang="en-US" dirty="0" smtClean="0"/>
              <a:t>eleting is Straightforward</a:t>
            </a:r>
          </a:p>
        </p:txBody>
      </p:sp>
      <p:sp>
        <p:nvSpPr>
          <p:cNvPr id="3" name="Content Placeholder 2"/>
          <p:cNvSpPr>
            <a:spLocks noGrp="1"/>
          </p:cNvSpPr>
          <p:nvPr>
            <p:ph idx="1"/>
          </p:nvPr>
        </p:nvSpPr>
        <p:spPr>
          <a:xfrm>
            <a:off x="304800" y="1371600"/>
            <a:ext cx="8839200" cy="4754563"/>
          </a:xfrm>
        </p:spPr>
        <p:txBody>
          <a:bodyPr/>
          <a:lstStyle/>
          <a:p>
            <a:r>
              <a:rPr lang="en-US" altLang="en-US" dirty="0" smtClean="0"/>
              <a:t>Note!  destroy is an </a:t>
            </a:r>
            <a:r>
              <a:rPr lang="en-US" altLang="en-US" i="1" dirty="0" smtClean="0"/>
              <a:t>instance </a:t>
            </a:r>
            <a:r>
              <a:rPr lang="en-US" altLang="en-US" dirty="0" smtClean="0"/>
              <a:t>method</a:t>
            </a:r>
            <a:br>
              <a:rPr lang="en-US" altLang="en-US" dirty="0" smtClean="0"/>
            </a:br>
            <a:r>
              <a:rPr lang="en-US" altLang="en-US" sz="2800" dirty="0" smtClean="0">
                <a:solidFill>
                  <a:schemeClr val="accent2"/>
                </a:solidFill>
                <a:latin typeface="Lucida Sans Typewriter" panose="020B0509030504030204" pitchFamily="49" charset="0"/>
              </a:rPr>
              <a:t>m = </a:t>
            </a:r>
            <a:r>
              <a:rPr lang="en-US" altLang="en-US" sz="2800" dirty="0" err="1" smtClean="0">
                <a:solidFill>
                  <a:schemeClr val="accent2"/>
                </a:solidFill>
                <a:latin typeface="Lucida Sans Typewriter" panose="020B0509030504030204" pitchFamily="49" charset="0"/>
              </a:rPr>
              <a:t>Movie.find_by_name</a:t>
            </a:r>
            <a:r>
              <a:rPr lang="en-US" altLang="en-US" sz="2800" dirty="0" smtClean="0">
                <a:solidFill>
                  <a:schemeClr val="accent2"/>
                </a:solidFill>
                <a:latin typeface="Lucida Sans Typewriter" panose="020B0509030504030204" pitchFamily="49" charset="0"/>
              </a:rPr>
              <a:t>('The Help')</a:t>
            </a:r>
            <a:br>
              <a:rPr lang="en-US" altLang="en-US" sz="2800" dirty="0" smtClean="0">
                <a:solidFill>
                  <a:schemeClr val="accent2"/>
                </a:solidFill>
                <a:latin typeface="Lucida Sans Typewriter" panose="020B0509030504030204" pitchFamily="49" charset="0"/>
              </a:rPr>
            </a:br>
            <a:r>
              <a:rPr lang="en-US" altLang="en-US" sz="2800" dirty="0" err="1" smtClean="0">
                <a:solidFill>
                  <a:schemeClr val="accent2"/>
                </a:solidFill>
                <a:latin typeface="Lucida Sans Typewriter" panose="020B0509030504030204" pitchFamily="49" charset="0"/>
              </a:rPr>
              <a:t>m.destroy</a:t>
            </a:r>
            <a:endParaRPr lang="en-US" altLang="en-US" dirty="0" smtClean="0">
              <a:solidFill>
                <a:schemeClr val="accent2"/>
              </a:solidFill>
              <a:latin typeface="Lucida Sans Typewriter" panose="020B0509030504030204" pitchFamily="49" charset="0"/>
            </a:endParaRPr>
          </a:p>
          <a:p>
            <a:r>
              <a:rPr lang="en-US" altLang="en-US" dirty="0" smtClean="0"/>
              <a:t>There’</a:t>
            </a:r>
            <a:r>
              <a:rPr lang="en-US" altLang="ja-JP" dirty="0" smtClean="0"/>
              <a:t>s also </a:t>
            </a:r>
            <a:r>
              <a:rPr lang="en-US" altLang="ja-JP" sz="2800" dirty="0" smtClean="0">
                <a:solidFill>
                  <a:schemeClr val="accent2"/>
                </a:solidFill>
                <a:latin typeface="Lucida Sans Typewriter" panose="020B0509030504030204" pitchFamily="49" charset="0"/>
              </a:rPr>
              <a:t>delete</a:t>
            </a:r>
            <a:r>
              <a:rPr lang="en-US" altLang="ja-JP" dirty="0" smtClean="0"/>
              <a:t>, which doesn’t trigger </a:t>
            </a:r>
            <a:r>
              <a:rPr lang="en-US" altLang="ja-JP" i="1" dirty="0" smtClean="0"/>
              <a:t>lifecycle callbacks - </a:t>
            </a:r>
            <a:r>
              <a:rPr lang="en-US" altLang="ja-JP" dirty="0" smtClean="0"/>
              <a:t>we’ll discuss later (so, avoid it)</a:t>
            </a:r>
          </a:p>
          <a:p>
            <a:r>
              <a:rPr lang="en-US" altLang="en-US" dirty="0" smtClean="0"/>
              <a:t>Once an AR object is destroyed, you can access </a:t>
            </a:r>
            <a:r>
              <a:rPr lang="en-US" altLang="en-US" i="1" dirty="0" smtClean="0"/>
              <a:t>but not modify </a:t>
            </a:r>
            <a:r>
              <a:rPr lang="en-US" altLang="en-US" dirty="0" smtClean="0"/>
              <a:t>in-memory object</a:t>
            </a:r>
            <a:br>
              <a:rPr lang="en-US" altLang="en-US" dirty="0" smtClean="0"/>
            </a:br>
            <a:r>
              <a:rPr lang="en-US" altLang="en-US" sz="2800" dirty="0" err="1" smtClean="0">
                <a:solidFill>
                  <a:schemeClr val="accent2"/>
                </a:solidFill>
                <a:latin typeface="Lucida Sans Typewriter" panose="020B0509030504030204" pitchFamily="49" charset="0"/>
              </a:rPr>
              <a:t>m.title</a:t>
            </a:r>
            <a:r>
              <a:rPr lang="en-US" altLang="en-US" sz="2800" dirty="0" smtClean="0">
                <a:solidFill>
                  <a:schemeClr val="accent2"/>
                </a:solidFill>
                <a:latin typeface="Lucida Sans Typewriter" panose="020B0509030504030204" pitchFamily="49" charset="0"/>
              </a:rPr>
              <a:t> = 'Help'  </a:t>
            </a:r>
            <a:r>
              <a:rPr lang="en-US" altLang="en-US" sz="2800" i="1" dirty="0" smtClean="0">
                <a:solidFill>
                  <a:srgbClr val="FF0000"/>
                </a:solidFill>
                <a:latin typeface="Lucida Sans Typewriter" panose="020B0509030504030204" pitchFamily="49" charset="0"/>
              </a:rPr>
              <a:t># FAILS</a:t>
            </a:r>
            <a:r>
              <a:rPr lang="en-US" altLang="en-US" dirty="0" smtClean="0"/>
              <a:t/>
            </a:r>
            <a:br>
              <a:rPr lang="en-US" altLang="en-US" dirty="0" smtClean="0"/>
            </a:br>
            <a:endParaRPr lang="en-US" altLang="en-US" dirty="0" smtClean="0"/>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32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dirty="0" smtClean="0"/>
              <a:t>Summary: </a:t>
            </a:r>
            <a:r>
              <a:rPr lang="en-US" altLang="en-US" dirty="0" err="1" smtClean="0"/>
              <a:t>ActiveRecord</a:t>
            </a:r>
            <a:r>
              <a:rPr lang="en-US" altLang="en-US" dirty="0" smtClean="0"/>
              <a:t> </a:t>
            </a:r>
            <a:r>
              <a:rPr lang="en-US" altLang="en-US" dirty="0"/>
              <a:t>I</a:t>
            </a:r>
            <a:r>
              <a:rPr lang="en-US" altLang="en-US" dirty="0" smtClean="0"/>
              <a:t>ntro</a:t>
            </a:r>
          </a:p>
        </p:txBody>
      </p:sp>
      <p:sp>
        <p:nvSpPr>
          <p:cNvPr id="3" name="Content Placeholder 2"/>
          <p:cNvSpPr>
            <a:spLocks noGrp="1"/>
          </p:cNvSpPr>
          <p:nvPr>
            <p:ph idx="1"/>
          </p:nvPr>
        </p:nvSpPr>
        <p:spPr/>
        <p:txBody>
          <a:bodyPr/>
          <a:lstStyle/>
          <a:p>
            <a:r>
              <a:rPr lang="en-US" altLang="en-US" dirty="0" err="1" smtClean="0"/>
              <a:t>Subclassing</a:t>
            </a:r>
            <a:r>
              <a:rPr lang="en-US" altLang="en-US" dirty="0" smtClean="0"/>
              <a:t> from </a:t>
            </a:r>
            <a:r>
              <a:rPr lang="en-US" altLang="en-US" sz="2800" dirty="0" err="1" smtClean="0">
                <a:solidFill>
                  <a:schemeClr val="accent2"/>
                </a:solidFill>
                <a:latin typeface="Lucida Sans Typewriter" panose="020B0509030504030204" pitchFamily="49" charset="0"/>
              </a:rPr>
              <a:t>ActiveRecord</a:t>
            </a:r>
            <a:r>
              <a:rPr lang="en-US" altLang="en-US" sz="2800" dirty="0" smtClean="0">
                <a:solidFill>
                  <a:schemeClr val="accent2"/>
                </a:solidFill>
                <a:latin typeface="Lucida Sans Typewriter" panose="020B0509030504030204" pitchFamily="49" charset="0"/>
              </a:rPr>
              <a:t>::Base </a:t>
            </a:r>
            <a:r>
              <a:rPr lang="ja-JP" altLang="en-US" dirty="0" smtClean="0"/>
              <a:t>“</a:t>
            </a:r>
            <a:r>
              <a:rPr lang="en-US" altLang="ja-JP" dirty="0" smtClean="0"/>
              <a:t>connects</a:t>
            </a:r>
            <a:r>
              <a:rPr lang="ja-JP" altLang="en-US" dirty="0" smtClean="0"/>
              <a:t>”</a:t>
            </a:r>
            <a:r>
              <a:rPr lang="en-US" altLang="ja-JP" dirty="0" smtClean="0"/>
              <a:t> a model to database</a:t>
            </a:r>
          </a:p>
          <a:p>
            <a:pPr lvl="1"/>
            <a:r>
              <a:rPr lang="en-US" altLang="en-US" b="1" dirty="0" smtClean="0">
                <a:solidFill>
                  <a:srgbClr val="FF0000"/>
                </a:solidFill>
              </a:rPr>
              <a:t>C </a:t>
            </a:r>
            <a:r>
              <a:rPr lang="en-US" altLang="en-US" dirty="0" smtClean="0"/>
              <a:t>(</a:t>
            </a:r>
            <a:r>
              <a:rPr lang="en-US" altLang="en-US" dirty="0" smtClean="0">
                <a:solidFill>
                  <a:schemeClr val="accent2"/>
                </a:solidFill>
                <a:latin typeface="Lucida Sans Typewriter" panose="020B0509030504030204" pitchFamily="49" charset="0"/>
              </a:rPr>
              <a:t>save</a:t>
            </a:r>
            <a:r>
              <a:rPr lang="en-US" altLang="en-US" dirty="0" smtClean="0"/>
              <a:t>/</a:t>
            </a:r>
            <a:r>
              <a:rPr lang="en-US" altLang="en-US" dirty="0" smtClean="0">
                <a:solidFill>
                  <a:schemeClr val="accent2"/>
                </a:solidFill>
                <a:latin typeface="Lucida Sans Typewriter" panose="020B0509030504030204" pitchFamily="49" charset="0"/>
              </a:rPr>
              <a:t>create</a:t>
            </a:r>
            <a:r>
              <a:rPr lang="en-US" altLang="en-US" dirty="0" smtClean="0"/>
              <a:t>), </a:t>
            </a:r>
            <a:r>
              <a:rPr lang="en-US" altLang="en-US" b="1" dirty="0" smtClean="0">
                <a:solidFill>
                  <a:srgbClr val="FF0000"/>
                </a:solidFill>
              </a:rPr>
              <a:t>R </a:t>
            </a:r>
            <a:r>
              <a:rPr lang="en-US" altLang="en-US" dirty="0" smtClean="0"/>
              <a:t> (</a:t>
            </a:r>
            <a:r>
              <a:rPr lang="en-US" altLang="en-US" dirty="0" smtClean="0">
                <a:solidFill>
                  <a:schemeClr val="accent2"/>
                </a:solidFill>
                <a:latin typeface="Lucida Sans Typewriter" panose="020B0509030504030204" pitchFamily="49" charset="0"/>
              </a:rPr>
              <a:t>where</a:t>
            </a:r>
            <a:r>
              <a:rPr lang="en-US" altLang="en-US" dirty="0" smtClean="0"/>
              <a:t>, </a:t>
            </a:r>
            <a:r>
              <a:rPr lang="en-US" altLang="en-US" dirty="0" smtClean="0">
                <a:solidFill>
                  <a:schemeClr val="accent2"/>
                </a:solidFill>
                <a:latin typeface="Lucida Sans Typewriter" panose="020B0509030504030204" pitchFamily="49" charset="0"/>
              </a:rPr>
              <a:t>find</a:t>
            </a:r>
            <a:r>
              <a:rPr lang="en-US" altLang="en-US" dirty="0" smtClean="0"/>
              <a:t>), </a:t>
            </a:r>
            <a:r>
              <a:rPr lang="en-US" altLang="en-US" b="1" dirty="0" smtClean="0">
                <a:solidFill>
                  <a:srgbClr val="FF0000"/>
                </a:solidFill>
              </a:rPr>
              <a:t>U</a:t>
            </a:r>
            <a:r>
              <a:rPr lang="en-US" altLang="en-US" dirty="0" smtClean="0"/>
              <a:t> (</a:t>
            </a:r>
            <a:r>
              <a:rPr lang="en-US" altLang="en-US" dirty="0" err="1" smtClean="0">
                <a:solidFill>
                  <a:schemeClr val="accent2"/>
                </a:solidFill>
                <a:latin typeface="Lucida Sans Typewriter" panose="020B0509030504030204" pitchFamily="49" charset="0"/>
              </a:rPr>
              <a:t>update_attributes</a:t>
            </a:r>
            <a:r>
              <a:rPr lang="en-US" altLang="en-US" dirty="0" smtClean="0"/>
              <a:t>), </a:t>
            </a:r>
            <a:r>
              <a:rPr lang="en-US" altLang="en-US" b="1" dirty="0" smtClean="0">
                <a:solidFill>
                  <a:srgbClr val="FF0000"/>
                </a:solidFill>
              </a:rPr>
              <a:t>D</a:t>
            </a:r>
            <a:r>
              <a:rPr lang="en-US" altLang="en-US" dirty="0" smtClean="0"/>
              <a:t> (</a:t>
            </a:r>
            <a:r>
              <a:rPr lang="en-US" altLang="en-US" dirty="0" smtClean="0">
                <a:solidFill>
                  <a:schemeClr val="accent2"/>
                </a:solidFill>
                <a:latin typeface="Lucida Sans Typewriter" panose="020B0509030504030204" pitchFamily="49" charset="0"/>
              </a:rPr>
              <a:t>destroy</a:t>
            </a:r>
            <a:r>
              <a:rPr lang="en-US" altLang="en-US" dirty="0" smtClean="0"/>
              <a:t>)</a:t>
            </a:r>
          </a:p>
          <a:p>
            <a:r>
              <a:rPr lang="en-US" altLang="en-US" dirty="0" smtClean="0"/>
              <a:t>Convention over configuration maps: </a:t>
            </a:r>
          </a:p>
          <a:p>
            <a:pPr lvl="1"/>
            <a:r>
              <a:rPr lang="en-US" altLang="en-US" dirty="0" smtClean="0"/>
              <a:t>model name to DB table name</a:t>
            </a:r>
          </a:p>
          <a:p>
            <a:pPr lvl="1"/>
            <a:r>
              <a:rPr lang="en-US" altLang="en-US" dirty="0" smtClean="0"/>
              <a:t>getters/setters to DB table columns</a:t>
            </a:r>
          </a:p>
          <a:p>
            <a:r>
              <a:rPr lang="en-US" altLang="en-US" dirty="0" smtClean="0"/>
              <a:t>Object in memory ≠ row in database! </a:t>
            </a:r>
          </a:p>
          <a:p>
            <a:pPr lvl="1"/>
            <a:r>
              <a:rPr lang="en-US" altLang="en-US" dirty="0" smtClean="0">
                <a:solidFill>
                  <a:schemeClr val="accent2"/>
                </a:solidFill>
                <a:latin typeface="Lucida Sans Typewriter" panose="020B0509030504030204" pitchFamily="49" charset="0"/>
              </a:rPr>
              <a:t>save</a:t>
            </a:r>
            <a:r>
              <a:rPr lang="en-US" altLang="en-US" dirty="0" smtClean="0"/>
              <a:t> must be used to persist</a:t>
            </a:r>
          </a:p>
          <a:p>
            <a:pPr lvl="1"/>
            <a:r>
              <a:rPr lang="en-US" altLang="en-US" dirty="0" smtClean="0">
                <a:solidFill>
                  <a:schemeClr val="accent2"/>
                </a:solidFill>
                <a:latin typeface="Lucida Sans Typewriter" panose="020B0509030504030204" pitchFamily="49" charset="0"/>
              </a:rPr>
              <a:t>destroy</a:t>
            </a:r>
            <a:r>
              <a:rPr lang="en-US" altLang="en-US" dirty="0" smtClean="0"/>
              <a:t> doesn’</a:t>
            </a:r>
            <a:r>
              <a:rPr lang="en-US" altLang="ja-JP" dirty="0" smtClean="0"/>
              <a:t>t destroy in-memory copy</a:t>
            </a:r>
            <a:endParaRPr lang="en-US" altLang="en-US" dirty="0" smtClean="0"/>
          </a:p>
        </p:txBody>
      </p:sp>
      <p:pic>
        <p:nvPicPr>
          <p:cNvPr id="4" name="Picture 3" descr="coc.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581400"/>
            <a:ext cx="1295400" cy="1036638"/>
          </a:xfrm>
          <a:prstGeom prst="rect">
            <a:avLst/>
          </a:prstGeom>
          <a:solidFill>
            <a:srgbClr val="CECEEF"/>
          </a:solidFill>
          <a:ln>
            <a:noFill/>
          </a:ln>
          <a:effectLst>
            <a:outerShdw blurRad="50800" dist="38100" dir="2700000" rotWithShape="0">
              <a:srgbClr val="808080">
                <a:alpha val="42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fld id="{4D38ED0F-328F-4A4B-8C8A-1F99DD35A61E}" type="slidenum">
              <a:rPr lang="en-US" altLang="en-US" smtClean="0"/>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87C2560-4A69-49B6-A1C5-EC5F0FD53203}" type="slidenum">
              <a:rPr lang="en-US" altLang="en-US" sz="1400">
                <a:latin typeface="Helvetica" panose="020B0604020202020204" pitchFamily="34" charset="0"/>
              </a:rPr>
              <a:pPr eaLnBrk="1" hangingPunct="1"/>
              <a:t>34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49155"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3"/>
          <p:cNvSpPr txBox="1">
            <a:spLocks noChangeArrowheads="1"/>
          </p:cNvSpPr>
          <p:nvPr/>
        </p:nvSpPr>
        <p:spPr bwMode="auto">
          <a:xfrm>
            <a:off x="1371600" y="3512403"/>
            <a:ext cx="670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ln>
                  <a:solidFill>
                    <a:schemeClr val="tx1"/>
                  </a:solidFill>
                </a:ln>
                <a:solidFill>
                  <a:srgbClr val="66FF33"/>
                </a:solidFill>
                <a:latin typeface="Helvetica" panose="020B0604020202020204" pitchFamily="34" charset="0"/>
              </a:rPr>
              <a:t>will be updated automatically because of </a:t>
            </a:r>
            <a:r>
              <a:rPr lang="en-US" altLang="en-US" b="1" dirty="0" err="1">
                <a:ln>
                  <a:solidFill>
                    <a:schemeClr val="tx1"/>
                  </a:solidFill>
                </a:ln>
                <a:solidFill>
                  <a:srgbClr val="66FF33"/>
                </a:solidFill>
                <a:latin typeface="Helvetica" panose="020B0604020202020204" pitchFamily="34" charset="0"/>
              </a:rPr>
              <a:t>ActiveRecord’s</a:t>
            </a:r>
            <a:r>
              <a:rPr lang="en-US" altLang="en-US" b="1" dirty="0">
                <a:ln>
                  <a:solidFill>
                    <a:schemeClr val="tx1"/>
                  </a:solidFill>
                </a:ln>
                <a:solidFill>
                  <a:srgbClr val="66FF33"/>
                </a:solidFill>
                <a:latin typeface="Helvetica" panose="020B0604020202020204" pitchFamily="34" charset="0"/>
              </a:rPr>
              <a:t> use of </a:t>
            </a:r>
            <a:r>
              <a:rPr lang="en-US" altLang="en-US" b="1" dirty="0" err="1">
                <a:ln>
                  <a:solidFill>
                    <a:schemeClr val="tx1"/>
                  </a:solidFill>
                </a:ln>
                <a:solidFill>
                  <a:srgbClr val="66FF33"/>
                </a:solidFill>
                <a:latin typeface="Helvetica" panose="020B0604020202020204" pitchFamily="34" charset="0"/>
              </a:rPr>
              <a:t>metaprogramming</a:t>
            </a:r>
            <a:endParaRPr lang="en-US" altLang="en-US" b="1" dirty="0">
              <a:ln>
                <a:solidFill>
                  <a:schemeClr val="tx1"/>
                </a:solidFill>
              </a:ln>
              <a:solidFill>
                <a:srgbClr val="66FF33"/>
              </a:solidFill>
              <a:latin typeface="Helvetica" panose="020B0604020202020204" pitchFamily="34" charset="0"/>
            </a:endParaRPr>
          </a:p>
        </p:txBody>
      </p:sp>
      <p:sp>
        <p:nvSpPr>
          <p:cNvPr id="50178" name="TextBox 4"/>
          <p:cNvSpPr txBox="1">
            <a:spLocks noChangeArrowheads="1"/>
          </p:cNvSpPr>
          <p:nvPr/>
        </p:nvSpPr>
        <p:spPr bwMode="auto">
          <a:xfrm>
            <a:off x="1371600" y="4373940"/>
            <a:ext cx="716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99CC00"/>
                </a:solidFill>
                <a:latin typeface="Helvetica" panose="020B0604020202020204" pitchFamily="34" charset="0"/>
              </a:rPr>
              <a:t>will </a:t>
            </a:r>
            <a:r>
              <a:rPr lang="en-US" altLang="en-US" b="1" i="1" dirty="0">
                <a:solidFill>
                  <a:srgbClr val="99CC00"/>
                </a:solidFill>
                <a:latin typeface="Helvetica" panose="020B0604020202020204" pitchFamily="34" charset="0"/>
              </a:rPr>
              <a:t>not </a:t>
            </a:r>
            <a:r>
              <a:rPr lang="en-US" altLang="en-US" b="1" dirty="0">
                <a:solidFill>
                  <a:srgbClr val="99CC00"/>
                </a:solidFill>
                <a:latin typeface="Helvetica" panose="020B0604020202020204" pitchFamily="34" charset="0"/>
              </a:rPr>
              <a:t>be updated automatically, but can be updated manually by re-executing </a:t>
            </a:r>
            <a:br>
              <a:rPr lang="en-US" altLang="en-US" b="1" dirty="0">
                <a:solidFill>
                  <a:srgbClr val="99CC00"/>
                </a:solidFill>
                <a:latin typeface="Helvetica" panose="020B0604020202020204" pitchFamily="34" charset="0"/>
              </a:rPr>
            </a:br>
            <a:r>
              <a:rPr lang="en-US" altLang="en-US" b="1" dirty="0">
                <a:solidFill>
                  <a:srgbClr val="99CC00"/>
                </a:solidFill>
                <a:latin typeface="Lucida Sans Typewriter" panose="020B0509030504030204" pitchFamily="49" charset="0"/>
              </a:rPr>
              <a:t>movie = </a:t>
            </a:r>
            <a:r>
              <a:rPr lang="en-US" altLang="en-US" b="1" dirty="0" err="1">
                <a:solidFill>
                  <a:srgbClr val="99CC00"/>
                </a:solidFill>
                <a:latin typeface="Lucida Sans Typewriter" panose="020B0509030504030204" pitchFamily="49" charset="0"/>
              </a:rPr>
              <a:t>Movie.where</a:t>
            </a:r>
            <a:r>
              <a:rPr lang="en-US" altLang="en-US" b="1" dirty="0">
                <a:solidFill>
                  <a:srgbClr val="99CC00"/>
                </a:solidFill>
                <a:latin typeface="Lucida Sans Typewriter" panose="020B0509030504030204" pitchFamily="49" charset="0"/>
              </a:rPr>
              <a:t>("title='Amelie</a:t>
            </a:r>
            <a:r>
              <a:rPr lang="en-US" altLang="en-US" b="1" dirty="0" smtClean="0">
                <a:solidFill>
                  <a:srgbClr val="99CC00"/>
                </a:solidFill>
                <a:latin typeface="Lucida Sans Typewriter" panose="020B0509030504030204" pitchFamily="49" charset="0"/>
              </a:rPr>
              <a:t>'")</a:t>
            </a:r>
            <a:endParaRPr lang="en-US" altLang="en-US" b="1" dirty="0">
              <a:solidFill>
                <a:srgbClr val="99CC00"/>
              </a:solidFill>
              <a:latin typeface="Lucida Sans Typewriter" panose="020B0509030504030204" pitchFamily="49" charset="0"/>
            </a:endParaRPr>
          </a:p>
        </p:txBody>
      </p:sp>
      <p:sp>
        <p:nvSpPr>
          <p:cNvPr id="50179" name="TextBox 5"/>
          <p:cNvSpPr txBox="1">
            <a:spLocks noChangeArrowheads="1"/>
          </p:cNvSpPr>
          <p:nvPr/>
        </p:nvSpPr>
        <p:spPr bwMode="auto">
          <a:xfrm>
            <a:off x="1371600" y="5786735"/>
            <a:ext cx="723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0099B0"/>
                </a:solidFill>
                <a:latin typeface="Helvetica" panose="020B0604020202020204" pitchFamily="34" charset="0"/>
              </a:rPr>
              <a:t>may be undefined or implementation-dependent</a:t>
            </a:r>
          </a:p>
        </p:txBody>
      </p:sp>
      <p:grpSp>
        <p:nvGrpSpPr>
          <p:cNvPr id="50180" name="Group 10"/>
          <p:cNvGrpSpPr>
            <a:grpSpLocks/>
          </p:cNvGrpSpPr>
          <p:nvPr/>
        </p:nvGrpSpPr>
        <p:grpSpPr bwMode="auto">
          <a:xfrm>
            <a:off x="960438" y="2325692"/>
            <a:ext cx="7345362" cy="1200330"/>
            <a:chOff x="960651" y="1743728"/>
            <a:chExt cx="7116549" cy="899789"/>
          </a:xfrm>
        </p:grpSpPr>
        <p:sp>
          <p:nvSpPr>
            <p:cNvPr id="50186" name="TextBox 2"/>
            <p:cNvSpPr txBox="1">
              <a:spLocks noChangeArrowheads="1"/>
            </p:cNvSpPr>
            <p:nvPr/>
          </p:nvSpPr>
          <p:spPr bwMode="auto">
            <a:xfrm>
              <a:off x="1371600" y="1743728"/>
              <a:ext cx="6705600" cy="89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b="1" dirty="0">
                  <a:solidFill>
                    <a:srgbClr val="FF9900"/>
                  </a:solidFill>
                  <a:latin typeface="Helvetica" panose="020B0604020202020204" pitchFamily="34" charset="0"/>
                </a:rPr>
                <a:t>will be updated automatically because an </a:t>
              </a:r>
              <a:r>
                <a:rPr lang="en-US" altLang="en-US" b="1" dirty="0" err="1">
                  <a:solidFill>
                    <a:srgbClr val="FF9900"/>
                  </a:solidFill>
                  <a:latin typeface="Helvetica" panose="020B0604020202020204" pitchFamily="34" charset="0"/>
                </a:rPr>
                <a:t>ActiveRecord</a:t>
              </a:r>
              <a:r>
                <a:rPr lang="en-US" altLang="en-US" b="1" dirty="0">
                  <a:solidFill>
                    <a:srgbClr val="FF9900"/>
                  </a:solidFill>
                  <a:latin typeface="Helvetica" panose="020B0604020202020204" pitchFamily="34" charset="0"/>
                </a:rPr>
                <a:t> model “connects” your app to the database</a:t>
              </a:r>
            </a:p>
          </p:txBody>
        </p:sp>
        <p:sp>
          <p:nvSpPr>
            <p:cNvPr id="50187" name="Rectangle 6"/>
            <p:cNvSpPr>
              <a:spLocks noChangeArrowheads="1"/>
            </p:cNvSpPr>
            <p:nvPr/>
          </p:nvSpPr>
          <p:spPr bwMode="auto">
            <a:xfrm>
              <a:off x="960651" y="1809750"/>
              <a:ext cx="492428" cy="34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Helvetica" panose="020B0604020202020204" pitchFamily="34" charset="0"/>
                  <a:ea typeface="MS Gothic" panose="020B0609070205080204" pitchFamily="49" charset="-128"/>
                </a:rPr>
                <a:t>☐</a:t>
              </a:r>
              <a:endParaRPr lang="en-US" altLang="en-US">
                <a:latin typeface="Helvetica" panose="020B0604020202020204" pitchFamily="34" charset="0"/>
              </a:endParaRPr>
            </a:p>
          </p:txBody>
        </p:sp>
      </p:grpSp>
      <p:sp>
        <p:nvSpPr>
          <p:cNvPr id="50181" name="Rectangle 7"/>
          <p:cNvSpPr>
            <a:spLocks noChangeArrowheads="1"/>
          </p:cNvSpPr>
          <p:nvPr/>
        </p:nvSpPr>
        <p:spPr bwMode="auto">
          <a:xfrm>
            <a:off x="960438" y="361559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50182" name="Rectangle 8"/>
          <p:cNvSpPr>
            <a:spLocks noChangeArrowheads="1"/>
          </p:cNvSpPr>
          <p:nvPr/>
        </p:nvSpPr>
        <p:spPr bwMode="auto">
          <a:xfrm>
            <a:off x="960438"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50183" name="Rectangle 9"/>
          <p:cNvSpPr>
            <a:spLocks noChangeArrowheads="1"/>
          </p:cNvSpPr>
          <p:nvPr/>
        </p:nvSpPr>
        <p:spPr bwMode="auto">
          <a:xfrm>
            <a:off x="947738" y="58039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MS Gothic" panose="020B0609070205080204" pitchFamily="49" charset="-128"/>
                <a:ea typeface="MS Gothic" panose="020B0609070205080204" pitchFamily="49" charset="-128"/>
              </a:rPr>
              <a:t>☐</a:t>
            </a:r>
            <a:endParaRPr lang="en-US" altLang="en-US" dirty="0"/>
          </a:p>
        </p:txBody>
      </p:sp>
      <p:sp>
        <p:nvSpPr>
          <p:cNvPr id="50184"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A985A2-8AFA-4AEC-BFC0-E93604F41611}" type="slidenum">
              <a:rPr lang="en-US" altLang="en-US" sz="1400">
                <a:latin typeface="Helvetica" panose="020B0604020202020204" pitchFamily="34" charset="0"/>
              </a:rPr>
              <a:pPr eaLnBrk="1" hangingPunct="1"/>
              <a:t>35</a:t>
            </a:fld>
            <a:endParaRPr lang="en-US" altLang="en-US" sz="1400">
              <a:latin typeface="Helvetica" panose="020B0604020202020204" pitchFamily="34" charset="0"/>
            </a:endParaRPr>
          </a:p>
        </p:txBody>
      </p:sp>
      <p:sp>
        <p:nvSpPr>
          <p:cNvPr id="50185" name="TextBox 12"/>
          <p:cNvSpPr txBox="1">
            <a:spLocks noChangeArrowheads="1"/>
          </p:cNvSpPr>
          <p:nvPr/>
        </p:nvSpPr>
        <p:spPr bwMode="auto">
          <a:xfrm>
            <a:off x="685800" y="304800"/>
            <a:ext cx="76200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Suppose we’ve done</a:t>
            </a:r>
          </a:p>
          <a:p>
            <a:pPr eaLnBrk="1" hangingPunct="1"/>
            <a:r>
              <a:rPr lang="en-US" altLang="en-US" dirty="0">
                <a:solidFill>
                  <a:schemeClr val="accent2"/>
                </a:solidFill>
                <a:latin typeface="Lucida Sans Typewriter" panose="020B0509030504030204" pitchFamily="49" charset="0"/>
              </a:rPr>
              <a:t>movie = </a:t>
            </a:r>
            <a:r>
              <a:rPr lang="en-US" altLang="en-US" dirty="0" err="1">
                <a:solidFill>
                  <a:schemeClr val="accent2"/>
                </a:solidFill>
                <a:latin typeface="Lucida Sans Typewriter" panose="020B0509030504030204" pitchFamily="49" charset="0"/>
              </a:rPr>
              <a:t>Movie.where</a:t>
            </a:r>
            <a:r>
              <a:rPr lang="en-US" altLang="en-US" dirty="0">
                <a:solidFill>
                  <a:schemeClr val="accent2"/>
                </a:solidFill>
                <a:latin typeface="Lucida Sans Typewriter" panose="020B0509030504030204" pitchFamily="49" charset="0"/>
              </a:rPr>
              <a:t>("title='Amelie'") </a:t>
            </a:r>
          </a:p>
          <a:p>
            <a:pPr eaLnBrk="1" hangingPunct="1"/>
            <a:r>
              <a:rPr lang="en-US" altLang="en-US" dirty="0"/>
              <a:t>Then </a:t>
            </a:r>
            <a:r>
              <a:rPr lang="en-US" altLang="en-US" i="1" dirty="0"/>
              <a:t>another app </a:t>
            </a:r>
            <a:r>
              <a:rPr lang="en-US" altLang="en-US" dirty="0"/>
              <a:t>changes the movie’s title </a:t>
            </a:r>
            <a:r>
              <a:rPr lang="en-US" altLang="en-US" i="1" dirty="0"/>
              <a:t>in the database table </a:t>
            </a:r>
            <a:r>
              <a:rPr lang="en-US" altLang="en-US" dirty="0"/>
              <a:t>directly.  Just after that instant, the value of </a:t>
            </a:r>
            <a:r>
              <a:rPr lang="en-US" altLang="en-US" dirty="0">
                <a:solidFill>
                  <a:schemeClr val="accent2"/>
                </a:solidFill>
                <a:latin typeface="Lucida Sans Typewriter" panose="020B0509030504030204" pitchFamily="49" charset="0"/>
              </a:rPr>
              <a:t>movie</a:t>
            </a:r>
            <a:r>
              <a:rPr lang="en-US" altLang="en-US" sz="2800" dirty="0"/>
              <a:t>:</a:t>
            </a:r>
            <a:endParaRPr lang="en-US" altLang="en-US" sz="2800" dirty="0">
              <a:latin typeface="Lucida Sans Typewriter" panose="020B05090305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319DF9-0BA1-4AA0-AE96-80E0E4FB612F}" type="slidenum">
              <a:rPr lang="en-US" altLang="en-US" sz="1400">
                <a:latin typeface="Helvetica" panose="020B0604020202020204" pitchFamily="34" charset="0"/>
              </a:rPr>
              <a:pPr eaLnBrk="1" hangingPunct="1"/>
              <a:t>36</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52227"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ctrTitle"/>
          </p:nvPr>
        </p:nvSpPr>
        <p:spPr/>
        <p:txBody>
          <a:bodyPr/>
          <a:lstStyle/>
          <a:p>
            <a:pPr eaLnBrk="1" hangingPunct="1"/>
            <a:r>
              <a:rPr lang="en-US" altLang="en-US" smtClean="0"/>
              <a:t>Controllers &amp; Views</a:t>
            </a:r>
            <a:br>
              <a:rPr lang="en-US" altLang="en-US" smtClean="0"/>
            </a:br>
            <a:r>
              <a:rPr lang="en-US" altLang="en-US" sz="3200" i="1" smtClean="0"/>
              <a:t>(Engineering Software as a Service §4.4)</a:t>
            </a:r>
            <a:endParaRPr lang="en-US" altLang="en-US" smtClean="0"/>
          </a:p>
        </p:txBody>
      </p:sp>
      <p:sp>
        <p:nvSpPr>
          <p:cNvPr id="53251" name="TextBox 5"/>
          <p:cNvSpPr txBox="1">
            <a:spLocks noChangeArrowheads="1"/>
          </p:cNvSpPr>
          <p:nvPr/>
        </p:nvSpPr>
        <p:spPr bwMode="auto">
          <a:xfrm>
            <a:off x="2743200" y="6248400"/>
            <a:ext cx="3657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Arial Narrow" panose="020B0606020202030204" pitchFamily="34" charset="0"/>
              </a:rPr>
              <a:t>© 2013 Armando Fox &amp; David Patterson, all rights reserved</a:t>
            </a:r>
          </a:p>
        </p:txBody>
      </p:sp>
      <p:sp>
        <p:nvSpPr>
          <p:cNvPr id="2" name="Slide Number Placeholder 1"/>
          <p:cNvSpPr>
            <a:spLocks noGrp="1"/>
          </p:cNvSpPr>
          <p:nvPr>
            <p:ph type="sldNum" sz="quarter" idx="12"/>
          </p:nvPr>
        </p:nvSpPr>
        <p:spPr/>
        <p:txBody>
          <a:bodyPr/>
          <a:lstStyle/>
          <a:p>
            <a:fld id="{B1DE2DC4-1B62-416B-BE2F-757DC753CC1F}" type="slidenum">
              <a:rPr lang="en-US" altLang="en-US" smtClean="0"/>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smtClean="0"/>
              <a:t>Rails Cookery #2</a:t>
            </a:r>
          </a:p>
        </p:txBody>
      </p:sp>
      <p:sp>
        <p:nvSpPr>
          <p:cNvPr id="40963" name="Content Placeholder 2"/>
          <p:cNvSpPr>
            <a:spLocks noGrp="1"/>
          </p:cNvSpPr>
          <p:nvPr>
            <p:ph idx="1"/>
          </p:nvPr>
        </p:nvSpPr>
        <p:spPr/>
        <p:txBody>
          <a:bodyPr/>
          <a:lstStyle/>
          <a:p>
            <a:r>
              <a:rPr lang="en-US" altLang="en-US" dirty="0" smtClean="0"/>
              <a:t>To </a:t>
            </a:r>
            <a:r>
              <a:rPr lang="en-US" altLang="en-US" i="1" dirty="0" smtClean="0"/>
              <a:t>add a new action</a:t>
            </a:r>
            <a:r>
              <a:rPr lang="en-US" altLang="en-US" dirty="0" smtClean="0"/>
              <a:t> to a Rails app</a:t>
            </a:r>
          </a:p>
          <a:p>
            <a:pPr>
              <a:buFont typeface="Helvetica" panose="020B0604020202020204" pitchFamily="34" charset="0"/>
              <a:buAutoNum type="arabicPeriod"/>
            </a:pPr>
            <a:r>
              <a:rPr lang="en-US" altLang="en-US" dirty="0" smtClean="0"/>
              <a:t>Create </a:t>
            </a:r>
            <a:r>
              <a:rPr lang="en-US" altLang="en-US" i="1" dirty="0" smtClean="0"/>
              <a:t>route </a:t>
            </a:r>
            <a:r>
              <a:rPr lang="en-US" altLang="en-US" dirty="0" smtClean="0"/>
              <a:t>in </a:t>
            </a:r>
            <a:r>
              <a:rPr lang="en-US" altLang="en-US" sz="2400" b="1" dirty="0" err="1" smtClean="0">
                <a:solidFill>
                  <a:srgbClr val="333399"/>
                </a:solidFill>
                <a:latin typeface="Courier" pitchFamily="-84" charset="0"/>
              </a:rPr>
              <a:t>config</a:t>
            </a:r>
            <a:r>
              <a:rPr lang="en-US" altLang="en-US" sz="2400" b="1" dirty="0" smtClean="0">
                <a:solidFill>
                  <a:srgbClr val="333399"/>
                </a:solidFill>
                <a:latin typeface="Courier" pitchFamily="-84" charset="0"/>
              </a:rPr>
              <a:t>/</a:t>
            </a:r>
            <a:r>
              <a:rPr lang="en-US" altLang="en-US" sz="2400" b="1" dirty="0" err="1" smtClean="0">
                <a:solidFill>
                  <a:srgbClr val="333399"/>
                </a:solidFill>
                <a:latin typeface="Courier" pitchFamily="-84" charset="0"/>
              </a:rPr>
              <a:t>routes.rb</a:t>
            </a:r>
            <a:r>
              <a:rPr lang="en-US" altLang="en-US" sz="2400" b="1" dirty="0" smtClean="0">
                <a:solidFill>
                  <a:srgbClr val="333399"/>
                </a:solidFill>
                <a:latin typeface="Courier" pitchFamily="-84" charset="0"/>
              </a:rPr>
              <a:t> </a:t>
            </a:r>
            <a:r>
              <a:rPr lang="en-US" altLang="en-US" dirty="0" smtClean="0"/>
              <a:t>if needed</a:t>
            </a:r>
          </a:p>
          <a:p>
            <a:pPr>
              <a:buFont typeface="Helvetica" panose="020B0604020202020204" pitchFamily="34" charset="0"/>
              <a:buAutoNum type="arabicPeriod"/>
            </a:pPr>
            <a:r>
              <a:rPr lang="en-US" altLang="en-US" dirty="0" smtClean="0"/>
              <a:t>Add the </a:t>
            </a:r>
            <a:r>
              <a:rPr lang="en-US" altLang="en-US" i="1" dirty="0" smtClean="0"/>
              <a:t>action </a:t>
            </a:r>
            <a:r>
              <a:rPr lang="en-US" altLang="en-US" dirty="0" smtClean="0"/>
              <a:t>(method) in the appropriate </a:t>
            </a:r>
            <a:r>
              <a:rPr lang="en-US" altLang="en-US" sz="2400" b="1" dirty="0" smtClean="0">
                <a:solidFill>
                  <a:srgbClr val="333399"/>
                </a:solidFill>
                <a:latin typeface="Courier" pitchFamily="-84" charset="0"/>
              </a:rPr>
              <a:t>app/controllers/*_</a:t>
            </a:r>
            <a:r>
              <a:rPr lang="en-US" altLang="en-US" sz="2400" b="1" dirty="0" err="1" smtClean="0">
                <a:solidFill>
                  <a:srgbClr val="333399"/>
                </a:solidFill>
                <a:latin typeface="Courier" pitchFamily="-84" charset="0"/>
              </a:rPr>
              <a:t>controller.rb</a:t>
            </a:r>
            <a:endParaRPr lang="en-US" altLang="en-US" sz="2400" b="1" dirty="0" smtClean="0">
              <a:solidFill>
                <a:srgbClr val="333399"/>
              </a:solidFill>
              <a:latin typeface="Courier" pitchFamily="-84" charset="0"/>
            </a:endParaRPr>
          </a:p>
          <a:p>
            <a:pPr>
              <a:buFont typeface="Helvetica" panose="020B0604020202020204" pitchFamily="34" charset="0"/>
              <a:buAutoNum type="arabicPeriod"/>
            </a:pPr>
            <a:r>
              <a:rPr lang="en-US" altLang="en-US" dirty="0" smtClean="0"/>
              <a:t>Ensure there is something for the action to </a:t>
            </a:r>
            <a:r>
              <a:rPr lang="en-US" altLang="en-US" i="1" dirty="0" smtClean="0"/>
              <a:t>render </a:t>
            </a:r>
            <a:r>
              <a:rPr lang="en-US" altLang="en-US" dirty="0" smtClean="0"/>
              <a:t>in </a:t>
            </a:r>
            <a:r>
              <a:rPr lang="en-US" altLang="en-US" sz="2400" b="1" dirty="0" smtClean="0">
                <a:solidFill>
                  <a:srgbClr val="333399"/>
                </a:solidFill>
                <a:latin typeface="Courier" pitchFamily="-84" charset="0"/>
              </a:rPr>
              <a:t>app/views/</a:t>
            </a:r>
            <a:r>
              <a:rPr lang="en-US" altLang="en-US" sz="2800" i="1" dirty="0" smtClean="0"/>
              <a:t>model</a:t>
            </a:r>
            <a:r>
              <a:rPr lang="en-US" altLang="en-US" sz="2400" b="1" dirty="0" smtClean="0">
                <a:solidFill>
                  <a:srgbClr val="333399"/>
                </a:solidFill>
                <a:latin typeface="Courier" pitchFamily="-84" charset="0"/>
              </a:rPr>
              <a:t>/</a:t>
            </a:r>
            <a:r>
              <a:rPr lang="en-US" altLang="en-US" sz="2800" i="1" dirty="0" err="1" smtClean="0"/>
              <a:t>action</a:t>
            </a:r>
            <a:r>
              <a:rPr lang="en-US" altLang="en-US" sz="2400" b="1" dirty="0" err="1" smtClean="0">
                <a:solidFill>
                  <a:srgbClr val="333399"/>
                </a:solidFill>
                <a:latin typeface="Courier" pitchFamily="-84" charset="0"/>
              </a:rPr>
              <a:t>.html.haml</a:t>
            </a:r>
            <a:endParaRPr lang="en-US" altLang="en-US" sz="2400" b="1" dirty="0" smtClean="0">
              <a:solidFill>
                <a:srgbClr val="333399"/>
              </a:solidFill>
              <a:latin typeface="Courier" pitchFamily="-84" charset="0"/>
            </a:endParaRPr>
          </a:p>
          <a:p>
            <a:endParaRPr lang="en-US" altLang="en-US" dirty="0" smtClean="0"/>
          </a:p>
          <a:p>
            <a:r>
              <a:rPr lang="en-US" altLang="en-US" dirty="0" smtClean="0"/>
              <a:t>We’</a:t>
            </a:r>
            <a:r>
              <a:rPr lang="en-US" altLang="ja-JP" dirty="0" smtClean="0"/>
              <a:t>ll do Show action &amp; view (book walks through Index action &amp; view)</a:t>
            </a:r>
            <a:endParaRPr lang="en-US" altLang="en-US" dirty="0" smtClean="0"/>
          </a:p>
        </p:txBody>
      </p:sp>
      <p:grpSp>
        <p:nvGrpSpPr>
          <p:cNvPr id="54275" name="Group 4"/>
          <p:cNvGrpSpPr>
            <a:grpSpLocks/>
          </p:cNvGrpSpPr>
          <p:nvPr/>
        </p:nvGrpSpPr>
        <p:grpSpPr bwMode="auto">
          <a:xfrm>
            <a:off x="152400" y="76200"/>
            <a:ext cx="1797050" cy="990600"/>
            <a:chOff x="1356626" y="152400"/>
            <a:chExt cx="1660096" cy="872934"/>
          </a:xfrm>
        </p:grpSpPr>
        <p:pic>
          <p:nvPicPr>
            <p:cNvPr id="54276" name="Picture 3"/>
            <p:cNvPicPr>
              <a:picLocks noChangeAspect="1"/>
            </p:cNvPicPr>
            <p:nvPr/>
          </p:nvPicPr>
          <p:blipFill>
            <a:blip r:embed="rId2">
              <a:extLst>
                <a:ext uri="{28A0092B-C50C-407E-A947-70E740481C1C}">
                  <a14:useLocalDpi xmlns:a14="http://schemas.microsoft.com/office/drawing/2010/main" val="0"/>
                </a:ext>
              </a:extLst>
            </a:blip>
            <a:srcRect l="923" t="1430" r="5673" b="10001"/>
            <a:stretch>
              <a:fillRect/>
            </a:stretch>
          </p:blipFill>
          <p:spPr bwMode="auto">
            <a:xfrm>
              <a:off x="1356626" y="152400"/>
              <a:ext cx="1660096" cy="87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922299">
              <a:off x="1619050" y="297918"/>
              <a:ext cx="396945" cy="47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1"/>
          </p:nvPr>
        </p:nvSpPr>
        <p:spPr/>
        <p:txBody>
          <a:bodyPr/>
          <a:lstStyle/>
          <a:p>
            <a:fld id="{4D38ED0F-328F-4A4B-8C8A-1F99DD35A61E}" type="slidenum">
              <a:rPr lang="en-US" altLang="en-US" smtClean="0"/>
              <a:pPr/>
              <a:t>38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dirty="0" smtClean="0"/>
              <a:t>MVC Responsibilities</a:t>
            </a:r>
          </a:p>
        </p:txBody>
      </p:sp>
      <p:sp>
        <p:nvSpPr>
          <p:cNvPr id="3" name="Content Placeholder 2"/>
          <p:cNvSpPr>
            <a:spLocks noGrp="1"/>
          </p:cNvSpPr>
          <p:nvPr>
            <p:ph idx="1"/>
          </p:nvPr>
        </p:nvSpPr>
        <p:spPr/>
        <p:txBody>
          <a:bodyPr/>
          <a:lstStyle/>
          <a:p>
            <a:r>
              <a:rPr lang="en-US" altLang="en-US" sz="2800" i="1" smtClean="0"/>
              <a:t>Model: </a:t>
            </a:r>
            <a:r>
              <a:rPr lang="en-US" altLang="en-US" sz="2800" smtClean="0"/>
              <a:t>methods to get/manipulate data</a:t>
            </a:r>
          </a:p>
          <a:p>
            <a:pPr lvl="1">
              <a:buFontTx/>
              <a:buNone/>
            </a:pPr>
            <a:r>
              <a:rPr lang="en-US" altLang="en-US" sz="2000" smtClean="0">
                <a:solidFill>
                  <a:schemeClr val="accent2"/>
                </a:solidFill>
                <a:latin typeface="Lucida Sans Typewriter" panose="020B0509030504030204" pitchFamily="49" charset="0"/>
              </a:rPr>
              <a:t>Movie.where(...), Movie.find(...)</a:t>
            </a:r>
          </a:p>
          <a:p>
            <a:r>
              <a:rPr lang="en-US" altLang="en-US" sz="2800" i="1" smtClean="0"/>
              <a:t>Controller: </a:t>
            </a:r>
            <a:r>
              <a:rPr lang="en-US" altLang="en-US" sz="2800" smtClean="0"/>
              <a:t>get data from Model, make available to View</a:t>
            </a:r>
          </a:p>
          <a:p>
            <a:pPr lvl="1">
              <a:spcBef>
                <a:spcPct val="0"/>
              </a:spcBef>
              <a:buFontTx/>
              <a:buNone/>
            </a:pPr>
            <a:r>
              <a:rPr lang="en-US" altLang="en-US" sz="2000" smtClean="0">
                <a:solidFill>
                  <a:schemeClr val="accent2"/>
                </a:solidFill>
                <a:latin typeface="Lucida Sans Typewriter" panose="020B0509030504030204" pitchFamily="49" charset="0"/>
              </a:rPr>
              <a:t>def show</a:t>
            </a:r>
          </a:p>
          <a:p>
            <a:pPr lvl="1">
              <a:spcBef>
                <a:spcPct val="0"/>
              </a:spcBef>
              <a:buFontTx/>
              <a:buNone/>
            </a:pPr>
            <a:r>
              <a:rPr lang="en-US" altLang="en-US" sz="2000" smtClean="0">
                <a:solidFill>
                  <a:schemeClr val="accent2"/>
                </a:solidFill>
                <a:latin typeface="Lucida Sans Typewriter" panose="020B0509030504030204" pitchFamily="49" charset="0"/>
              </a:rPr>
              <a:t>  </a:t>
            </a:r>
            <a:r>
              <a:rPr lang="en-US" altLang="en-US" sz="2000" smtClean="0">
                <a:solidFill>
                  <a:srgbClr val="FF0000"/>
                </a:solidFill>
                <a:latin typeface="Lucida Sans Typewriter" panose="020B0509030504030204" pitchFamily="49" charset="0"/>
              </a:rPr>
              <a:t>@movie</a:t>
            </a:r>
            <a:r>
              <a:rPr lang="en-US" altLang="en-US" sz="2000" smtClean="0">
                <a:solidFill>
                  <a:schemeClr val="accent2"/>
                </a:solidFill>
                <a:latin typeface="Lucida Sans Typewriter" panose="020B0509030504030204" pitchFamily="49" charset="0"/>
              </a:rPr>
              <a:t> = Movie.find(</a:t>
            </a:r>
            <a:r>
              <a:rPr lang="en-US" altLang="en-US" sz="2000" smtClean="0">
                <a:solidFill>
                  <a:srgbClr val="FF0000"/>
                </a:solidFill>
                <a:latin typeface="Lucida Sans Typewriter" panose="020B0509030504030204" pitchFamily="49" charset="0"/>
              </a:rPr>
              <a:t>params[:id]</a:t>
            </a:r>
            <a:r>
              <a:rPr lang="en-US" altLang="en-US" sz="2000" smtClean="0">
                <a:solidFill>
                  <a:schemeClr val="accent2"/>
                </a:solidFill>
                <a:latin typeface="Lucida Sans Typewriter" panose="020B0509030504030204" pitchFamily="49" charset="0"/>
              </a:rPr>
              <a:t>)</a:t>
            </a:r>
          </a:p>
          <a:p>
            <a:pPr lvl="1">
              <a:spcBef>
                <a:spcPct val="0"/>
              </a:spcBef>
              <a:buFontTx/>
              <a:buNone/>
            </a:pPr>
            <a:r>
              <a:rPr lang="en-US" altLang="en-US" sz="2000" smtClean="0">
                <a:solidFill>
                  <a:schemeClr val="accent2"/>
                </a:solidFill>
                <a:latin typeface="Lucida Sans Typewriter" panose="020B0509030504030204" pitchFamily="49" charset="0"/>
              </a:rPr>
              <a:t>end</a:t>
            </a:r>
          </a:p>
          <a:p>
            <a:r>
              <a:rPr lang="en-US" altLang="en-US" sz="2800" i="1" smtClean="0"/>
              <a:t>View: </a:t>
            </a:r>
            <a:r>
              <a:rPr lang="en-US" altLang="en-US" sz="2800" smtClean="0"/>
              <a:t>display data, allow user interaction</a:t>
            </a:r>
          </a:p>
          <a:p>
            <a:pPr lvl="1"/>
            <a:r>
              <a:rPr lang="en-US" altLang="en-US" sz="2400" smtClean="0"/>
              <a:t>Show details of a movie (description, rating)</a:t>
            </a:r>
          </a:p>
          <a:p>
            <a:r>
              <a:rPr lang="en-US" altLang="en-US" sz="2800" smtClean="0"/>
              <a:t>But…</a:t>
            </a:r>
          </a:p>
          <a:p>
            <a:pPr lvl="1"/>
            <a:r>
              <a:rPr lang="en-US" altLang="en-US" sz="2400" smtClean="0"/>
              <a:t>What else can user do from this page?</a:t>
            </a:r>
          </a:p>
          <a:p>
            <a:pPr lvl="1"/>
            <a:r>
              <a:rPr lang="en-US" altLang="en-US" sz="2400" smtClean="0"/>
              <a:t>How does user get to this page?</a:t>
            </a:r>
          </a:p>
        </p:txBody>
      </p:sp>
      <p:sp>
        <p:nvSpPr>
          <p:cNvPr id="4" name="Rectangle 3"/>
          <p:cNvSpPr/>
          <p:nvPr/>
        </p:nvSpPr>
        <p:spPr>
          <a:xfrm>
            <a:off x="6043613" y="5029200"/>
            <a:ext cx="3100387" cy="400050"/>
          </a:xfrm>
          <a:prstGeom prst="rect">
            <a:avLst/>
          </a:prstGeom>
          <a:solidFill>
            <a:schemeClr val="bg1">
              <a:lumMod val="85000"/>
            </a:schemeClr>
          </a:solidFill>
        </p:spPr>
        <p:txBody>
          <a:bodyPr wrap="none">
            <a:spAutoFit/>
          </a:bodyPr>
          <a:lstStyle/>
          <a:p>
            <a:pPr>
              <a:defRPr/>
            </a:pPr>
            <a:r>
              <a:rPr lang="en-US" sz="2000" i="1">
                <a:latin typeface="Arial Narrow" charset="0"/>
                <a:ea typeface="ＭＳ Ｐゴシック" charset="0"/>
                <a:cs typeface="Arial Narrow" charset="0"/>
                <a:hlinkClick r:id="rId3"/>
              </a:rPr>
              <a:t>http://pastebin.com/kZCB3uNj</a:t>
            </a:r>
            <a:endParaRPr lang="en-US" sz="2000" i="1">
              <a:latin typeface="Arial Narrow" charset="0"/>
              <a:ea typeface="ＭＳ Ｐゴシック" charset="0"/>
              <a:cs typeface="Arial Narrow" charset="0"/>
            </a:endParaRPr>
          </a:p>
        </p:txBody>
      </p:sp>
      <p:sp>
        <p:nvSpPr>
          <p:cNvPr id="5" name="Oval Callout 4"/>
          <p:cNvSpPr>
            <a:spLocks noChangeArrowheads="1"/>
          </p:cNvSpPr>
          <p:nvPr/>
        </p:nvSpPr>
        <p:spPr bwMode="auto">
          <a:xfrm>
            <a:off x="5791200" y="2819400"/>
            <a:ext cx="3200400" cy="990600"/>
          </a:xfrm>
          <a:prstGeom prst="wedgeEllipseCallout">
            <a:avLst>
              <a:gd name="adj1" fmla="val -54764"/>
              <a:gd name="adj2" fmla="val 33208"/>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800">
                <a:solidFill>
                  <a:srgbClr val="FF0000"/>
                </a:solidFill>
                <a:latin typeface="Helvetica" charset="0"/>
                <a:ea typeface="ＭＳ Ｐゴシック" charset="0"/>
                <a:cs typeface="ＭＳ Ｐゴシック" charset="0"/>
              </a:rPr>
              <a:t>Instance variables set in Controller available in View</a:t>
            </a:r>
          </a:p>
        </p:txBody>
      </p:sp>
      <p:sp>
        <p:nvSpPr>
          <p:cNvPr id="6" name="Oval Callout 5"/>
          <p:cNvSpPr>
            <a:spLocks noChangeArrowheads="1"/>
          </p:cNvSpPr>
          <p:nvPr/>
        </p:nvSpPr>
        <p:spPr bwMode="auto">
          <a:xfrm>
            <a:off x="2286000" y="3749675"/>
            <a:ext cx="6248400" cy="501650"/>
          </a:xfrm>
          <a:prstGeom prst="wedgeEllipseCallout">
            <a:avLst>
              <a:gd name="adj1" fmla="val -72194"/>
              <a:gd name="adj2" fmla="val -39551"/>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00">
                <a:solidFill>
                  <a:srgbClr val="FF0000"/>
                </a:solidFill>
                <a:latin typeface="Helvetica" charset="0"/>
                <a:ea typeface="ＭＳ Ｐゴシック" charset="0"/>
                <a:cs typeface="ＭＳ Ｐゴシック" charset="0"/>
              </a:rPr>
              <a:t>Absent other info, Rails will look for app/views/movies/show.html.haml</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39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tLang="en-US" dirty="0" smtClean="0"/>
              <a:t>Reading Ruby Error </a:t>
            </a:r>
            <a:r>
              <a:rPr lang="en-US" altLang="en-US" dirty="0"/>
              <a:t>M</a:t>
            </a:r>
            <a:r>
              <a:rPr lang="en-US" altLang="en-US" dirty="0" smtClean="0"/>
              <a:t>essages</a:t>
            </a:r>
          </a:p>
        </p:txBody>
      </p:sp>
      <p:sp>
        <p:nvSpPr>
          <p:cNvPr id="50179" name="Content Placeholder 2"/>
          <p:cNvSpPr>
            <a:spLocks noGrp="1"/>
          </p:cNvSpPr>
          <p:nvPr>
            <p:ph idx="1"/>
          </p:nvPr>
        </p:nvSpPr>
        <p:spPr/>
        <p:txBody>
          <a:bodyPr/>
          <a:lstStyle/>
          <a:p>
            <a:r>
              <a:rPr lang="en-US" altLang="en-US" dirty="0" smtClean="0"/>
              <a:t>The </a:t>
            </a:r>
            <a:r>
              <a:rPr lang="en-US" altLang="en-US" i="1" dirty="0" err="1" smtClean="0"/>
              <a:t>backtrace</a:t>
            </a:r>
            <a:r>
              <a:rPr lang="en-US" altLang="en-US" i="1" dirty="0" smtClean="0"/>
              <a:t> </a:t>
            </a:r>
            <a:r>
              <a:rPr lang="en-US" altLang="en-US" dirty="0" smtClean="0"/>
              <a:t>shows you the call stack (where you came from) at the stop point</a:t>
            </a:r>
          </a:p>
          <a:p>
            <a:r>
              <a:rPr lang="en-US" altLang="en-US" dirty="0" smtClean="0"/>
              <a:t>A very common message: </a:t>
            </a:r>
            <a:br>
              <a:rPr lang="en-US" altLang="en-US" dirty="0" smtClean="0"/>
            </a:br>
            <a:r>
              <a:rPr lang="en-US" altLang="en-US" sz="2400" dirty="0" smtClean="0">
                <a:solidFill>
                  <a:srgbClr val="333399"/>
                </a:solidFill>
                <a:latin typeface="Lucida Sans Typewriter" panose="020B0509030504030204" pitchFamily="49" charset="0"/>
              </a:rPr>
              <a:t>undefined method 'foo' for </a:t>
            </a:r>
            <a:r>
              <a:rPr lang="en-US" altLang="en-US" sz="2400" dirty="0" err="1" smtClean="0">
                <a:solidFill>
                  <a:srgbClr val="333399"/>
                </a:solidFill>
                <a:latin typeface="Lucida Sans Typewriter" panose="020B0509030504030204" pitchFamily="49" charset="0"/>
              </a:rPr>
              <a:t>nil:NilClass</a:t>
            </a:r>
            <a:endParaRPr lang="en-US" altLang="en-US" sz="2400" dirty="0" smtClean="0">
              <a:solidFill>
                <a:srgbClr val="333399"/>
              </a:solidFill>
              <a:latin typeface="Lucida Sans Typewriter" panose="020B0509030504030204" pitchFamily="49" charset="0"/>
            </a:endParaRPr>
          </a:p>
          <a:p>
            <a:r>
              <a:rPr lang="en-US" altLang="en-US" dirty="0" smtClean="0"/>
              <a:t>Often, it means an assignment silently failed and you didn’</a:t>
            </a:r>
            <a:r>
              <a:rPr lang="en-US" altLang="ja-JP" dirty="0" smtClean="0"/>
              <a:t>t </a:t>
            </a:r>
            <a:r>
              <a:rPr lang="en-US" altLang="ja-JP" dirty="0" smtClean="0"/>
              <a:t>check for errors:</a:t>
            </a:r>
            <a:endParaRPr lang="en-US" altLang="ja-JP" dirty="0" smtClean="0"/>
          </a:p>
          <a:p>
            <a:pPr>
              <a:buFontTx/>
              <a:buNone/>
            </a:pPr>
            <a:r>
              <a:rPr lang="en-US" altLang="en-US" sz="2400" dirty="0" smtClean="0">
                <a:solidFill>
                  <a:srgbClr val="333399"/>
                </a:solidFill>
                <a:latin typeface="Lucida Sans Typewriter" panose="020B0509030504030204" pitchFamily="49" charset="0"/>
              </a:rPr>
              <a:t>@m = </a:t>
            </a:r>
            <a:r>
              <a:rPr lang="en-US" altLang="en-US" sz="2400" dirty="0" err="1" smtClean="0">
                <a:solidFill>
                  <a:srgbClr val="333399"/>
                </a:solidFill>
                <a:latin typeface="Lucida Sans Typewriter" panose="020B0509030504030204" pitchFamily="49" charset="0"/>
              </a:rPr>
              <a:t>Movie.find_by_id</a:t>
            </a:r>
            <a:r>
              <a:rPr lang="en-US" altLang="en-US" sz="2400" dirty="0" smtClean="0">
                <a:solidFill>
                  <a:srgbClr val="333399"/>
                </a:solidFill>
                <a:latin typeface="Lucida Sans Typewriter" panose="020B0509030504030204" pitchFamily="49" charset="0"/>
              </a:rPr>
              <a:t>(id)  </a:t>
            </a:r>
            <a:r>
              <a:rPr lang="en-US" altLang="en-US" sz="2400" i="1" dirty="0" smtClean="0">
                <a:solidFill>
                  <a:srgbClr val="7F7F7F"/>
                </a:solidFill>
                <a:latin typeface="Lucida Sans Typewriter" panose="020B0509030504030204" pitchFamily="49" charset="0"/>
              </a:rPr>
              <a:t># could be nil</a:t>
            </a:r>
          </a:p>
          <a:p>
            <a:pPr>
              <a:buFontTx/>
              <a:buNone/>
            </a:pP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accent2"/>
                </a:solidFill>
                <a:latin typeface="Lucida Sans Typewriter" panose="020B0509030504030204" pitchFamily="49" charset="0"/>
              </a:rPr>
              <a:t>m.title</a:t>
            </a:r>
            <a:r>
              <a:rPr lang="en-US" altLang="en-US" sz="2400" dirty="0" smtClean="0">
                <a:solidFill>
                  <a:schemeClr val="accent2"/>
                </a:solidFill>
                <a:latin typeface="Lucida Sans Typewriter" panose="020B0509030504030204" pitchFamily="49" charset="0"/>
              </a:rPr>
              <a:t>   </a:t>
            </a:r>
            <a:r>
              <a:rPr lang="en-US" altLang="en-US" sz="2400" i="1" dirty="0" smtClean="0">
                <a:solidFill>
                  <a:srgbClr val="7F7F7F"/>
                </a:solidFill>
                <a:latin typeface="Lucida Sans Typewriter" panose="020B0509030504030204" pitchFamily="49" charset="0"/>
              </a:rPr>
              <a:t># will fail: 'undefined method'</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dirty="0" smtClean="0"/>
              <a:t>How We </a:t>
            </a:r>
            <a:r>
              <a:rPr lang="en-US" altLang="en-US" dirty="0"/>
              <a:t>G</a:t>
            </a:r>
            <a:r>
              <a:rPr lang="en-US" altLang="en-US" dirty="0" smtClean="0"/>
              <a:t>ot </a:t>
            </a:r>
            <a:r>
              <a:rPr lang="en-US" altLang="en-US" dirty="0"/>
              <a:t>H</a:t>
            </a:r>
            <a:r>
              <a:rPr lang="en-US" altLang="en-US" dirty="0" smtClean="0"/>
              <a:t>ere: URI helpers</a:t>
            </a:r>
          </a:p>
        </p:txBody>
      </p:sp>
      <p:sp>
        <p:nvSpPr>
          <p:cNvPr id="4" name="Folded Corner 3"/>
          <p:cNvSpPr>
            <a:spLocks noChangeArrowheads="1"/>
          </p:cNvSpPr>
          <p:nvPr/>
        </p:nvSpPr>
        <p:spPr bwMode="auto">
          <a:xfrm>
            <a:off x="533400" y="4191000"/>
            <a:ext cx="685800" cy="838200"/>
          </a:xfrm>
          <a:prstGeom prst="foldedCorner">
            <a:avLst>
              <a:gd name="adj" fmla="val 16667"/>
            </a:avLst>
          </a:prstGeom>
          <a:solidFill>
            <a:srgbClr val="D9D9D9"/>
          </a:solidFill>
          <a:ln w="28575">
            <a:solidFill>
              <a:srgbClr val="FF0000"/>
            </a:solidFill>
            <a:round/>
            <a:headEnd/>
            <a:tailEnd/>
          </a:ln>
          <a:effectLst>
            <a:outerShdw blurRad="40000" dist="23000" dir="5400000" rotWithShape="0">
              <a:srgbClr val="808080">
                <a:alpha val="34999"/>
              </a:srgbClr>
            </a:outerShdw>
          </a:effectLst>
        </p:spPr>
        <p:txBody>
          <a:bodyPr anchor="ctr"/>
          <a:lstStyle/>
          <a:p>
            <a:pPr>
              <a:defRPr/>
            </a:pPr>
            <a:r>
              <a:rPr lang="en-US" sz="1400">
                <a:latin typeface="Arial Narrow" charset="0"/>
                <a:ea typeface="ＭＳ Ｐゴシック" charset="0"/>
                <a:cs typeface="Arial Narrow" charset="0"/>
              </a:rPr>
              <a:t>index.</a:t>
            </a:r>
            <a:br>
              <a:rPr lang="en-US" sz="1400">
                <a:latin typeface="Arial Narrow" charset="0"/>
                <a:ea typeface="ＭＳ Ｐゴシック" charset="0"/>
                <a:cs typeface="Arial Narrow" charset="0"/>
              </a:rPr>
            </a:br>
            <a:r>
              <a:rPr lang="en-US" sz="1400">
                <a:latin typeface="Arial Narrow" charset="0"/>
                <a:ea typeface="ＭＳ Ｐゴシック" charset="0"/>
                <a:cs typeface="Arial Narrow" charset="0"/>
              </a:rPr>
              <a:t>html.</a:t>
            </a:r>
            <a:br>
              <a:rPr lang="en-US" sz="1400">
                <a:latin typeface="Arial Narrow" charset="0"/>
                <a:ea typeface="ＭＳ Ｐゴシック" charset="0"/>
                <a:cs typeface="Arial Narrow" charset="0"/>
              </a:rPr>
            </a:br>
            <a:r>
              <a:rPr lang="en-US" sz="1400">
                <a:latin typeface="Arial Narrow" charset="0"/>
                <a:ea typeface="ＭＳ Ｐゴシック" charset="0"/>
                <a:cs typeface="Arial Narrow" charset="0"/>
              </a:rPr>
              <a:t>haml</a:t>
            </a:r>
          </a:p>
        </p:txBody>
      </p:sp>
      <p:sp>
        <p:nvSpPr>
          <p:cNvPr id="5" name="Rounded Rectangular Callout 4"/>
          <p:cNvSpPr>
            <a:spLocks noChangeArrowheads="1"/>
          </p:cNvSpPr>
          <p:nvPr/>
        </p:nvSpPr>
        <p:spPr bwMode="auto">
          <a:xfrm>
            <a:off x="1447800" y="3657600"/>
            <a:ext cx="3124200" cy="381000"/>
          </a:xfrm>
          <a:prstGeom prst="wedgeRoundRectCallout">
            <a:avLst>
              <a:gd name="adj1" fmla="val -62968"/>
              <a:gd name="adj2" fmla="val 124917"/>
              <a:gd name="adj3" fmla="val 16667"/>
            </a:avLst>
          </a:prstGeom>
          <a:gradFill rotWithShape="1">
            <a:gsLst>
              <a:gs pos="0">
                <a:srgbClr val="CBFFFF"/>
              </a:gs>
              <a:gs pos="100000">
                <a:srgbClr val="B5E5E9"/>
              </a:gs>
            </a:gsLst>
            <a:lin ang="5400000"/>
          </a:gra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defRPr/>
            </a:pPr>
            <a:r>
              <a:rPr lang="en-US" sz="1800">
                <a:latin typeface="Lucida Sans Typewriter" charset="0"/>
                <a:ea typeface="ＭＳ Ｐゴシック" charset="0"/>
                <a:cs typeface="Lucida Sans Typewriter" charset="0"/>
              </a:rPr>
              <a:t>link_to movie_path(3)</a:t>
            </a:r>
          </a:p>
        </p:txBody>
      </p:sp>
      <p:sp>
        <p:nvSpPr>
          <p:cNvPr id="6" name="TextBox 5"/>
          <p:cNvSpPr txBox="1">
            <a:spLocks noChangeArrowheads="1"/>
          </p:cNvSpPr>
          <p:nvPr/>
        </p:nvSpPr>
        <p:spPr bwMode="auto">
          <a:xfrm>
            <a:off x="1295400" y="4495800"/>
            <a:ext cx="419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latin typeface="Courier" pitchFamily="-84" charset="0"/>
              </a:rPr>
              <a:t>&lt;a href="/movies/3"&gt;...&lt;/a&gt;</a:t>
            </a:r>
          </a:p>
        </p:txBody>
      </p:sp>
      <p:sp>
        <p:nvSpPr>
          <p:cNvPr id="7" name="Rectangle 6"/>
          <p:cNvSpPr>
            <a:spLocks noChangeArrowheads="1"/>
          </p:cNvSpPr>
          <p:nvPr/>
        </p:nvSpPr>
        <p:spPr bwMode="auto">
          <a:xfrm>
            <a:off x="1447800" y="5105400"/>
            <a:ext cx="6096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333399"/>
                </a:solidFill>
                <a:latin typeface="Lucida Sans Typewriter" panose="020B0509030504030204" pitchFamily="49" charset="0"/>
              </a:rPr>
              <a:t>GET /movies/</a:t>
            </a:r>
            <a:r>
              <a:rPr lang="en-US" altLang="en-US" sz="1800">
                <a:solidFill>
                  <a:srgbClr val="FF0000"/>
                </a:solidFill>
                <a:latin typeface="Lucida Sans Typewriter" panose="020B0509030504030204" pitchFamily="49" charset="0"/>
              </a:rPr>
              <a:t>:id</a:t>
            </a:r>
            <a:r>
              <a:rPr lang="en-US" altLang="en-US" sz="1800">
                <a:solidFill>
                  <a:srgbClr val="333399"/>
                </a:solidFill>
                <a:latin typeface="Lucida Sans Typewriter" panose="020B0509030504030204" pitchFamily="49" charset="0"/>
              </a:rPr>
              <a:t>      {:action=&gt;"show", :controller=&gt;"movies"}</a:t>
            </a:r>
          </a:p>
          <a:p>
            <a:pPr eaLnBrk="1" hangingPunct="1"/>
            <a:r>
              <a:rPr lang="en-US" altLang="en-US" sz="1800">
                <a:solidFill>
                  <a:srgbClr val="333399"/>
                </a:solidFill>
                <a:latin typeface="Lucida Sans Typewriter" panose="020B0509030504030204" pitchFamily="49" charset="0"/>
              </a:rPr>
              <a:t>params[</a:t>
            </a:r>
            <a:r>
              <a:rPr lang="en-US" altLang="en-US" sz="1800">
                <a:solidFill>
                  <a:srgbClr val="FF0000"/>
                </a:solidFill>
                <a:latin typeface="Lucida Sans Typewriter" panose="020B0509030504030204" pitchFamily="49" charset="0"/>
              </a:rPr>
              <a:t>:id</a:t>
            </a:r>
            <a:r>
              <a:rPr lang="en-US" altLang="en-US" sz="1800">
                <a:solidFill>
                  <a:srgbClr val="333399"/>
                </a:solidFill>
                <a:latin typeface="Lucida Sans Typewriter" panose="020B0509030504030204" pitchFamily="49" charset="0"/>
              </a:rPr>
              <a:t>]</a:t>
            </a:r>
            <a:r>
              <a:rPr lang="en-US" altLang="en-US" sz="1800">
                <a:solidFill>
                  <a:srgbClr val="333399"/>
                </a:solidFill>
                <a:latin typeface="Wingdings" panose="05000000000000000000" pitchFamily="2" charset="2"/>
              </a:rPr>
              <a:t></a:t>
            </a:r>
            <a:r>
              <a:rPr lang="en-US" altLang="en-US" sz="1800">
                <a:solidFill>
                  <a:srgbClr val="333399"/>
                </a:solidFill>
                <a:latin typeface="Lucida Sans Typewriter" panose="020B0509030504030204" pitchFamily="49" charset="0"/>
              </a:rPr>
              <a:t>3</a:t>
            </a:r>
            <a:endParaRPr lang="en-US" altLang="en-US" sz="1800"/>
          </a:p>
        </p:txBody>
      </p:sp>
      <p:sp>
        <p:nvSpPr>
          <p:cNvPr id="9" name="Down Arrow 8"/>
          <p:cNvSpPr>
            <a:spLocks noChangeArrowheads="1"/>
          </p:cNvSpPr>
          <p:nvPr/>
        </p:nvSpPr>
        <p:spPr bwMode="auto">
          <a:xfrm>
            <a:off x="2895600" y="4191000"/>
            <a:ext cx="381000" cy="381000"/>
          </a:xfrm>
          <a:prstGeom prst="downArrow">
            <a:avLst>
              <a:gd name="adj1" fmla="val 50000"/>
              <a:gd name="adj2" fmla="val 50000"/>
            </a:avLst>
          </a:prstGeom>
          <a:solidFill>
            <a:schemeClr val="bg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Helvetica" charset="0"/>
              <a:ea typeface="ＭＳ Ｐゴシック" charset="0"/>
              <a:cs typeface="ＭＳ Ｐゴシック" charset="0"/>
            </a:endParaRPr>
          </a:p>
        </p:txBody>
      </p:sp>
      <p:sp>
        <p:nvSpPr>
          <p:cNvPr id="10" name="Down Arrow 9"/>
          <p:cNvSpPr>
            <a:spLocks noChangeArrowheads="1"/>
          </p:cNvSpPr>
          <p:nvPr/>
        </p:nvSpPr>
        <p:spPr bwMode="auto">
          <a:xfrm>
            <a:off x="2895600" y="4800600"/>
            <a:ext cx="381000" cy="381000"/>
          </a:xfrm>
          <a:prstGeom prst="downArrow">
            <a:avLst>
              <a:gd name="adj1" fmla="val 50000"/>
              <a:gd name="adj2" fmla="val 50000"/>
            </a:avLst>
          </a:prstGeom>
          <a:solidFill>
            <a:schemeClr val="bg2"/>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Helvetica" charset="0"/>
              <a:ea typeface="ＭＳ Ｐゴシック" charset="0"/>
              <a:cs typeface="ＭＳ Ｐゴシック" charset="0"/>
            </a:endParaRPr>
          </a:p>
        </p:txBody>
      </p:sp>
      <p:sp>
        <p:nvSpPr>
          <p:cNvPr id="11" name="Rectangle 10"/>
          <p:cNvSpPr>
            <a:spLocks noChangeArrowheads="1"/>
          </p:cNvSpPr>
          <p:nvPr/>
        </p:nvSpPr>
        <p:spPr bwMode="auto">
          <a:xfrm>
            <a:off x="4876800" y="3886200"/>
            <a:ext cx="3886200" cy="12001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lvl="1" eaLnBrk="1" hangingPunct="1"/>
            <a:r>
              <a:rPr lang="en-US" altLang="en-US" sz="1800">
                <a:solidFill>
                  <a:schemeClr val="accent2"/>
                </a:solidFill>
                <a:latin typeface="Lucida Sans Typewriter" panose="020B0509030504030204" pitchFamily="49" charset="0"/>
              </a:rPr>
              <a:t>def show</a:t>
            </a:r>
          </a:p>
          <a:p>
            <a:pPr marL="0" lvl="1" eaLnBrk="1" hangingPunct="1"/>
            <a:r>
              <a:rPr lang="en-US" altLang="en-US" sz="1800">
                <a:solidFill>
                  <a:schemeClr val="accent2"/>
                </a:solidFill>
                <a:latin typeface="Lucida Sans Typewriter" panose="020B0509030504030204" pitchFamily="49" charset="0"/>
              </a:rPr>
              <a:t> </a:t>
            </a:r>
            <a:r>
              <a:rPr lang="en-US" altLang="en-US" sz="1800">
                <a:solidFill>
                  <a:srgbClr val="333399"/>
                </a:solidFill>
                <a:latin typeface="Lucida Sans Typewriter" panose="020B0509030504030204" pitchFamily="49" charset="0"/>
              </a:rPr>
              <a:t>@movie</a:t>
            </a:r>
            <a:r>
              <a:rPr lang="en-US" altLang="en-US" sz="1800">
                <a:solidFill>
                  <a:schemeClr val="accent2"/>
                </a:solidFill>
                <a:latin typeface="Lucida Sans Typewriter" panose="020B0509030504030204" pitchFamily="49" charset="0"/>
              </a:rPr>
              <a:t> = </a:t>
            </a:r>
            <a:br>
              <a:rPr lang="en-US" altLang="en-US" sz="1800">
                <a:solidFill>
                  <a:schemeClr val="accent2"/>
                </a:solidFill>
                <a:latin typeface="Lucida Sans Typewriter" panose="020B0509030504030204" pitchFamily="49" charset="0"/>
              </a:rPr>
            </a:br>
            <a:r>
              <a:rPr lang="en-US" altLang="en-US" sz="1800">
                <a:solidFill>
                  <a:schemeClr val="accent2"/>
                </a:solidFill>
                <a:latin typeface="Lucida Sans Typewriter" panose="020B0509030504030204" pitchFamily="49" charset="0"/>
              </a:rPr>
              <a:t>   Movie.find(</a:t>
            </a:r>
            <a:r>
              <a:rPr lang="en-US" altLang="en-US" sz="1800">
                <a:solidFill>
                  <a:srgbClr val="FF0000"/>
                </a:solidFill>
                <a:latin typeface="Lucida Sans Typewriter" panose="020B0509030504030204" pitchFamily="49" charset="0"/>
              </a:rPr>
              <a:t>params[:id]</a:t>
            </a:r>
            <a:r>
              <a:rPr lang="en-US" altLang="en-US" sz="1800">
                <a:solidFill>
                  <a:schemeClr val="accent2"/>
                </a:solidFill>
                <a:latin typeface="Lucida Sans Typewriter" panose="020B0509030504030204" pitchFamily="49" charset="0"/>
              </a:rPr>
              <a:t>)</a:t>
            </a:r>
          </a:p>
          <a:p>
            <a:pPr marL="0" lvl="1" eaLnBrk="1" hangingPunct="1"/>
            <a:r>
              <a:rPr lang="en-US" altLang="en-US" sz="1800">
                <a:solidFill>
                  <a:schemeClr val="accent2"/>
                </a:solidFill>
                <a:latin typeface="Lucida Sans Typewriter" panose="020B0509030504030204" pitchFamily="49" charset="0"/>
              </a:rPr>
              <a:t>end</a:t>
            </a:r>
          </a:p>
        </p:txBody>
      </p:sp>
      <p:sp>
        <p:nvSpPr>
          <p:cNvPr id="12" name="Up Arrow 11"/>
          <p:cNvSpPr>
            <a:spLocks noChangeArrowheads="1"/>
          </p:cNvSpPr>
          <p:nvPr/>
        </p:nvSpPr>
        <p:spPr bwMode="auto">
          <a:xfrm rot="3515398">
            <a:off x="4204494" y="4598194"/>
            <a:ext cx="304800" cy="1096962"/>
          </a:xfrm>
          <a:prstGeom prst="upArrow">
            <a:avLst>
              <a:gd name="adj1" fmla="val 50000"/>
              <a:gd name="adj2" fmla="val 50002"/>
            </a:avLst>
          </a:prstGeom>
          <a:solidFill>
            <a:srgbClr val="808080"/>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Helvetica" charset="0"/>
              <a:ea typeface="ＭＳ Ｐゴシック" charset="0"/>
              <a:cs typeface="ＭＳ Ｐゴシック" charset="0"/>
            </a:endParaRPr>
          </a:p>
        </p:txBody>
      </p:sp>
      <p:pic>
        <p:nvPicPr>
          <p:cNvPr id="5633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95400"/>
            <a:ext cx="83312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fld id="{4D38ED0F-328F-4A4B-8C8A-1F99DD35A61E}" type="slidenum">
              <a:rPr lang="en-US" altLang="en-US" smtClean="0"/>
              <a:pPr/>
              <a:t>40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dirty="0" smtClean="0"/>
              <a:t>What Else </a:t>
            </a:r>
            <a:r>
              <a:rPr lang="en-US" altLang="en-US" dirty="0"/>
              <a:t>C</a:t>
            </a:r>
            <a:r>
              <a:rPr lang="en-US" altLang="en-US" dirty="0" smtClean="0"/>
              <a:t>an </a:t>
            </a:r>
            <a:r>
              <a:rPr lang="en-US" altLang="en-US" dirty="0"/>
              <a:t>W</a:t>
            </a:r>
            <a:r>
              <a:rPr lang="en-US" altLang="en-US" dirty="0" smtClean="0"/>
              <a:t>e </a:t>
            </a:r>
            <a:r>
              <a:rPr lang="en-US" altLang="en-US" dirty="0"/>
              <a:t>D</a:t>
            </a:r>
            <a:r>
              <a:rPr lang="en-US" altLang="en-US" dirty="0" smtClean="0"/>
              <a:t>o?</a:t>
            </a:r>
          </a:p>
        </p:txBody>
      </p:sp>
      <p:sp>
        <p:nvSpPr>
          <p:cNvPr id="3" name="Content Placeholder 2"/>
          <p:cNvSpPr>
            <a:spLocks noGrp="1"/>
          </p:cNvSpPr>
          <p:nvPr>
            <p:ph idx="1"/>
          </p:nvPr>
        </p:nvSpPr>
        <p:spPr/>
        <p:txBody>
          <a:bodyPr/>
          <a:lstStyle/>
          <a:p>
            <a:r>
              <a:rPr lang="en-US" altLang="en-US" smtClean="0"/>
              <a:t>How about letting user return to movie list?</a:t>
            </a:r>
          </a:p>
          <a:p>
            <a:r>
              <a:rPr lang="en-US" altLang="en-US" smtClean="0"/>
              <a:t>RESTful URI helper to the rescue again:</a:t>
            </a:r>
          </a:p>
          <a:p>
            <a:r>
              <a:rPr lang="en-US" altLang="en-US" sz="2400" smtClean="0">
                <a:solidFill>
                  <a:srgbClr val="333399"/>
                </a:solidFill>
                <a:latin typeface="Lucida Sans Typewriter" panose="020B0509030504030204" pitchFamily="49" charset="0"/>
              </a:rPr>
              <a:t>movies_path</a:t>
            </a:r>
            <a:r>
              <a:rPr lang="en-US" altLang="en-US" smtClean="0"/>
              <a:t> with no arguments links to Index action</a:t>
            </a:r>
          </a:p>
          <a:p>
            <a:pPr lvl="1">
              <a:buFontTx/>
              <a:buNone/>
            </a:pPr>
            <a:r>
              <a:rPr lang="en-US" altLang="en-US" sz="2400" smtClean="0">
                <a:solidFill>
                  <a:srgbClr val="333399"/>
                </a:solidFill>
                <a:latin typeface="Lucida Sans Typewriter" panose="020B0509030504030204" pitchFamily="49" charset="0"/>
              </a:rPr>
              <a:t>=link_to 'Back to List', </a:t>
            </a:r>
            <a:r>
              <a:rPr lang="en-US" altLang="en-US" sz="2400" smtClean="0">
                <a:solidFill>
                  <a:srgbClr val="FF0000"/>
                </a:solidFill>
                <a:latin typeface="Lucida Sans Typewriter" panose="020B0509030504030204" pitchFamily="49" charset="0"/>
              </a:rPr>
              <a:t>movies_path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0" y="4114800"/>
            <a:ext cx="83312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276600" y="6324600"/>
            <a:ext cx="548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b="1" i="1">
                <a:solidFill>
                  <a:srgbClr val="333399"/>
                </a:solidFill>
                <a:latin typeface="Helvetica" panose="020B0604020202020204" pitchFamily="34" charset="0"/>
              </a:rPr>
              <a:t>ESaaS, Fig. 4.7</a:t>
            </a:r>
          </a:p>
        </p:txBody>
      </p:sp>
      <p:sp>
        <p:nvSpPr>
          <p:cNvPr id="7" name="Oval 6"/>
          <p:cNvSpPr>
            <a:spLocks noChangeArrowheads="1"/>
          </p:cNvSpPr>
          <p:nvPr/>
        </p:nvSpPr>
        <p:spPr bwMode="auto">
          <a:xfrm>
            <a:off x="457200" y="4267200"/>
            <a:ext cx="8458200" cy="533400"/>
          </a:xfrm>
          <a:prstGeom prst="ellipse">
            <a:avLst/>
          </a:prstGeom>
          <a:noFill/>
          <a:ln w="38100">
            <a:solidFill>
              <a:srgbClr val="FF000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solidFill>
                <a:srgbClr val="FFFFFF"/>
              </a:solidFill>
              <a:latin typeface="Helvetica"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F2C1D18-8B69-44E1-AE26-7176DEF1C80C}" type="slidenum">
              <a:rPr lang="en-US" altLang="en-US" sz="1400">
                <a:latin typeface="Helvetica" panose="020B0604020202020204" pitchFamily="34" charset="0"/>
              </a:rPr>
              <a:pPr eaLnBrk="1" hangingPunct="1"/>
              <a:t>42</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58371"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3"/>
          <p:cNvSpPr txBox="1">
            <a:spLocks noChangeArrowheads="1"/>
          </p:cNvSpPr>
          <p:nvPr/>
        </p:nvSpPr>
        <p:spPr bwMode="auto">
          <a:xfrm>
            <a:off x="1325563" y="3302000"/>
            <a:ext cx="670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ln>
                  <a:solidFill>
                    <a:schemeClr val="tx1"/>
                  </a:solidFill>
                </a:ln>
                <a:solidFill>
                  <a:srgbClr val="66FF33"/>
                </a:solidFill>
                <a:latin typeface="Helvetica" panose="020B0604020202020204" pitchFamily="34" charset="0"/>
              </a:rPr>
              <a:t>Only (c) is true</a:t>
            </a:r>
          </a:p>
        </p:txBody>
      </p:sp>
      <p:sp>
        <p:nvSpPr>
          <p:cNvPr id="59394" name="TextBox 4"/>
          <p:cNvSpPr txBox="1">
            <a:spLocks noChangeArrowheads="1"/>
          </p:cNvSpPr>
          <p:nvPr/>
        </p:nvSpPr>
        <p:spPr bwMode="auto">
          <a:xfrm>
            <a:off x="1325563" y="4216400"/>
            <a:ext cx="670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solidFill>
                  <a:srgbClr val="99CC00"/>
                </a:solidFill>
                <a:latin typeface="Helvetica" panose="020B0604020202020204" pitchFamily="34" charset="0"/>
              </a:rPr>
              <a:t>Only (a) and (b) are true</a:t>
            </a:r>
            <a:endParaRPr lang="en-US" altLang="en-US" sz="3600" b="1" dirty="0">
              <a:solidFill>
                <a:srgbClr val="99CC00"/>
              </a:solidFill>
              <a:latin typeface="Helvetica" panose="020B0604020202020204" pitchFamily="34" charset="0"/>
            </a:endParaRPr>
          </a:p>
        </p:txBody>
      </p:sp>
      <p:sp>
        <p:nvSpPr>
          <p:cNvPr id="59395" name="TextBox 5"/>
          <p:cNvSpPr txBox="1">
            <a:spLocks noChangeArrowheads="1"/>
          </p:cNvSpPr>
          <p:nvPr/>
        </p:nvSpPr>
        <p:spPr bwMode="auto">
          <a:xfrm>
            <a:off x="1371600" y="5068888"/>
            <a:ext cx="6705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solidFill>
                  <a:srgbClr val="FF6699"/>
                </a:solidFill>
              </a:rPr>
              <a:t>Only (a) and (c) are true</a:t>
            </a:r>
            <a:endParaRPr lang="en-US" altLang="en-US" sz="3200" b="1" dirty="0">
              <a:solidFill>
                <a:srgbClr val="FF6699"/>
              </a:solidFill>
              <a:latin typeface="Symbol" panose="05050102010706020507" pitchFamily="18" charset="2"/>
            </a:endParaRPr>
          </a:p>
        </p:txBody>
      </p:sp>
      <p:grpSp>
        <p:nvGrpSpPr>
          <p:cNvPr id="59396" name="Group 10"/>
          <p:cNvGrpSpPr>
            <a:grpSpLocks/>
          </p:cNvGrpSpPr>
          <p:nvPr/>
        </p:nvGrpSpPr>
        <p:grpSpPr bwMode="auto">
          <a:xfrm>
            <a:off x="914400" y="2463800"/>
            <a:ext cx="7162800" cy="584200"/>
            <a:chOff x="960651" y="1800839"/>
            <a:chExt cx="7162585" cy="438271"/>
          </a:xfrm>
        </p:grpSpPr>
        <p:sp>
          <p:nvSpPr>
            <p:cNvPr id="59402" name="TextBox 2"/>
            <p:cNvSpPr txBox="1">
              <a:spLocks noChangeArrowheads="1"/>
            </p:cNvSpPr>
            <p:nvPr/>
          </p:nvSpPr>
          <p:spPr bwMode="auto">
            <a:xfrm>
              <a:off x="1417636" y="1800839"/>
              <a:ext cx="6705600" cy="43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b="1" dirty="0">
                  <a:solidFill>
                    <a:srgbClr val="FF9900"/>
                  </a:solidFill>
                  <a:latin typeface="Helvetica" panose="020B0604020202020204" pitchFamily="34" charset="0"/>
                </a:rPr>
                <a:t>Only (a) is true</a:t>
              </a:r>
            </a:p>
          </p:txBody>
        </p:sp>
        <p:sp>
          <p:nvSpPr>
            <p:cNvPr id="59403" name="Rectangle 6"/>
            <p:cNvSpPr>
              <a:spLocks noChangeArrowheads="1"/>
            </p:cNvSpPr>
            <p:nvPr/>
          </p:nvSpPr>
          <p:spPr bwMode="auto">
            <a:xfrm>
              <a:off x="960651" y="1809748"/>
              <a:ext cx="543723" cy="3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latin typeface="Helvetica" panose="020B0604020202020204" pitchFamily="34" charset="0"/>
                  <a:ea typeface="MS Gothic" panose="020B0609070205080204" pitchFamily="49" charset="-128"/>
                </a:rPr>
                <a:t>☐</a:t>
              </a:r>
            </a:p>
          </p:txBody>
        </p:sp>
      </p:grpSp>
      <p:sp>
        <p:nvSpPr>
          <p:cNvPr id="59397"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398"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399"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59400"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26BD0DA-7FA2-40CA-9AF1-C7D07D2405F1}" type="slidenum">
              <a:rPr lang="en-US" altLang="en-US" sz="1400">
                <a:latin typeface="Helvetica" panose="020B0604020202020204" pitchFamily="34" charset="0"/>
              </a:rPr>
              <a:pPr eaLnBrk="1" hangingPunct="1"/>
              <a:t>43</a:t>
            </a:fld>
            <a:endParaRPr lang="en-US" altLang="en-US" sz="1400">
              <a:latin typeface="Helvetica" panose="020B0604020202020204" pitchFamily="34" charset="0"/>
            </a:endParaRPr>
          </a:p>
        </p:txBody>
      </p:sp>
      <p:sp>
        <p:nvSpPr>
          <p:cNvPr id="59401" name="TextBox 12"/>
          <p:cNvSpPr txBox="1">
            <a:spLocks noChangeArrowheads="1"/>
          </p:cNvSpPr>
          <p:nvPr/>
        </p:nvSpPr>
        <p:spPr bwMode="auto">
          <a:xfrm>
            <a:off x="304800" y="76200"/>
            <a:ext cx="7772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pPr>
            <a:r>
              <a:rPr lang="en-US" altLang="en-US">
                <a:latin typeface="Helvetica" panose="020B0604020202020204" pitchFamily="34" charset="0"/>
              </a:rPr>
              <a:t>Which statements are TRUE:</a:t>
            </a:r>
          </a:p>
          <a:p>
            <a:pPr eaLnBrk="1" hangingPunct="1">
              <a:lnSpc>
                <a:spcPct val="150000"/>
              </a:lnSpc>
            </a:pPr>
            <a:r>
              <a:rPr lang="en-US" altLang="en-US">
                <a:latin typeface="Helvetica" panose="020B0604020202020204" pitchFamily="34" charset="0"/>
              </a:rPr>
              <a:t>a) A route consists of </a:t>
            </a:r>
            <a:r>
              <a:rPr lang="en-US" altLang="en-US" b="1">
                <a:latin typeface="Helvetica" panose="020B0604020202020204" pitchFamily="34" charset="0"/>
              </a:rPr>
              <a:t>both</a:t>
            </a:r>
            <a:r>
              <a:rPr lang="en-US" altLang="en-US">
                <a:latin typeface="Helvetica" panose="020B0604020202020204" pitchFamily="34" charset="0"/>
              </a:rPr>
              <a:t> a URI and an HTTP method</a:t>
            </a:r>
            <a:br>
              <a:rPr lang="en-US" altLang="en-US">
                <a:latin typeface="Helvetica" panose="020B0604020202020204" pitchFamily="34" charset="0"/>
              </a:rPr>
            </a:br>
            <a:r>
              <a:rPr lang="en-US" altLang="en-US">
                <a:latin typeface="Helvetica" panose="020B0604020202020204" pitchFamily="34" charset="0"/>
              </a:rPr>
              <a:t>b)  A route URI </a:t>
            </a:r>
            <a:r>
              <a:rPr lang="en-US" altLang="en-US" b="1">
                <a:latin typeface="Helvetica" panose="020B0604020202020204" pitchFamily="34" charset="0"/>
              </a:rPr>
              <a:t>must</a:t>
            </a:r>
            <a:r>
              <a:rPr lang="en-US" altLang="en-US">
                <a:latin typeface="Helvetica" panose="020B0604020202020204" pitchFamily="34" charset="0"/>
              </a:rPr>
              <a:t> be generated by Rails URI helpers</a:t>
            </a:r>
          </a:p>
          <a:p>
            <a:pPr eaLnBrk="1" hangingPunct="1">
              <a:lnSpc>
                <a:spcPct val="150000"/>
              </a:lnSpc>
            </a:pPr>
            <a:r>
              <a:rPr lang="en-US" altLang="en-US">
                <a:latin typeface="Helvetica" panose="020B0604020202020204" pitchFamily="34" charset="0"/>
              </a:rPr>
              <a:t>c) A route URI </a:t>
            </a:r>
            <a:r>
              <a:rPr lang="en-US" altLang="en-US" b="1">
                <a:latin typeface="Helvetica" panose="020B0604020202020204" pitchFamily="34" charset="0"/>
              </a:rPr>
              <a:t>may</a:t>
            </a:r>
            <a:r>
              <a:rPr lang="en-US" altLang="en-US">
                <a:latin typeface="Helvetica" panose="020B0604020202020204" pitchFamily="34" charset="0"/>
              </a:rPr>
              <a:t> be generated by Rails URI helpers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159B216-02C5-4EEB-BB3F-54ED09ECACF8}" type="slidenum">
              <a:rPr lang="en-US" altLang="en-US" sz="1400">
                <a:latin typeface="Helvetica" panose="020B0604020202020204" pitchFamily="34" charset="0"/>
              </a:rPr>
              <a:pPr eaLnBrk="1" hangingPunct="1"/>
              <a:t>44</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61443"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tLang="en-US" i="1" dirty="0" smtClean="0"/>
              <a:t>Instrumentation </a:t>
            </a:r>
            <a:r>
              <a:rPr lang="en-US" altLang="en-US" dirty="0" smtClean="0"/>
              <a:t>(a.k.a. </a:t>
            </a:r>
            <a:r>
              <a:rPr lang="ja-JP" altLang="en-US" dirty="0" smtClean="0"/>
              <a:t>“</a:t>
            </a:r>
            <a:r>
              <a:rPr lang="en-US" altLang="ja-JP" dirty="0" smtClean="0"/>
              <a:t>Printing the values of things</a:t>
            </a:r>
            <a:r>
              <a:rPr lang="ja-JP" altLang="en-US" dirty="0" smtClean="0"/>
              <a:t>”</a:t>
            </a:r>
            <a:r>
              <a:rPr lang="en-US" altLang="ja-JP" dirty="0" smtClean="0"/>
              <a:t>)</a:t>
            </a:r>
            <a:endParaRPr lang="en-US" altLang="en-US" dirty="0" smtClean="0"/>
          </a:p>
        </p:txBody>
      </p:sp>
      <p:sp>
        <p:nvSpPr>
          <p:cNvPr id="51203" name="Content Placeholder 2"/>
          <p:cNvSpPr>
            <a:spLocks noGrp="1"/>
          </p:cNvSpPr>
          <p:nvPr>
            <p:ph idx="1"/>
          </p:nvPr>
        </p:nvSpPr>
        <p:spPr/>
        <p:txBody>
          <a:bodyPr/>
          <a:lstStyle/>
          <a:p>
            <a:r>
              <a:rPr lang="en-US" altLang="en-US" dirty="0" smtClean="0"/>
              <a:t>In views: </a:t>
            </a:r>
          </a:p>
          <a:p>
            <a:pPr lvl="1">
              <a:buFontTx/>
              <a:buNone/>
            </a:pPr>
            <a:r>
              <a:rPr lang="en-US" altLang="en-US" sz="2400" dirty="0" smtClean="0">
                <a:solidFill>
                  <a:schemeClr val="accent2"/>
                </a:solidFill>
                <a:latin typeface="Lucida Sans Typewriter" panose="020B0509030504030204" pitchFamily="49" charset="0"/>
              </a:rPr>
              <a:t>= debug(@movie)</a:t>
            </a:r>
          </a:p>
          <a:p>
            <a:pPr lvl="1">
              <a:buFontTx/>
              <a:buNone/>
            </a:pPr>
            <a:r>
              <a:rPr lang="en-US" altLang="en-US" sz="2400" dirty="0" smtClean="0">
                <a:solidFill>
                  <a:schemeClr val="accent2"/>
                </a:solidFill>
                <a:latin typeface="Lucida Sans Typewriter" panose="020B0509030504030204" pitchFamily="49" charset="0"/>
              </a:rPr>
              <a:t>= @</a:t>
            </a:r>
            <a:r>
              <a:rPr lang="en-US" altLang="en-US" sz="2400" dirty="0" err="1" smtClean="0">
                <a:solidFill>
                  <a:schemeClr val="accent2"/>
                </a:solidFill>
                <a:latin typeface="Lucida Sans Typewriter" panose="020B0509030504030204" pitchFamily="49" charset="0"/>
              </a:rPr>
              <a:t>movie.inspect</a:t>
            </a:r>
            <a:endParaRPr lang="en-US" altLang="en-US" dirty="0" smtClean="0">
              <a:solidFill>
                <a:schemeClr val="accent2"/>
              </a:solidFill>
              <a:latin typeface="Lucida Sans Typewriter" panose="020B0509030504030204" pitchFamily="49" charset="0"/>
            </a:endParaRPr>
          </a:p>
          <a:p>
            <a:r>
              <a:rPr lang="en-US" altLang="en-US" dirty="0" smtClean="0"/>
              <a:t>In the log, usually from controller method:</a:t>
            </a:r>
          </a:p>
          <a:p>
            <a:pPr lvl="1">
              <a:buFontTx/>
              <a:buNone/>
            </a:pPr>
            <a:r>
              <a:rPr lang="en-US" altLang="en-US" sz="2400" dirty="0" err="1" smtClean="0">
                <a:solidFill>
                  <a:schemeClr val="accent2"/>
                </a:solidFill>
                <a:latin typeface="Lucida Sans Typewriter" panose="020B0509030504030204" pitchFamily="49" charset="0"/>
              </a:rPr>
              <a:t>logger.debug</a:t>
            </a:r>
            <a:r>
              <a:rPr lang="en-US" altLang="en-US" sz="2400" dirty="0" smtClean="0">
                <a:solidFill>
                  <a:schemeClr val="accent2"/>
                </a:solidFill>
                <a:latin typeface="Lucida Sans Typewriter" panose="020B0509030504030204" pitchFamily="49" charset="0"/>
              </a:rPr>
              <a:t>(@</a:t>
            </a:r>
            <a:r>
              <a:rPr lang="en-US" altLang="en-US" sz="2400" dirty="0" err="1" smtClean="0">
                <a:solidFill>
                  <a:schemeClr val="accent2"/>
                </a:solidFill>
                <a:latin typeface="Lucida Sans Typewriter" panose="020B0509030504030204" pitchFamily="49" charset="0"/>
              </a:rPr>
              <a:t>movie.inspect</a:t>
            </a:r>
            <a:r>
              <a:rPr lang="en-US" altLang="en-US" sz="2400" dirty="0" smtClean="0">
                <a:solidFill>
                  <a:schemeClr val="accent2"/>
                </a:solidFill>
                <a:latin typeface="Lucida Sans Typewriter" panose="020B0509030504030204" pitchFamily="49" charset="0"/>
              </a:rPr>
              <a:t>)</a:t>
            </a:r>
          </a:p>
          <a:p>
            <a:pPr lvl="1">
              <a:buFontTx/>
              <a:buChar char="-"/>
            </a:pPr>
            <a:r>
              <a:rPr lang="en-US" altLang="en-US" dirty="0" smtClean="0"/>
              <a:t>Writes i</a:t>
            </a:r>
            <a:r>
              <a:rPr lang="en-US" altLang="en-US" dirty="0" smtClean="0"/>
              <a:t>n </a:t>
            </a:r>
            <a:r>
              <a:rPr lang="en-US" altLang="en-US" dirty="0" smtClean="0"/>
              <a:t>log/development.log</a:t>
            </a:r>
          </a:p>
          <a:p>
            <a:pPr lvl="1">
              <a:buFontTx/>
              <a:buChar char="-"/>
            </a:pPr>
            <a:r>
              <a:rPr lang="en-US" altLang="en-US" dirty="0" smtClean="0"/>
              <a:t>Use debug, info, warn, error, fatal methods to control amount of logging</a:t>
            </a:r>
          </a:p>
          <a:p>
            <a:r>
              <a:rPr lang="en-US" altLang="en-US" dirty="0" smtClean="0"/>
              <a:t>Don</a:t>
            </a:r>
            <a:r>
              <a:rPr lang="en-US" altLang="en-US" dirty="0" smtClean="0"/>
              <a:t>’</a:t>
            </a:r>
            <a:r>
              <a:rPr lang="en-US" altLang="ja-JP" dirty="0" smtClean="0"/>
              <a:t>t </a:t>
            </a:r>
            <a:r>
              <a:rPr lang="en-US" altLang="ja-JP" dirty="0" smtClean="0"/>
              <a:t>just use </a:t>
            </a:r>
            <a:r>
              <a:rPr lang="en-US" altLang="ja-JP" sz="2400" dirty="0" smtClean="0">
                <a:solidFill>
                  <a:schemeClr val="accent2"/>
                </a:solidFill>
                <a:latin typeface="Lucida Sans Typewriter" panose="020B0509030504030204" pitchFamily="49" charset="0"/>
              </a:rPr>
              <a:t>puts</a:t>
            </a:r>
            <a:r>
              <a:rPr lang="en-US" altLang="ja-JP" dirty="0" smtClean="0"/>
              <a:t> or </a:t>
            </a:r>
            <a:r>
              <a:rPr lang="en-US" altLang="ja-JP" sz="2400" dirty="0" err="1" smtClean="0">
                <a:solidFill>
                  <a:schemeClr val="accent2"/>
                </a:solidFill>
                <a:latin typeface="Lucida Sans Typewriter" panose="020B0509030504030204" pitchFamily="49" charset="0"/>
              </a:rPr>
              <a:t>printf</a:t>
            </a:r>
            <a:r>
              <a:rPr lang="en-US" altLang="ja-JP" dirty="0" smtClean="0"/>
              <a:t>!  It has nowhere to go when in production.</a:t>
            </a:r>
            <a:endParaRPr lang="en-US" altLang="en-US" dirty="0" smtClean="0"/>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dirty="0" smtClean="0"/>
              <a:t>Search: Use the Internet to Answer </a:t>
            </a:r>
            <a:r>
              <a:rPr lang="en-US" altLang="en-US" dirty="0"/>
              <a:t>Q</a:t>
            </a:r>
            <a:r>
              <a:rPr lang="en-US" altLang="en-US" dirty="0" smtClean="0"/>
              <a:t>uestions</a:t>
            </a:r>
          </a:p>
        </p:txBody>
      </p:sp>
      <p:sp>
        <p:nvSpPr>
          <p:cNvPr id="12290" name="Content Placeholder 2"/>
          <p:cNvSpPr>
            <a:spLocks noGrp="1"/>
          </p:cNvSpPr>
          <p:nvPr>
            <p:ph idx="1"/>
          </p:nvPr>
        </p:nvSpPr>
        <p:spPr/>
        <p:txBody>
          <a:bodyPr/>
          <a:lstStyle/>
          <a:p>
            <a:r>
              <a:rPr lang="en-US" altLang="en-US" dirty="0" smtClean="0"/>
              <a:t>Search for it</a:t>
            </a:r>
          </a:p>
          <a:p>
            <a:pPr lvl="1"/>
            <a:r>
              <a:rPr lang="ja-JP" altLang="en-US" dirty="0" smtClean="0"/>
              <a:t>“</a:t>
            </a:r>
            <a:r>
              <a:rPr lang="en-US" altLang="ja-JP" dirty="0" smtClean="0"/>
              <a:t>How do I </a:t>
            </a:r>
            <a:r>
              <a:rPr lang="en-US" altLang="ja-JP" dirty="0" smtClean="0">
                <a:solidFill>
                  <a:srgbClr val="FF0000"/>
                </a:solidFill>
              </a:rPr>
              <a:t>format </a:t>
            </a:r>
            <a:r>
              <a:rPr lang="en-US" altLang="ja-JP" dirty="0" smtClean="0"/>
              <a:t>a </a:t>
            </a:r>
            <a:r>
              <a:rPr lang="en-US" altLang="ja-JP" dirty="0" smtClean="0">
                <a:solidFill>
                  <a:srgbClr val="FF0000"/>
                </a:solidFill>
              </a:rPr>
              <a:t>date</a:t>
            </a:r>
            <a:r>
              <a:rPr lang="en-US" altLang="ja-JP" dirty="0" smtClean="0"/>
              <a:t> in </a:t>
            </a:r>
            <a:r>
              <a:rPr lang="en-US" altLang="ja-JP" dirty="0" smtClean="0">
                <a:solidFill>
                  <a:srgbClr val="FF0000"/>
                </a:solidFill>
              </a:rPr>
              <a:t>Ruby</a:t>
            </a:r>
            <a:r>
              <a:rPr lang="en-US" altLang="ja-JP" dirty="0" smtClean="0"/>
              <a:t>?</a:t>
            </a:r>
            <a:r>
              <a:rPr lang="ja-JP" altLang="en-US" dirty="0" smtClean="0"/>
              <a:t>”</a:t>
            </a:r>
            <a:endParaRPr lang="en-US" altLang="ja-JP" dirty="0" smtClean="0"/>
          </a:p>
          <a:p>
            <a:pPr lvl="1"/>
            <a:r>
              <a:rPr lang="ja-JP" altLang="en-US" dirty="0" smtClean="0"/>
              <a:t>“</a:t>
            </a:r>
            <a:r>
              <a:rPr lang="en-US" altLang="ja-JP" dirty="0" smtClean="0"/>
              <a:t>How do I </a:t>
            </a:r>
            <a:r>
              <a:rPr lang="en-US" altLang="ja-JP" dirty="0" smtClean="0">
                <a:solidFill>
                  <a:srgbClr val="FF0000"/>
                </a:solidFill>
              </a:rPr>
              <a:t>add</a:t>
            </a:r>
            <a:r>
              <a:rPr lang="en-US" altLang="ja-JP" dirty="0" smtClean="0"/>
              <a:t> </a:t>
            </a:r>
            <a:r>
              <a:rPr lang="en-US" altLang="ja-JP" dirty="0" smtClean="0">
                <a:solidFill>
                  <a:srgbClr val="FF0000"/>
                </a:solidFill>
              </a:rPr>
              <a:t>Rails</a:t>
            </a:r>
            <a:r>
              <a:rPr lang="en-US" altLang="ja-JP" dirty="0" smtClean="0"/>
              <a:t> </a:t>
            </a:r>
            <a:r>
              <a:rPr lang="en-US" altLang="ja-JP" dirty="0" smtClean="0">
                <a:solidFill>
                  <a:srgbClr val="FF0000"/>
                </a:solidFill>
              </a:rPr>
              <a:t>routes</a:t>
            </a:r>
            <a:r>
              <a:rPr lang="en-US" altLang="ja-JP" dirty="0" smtClean="0"/>
              <a:t> beyond </a:t>
            </a:r>
            <a:r>
              <a:rPr lang="en-US" altLang="ja-JP" dirty="0" smtClean="0">
                <a:solidFill>
                  <a:srgbClr val="FF0000"/>
                </a:solidFill>
              </a:rPr>
              <a:t>CRUD</a:t>
            </a:r>
            <a:r>
              <a:rPr lang="en-US" altLang="ja-JP" dirty="0" smtClean="0"/>
              <a:t>?</a:t>
            </a:r>
            <a:r>
              <a:rPr lang="ja-JP" altLang="en-US" dirty="0" smtClean="0"/>
              <a:t>”</a:t>
            </a:r>
            <a:endParaRPr lang="en-US" altLang="ja-JP" dirty="0" smtClean="0"/>
          </a:p>
          <a:p>
            <a:r>
              <a:rPr lang="en-US" altLang="en-US" dirty="0" smtClean="0"/>
              <a:t>Check the documentation</a:t>
            </a:r>
          </a:p>
          <a:p>
            <a:pPr lvl="1"/>
            <a:r>
              <a:rPr lang="en-US" altLang="en-US" dirty="0" smtClean="0">
                <a:hlinkClick r:id="rId3"/>
              </a:rPr>
              <a:t>http://api.rubyonrails.org</a:t>
            </a:r>
            <a:r>
              <a:rPr lang="en-US" altLang="en-US" dirty="0" smtClean="0"/>
              <a:t>, complete searchable Rails docs</a:t>
            </a:r>
          </a:p>
          <a:p>
            <a:pPr lvl="1"/>
            <a:r>
              <a:rPr lang="en-US" altLang="en-US" dirty="0" smtClean="0">
                <a:hlinkClick r:id="rId4"/>
              </a:rPr>
              <a:t>http://ruby-doc.org</a:t>
            </a:r>
            <a:r>
              <a:rPr lang="en-US" altLang="en-US" dirty="0" smtClean="0"/>
              <a:t>, complete searchable Ruby  docs (including standard libraries</a:t>
            </a:r>
            <a:r>
              <a:rPr lang="en-US" altLang="en-US" dirty="0" smtClean="0"/>
              <a:t>)</a:t>
            </a:r>
          </a:p>
          <a:p>
            <a:pPr lvl="1"/>
            <a:r>
              <a:rPr lang="en-US" altLang="en-US" dirty="0" smtClean="0">
                <a:hlinkClick r:id="rId5"/>
              </a:rPr>
              <a:t>http://guides.rubyonrails.org</a:t>
            </a:r>
            <a:r>
              <a:rPr lang="en-US" altLang="en-US" dirty="0" smtClean="0"/>
              <a:t>, Rails guides</a:t>
            </a:r>
            <a:endParaRPr lang="en-US" altLang="en-US" dirty="0" smtClean="0"/>
          </a:p>
          <a:p>
            <a:r>
              <a:rPr lang="en-US" altLang="en-US" dirty="0" smtClean="0"/>
              <a:t>Check </a:t>
            </a:r>
            <a:r>
              <a:rPr lang="en-US" altLang="en-US" dirty="0" err="1" smtClean="0"/>
              <a:t>StackOverflow</a:t>
            </a:r>
            <a:r>
              <a:rPr lang="en-US" altLang="en-US" dirty="0"/>
              <a:t> </a:t>
            </a:r>
            <a:r>
              <a:rPr lang="en-US" altLang="en-US" sz="2800" dirty="0" smtClean="0">
                <a:hlinkClick r:id="rId6"/>
              </a:rPr>
              <a:t>http://stackoverflow.com</a:t>
            </a:r>
            <a:endParaRPr lang="en-US" altLang="en-US" dirty="0" smtClean="0"/>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tLang="en-US" smtClean="0"/>
              <a:t> Use  </a:t>
            </a:r>
            <a:r>
              <a:rPr lang="en-US" altLang="en-US" sz="3600" smtClean="0">
                <a:latin typeface="Lucida Sans Typewriter" panose="020B0509030504030204" pitchFamily="49" charset="0"/>
              </a:rPr>
              <a:t>rails console</a:t>
            </a:r>
            <a:endParaRPr lang="en-US" altLang="en-US" smtClean="0">
              <a:latin typeface="Lucida Sans Typewriter" panose="020B0509030504030204" pitchFamily="49" charset="0"/>
            </a:endParaRPr>
          </a:p>
        </p:txBody>
      </p:sp>
      <p:sp>
        <p:nvSpPr>
          <p:cNvPr id="53251" name="Content Placeholder 2"/>
          <p:cNvSpPr>
            <a:spLocks noGrp="1"/>
          </p:cNvSpPr>
          <p:nvPr>
            <p:ph idx="1"/>
          </p:nvPr>
        </p:nvSpPr>
        <p:spPr>
          <a:xfrm>
            <a:off x="457200" y="1371600"/>
            <a:ext cx="8229600" cy="5257800"/>
          </a:xfrm>
        </p:spPr>
        <p:txBody>
          <a:bodyPr/>
          <a:lstStyle/>
          <a:p>
            <a:r>
              <a:rPr lang="en-US" altLang="en-US" dirty="0" smtClean="0"/>
              <a:t>Like </a:t>
            </a:r>
            <a:r>
              <a:rPr lang="en-US" altLang="en-US" i="1" dirty="0" err="1" smtClean="0"/>
              <a:t>irb</a:t>
            </a:r>
            <a:r>
              <a:rPr lang="en-US" altLang="en-US" i="1" dirty="0" smtClean="0"/>
              <a:t>, </a:t>
            </a:r>
            <a:r>
              <a:rPr lang="en-US" altLang="en-US" dirty="0" smtClean="0"/>
              <a:t>but loads Rails + your app code</a:t>
            </a:r>
          </a:p>
          <a:p>
            <a:r>
              <a:rPr lang="en-US" altLang="en-US" dirty="0" smtClean="0"/>
              <a:t>But context is still not quite right for </a:t>
            </a:r>
            <a:r>
              <a:rPr lang="ja-JP" altLang="en-US" dirty="0" smtClean="0"/>
              <a:t>“</a:t>
            </a:r>
            <a:r>
              <a:rPr lang="en-US" altLang="ja-JP" dirty="0" smtClean="0"/>
              <a:t>peeking into</a:t>
            </a:r>
            <a:r>
              <a:rPr lang="ja-JP" altLang="en-US" dirty="0" smtClean="0"/>
              <a:t>”</a:t>
            </a:r>
            <a:r>
              <a:rPr lang="en-US" altLang="ja-JP" dirty="0" smtClean="0"/>
              <a:t> controllers and views</a:t>
            </a:r>
          </a:p>
          <a:p>
            <a:pPr lvl="1"/>
            <a:r>
              <a:rPr lang="en-US" altLang="en-US" dirty="0" smtClean="0"/>
              <a:t>Controllers rely on environment prepared by presentation tier</a:t>
            </a:r>
          </a:p>
          <a:p>
            <a:pPr lvl="1"/>
            <a:r>
              <a:rPr lang="en-US" altLang="en-US" dirty="0" smtClean="0"/>
              <a:t>Views rely on context set up by controllers</a:t>
            </a:r>
          </a:p>
          <a:p>
            <a:r>
              <a:rPr lang="en-US" altLang="en-US" dirty="0" smtClean="0"/>
              <a:t>ruby-debug – </a:t>
            </a:r>
            <a:r>
              <a:rPr lang="en-US" altLang="en-US" dirty="0" err="1" smtClean="0"/>
              <a:t>irb</a:t>
            </a:r>
            <a:r>
              <a:rPr lang="en-US" altLang="en-US" dirty="0" smtClean="0"/>
              <a:t>-style debugger</a:t>
            </a:r>
          </a:p>
        </p:txBody>
      </p:sp>
      <p:sp>
        <p:nvSpPr>
          <p:cNvPr id="2" name="Slide Number Placeholder 1"/>
          <p:cNvSpPr>
            <a:spLocks noGrp="1"/>
          </p:cNvSpPr>
          <p:nvPr>
            <p:ph type="sldNum" sz="quarter" idx="11"/>
          </p:nvPr>
        </p:nvSpPr>
        <p:spPr/>
        <p:txBody>
          <a:bodyPr/>
          <a:lstStyle/>
          <a:p>
            <a:fld id="{4D38ED0F-328F-4A4B-8C8A-1F99DD35A61E}"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5EB4FAF-1959-420B-8F47-353EAE93FCFF}" type="slidenum">
              <a:rPr lang="en-US" altLang="en-US" sz="1400">
                <a:latin typeface="Helvetica" panose="020B0604020202020204" pitchFamily="34" charset="0"/>
              </a:rPr>
              <a:pPr eaLnBrk="1" hangingPunct="1"/>
              <a:t>8</a:t>
            </a:fld>
            <a:endParaRPr lang="en-US" altLang="en-US" sz="1400">
              <a:latin typeface="Helvetica" panose="020B0604020202020204" pitchFamily="34" charset="0"/>
            </a:endParaRPr>
          </a:p>
        </p:txBody>
      </p:sp>
      <p:sp>
        <p:nvSpPr>
          <p:cNvPr id="7" name="Rectangle 6"/>
          <p:cNvSpPr>
            <a:spLocks noChangeArrowheads="1"/>
          </p:cNvSpPr>
          <p:nvPr/>
        </p:nvSpPr>
        <p:spPr bwMode="auto">
          <a:xfrm>
            <a:off x="304800" y="1447800"/>
            <a:ext cx="8534400" cy="46482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p>
            <a:pPr algn="ctr">
              <a:defRPr/>
            </a:pPr>
            <a:r>
              <a:rPr lang="en-US" sz="16600" dirty="0" smtClean="0">
                <a:solidFill>
                  <a:schemeClr val="bg1"/>
                </a:solidFill>
                <a:latin typeface="Arial Black"/>
                <a:ea typeface="+mn-ea"/>
                <a:cs typeface="Arial Black"/>
              </a:rPr>
              <a:t>END</a:t>
            </a:r>
            <a:endParaRPr lang="en-US" sz="16600" dirty="0">
              <a:solidFill>
                <a:schemeClr val="bg1"/>
              </a:solidFill>
              <a:latin typeface="Arial Black"/>
              <a:ea typeface="+mn-ea"/>
              <a:cs typeface="Arial Black"/>
            </a:endParaRPr>
          </a:p>
        </p:txBody>
      </p:sp>
      <p:sp>
        <p:nvSpPr>
          <p:cNvPr id="15363" name="Title 7"/>
          <p:cNvSpPr>
            <a:spLocks noGrp="1"/>
          </p:cNvSpPr>
          <p:nvPr>
            <p:ph type="ctrTitle"/>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3"/>
          <p:cNvSpPr txBox="1">
            <a:spLocks noChangeArrowheads="1"/>
          </p:cNvSpPr>
          <p:nvPr/>
        </p:nvSpPr>
        <p:spPr bwMode="auto">
          <a:xfrm>
            <a:off x="1371600" y="32400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ln>
                  <a:solidFill>
                    <a:schemeClr val="tx1"/>
                  </a:solidFill>
                </a:ln>
                <a:solidFill>
                  <a:srgbClr val="66FF33"/>
                </a:solidFill>
                <a:latin typeface="Helvetica" panose="020B0604020202020204" pitchFamily="34" charset="0"/>
              </a:rPr>
              <a:t>Your app will continue, but the messages will be lost forever</a:t>
            </a:r>
          </a:p>
        </p:txBody>
      </p:sp>
      <p:sp>
        <p:nvSpPr>
          <p:cNvPr id="16386" name="TextBox 4"/>
          <p:cNvSpPr txBox="1">
            <a:spLocks noChangeArrowheads="1"/>
          </p:cNvSpPr>
          <p:nvPr/>
        </p:nvSpPr>
        <p:spPr bwMode="auto">
          <a:xfrm>
            <a:off x="1371600" y="41544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99CC00"/>
                </a:solidFill>
                <a:latin typeface="Helvetica" panose="020B0604020202020204" pitchFamily="34" charset="0"/>
              </a:rPr>
              <a:t>Your app will continue, and the messages will go into the log file</a:t>
            </a:r>
            <a:endParaRPr lang="en-US" altLang="en-US" sz="3200" b="1" dirty="0">
              <a:solidFill>
                <a:srgbClr val="99CC00"/>
              </a:solidFill>
              <a:latin typeface="Helvetica" panose="020B0604020202020204" pitchFamily="34" charset="0"/>
            </a:endParaRPr>
          </a:p>
        </p:txBody>
      </p:sp>
      <p:sp>
        <p:nvSpPr>
          <p:cNvPr id="16387" name="TextBox 5"/>
          <p:cNvSpPr txBox="1">
            <a:spLocks noChangeArrowheads="1"/>
          </p:cNvSpPr>
          <p:nvPr/>
        </p:nvSpPr>
        <p:spPr bwMode="auto">
          <a:xfrm>
            <a:off x="1371600" y="5068888"/>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6699"/>
                </a:solidFill>
              </a:rPr>
              <a:t>The SaaS gods will strike you down in a fit of rage</a:t>
            </a:r>
            <a:endParaRPr lang="en-US" altLang="en-US" sz="2800" b="1" dirty="0">
              <a:solidFill>
                <a:srgbClr val="FF6699"/>
              </a:solidFill>
              <a:latin typeface="Symbol" panose="05050102010706020507" pitchFamily="18" charset="2"/>
            </a:endParaRPr>
          </a:p>
        </p:txBody>
      </p:sp>
      <p:grpSp>
        <p:nvGrpSpPr>
          <p:cNvPr id="16388" name="Group 10"/>
          <p:cNvGrpSpPr>
            <a:grpSpLocks/>
          </p:cNvGrpSpPr>
          <p:nvPr/>
        </p:nvGrpSpPr>
        <p:grpSpPr bwMode="auto">
          <a:xfrm>
            <a:off x="960438" y="2286000"/>
            <a:ext cx="7116762" cy="954088"/>
            <a:chOff x="960651" y="1713969"/>
            <a:chExt cx="7116549" cy="715356"/>
          </a:xfrm>
        </p:grpSpPr>
        <p:sp>
          <p:nvSpPr>
            <p:cNvPr id="16394" name="TextBox 2"/>
            <p:cNvSpPr txBox="1">
              <a:spLocks noChangeArrowheads="1"/>
            </p:cNvSpPr>
            <p:nvPr/>
          </p:nvSpPr>
          <p:spPr bwMode="auto">
            <a:xfrm>
              <a:off x="1371600" y="1713969"/>
              <a:ext cx="6705600" cy="71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b="1" dirty="0">
                  <a:solidFill>
                    <a:srgbClr val="FF9900"/>
                  </a:solidFill>
                  <a:latin typeface="Helvetica" panose="020B0604020202020204" pitchFamily="34" charset="0"/>
                </a:rPr>
                <a:t>Your app will raise an exception and grind to a halt</a:t>
              </a:r>
            </a:p>
          </p:txBody>
        </p:sp>
        <p:sp>
          <p:nvSpPr>
            <p:cNvPr id="16395" name="Rectangle 6"/>
            <p:cNvSpPr>
              <a:spLocks noChangeArrowheads="1"/>
            </p:cNvSpPr>
            <p:nvPr/>
          </p:nvSpPr>
          <p:spPr bwMode="auto">
            <a:xfrm>
              <a:off x="960651" y="1809748"/>
              <a:ext cx="595017" cy="43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latin typeface="Helvetica" panose="020B0604020202020204" pitchFamily="34" charset="0"/>
                  <a:ea typeface="MS Gothic" panose="020B0609070205080204" pitchFamily="49" charset="-128"/>
                </a:rPr>
                <a:t>☐</a:t>
              </a:r>
            </a:p>
          </p:txBody>
        </p:sp>
      </p:grpSp>
      <p:sp>
        <p:nvSpPr>
          <p:cNvPr id="16389" name="Rectangle 7"/>
          <p:cNvSpPr>
            <a:spLocks noChangeArrowheads="1"/>
          </p:cNvSpPr>
          <p:nvPr/>
        </p:nvSpPr>
        <p:spPr bwMode="auto">
          <a:xfrm>
            <a:off x="960438" y="33432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6390" name="Rectangle 8"/>
          <p:cNvSpPr>
            <a:spLocks noChangeArrowheads="1"/>
          </p:cNvSpPr>
          <p:nvPr/>
        </p:nvSpPr>
        <p:spPr bwMode="auto">
          <a:xfrm>
            <a:off x="960438" y="42576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6391" name="Rectangle 9"/>
          <p:cNvSpPr>
            <a:spLocks noChangeArrowheads="1"/>
          </p:cNvSpPr>
          <p:nvPr/>
        </p:nvSpPr>
        <p:spPr bwMode="auto">
          <a:xfrm>
            <a:off x="947738" y="515620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MS Gothic" panose="020B0609070205080204" pitchFamily="49" charset="-128"/>
                <a:ea typeface="MS Gothic" panose="020B0609070205080204" pitchFamily="49" charset="-128"/>
              </a:rPr>
              <a:t>☐</a:t>
            </a:r>
            <a:endParaRPr lang="en-US" altLang="en-US"/>
          </a:p>
        </p:txBody>
      </p:sp>
      <p:sp>
        <p:nvSpPr>
          <p:cNvPr id="1639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CBDF030-EA5A-4227-BC55-E6A64D6D7496}" type="slidenum">
              <a:rPr lang="en-US" altLang="en-US" sz="1400">
                <a:latin typeface="Helvetica" panose="020B0604020202020204" pitchFamily="34" charset="0"/>
              </a:rPr>
              <a:pPr eaLnBrk="1" hangingPunct="1"/>
              <a:t>9</a:t>
            </a:fld>
            <a:endParaRPr lang="en-US" altLang="en-US" sz="1400">
              <a:latin typeface="Helvetica" panose="020B0604020202020204" pitchFamily="34" charset="0"/>
            </a:endParaRPr>
          </a:p>
        </p:txBody>
      </p:sp>
      <p:sp>
        <p:nvSpPr>
          <p:cNvPr id="16393" name="TextBox 12"/>
          <p:cNvSpPr txBox="1">
            <a:spLocks noChangeArrowheads="1"/>
          </p:cNvSpPr>
          <p:nvPr/>
        </p:nvSpPr>
        <p:spPr bwMode="auto">
          <a:xfrm>
            <a:off x="685800" y="304800"/>
            <a:ext cx="6629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t>If you use </a:t>
            </a:r>
            <a:r>
              <a:rPr lang="en-US" altLang="en-US" sz="2800">
                <a:solidFill>
                  <a:schemeClr val="accent2"/>
                </a:solidFill>
                <a:latin typeface="Lucida Sans Typewriter" panose="020B0509030504030204" pitchFamily="49" charset="0"/>
              </a:rPr>
              <a:t>puts </a:t>
            </a:r>
            <a:r>
              <a:rPr lang="en-US" altLang="en-US" sz="3200"/>
              <a:t>or </a:t>
            </a:r>
            <a:r>
              <a:rPr lang="en-US" altLang="en-US" sz="2800">
                <a:solidFill>
                  <a:schemeClr val="accent2"/>
                </a:solidFill>
                <a:latin typeface="Lucida Sans Typewriter" panose="020B0509030504030204" pitchFamily="49" charset="0"/>
              </a:rPr>
              <a:t>printf</a:t>
            </a:r>
            <a:r>
              <a:rPr lang="en-US" altLang="en-US" sz="3200"/>
              <a:t> to print debugging messages in a production app:</a:t>
            </a:r>
            <a:endParaRPr lang="en-US" altLang="en-US" sz="3200">
              <a:latin typeface="Lucida Sans Typewriter" panose="020B05090305040302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ADLabHelvetica">
  <a:themeElements>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ADLab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RADLabHelvet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DLabHelvet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DLabHelvet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DLabHelvet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DLabHelvet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DLabHelvet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DLabHelvet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DLabHelvet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DLabHelvet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DLabHelvet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DLabHelvet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DLabHelvet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Lecture.pot</Template>
  <TotalTime>21889</TotalTime>
  <Words>2091</Words>
  <Application>Microsoft Office PowerPoint</Application>
  <PresentationFormat>On-screen Show (4:3)</PresentationFormat>
  <Paragraphs>380</Paragraphs>
  <Slides>44</Slides>
  <Notes>21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9" baseType="lpstr">
      <vt:lpstr>MS Gothic</vt:lpstr>
      <vt:lpstr>MS PGothic</vt:lpstr>
      <vt:lpstr>MS PGothic</vt:lpstr>
      <vt:lpstr>Arial</vt:lpstr>
      <vt:lpstr>Arial Black</vt:lpstr>
      <vt:lpstr>Arial Narrow</vt:lpstr>
      <vt:lpstr>Courier</vt:lpstr>
      <vt:lpstr>Courier New</vt:lpstr>
      <vt:lpstr>Helvetica</vt:lpstr>
      <vt:lpstr>Lucida Sans Typewriter</vt:lpstr>
      <vt:lpstr>Symbol</vt:lpstr>
      <vt:lpstr>Wingdings</vt:lpstr>
      <vt:lpstr>Zapf Dingbats</vt:lpstr>
      <vt:lpstr>RADLabHelvetica</vt:lpstr>
      <vt:lpstr>Image</vt:lpstr>
      <vt:lpstr>When Things Go Wrong: Debugging (Engineering Software as a Service §4.5)</vt:lpstr>
      <vt:lpstr>Debugging SaaS Can Be Tricky</vt:lpstr>
      <vt:lpstr>RASP</vt:lpstr>
      <vt:lpstr>Reading Ruby Error Messages</vt:lpstr>
      <vt:lpstr>Instrumentation (a.k.a. “Printing the values of things”)</vt:lpstr>
      <vt:lpstr>Search: Use the Internet to Answer Questions</vt:lpstr>
      <vt:lpstr> Use  rails console</vt:lpstr>
      <vt:lpstr>PowerPoint Presentation</vt:lpstr>
      <vt:lpstr>PowerPoint Presentation</vt:lpstr>
      <vt:lpstr>PowerPoint Presentation</vt:lpstr>
      <vt:lpstr>Models: ActiveRecord Basics (Engineering Software as a Service §4.3)</vt:lpstr>
      <vt:lpstr>How can language features simplify design &amp; implementation of design patterns?</vt:lpstr>
      <vt:lpstr>CRUD in SQL</vt:lpstr>
      <vt:lpstr>The Ruby Side of a Model</vt:lpstr>
      <vt:lpstr>Creating: new ≠ save</vt:lpstr>
      <vt:lpstr>PowerPoint Presentation</vt:lpstr>
      <vt:lpstr>PowerPoint Presentation</vt:lpstr>
      <vt:lpstr>PowerPoint Presentation</vt:lpstr>
      <vt:lpstr>Databases &amp; Migrations (Engineering Software as a Service §4.2)</vt:lpstr>
      <vt:lpstr>Your Customer Data is Golden!</vt:lpstr>
      <vt:lpstr>Multiple Environments, Multiple Databases</vt:lpstr>
      <vt:lpstr>Migration Advantages</vt:lpstr>
      <vt:lpstr>Meet a Code Generator</vt:lpstr>
      <vt:lpstr>      Rails Cookery #1</vt:lpstr>
      <vt:lpstr>PowerPoint Presentation</vt:lpstr>
      <vt:lpstr>PowerPoint Presentation</vt:lpstr>
      <vt:lpstr>PowerPoint Presentation</vt:lpstr>
      <vt:lpstr>Models: Finding, Updating, Deleting (Engineering Software as a Service §4.3)</vt:lpstr>
      <vt:lpstr>Read: Finding Things in DB</vt:lpstr>
      <vt:lpstr>Read: find_*</vt:lpstr>
      <vt:lpstr>Update: Two Ways</vt:lpstr>
      <vt:lpstr>Deleting is Straightforward</vt:lpstr>
      <vt:lpstr>Summary: ActiveRecord Intro</vt:lpstr>
      <vt:lpstr>PowerPoint Presentation</vt:lpstr>
      <vt:lpstr>PowerPoint Presentation</vt:lpstr>
      <vt:lpstr>PowerPoint Presentation</vt:lpstr>
      <vt:lpstr>Controllers &amp; Views (Engineering Software as a Service §4.4)</vt:lpstr>
      <vt:lpstr>Rails Cookery #2</vt:lpstr>
      <vt:lpstr>MVC Responsibilities</vt:lpstr>
      <vt:lpstr>How We Got Here: URI helpers</vt:lpstr>
      <vt:lpstr>What Else Can We Do?</vt:lpstr>
      <vt:lpstr>PowerPoint Presentation</vt:lpstr>
      <vt:lpstr>PowerPoint Presentation</vt:lpstr>
      <vt:lpstr>PowerPoint Presentation</vt:lpstr>
    </vt:vector>
  </TitlesOfParts>
  <Company>Armando Fox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on Rails Short Course: Just Enough Ruby</dc:title>
  <dc:creator>Hank Walker</dc:creator>
  <cp:lastModifiedBy>Walker, Duncan M</cp:lastModifiedBy>
  <cp:revision>758</cp:revision>
  <dcterms:created xsi:type="dcterms:W3CDTF">2012-09-10T00:07:59Z</dcterms:created>
  <dcterms:modified xsi:type="dcterms:W3CDTF">2016-02-15T16:53:32Z</dcterms:modified>
</cp:coreProperties>
</file>