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476" r:id="rId2"/>
    <p:sldId id="575" r:id="rId3"/>
    <p:sldId id="509" r:id="rId4"/>
    <p:sldId id="478" r:id="rId5"/>
    <p:sldId id="515" r:id="rId6"/>
    <p:sldId id="513" r:id="rId7"/>
    <p:sldId id="545" r:id="rId8"/>
    <p:sldId id="530" r:id="rId9"/>
    <p:sldId id="546" r:id="rId10"/>
    <p:sldId id="502" r:id="rId11"/>
    <p:sldId id="576" r:id="rId12"/>
    <p:sldId id="510" r:id="rId13"/>
    <p:sldId id="516" r:id="rId14"/>
    <p:sldId id="482" r:id="rId15"/>
    <p:sldId id="531" r:id="rId16"/>
    <p:sldId id="547" r:id="rId17"/>
    <p:sldId id="517" r:id="rId18"/>
    <p:sldId id="548" r:id="rId19"/>
    <p:sldId id="503" r:id="rId20"/>
    <p:sldId id="577" r:id="rId21"/>
    <p:sldId id="512" r:id="rId22"/>
    <p:sldId id="521" r:id="rId23"/>
    <p:sldId id="520" r:id="rId24"/>
    <p:sldId id="528" r:id="rId25"/>
    <p:sldId id="532" r:id="rId26"/>
    <p:sldId id="549" r:id="rId27"/>
    <p:sldId id="518" r:id="rId28"/>
    <p:sldId id="550" r:id="rId29"/>
    <p:sldId id="504" r:id="rId30"/>
    <p:sldId id="578" r:id="rId31"/>
    <p:sldId id="511" r:id="rId32"/>
    <p:sldId id="534" r:id="rId33"/>
    <p:sldId id="533" r:id="rId34"/>
    <p:sldId id="535" r:id="rId35"/>
    <p:sldId id="551" r:id="rId36"/>
    <p:sldId id="519" r:id="rId37"/>
    <p:sldId id="552" r:id="rId38"/>
    <p:sldId id="505" r:id="rId39"/>
    <p:sldId id="452" r:id="rId40"/>
    <p:sldId id="506" r:id="rId41"/>
    <p:sldId id="507" r:id="rId42"/>
    <p:sldId id="529" r:id="rId43"/>
    <p:sldId id="489" r:id="rId44"/>
    <p:sldId id="553" r:id="rId45"/>
    <p:sldId id="536" r:id="rId46"/>
    <p:sldId id="554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99CC00"/>
    <a:srgbClr val="66FF33"/>
    <a:srgbClr val="FF9900"/>
    <a:srgbClr val="0099B0"/>
    <a:srgbClr val="90061A"/>
    <a:srgbClr val="CCFF66"/>
    <a:srgbClr val="FF4B21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7" autoAdjust="0"/>
  </p:normalViewPr>
  <p:slideViewPr>
    <p:cSldViewPr showGuides="1">
      <p:cViewPr varScale="1">
        <p:scale>
          <a:sx n="65" d="100"/>
          <a:sy n="65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9BF46F-8C48-49C2-80F0-54990B1EBDDC}" type="datetime1">
              <a:rPr lang="en-US" altLang="en-US"/>
              <a:pPr/>
              <a:t>2/3/2016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81ADF7-C82B-4FB0-82A4-252EB5B3B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441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EDB1C7-1153-40BD-B750-718416FF8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86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601E2F-099A-45AE-98D7-6FB3A76A59BC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92749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5CE026-5B0B-4291-B486-E05DEDB19D46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4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no open/close tags: use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tag entirely on single line, or use indentation to indicate nesting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how to specify ID &amp; class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but NOT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note lack of 'end' for 'do': implied by indentation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code that is executed and substituted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multi-line – deliberately awkward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C6EF42-A55B-4D32-9309-BDE1EAF0B26F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1284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 Routes will only specify</a:t>
            </a:r>
            <a:r>
              <a:rPr lang="en-US" altLang="en-US" baseline="0" dirty="0" smtClean="0">
                <a:latin typeface="Arial" panose="020B0604020202020204" pitchFamily="34" charset="0"/>
              </a:rPr>
              <a:t> the </a:t>
            </a:r>
            <a:r>
              <a:rPr lang="en-US" altLang="en-US" dirty="0" smtClean="0">
                <a:latin typeface="Arial" panose="020B0604020202020204" pitchFamily="34" charset="0"/>
              </a:rPr>
              <a:t>controller and action</a:t>
            </a:r>
            <a:r>
              <a:rPr lang="en-US" altLang="en-US" baseline="0" dirty="0" smtClean="0">
                <a:latin typeface="Arial" panose="020B0604020202020204" pitchFamily="34" charset="0"/>
              </a:rPr>
              <a:t> (method) in that controller.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4D1069-71C5-44B1-8206-DA2A855E71A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3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A26E309-0211-4CA8-B3AE-F0BD5C3A21DB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61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34913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NOTE: Rails doesn't appear anywhere on this slide!!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4ED9C5-333B-493E-907E-2FFC1B7933C1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8430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8A3F5E-35C5-471F-9CBB-BB2A03223F00}" type="slidenum">
              <a:rPr lang="en-US" altLang="en-US" sz="1200"/>
              <a:pPr eaLnBrk="1" hangingPunct="1"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7633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2D9700-391C-4ABD-B93E-3EFFF5748597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9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>
                <a:latin typeface="Arial" panose="020B0604020202020204" pitchFamily="34" charset="0"/>
              </a:rPr>
              <a:t>Gemfile</a:t>
            </a:r>
            <a:r>
              <a:rPr lang="en-US" altLang="en-US" dirty="0" smtClean="0">
                <a:latin typeface="Arial" panose="020B0604020202020204" pitchFamily="34" charset="0"/>
              </a:rPr>
              <a:t>: which libraries does app depend on, so can ensure same versions installed in production. Gem is a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library file.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</a:rPr>
              <a:t>Rakefile</a:t>
            </a:r>
            <a:r>
              <a:rPr lang="en-US" altLang="en-US" dirty="0" smtClean="0">
                <a:latin typeface="Arial" panose="020B0604020202020204" pitchFamily="34" charset="0"/>
              </a:rPr>
              <a:t>: you've already used 'rake routes' in book and lecture examples. Rake</a:t>
            </a:r>
            <a:r>
              <a:rPr lang="en-US" altLang="en-US" baseline="0" dirty="0" smtClean="0">
                <a:latin typeface="Arial" panose="020B0604020202020204" pitchFamily="34" charset="0"/>
              </a:rPr>
              <a:t> is Ruby make.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A8D8E0-B285-4CFB-8E38-4DAF084BF9B7}" type="slidenum">
              <a:rPr lang="en-US" altLang="en-US" sz="1200"/>
              <a:pPr eaLnBrk="1" hangingPunct="1"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4404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2EFEE1-880F-4B0D-BC07-DEB05BEDA020}" type="slidenum">
              <a:rPr lang="en-US" altLang="en-US" sz="1200"/>
              <a:pPr eaLnBrk="1" hangingPunct="1"/>
              <a:t>50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</a:t>
            </a:r>
            <a:r>
              <a:rPr lang="en-US" altLang="en-US" smtClean="0">
                <a:latin typeface="Arial" panose="020B0604020202020204" pitchFamily="34" charset="0"/>
              </a:rPr>
              <a:t>Not in general.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Two views could be</a:t>
            </a:r>
            <a:r>
              <a:rPr lang="en-US" altLang="en-US" baseline="0" dirty="0" smtClean="0">
                <a:latin typeface="Arial" panose="020B0604020202020204" pitchFamily="34" charset="0"/>
              </a:rPr>
              <a:t> called by same action.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2F121E-1BBD-4637-B9FB-CA822DF1827C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725E6FB-C780-472F-B092-F11DE8283898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An</a:t>
            </a:r>
            <a:r>
              <a:rPr lang="en-US" altLang="en-US" baseline="0" dirty="0" smtClean="0">
                <a:latin typeface="Arial" panose="020B0604020202020204" pitchFamily="34" charset="0"/>
              </a:rPr>
              <a:t> MVC app could all be running on same machine.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  <a:r>
              <a:rPr lang="en-US" altLang="en-US" baseline="0" dirty="0" smtClean="0">
                <a:latin typeface="Arial" panose="020B0604020202020204" pitchFamily="34" charset="0"/>
              </a:rPr>
              <a:t> Peers can each have MVC pattern, peers access each other via view.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BED43FD-6AFF-4CA8-9208-7F084911774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01B591-0DB1-41FE-A91A-02A3048A852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310060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6196BA2-1A29-4B96-903D-71DA73C066B8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3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CRUD applies to all data models.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FF19EDC-D043-4523-8B9B-4531C23193B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4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18D405-FC19-4CED-A9DB-0F463B68EB50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earliest ever lecture prep! aug 4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follow along download slides</a:t>
            </a:r>
          </a:p>
        </p:txBody>
      </p:sp>
    </p:spTree>
    <p:extLst>
      <p:ext uri="{BB962C8B-B14F-4D97-AF65-F5344CB8AC3E}">
        <p14:creationId xmlns:p14="http://schemas.microsoft.com/office/powerpoint/2010/main" val="120775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Most apps will have routes 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Rake is Ruby</a:t>
            </a:r>
            <a:r>
              <a:rPr lang="en-US" altLang="en-US" baseline="0" dirty="0" smtClean="0">
                <a:latin typeface="Arial" panose="020B0604020202020204" pitchFamily="34" charset="0"/>
              </a:rPr>
              <a:t> make command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7C34D9-1941-4E4F-A3CE-524E3BD31970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045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True.</a:t>
            </a:r>
          </a:p>
          <a:p>
            <a:pPr marL="228600" indent="-228600">
              <a:buAutoNum type="arabicPeriod"/>
            </a:pPr>
            <a:r>
              <a:rPr lang="en-US" altLang="en-US" dirty="0" smtClean="0">
                <a:latin typeface="Arial" panose="020B0604020202020204" pitchFamily="34" charset="0"/>
              </a:rPr>
              <a:t>False. Example: “GET /movies”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FD96FD-D3D3-49F4-9777-351742F3BDE3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286000" y="6705600"/>
            <a:ext cx="4419600" cy="152400"/>
          </a:xfrm>
          <a:prstGeom prst="rect">
            <a:avLst/>
          </a:prstGeom>
          <a:gradFill rotWithShape="1">
            <a:gsLst>
              <a:gs pos="0">
                <a:srgbClr val="00204E"/>
              </a:gs>
              <a:gs pos="50000">
                <a:schemeClr val="bg1"/>
              </a:gs>
              <a:gs pos="100000">
                <a:srgbClr val="00204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705600"/>
            <a:ext cx="22860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6705600" y="6705600"/>
            <a:ext cx="2438400" cy="152400"/>
          </a:xfrm>
          <a:prstGeom prst="rect">
            <a:avLst/>
          </a:prstGeom>
          <a:solidFill>
            <a:srgbClr val="0020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0710E-61CD-459C-93D1-67A653A526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0" y="1220788"/>
            <a:ext cx="9144000" cy="0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20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18FC3-29C5-4ED7-9406-CB7F2FF56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1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8B0E23-D29B-4A03-B42D-869437204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7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Image" r:id="rId3" imgW="10057143" imgH="1269841" progId="Photoshop.Image.7">
                  <p:embed/>
                </p:oleObj>
              </mc:Choice>
              <mc:Fallback>
                <p:oleObj name="Image" r:id="rId3" imgW="10057143" imgH="1269841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8D22BA-D8CD-494D-85C9-34ACEF71D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4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anose="020B0604020202020204" pitchFamily="34" charset="0"/>
              </a:defRPr>
            </a:lvl1pPr>
          </a:lstStyle>
          <a:p>
            <a:fld id="{5506D9FB-F261-4615-A3C5-C146B8697CC8}" type="slidenum">
              <a:rPr lang="en-US" altLang="en-US"/>
              <a:pPr/>
              <a:t>‹#›</a:t>
            </a:fld>
            <a:endParaRPr lang="en-US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0" y="6781800"/>
          <a:ext cx="9144000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Image" r:id="rId7" imgW="10057143" imgH="1269841" progId="Photoshop.Image.7">
                  <p:embed/>
                </p:oleObj>
              </mc:Choice>
              <mc:Fallback>
                <p:oleObj name="Image" r:id="rId7" imgW="10057143" imgH="1269841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1800"/>
                        <a:ext cx="9144000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914400" y="1219200"/>
            <a:ext cx="8229600" cy="1588"/>
          </a:xfrm>
          <a:prstGeom prst="line">
            <a:avLst/>
          </a:prstGeom>
          <a:noFill/>
          <a:ln w="25400">
            <a:solidFill>
              <a:srgbClr val="00206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2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850"/>
            <a:ext cx="990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D2D8A"/>
          </a:solidFill>
          <a:latin typeface="Helvetica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CC33"/>
          </a:solidFill>
          <a:latin typeface="Helvetic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Model-View-Controller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2.5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767B06-9634-443A-90B1-BDF48D5CCCB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Models, Databases, and Active Record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2.6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ABF68-56D2-4A78-8823-6A7A2F86F97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smtClean="0"/>
              <a:t>How should we store and retrieve </a:t>
            </a:r>
            <a:r>
              <a:rPr lang="en-US" altLang="en-US" sz="4000" i="1" smtClean="0"/>
              <a:t>record-oriented structured </a:t>
            </a:r>
            <a:r>
              <a:rPr lang="en-US" altLang="en-US" sz="4000" smtClean="0"/>
              <a:t>data?</a:t>
            </a:r>
          </a:p>
          <a:p>
            <a:r>
              <a:rPr lang="en-US" altLang="en-US" sz="4000" smtClean="0"/>
              <a:t>What is the relationship between data </a:t>
            </a:r>
            <a:r>
              <a:rPr lang="en-US" altLang="en-US" sz="4000" i="1" smtClean="0"/>
              <a:t>as stored</a:t>
            </a:r>
            <a:r>
              <a:rPr lang="en-US" altLang="en-US" sz="4000" smtClean="0"/>
              <a:t> and data </a:t>
            </a:r>
            <a:r>
              <a:rPr lang="en-US" altLang="en-US" sz="4000" i="1" smtClean="0"/>
              <a:t>as manipulated in a programming language?</a:t>
            </a:r>
            <a:endParaRPr lang="en-US" altLang="en-US" sz="400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D90F34-6FEE-4EBB-A40D-5DA5B40D193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23554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6B00BC-B3BE-4796-B887-613FE8029BA1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724400" y="3962400"/>
            <a:ext cx="13716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486400" y="2514600"/>
            <a:ext cx="2667000" cy="1447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In-Memory vs. In-Storage Objects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611563"/>
          </a:xfrm>
        </p:spPr>
        <p:txBody>
          <a:bodyPr/>
          <a:lstStyle/>
          <a:p>
            <a:r>
              <a:rPr lang="en-US" altLang="en-US" smtClean="0"/>
              <a:t>How to represent persisted object in storage</a:t>
            </a:r>
          </a:p>
          <a:p>
            <a:pPr lvl="1"/>
            <a:r>
              <a:rPr lang="en-US" altLang="en-US" smtClean="0"/>
              <a:t>Example: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</a:t>
            </a:r>
            <a:r>
              <a:rPr lang="en-US" altLang="en-US" smtClean="0"/>
              <a:t> with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name</a:t>
            </a:r>
            <a:r>
              <a:rPr lang="en-US" altLang="en-US" smtClean="0"/>
              <a:t> &amp; </a:t>
            </a:r>
            <a:r>
              <a:rPr lang="en-US" altLang="en-US" sz="240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rating</a:t>
            </a:r>
            <a:r>
              <a:rPr lang="en-US" altLang="en-US" smtClean="0"/>
              <a:t> attributes</a:t>
            </a:r>
          </a:p>
          <a:p>
            <a:r>
              <a:rPr lang="en-US" altLang="en-US" smtClean="0"/>
              <a:t>Basic operations on object: CRUD (Create, Read, Update, Delete)</a:t>
            </a:r>
          </a:p>
          <a:p>
            <a:r>
              <a:rPr lang="en-US" altLang="en-US" smtClean="0"/>
              <a:t>ActiveRecord: every model knows how to CRUD itself, using common mechanisms</a:t>
            </a:r>
          </a:p>
          <a:p>
            <a:pPr lvl="1"/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EDA872-84B2-4785-897B-720A65B9298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2192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#&lt;Movie:0x1295580&gt;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  <p:sp>
        <p:nvSpPr>
          <p:cNvPr id="6" name="Magnetic Disk 5"/>
          <p:cNvSpPr>
            <a:spLocks noChangeArrowheads="1"/>
          </p:cNvSpPr>
          <p:nvPr/>
        </p:nvSpPr>
        <p:spPr bwMode="auto">
          <a:xfrm>
            <a:off x="6553200" y="1600200"/>
            <a:ext cx="1143000" cy="685800"/>
          </a:xfrm>
          <a:prstGeom prst="flowChartMagneticDisk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3600" b="1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810000" y="14478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marshal/serialize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3810000" y="1905000"/>
            <a:ext cx="2590800" cy="457200"/>
          </a:xfrm>
          <a:prstGeom prst="rightArrow">
            <a:avLst>
              <a:gd name="adj1" fmla="val 50000"/>
              <a:gd name="adj2" fmla="val 50003"/>
            </a:avLst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unmarshal/deserialize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05000"/>
            <a:ext cx="381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#&lt;Movie:</a:t>
            </a:r>
            <a:r>
              <a:rPr lang="en-US" altLang="en-US" sz="2000">
                <a:solidFill>
                  <a:srgbClr val="FF0000"/>
                </a:solidFill>
                <a:latin typeface="Lucida Sans Typewriter" panose="020B0509030504030204" pitchFamily="49" charset="0"/>
              </a:rPr>
              <a:t>0x32ffe416</a:t>
            </a:r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&gt;</a:t>
            </a: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  <a:latin typeface="Lucida Sans Typewriter" panose="020B0509030504030204" pitchFamily="49" charset="0"/>
              </a:rPr>
              <a:t>m.name, m.rating,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allAtOnce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Rails Models Store Data in Relational Databases (RDBMS)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Each type of model gets its own database </a:t>
            </a:r>
            <a:r>
              <a:rPr lang="en-US" altLang="en-US" sz="2800" i="1" dirty="0" smtClean="0"/>
              <a:t>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All rows in table have identical structure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one row in table == one instance of model’s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column stores value of an </a:t>
            </a:r>
            <a:r>
              <a:rPr lang="en-US" altLang="en-US" sz="2400" i="1" dirty="0" smtClean="0"/>
              <a:t>attribute </a:t>
            </a:r>
            <a:r>
              <a:rPr lang="en-US" altLang="en-US" sz="2400" dirty="0" smtClean="0"/>
              <a:t>of the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Each row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unique value for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primary key </a:t>
            </a:r>
            <a:r>
              <a:rPr lang="en-US" altLang="en-US" sz="2400" dirty="0" smtClean="0"/>
              <a:t>(by convention, in Rails this is an integer and is called </a:t>
            </a:r>
            <a:r>
              <a:rPr lang="en-US" altLang="en-US" sz="2400" i="1" dirty="0" smtClean="0"/>
              <a:t>id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 smtClean="0"/>
              <a:t>Schema: </a:t>
            </a:r>
            <a:r>
              <a:rPr lang="en-US" altLang="en-US" sz="2800" dirty="0" smtClean="0"/>
              <a:t>Collection of all tables and their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31794"/>
              </p:ext>
            </p:extLst>
          </p:nvPr>
        </p:nvGraphicFramePr>
        <p:xfrm>
          <a:off x="1295400" y="3886200"/>
          <a:ext cx="6583363" cy="185737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2727325"/>
                <a:gridCol w="1646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release_date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Gone With the Wind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1939-12-15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Casablanca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1942-11-26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 Wars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1977-05-25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41700"/>
            <a:ext cx="42672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Alternative: DataMapper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Data Mapper associates separate </a:t>
            </a:r>
            <a:r>
              <a:rPr lang="en-US" altLang="en-US" sz="2800" i="1" dirty="0" smtClean="0"/>
              <a:t>mapper </a:t>
            </a:r>
            <a:r>
              <a:rPr lang="en-US" altLang="en-US" sz="2800" dirty="0" smtClean="0"/>
              <a:t>with each model</a:t>
            </a:r>
          </a:p>
          <a:p>
            <a:pPr lvl="1"/>
            <a:r>
              <a:rPr lang="en-US" altLang="en-US" sz="2400" dirty="0" smtClean="0"/>
              <a:t>Idea: keep mapping </a:t>
            </a:r>
            <a:r>
              <a:rPr lang="en-US" altLang="en-US" sz="2400" i="1" dirty="0" smtClean="0"/>
              <a:t>independent </a:t>
            </a:r>
            <a:r>
              <a:rPr lang="en-US" altLang="en-US" sz="2400" dirty="0" smtClean="0"/>
              <a:t>of particular data store used =&gt; works with more types of databases</a:t>
            </a:r>
          </a:p>
          <a:p>
            <a:pPr lvl="1"/>
            <a:r>
              <a:rPr lang="en-US" altLang="en-US" sz="2400" dirty="0" smtClean="0"/>
              <a:t>Used by Google </a:t>
            </a:r>
            <a:r>
              <a:rPr lang="en-US" altLang="en-US" sz="2400" dirty="0" err="1" smtClean="0"/>
              <a:t>AppEngine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Con: can’</a:t>
            </a:r>
            <a:r>
              <a:rPr lang="en-US" altLang="ja-JP" sz="2400" dirty="0" smtClean="0"/>
              <a:t>t exploit</a:t>
            </a:r>
            <a:br>
              <a:rPr lang="en-US" altLang="ja-JP" sz="2400" dirty="0" smtClean="0"/>
            </a:br>
            <a:r>
              <a:rPr lang="en-US" altLang="ja-JP" sz="2400" dirty="0" smtClean="0"/>
              <a:t>RDBMS features to</a:t>
            </a:r>
            <a:br>
              <a:rPr lang="en-US" altLang="ja-JP" sz="2400" dirty="0" smtClean="0"/>
            </a:br>
            <a:r>
              <a:rPr lang="en-US" altLang="ja-JP" sz="2400" dirty="0" smtClean="0"/>
              <a:t>simplify complex</a:t>
            </a:r>
            <a:br>
              <a:rPr lang="en-US" altLang="ja-JP" sz="2400" dirty="0" smtClean="0"/>
            </a:br>
            <a:r>
              <a:rPr lang="en-US" altLang="ja-JP" sz="2400" dirty="0" smtClean="0"/>
              <a:t>queries &amp; relationships</a:t>
            </a:r>
          </a:p>
          <a:p>
            <a:r>
              <a:rPr lang="en-US" altLang="en-US" sz="2800" dirty="0" smtClean="0"/>
              <a:t>We’</a:t>
            </a:r>
            <a:r>
              <a:rPr lang="en-US" altLang="ja-JP" sz="2800" dirty="0" smtClean="0"/>
              <a:t>ll revisit when </a:t>
            </a:r>
            <a:br>
              <a:rPr lang="en-US" altLang="ja-JP" sz="2800" dirty="0" smtClean="0"/>
            </a:br>
            <a:r>
              <a:rPr lang="en-US" altLang="ja-JP" sz="2800" dirty="0" smtClean="0"/>
              <a:t>talking about </a:t>
            </a:r>
            <a:br>
              <a:rPr lang="en-US" altLang="ja-JP" sz="2800" dirty="0" smtClean="0"/>
            </a:br>
            <a:r>
              <a:rPr lang="en-US" altLang="ja-JP" sz="2800" i="1" dirty="0" smtClean="0"/>
              <a:t>associations</a:t>
            </a:r>
            <a:r>
              <a:rPr lang="en-US" altLang="ja-JP" sz="2800" dirty="0" smtClean="0"/>
              <a:t>  </a:t>
            </a:r>
            <a:endParaRPr lang="en-US" altLang="en-US" sz="28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8B539E-6AFA-4472-B181-577FB7E38F8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DF8950-54EB-4C4A-B8C7-6F154289B8E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2867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Part of the </a:t>
            </a:r>
            <a:r>
              <a:rPr lang="en-US" altLang="en-US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Model’</a:t>
            </a:r>
            <a:r>
              <a:rPr lang="en-US" altLang="ja-JP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s </a:t>
            </a:r>
            <a:r>
              <a:rPr lang="en-US" altLang="ja-JP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job is to convert between in-memory and stored representations of </a:t>
            </a:r>
            <a:r>
              <a:rPr lang="en-US" altLang="ja-JP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objects</a:t>
            </a:r>
            <a:endParaRPr lang="en-US" altLang="en-US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2969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Although Model data is displayed by the View, a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Models’</a:t>
            </a:r>
            <a:r>
              <a:rPr lang="en-US" altLang="ja-JP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 </a:t>
            </a:r>
            <a:r>
              <a:rPr lang="en-US" altLang="ja-JP" b="1" dirty="0">
                <a:solidFill>
                  <a:srgbClr val="99CC00"/>
                </a:solidFill>
                <a:latin typeface="Helvetica" panose="020B0604020202020204" pitchFamily="34" charset="0"/>
              </a:rPr>
              <a:t>direct interaction is with </a:t>
            </a:r>
            <a:r>
              <a:rPr lang="en-US" altLang="ja-JP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Controllers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2969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723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</a:rPr>
              <a:t>Although </a:t>
            </a:r>
            <a:r>
              <a:rPr lang="en-US" altLang="en-US" b="1" dirty="0" err="1">
                <a:solidFill>
                  <a:srgbClr val="FF6699"/>
                </a:solidFill>
              </a:rPr>
              <a:t>DataMapper</a:t>
            </a:r>
            <a:r>
              <a:rPr lang="en-US" altLang="en-US" b="1" dirty="0">
                <a:solidFill>
                  <a:srgbClr val="FF6699"/>
                </a:solidFill>
              </a:rPr>
              <a:t> </a:t>
            </a:r>
            <a:r>
              <a:rPr lang="en-US" altLang="en-US" b="1" dirty="0" smtClean="0">
                <a:solidFill>
                  <a:srgbClr val="FF6699"/>
                </a:solidFill>
              </a:rPr>
              <a:t>doesn’</a:t>
            </a:r>
            <a:r>
              <a:rPr lang="en-US" altLang="ja-JP" b="1" dirty="0" smtClean="0">
                <a:solidFill>
                  <a:srgbClr val="FF6699"/>
                </a:solidFill>
              </a:rPr>
              <a:t>t </a:t>
            </a:r>
            <a:r>
              <a:rPr lang="en-US" altLang="ja-JP" b="1" dirty="0">
                <a:solidFill>
                  <a:srgbClr val="FF6699"/>
                </a:solidFill>
              </a:rPr>
              <a:t>use relational databases, </a:t>
            </a:r>
            <a:r>
              <a:rPr lang="en-US" altLang="ja-JP" b="1" dirty="0" smtClean="0">
                <a:solidFill>
                  <a:srgbClr val="FF6699"/>
                </a:solidFill>
              </a:rPr>
              <a:t>it’s </a:t>
            </a:r>
            <a:r>
              <a:rPr lang="en-US" altLang="ja-JP" b="1" dirty="0">
                <a:solidFill>
                  <a:srgbClr val="FF6699"/>
                </a:solidFill>
              </a:rPr>
              <a:t>a valid way to implement a </a:t>
            </a:r>
            <a:r>
              <a:rPr lang="en-US" altLang="ja-JP" b="1" dirty="0" smtClean="0">
                <a:solidFill>
                  <a:srgbClr val="FF6699"/>
                </a:solidFill>
              </a:rPr>
              <a:t>Model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29700" name="Group 10"/>
          <p:cNvGrpSpPr>
            <a:grpSpLocks/>
          </p:cNvGrpSpPr>
          <p:nvPr/>
        </p:nvGrpSpPr>
        <p:grpSpPr bwMode="auto">
          <a:xfrm>
            <a:off x="960438" y="2325688"/>
            <a:ext cx="7650162" cy="830262"/>
            <a:chOff x="960651" y="1743728"/>
            <a:chExt cx="7116549" cy="623728"/>
          </a:xfrm>
        </p:grpSpPr>
        <p:sp>
          <p:nvSpPr>
            <p:cNvPr id="2970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The CRUD actions only apply to models backed by a database that supports </a:t>
              </a:r>
              <a:r>
                <a:rPr lang="en-US" altLang="en-US" b="1" dirty="0" err="1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ActiveRecord</a:t>
              </a:r>
              <a:endParaRPr lang="en-US" altLang="en-US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970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2970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A4650AE-E4B9-4820-93CF-C80E839F44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29705" name="TextBox 12"/>
          <p:cNvSpPr txBox="1">
            <a:spLocks noChangeArrowheads="1"/>
          </p:cNvSpPr>
          <p:nvPr/>
        </p:nvSpPr>
        <p:spPr bwMode="auto">
          <a:xfrm>
            <a:off x="1028700" y="44693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 i="1" dirty="0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true about the Model in Model-View-Controller: 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4FA54-D0D8-4580-AE0F-CEDF13F2C5F4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3174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Controllers, Routes, and RESTfulness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2.7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9F8CC0-36FE-4B5C-937D-0071713A87FD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Whither Frameworks?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smtClean="0"/>
              <a:t>Is there common </a:t>
            </a:r>
            <a:r>
              <a:rPr lang="en-US" altLang="en-US" sz="3600" i="1" smtClean="0"/>
              <a:t>application structure…</a:t>
            </a:r>
          </a:p>
          <a:p>
            <a:r>
              <a:rPr lang="en-US" altLang="en-US" sz="3600" smtClean="0"/>
              <a:t>in </a:t>
            </a:r>
            <a:r>
              <a:rPr lang="en-US" altLang="en-US" sz="3600" i="1" smtClean="0"/>
              <a:t>interactive user-facing </a:t>
            </a:r>
            <a:r>
              <a:rPr lang="en-US" altLang="en-US" sz="3600" smtClean="0"/>
              <a:t>apps…</a:t>
            </a:r>
          </a:p>
          <a:p>
            <a:r>
              <a:rPr lang="en-US" altLang="en-US" sz="3600" smtClean="0"/>
              <a:t>…that could </a:t>
            </a:r>
            <a:r>
              <a:rPr lang="en-US" altLang="en-US" sz="3600" i="1" smtClean="0"/>
              <a:t>simplify </a:t>
            </a:r>
            <a:r>
              <a:rPr lang="en-US" altLang="en-US" sz="3600" smtClean="0"/>
              <a:t>app development if we captured them in a </a:t>
            </a:r>
            <a:r>
              <a:rPr lang="en-US" altLang="en-US" sz="3600" i="1" smtClean="0"/>
              <a:t>framework?</a:t>
            </a:r>
            <a:endParaRPr lang="en-US" altLang="en-US" sz="360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ECB29F6-CCBC-4DD1-A22E-CCCF0808160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for SOA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What design decisions would allow our app to support Service-Oriented Architecture?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119F326-8368-4797-B16B-E5FF976126A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37890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378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4D98AB-9DD1-41F1-8CBF-56036D97634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912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REST (Representational State Transfer) - R. Fielding, 2000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Idea: URI names </a:t>
            </a:r>
            <a:r>
              <a:rPr lang="en-US" altLang="en-US" sz="2800" i="1" dirty="0" smtClean="0"/>
              <a:t>resource</a:t>
            </a:r>
            <a:r>
              <a:rPr lang="en-US" altLang="en-US" sz="2800" dirty="0" smtClean="0"/>
              <a:t>, not </a:t>
            </a:r>
            <a:r>
              <a:rPr lang="en-US" altLang="en-US" sz="2800" i="1" dirty="0" smtClean="0"/>
              <a:t>page </a:t>
            </a:r>
            <a:r>
              <a:rPr lang="en-US" altLang="en-US" sz="2800" dirty="0" smtClean="0"/>
              <a:t>or </a:t>
            </a:r>
            <a:r>
              <a:rPr lang="en-US" altLang="en-US" sz="2800" i="1" dirty="0" smtClean="0"/>
              <a:t>action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2400" i="1" dirty="0" smtClean="0"/>
              <a:t>Self-contained</a:t>
            </a:r>
            <a:r>
              <a:rPr lang="en-US" altLang="en-US" sz="2400" dirty="0" smtClean="0"/>
              <a:t>: which </a:t>
            </a:r>
            <a:r>
              <a:rPr lang="en-US" altLang="en-US" sz="2400" i="1" dirty="0" smtClean="0"/>
              <a:t>resource, </a:t>
            </a:r>
            <a:r>
              <a:rPr lang="en-US" altLang="en-US" sz="2400" dirty="0" smtClean="0"/>
              <a:t>and what to do to it</a:t>
            </a:r>
          </a:p>
          <a:p>
            <a:pPr lvl="1"/>
            <a:r>
              <a:rPr lang="en-US" altLang="en-US" sz="2400" dirty="0" smtClean="0"/>
              <a:t>Responses include hyperlinks to discover additional </a:t>
            </a:r>
            <a:r>
              <a:rPr lang="en-US" altLang="en-US" sz="2400" dirty="0" err="1" smtClean="0"/>
              <a:t>RESTful</a:t>
            </a:r>
            <a:r>
              <a:rPr lang="en-US" altLang="en-US" sz="2400" dirty="0" smtClean="0"/>
              <a:t> resources</a:t>
            </a:r>
          </a:p>
          <a:p>
            <a:pPr lvl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a </a:t>
            </a:r>
            <a:r>
              <a:rPr lang="en-US" altLang="ja-JP" sz="2400" i="1" dirty="0" smtClean="0"/>
              <a:t>post hoc </a:t>
            </a:r>
            <a:r>
              <a:rPr lang="en-US" altLang="ja-JP" sz="2400" dirty="0" smtClean="0"/>
              <a:t>[after the fact] </a:t>
            </a:r>
            <a:r>
              <a:rPr lang="en-US" altLang="ja-JP" sz="2400" i="1" dirty="0" smtClean="0"/>
              <a:t>description of the features that made the Web successful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r>
              <a:rPr lang="en-US" altLang="en-US" sz="2800" dirty="0" smtClean="0"/>
              <a:t>A service (in the SOA sense) whose operations are like this is a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service</a:t>
            </a:r>
          </a:p>
          <a:p>
            <a:r>
              <a:rPr lang="en-US" altLang="en-US" sz="2800" dirty="0" smtClean="0"/>
              <a:t>Ideally, </a:t>
            </a:r>
            <a:r>
              <a:rPr lang="en-US" altLang="en-US" sz="2800" dirty="0" err="1" smtClean="0"/>
              <a:t>RESTful</a:t>
            </a:r>
            <a:r>
              <a:rPr lang="en-US" altLang="en-US" sz="2800" dirty="0" smtClean="0"/>
              <a:t> URIs name the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Routes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 MVC, each interaction the user can do is handled by a </a:t>
            </a:r>
            <a:r>
              <a:rPr lang="en-US" altLang="en-US" i="1" dirty="0" smtClean="0"/>
              <a:t>controller action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Ruby method that handles that interaction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route </a:t>
            </a:r>
            <a:r>
              <a:rPr lang="en-US" altLang="en-US" dirty="0" smtClean="0"/>
              <a:t>maps</a:t>
            </a:r>
            <a:r>
              <a:rPr lang="en-US" altLang="en-US" sz="28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&lt;HTTP method, URI&gt;</a:t>
            </a:r>
            <a:r>
              <a:rPr lang="en-US" altLang="en-US" dirty="0" smtClean="0"/>
              <a:t> to controller action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ECAFDD-0116-466E-8C1D-D511223D5C1E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0582"/>
              </p:ext>
            </p:extLst>
          </p:nvPr>
        </p:nvGraphicFramePr>
        <p:xfrm>
          <a:off x="914400" y="4095750"/>
          <a:ext cx="7315200" cy="2381250"/>
        </p:xfrm>
        <a:graphic>
          <a:graphicData uri="http://schemas.openxmlformats.org/drawingml/2006/table">
            <a:tbl>
              <a:tblPr/>
              <a:tblGrid>
                <a:gridCol w="2570205"/>
                <a:gridCol w="4744995"/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Route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GET /movies/3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Show info about movie whose ID=3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POST /movies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Create new movie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PUT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Update movie ID 5 from attached form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Lucida Sans Typewriter" charset="0"/>
                          <a:ea typeface="ＭＳ Ｐゴシック" charset="0"/>
                          <a:cs typeface="Lucida Sans Typewriter" charset="0"/>
                        </a:rPr>
                        <a:t>DELETE /movies/5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Delete movie whose ID=5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Brief Intro to Rails’</a:t>
            </a:r>
            <a:r>
              <a:rPr lang="en-US" altLang="ja-JP" dirty="0" smtClean="0"/>
              <a:t> Routing Subsystem</a:t>
            </a:r>
            <a:endParaRPr lang="en-US" altLang="en-US" dirty="0" smtClean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3429000"/>
          </a:xfrm>
        </p:spPr>
        <p:txBody>
          <a:bodyPr/>
          <a:lstStyle/>
          <a:p>
            <a:r>
              <a:rPr lang="en-US" altLang="en-US" sz="2800" smtClean="0"/>
              <a:t>dispatch &lt;method,URI&gt; to correct controller action</a:t>
            </a:r>
          </a:p>
          <a:p>
            <a:r>
              <a:rPr lang="en-US" altLang="en-US" sz="2800" smtClean="0"/>
              <a:t>provides </a:t>
            </a:r>
            <a:r>
              <a:rPr lang="en-US" altLang="en-US" sz="2800" i="1" smtClean="0"/>
              <a:t>helper methods </a:t>
            </a:r>
            <a:r>
              <a:rPr lang="en-US" altLang="en-US" sz="2800" smtClean="0"/>
              <a:t>that generate a &lt;method,URI&gt; pair given a controller action</a:t>
            </a:r>
          </a:p>
          <a:p>
            <a:r>
              <a:rPr lang="en-US" altLang="en-US" sz="2800" smtClean="0"/>
              <a:t>parses query </a:t>
            </a:r>
            <a:r>
              <a:rPr lang="en-US" altLang="en-US" sz="2800" i="1" smtClean="0"/>
              <a:t>parameters </a:t>
            </a:r>
            <a:r>
              <a:rPr lang="en-US" altLang="en-US" sz="2800" smtClean="0"/>
              <a:t>from both URI and form submission into a convenient hash</a:t>
            </a:r>
          </a:p>
          <a:p>
            <a:r>
              <a:rPr lang="en-US" altLang="en-US" sz="2800" smtClean="0"/>
              <a:t>Built-in shortcuts to generate all CRUD routes (though most apps will also have other routes)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E26C05-E8E4-41D0-A329-E2679022AD7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76200" y="4648200"/>
            <a:ext cx="8991600" cy="2057400"/>
            <a:chOff x="152400" y="4648200"/>
            <a:chExt cx="8991600" cy="2057400"/>
          </a:xfrm>
        </p:grpSpPr>
        <p:sp>
          <p:nvSpPr>
            <p:cNvPr id="4096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 dirty="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 dirty="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0966" name="TextBox 5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61722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5715000"/>
            <a:ext cx="8382000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GET /movies/3/edit  HTTP/1.0</a:t>
            </a:r>
            <a:endParaRPr lang="en-US" altLang="en-US" sz="360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754563"/>
          </a:xfrm>
        </p:spPr>
        <p:txBody>
          <a:bodyPr/>
          <a:lstStyle/>
          <a:p>
            <a:r>
              <a:rPr lang="en-US" altLang="en-US" sz="2400" smtClean="0"/>
              <a:t>Matches route:</a:t>
            </a:r>
          </a:p>
          <a:p>
            <a:pPr>
              <a:buFontTx/>
              <a:buNone/>
            </a:pPr>
            <a:r>
              <a:rPr lang="en-US" altLang="en-US" sz="18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GET /movies/:id/edit {:action=&gt;"edit", :controller=&gt;"movies"}</a:t>
            </a:r>
            <a:endParaRPr lang="en-US" altLang="en-US" sz="1800" smtClean="0"/>
          </a:p>
          <a:p>
            <a:r>
              <a:rPr lang="en-US" altLang="en-US" sz="2400" smtClean="0"/>
              <a:t>Parse wildcard parameters: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params[:id] = "3"</a:t>
            </a:r>
          </a:p>
          <a:p>
            <a:r>
              <a:rPr lang="en-US" altLang="en-US" sz="2400" smtClean="0"/>
              <a:t>Dispatch to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edit </a:t>
            </a:r>
            <a:r>
              <a:rPr lang="en-US" altLang="en-US" sz="2400" smtClean="0"/>
              <a:t>method in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movies_controller.rb</a:t>
            </a:r>
          </a:p>
          <a:p>
            <a:r>
              <a:rPr lang="en-US" altLang="en-US" sz="2400" smtClean="0"/>
              <a:t>To include a URI in generated view that will submit the form to the update controller action with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 params[:id]==3, </a:t>
            </a:r>
            <a:r>
              <a:rPr lang="en-US" altLang="en-US" sz="2400" smtClean="0"/>
              <a:t>call helper: </a:t>
            </a:r>
            <a:br>
              <a:rPr lang="en-US" altLang="en-US" sz="2400" smtClean="0"/>
            </a:b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update_movie_path(3) </a:t>
            </a:r>
            <a:r>
              <a:rPr lang="en-US" altLang="en-US" sz="2400" i="1" smtClean="0">
                <a:solidFill>
                  <a:schemeClr val="bg2"/>
                </a:solidFill>
                <a:latin typeface="Lucida Sans Typewriter" panose="020B0509030504030204" pitchFamily="49" charset="0"/>
              </a:rPr>
              <a:t># =&gt; PUT /movies/3</a:t>
            </a:r>
            <a:endParaRPr lang="en-US" altLang="en-US" i="1" smtClean="0">
              <a:solidFill>
                <a:schemeClr val="bg2"/>
              </a:solidFill>
            </a:endParaRPr>
          </a:p>
        </p:txBody>
      </p:sp>
      <p:sp>
        <p:nvSpPr>
          <p:cNvPr id="4301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02CBC9-60B8-4640-A77F-B669B1BB06A5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152400" y="4648200"/>
            <a:ext cx="8991600" cy="2057400"/>
            <a:chOff x="152400" y="4648200"/>
            <a:chExt cx="8991600" cy="2057400"/>
          </a:xfrm>
        </p:grpSpPr>
        <p:sp>
          <p:nvSpPr>
            <p:cNvPr id="43015" name="TextBox 4"/>
            <p:cNvSpPr txBox="1">
              <a:spLocks noChangeArrowheads="1"/>
            </p:cNvSpPr>
            <p:nvPr/>
          </p:nvSpPr>
          <p:spPr bwMode="auto">
            <a:xfrm>
              <a:off x="152400" y="4889500"/>
              <a:ext cx="8991600" cy="18161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          {:action=&gt;"index",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C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POST /movies          {:action=&gt;"create",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/movies/new      {:action=&gt;"new",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 GET /movies/:id/edit {:action=&gt;"edit",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R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GET /movies/:id      {:action=&gt;"show", :controller=&gt;"movies"}</a:t>
              </a:r>
              <a:endPara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U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   PUT /movies/:id      {:action=&gt;"update", :controller=&gt;"movies"}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D</a:t>
              </a:r>
              <a:r>
                <a:rPr lang="en-US" altLang="en-US" sz="1600">
                  <a:solidFill>
                    <a:srgbClr val="333399"/>
                  </a:solidFill>
                  <a:latin typeface="Lucida Sans Typewriter" panose="020B0509030504030204" pitchFamily="49" charset="0"/>
                </a:rPr>
                <a:t> DELETE /movies/:id      {:action=&gt;"destroy", :controller=&gt;"movies"}</a:t>
              </a:r>
            </a:p>
            <a:p>
              <a:pPr eaLnBrk="1" hangingPunct="1"/>
              <a:endPara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43016" name="TextBox 9"/>
            <p:cNvSpPr txBox="1">
              <a:spLocks noChangeArrowheads="1"/>
            </p:cNvSpPr>
            <p:nvPr/>
          </p:nvSpPr>
          <p:spPr bwMode="auto">
            <a:xfrm>
              <a:off x="228600" y="4648200"/>
              <a:ext cx="18288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Courier" charset="0"/>
                </a:rPr>
                <a:t> rake routes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6CEE68-CFA7-4BFE-902E-FA61068083A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40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In an MVC app, every route must eventually trigger a controller </a:t>
            </a:r>
            <a:r>
              <a:rPr lang="en-US" altLang="en-US" b="1" dirty="0" smtClean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action</a:t>
            </a:r>
            <a:endParaRPr lang="en-US" altLang="en-US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450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One common set of RESTful actions is the CRUD actions on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models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731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  <a:latin typeface="Helvetica" panose="020B0604020202020204" pitchFamily="34" charset="0"/>
              </a:rPr>
              <a:t>The route always contains one or more "wildcard" parameters, such as </a:t>
            </a:r>
            <a:r>
              <a:rPr lang="en-US" altLang="en-US" b="1" dirty="0">
                <a:solidFill>
                  <a:srgbClr val="FF6699"/>
                </a:solidFill>
                <a:latin typeface="Lucida Sans Typewriter" panose="020B0509030504030204" pitchFamily="49" charset="0"/>
              </a:rPr>
              <a:t>:id,</a:t>
            </a:r>
            <a:r>
              <a:rPr lang="en-US" altLang="en-US" b="1" dirty="0">
                <a:solidFill>
                  <a:srgbClr val="FF6699"/>
                </a:solidFill>
                <a:latin typeface="Helvetica" panose="020B0604020202020204" pitchFamily="34" charset="0"/>
              </a:rPr>
              <a:t> to identify the particular resource</a:t>
            </a:r>
            <a:r>
              <a:rPr lang="en-US" altLang="en-US" b="1" dirty="0">
                <a:solidFill>
                  <a:srgbClr val="FF6699"/>
                </a:solidFill>
              </a:rPr>
              <a:t> instance in the operation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45060" name="Group 10"/>
          <p:cNvGrpSpPr>
            <a:grpSpLocks/>
          </p:cNvGrpSpPr>
          <p:nvPr/>
        </p:nvGrpSpPr>
        <p:grpSpPr bwMode="auto">
          <a:xfrm>
            <a:off x="960438" y="2325688"/>
            <a:ext cx="7116762" cy="830262"/>
            <a:chOff x="960651" y="1743728"/>
            <a:chExt cx="7116549" cy="623728"/>
          </a:xfrm>
        </p:grpSpPr>
        <p:sp>
          <p:nvSpPr>
            <p:cNvPr id="45066" name="TextBox 2"/>
            <p:cNvSpPr txBox="1">
              <a:spLocks noChangeArrowheads="1"/>
            </p:cNvSpPr>
            <p:nvPr/>
          </p:nvSpPr>
          <p:spPr bwMode="auto">
            <a:xfrm>
              <a:off x="1371600" y="1743728"/>
              <a:ext cx="6705600" cy="623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A </a:t>
              </a:r>
              <a:r>
                <a:rPr lang="en-US" altLang="en-US" b="1" i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resource </a:t>
              </a:r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may be existing content or a request to modify </a:t>
              </a:r>
              <a:r>
                <a:rPr lang="en-US" altLang="en-US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something</a:t>
              </a:r>
              <a:endParaRPr lang="en-US" altLang="en-US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50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450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EB3F0F-E6F6-478F-A02E-73122B41D09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5065" name="TextBox 12"/>
          <p:cNvSpPr txBox="1">
            <a:spLocks noChangeArrowheads="1"/>
          </p:cNvSpPr>
          <p:nvPr/>
        </p:nvSpPr>
        <p:spPr bwMode="auto">
          <a:xfrm>
            <a:off x="1066699" y="484757"/>
            <a:ext cx="7315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NOT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true regarding Rails RESTful routes and the resources to which they refer: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391562-1A48-42EE-ABE2-67554CED66F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471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Template Views and Haml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r>
              <a:rPr lang="en-US" altLang="en-US" i="1" dirty="0" smtClean="0"/>
              <a:t>Engineering Software as a Service §</a:t>
            </a:r>
            <a:r>
              <a:rPr lang="en-US" altLang="en-US" dirty="0" smtClean="0"/>
              <a:t>2.8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81F95E-3099-4E94-AF9C-BDFA527F67C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11266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60507E-A892-4982-9961-631B5A54519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191000" y="3886200"/>
            <a:ext cx="46482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HTML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HTML is how we must present content to browsers…</a:t>
            </a:r>
          </a:p>
          <a:p>
            <a:r>
              <a:rPr lang="en-US" altLang="en-US" sz="4000" dirty="0" smtClean="0"/>
              <a:t>…but what is the process by which our app’s output becomes HTML?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6B2A83-EB02-40DB-91D2-A4A7AD601B8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2 Overview</a:t>
            </a:r>
          </a:p>
        </p:txBody>
      </p:sp>
      <p:pic>
        <p:nvPicPr>
          <p:cNvPr id="51202" name="Content Placeholder 4" descr="saas_arch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71600"/>
            <a:ext cx="7632700" cy="4754563"/>
          </a:xfrm>
        </p:spPr>
      </p:pic>
      <p:sp>
        <p:nvSpPr>
          <p:cNvPr id="512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6C5126-017A-4801-B7F1-D77E93EF73A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858000" y="38862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62600" y="2514600"/>
            <a:ext cx="1524000" cy="1295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Template View </a:t>
            </a:r>
            <a:r>
              <a:rPr lang="en-US" altLang="en-US" dirty="0"/>
              <a:t>P</a:t>
            </a:r>
            <a:r>
              <a:rPr lang="en-US" altLang="en-US" dirty="0" smtClean="0"/>
              <a:t>attern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View consists of markup with selected </a:t>
            </a:r>
            <a:r>
              <a:rPr lang="en-US" altLang="en-US" i="1" dirty="0" smtClean="0"/>
              <a:t>interpolation </a:t>
            </a:r>
            <a:r>
              <a:rPr lang="en-US" altLang="en-US" dirty="0" smtClean="0"/>
              <a:t>to happen at runtime</a:t>
            </a:r>
          </a:p>
          <a:p>
            <a:pPr lvl="1"/>
            <a:r>
              <a:rPr lang="en-US" altLang="en-US" dirty="0" smtClean="0"/>
              <a:t>Usually, values of variables or result of evaluating short bits of code</a:t>
            </a:r>
          </a:p>
          <a:p>
            <a:r>
              <a:rPr lang="en-US" altLang="en-US" dirty="0" smtClean="0"/>
              <a:t>In the past, this </a:t>
            </a:r>
            <a:r>
              <a:rPr lang="en-US" altLang="en-US" i="1" dirty="0" smtClean="0"/>
              <a:t>was </a:t>
            </a:r>
            <a:r>
              <a:rPr lang="en-US" altLang="en-US" dirty="0" smtClean="0"/>
              <a:t>the app (e.g. PHP)</a:t>
            </a:r>
          </a:p>
          <a:p>
            <a:r>
              <a:rPr lang="en-US" altLang="en-US" i="1" dirty="0" smtClean="0"/>
              <a:t>Alternative: </a:t>
            </a:r>
            <a:r>
              <a:rPr lang="en-US" altLang="en-US" dirty="0" smtClean="0"/>
              <a:t>Transform View</a:t>
            </a:r>
            <a:r>
              <a:rPr lang="en-US" altLang="en-US" i="1" dirty="0" smtClean="0"/>
              <a:t> </a:t>
            </a:r>
          </a:p>
          <a:p>
            <a:pPr lvl="1">
              <a:buFontTx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DAE1419-FADA-4B50-AED2-A860E1E7626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914400" y="4724400"/>
            <a:ext cx="685800" cy="762000"/>
          </a:xfrm>
          <a:prstGeom prst="foldedCorner">
            <a:avLst>
              <a:gd name="adj" fmla="val 16667"/>
            </a:avLst>
          </a:prstGeom>
          <a:solidFill>
            <a:srgbClr val="BFBFB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00">
                <a:latin typeface="Helvetica" charset="0"/>
                <a:ea typeface="ＭＳ Ｐゴシック" charset="0"/>
                <a:cs typeface="ＭＳ Ｐゴシック" charset="0"/>
              </a:rPr>
              <a:t>Haml</a:t>
            </a:r>
          </a:p>
        </p:txBody>
      </p:sp>
      <p:sp>
        <p:nvSpPr>
          <p:cNvPr id="10" name="Alternate Process 9"/>
          <p:cNvSpPr>
            <a:spLocks noChangeArrowheads="1"/>
          </p:cNvSpPr>
          <p:nvPr/>
        </p:nvSpPr>
        <p:spPr bwMode="auto">
          <a:xfrm>
            <a:off x="2362200" y="46482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600200" y="5105400"/>
            <a:ext cx="1828800" cy="1371600"/>
            <a:chOff x="1600200" y="5105400"/>
            <a:chExt cx="1828800" cy="1371600"/>
          </a:xfrm>
        </p:grpSpPr>
        <p:sp>
          <p:nvSpPr>
            <p:cNvPr id="7" name="Process 6"/>
            <p:cNvSpPr>
              <a:spLocks noChangeArrowheads="1"/>
            </p:cNvSpPr>
            <p:nvPr/>
          </p:nvSpPr>
          <p:spPr bwMode="auto">
            <a:xfrm>
              <a:off x="2362200" y="5486400"/>
              <a:ext cx="1066800" cy="990600"/>
            </a:xfrm>
            <a:prstGeom prst="flowChartProcess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  <a:stCxn id="5" idx="3"/>
              <a:endCxn id="7" idx="1"/>
            </p:cNvCxnSpPr>
            <p:nvPr/>
          </p:nvCxnSpPr>
          <p:spPr bwMode="auto">
            <a:xfrm>
              <a:off x="1600200" y="5105400"/>
              <a:ext cx="762000" cy="8763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/>
            <p:cNvCxnSpPr>
              <a:cxnSpLocks noChangeShapeType="1"/>
              <a:stCxn id="10" idx="2"/>
              <a:endCxn id="7" idx="0"/>
            </p:cNvCxnSpPr>
            <p:nvPr/>
          </p:nvCxnSpPr>
          <p:spPr bwMode="auto">
            <a:xfrm rot="5400000">
              <a:off x="2705101" y="5295900"/>
              <a:ext cx="381000" cy="3175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429000" y="5562600"/>
            <a:ext cx="1295400" cy="838200"/>
            <a:chOff x="3429000" y="5562600"/>
            <a:chExt cx="1295400" cy="838200"/>
          </a:xfrm>
        </p:grpSpPr>
        <p:sp>
          <p:nvSpPr>
            <p:cNvPr id="6" name="Folded Corner 5"/>
            <p:cNvSpPr>
              <a:spLocks noChangeArrowheads="1"/>
            </p:cNvSpPr>
            <p:nvPr/>
          </p:nvSpPr>
          <p:spPr bwMode="auto">
            <a:xfrm>
              <a:off x="3962400" y="5562600"/>
              <a:ext cx="762000" cy="8382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HTML</a:t>
              </a: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3429000" y="5867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D2D8A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sz="16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219200" y="5867400"/>
            <a:ext cx="1143000" cy="762000"/>
            <a:chOff x="1219200" y="5867400"/>
            <a:chExt cx="1143000" cy="762000"/>
          </a:xfrm>
        </p:grpSpPr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1219200" y="5867400"/>
              <a:ext cx="685800" cy="762000"/>
            </a:xfrm>
            <a:prstGeom prst="foldedCorner">
              <a:avLst>
                <a:gd name="adj" fmla="val 16667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erb</a:t>
              </a:r>
            </a:p>
          </p:txBody>
        </p:sp>
        <p:cxnSp>
          <p:nvCxnSpPr>
            <p:cNvPr id="20" name="Straight Arrow Connector 19"/>
            <p:cNvCxnSpPr>
              <a:cxnSpLocks noChangeShapeType="1"/>
              <a:stCxn id="9" idx="3"/>
              <a:endCxn id="7" idx="1"/>
            </p:cNvCxnSpPr>
            <p:nvPr/>
          </p:nvCxnSpPr>
          <p:spPr bwMode="auto">
            <a:xfrm flipV="1">
              <a:off x="1905000" y="5981700"/>
              <a:ext cx="457200" cy="26670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</p:cxnSp>
      </p:grpSp>
      <p:sp>
        <p:nvSpPr>
          <p:cNvPr id="26" name="Alternate Process 25"/>
          <p:cNvSpPr>
            <a:spLocks noChangeArrowheads="1"/>
          </p:cNvSpPr>
          <p:nvPr/>
        </p:nvSpPr>
        <p:spPr bwMode="auto">
          <a:xfrm>
            <a:off x="5181600" y="4800600"/>
            <a:ext cx="1066800" cy="457200"/>
          </a:xfrm>
          <a:prstGeom prst="flowChartAlternateProcess">
            <a:avLst/>
          </a:prstGeom>
          <a:solidFill>
            <a:srgbClr val="660066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Closure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181600" y="5715000"/>
            <a:ext cx="1219200" cy="525463"/>
            <a:chOff x="5029201" y="4953000"/>
            <a:chExt cx="1219199" cy="525462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5029201" y="49530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5105401" y="50292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5181601" y="5105400"/>
              <a:ext cx="1066799" cy="373062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248400" y="5029200"/>
            <a:ext cx="1600200" cy="1066800"/>
            <a:chOff x="6248400" y="5029200"/>
            <a:chExt cx="1600200" cy="106680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705600" y="5029200"/>
              <a:ext cx="1143000" cy="1066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Renderer (Action-View)</a:t>
              </a:r>
            </a:p>
          </p:txBody>
        </p:sp>
        <p:cxnSp>
          <p:nvCxnSpPr>
            <p:cNvPr id="38" name="Straight Arrow Connector 37"/>
            <p:cNvCxnSpPr>
              <a:cxnSpLocks noChangeShapeType="1"/>
              <a:stCxn id="26" idx="3"/>
              <a:endCxn id="32" idx="1"/>
            </p:cNvCxnSpPr>
            <p:nvPr/>
          </p:nvCxnSpPr>
          <p:spPr bwMode="auto">
            <a:xfrm>
              <a:off x="6248400" y="5029200"/>
              <a:ext cx="4572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  <a:stCxn id="29" idx="3"/>
              <a:endCxn id="32" idx="1"/>
            </p:cNvCxnSpPr>
            <p:nvPr/>
          </p:nvCxnSpPr>
          <p:spPr bwMode="auto">
            <a:xfrm flipV="1">
              <a:off x="6400800" y="5562600"/>
              <a:ext cx="304800" cy="490538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7848600" y="4648200"/>
            <a:ext cx="914400" cy="914400"/>
            <a:chOff x="7848600" y="4648200"/>
            <a:chExt cx="914400" cy="914400"/>
          </a:xfrm>
        </p:grpSpPr>
        <p:sp>
          <p:nvSpPr>
            <p:cNvPr id="34" name="Folded Corner 33"/>
            <p:cNvSpPr>
              <a:spLocks noChangeArrowheads="1"/>
            </p:cNvSpPr>
            <p:nvPr/>
          </p:nvSpPr>
          <p:spPr bwMode="auto">
            <a:xfrm>
              <a:off x="8153400" y="46482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latin typeface="Helvetica" charset="0"/>
                  <a:ea typeface="ＭＳ Ｐゴシック" charset="0"/>
                  <a:cs typeface="ＭＳ Ｐゴシック" charset="0"/>
                </a:rPr>
                <a:t>XML</a:t>
              </a:r>
            </a:p>
          </p:txBody>
        </p:sp>
        <p:cxnSp>
          <p:nvCxnSpPr>
            <p:cNvPr id="42" name="Straight Arrow Connector 41"/>
            <p:cNvCxnSpPr>
              <a:cxnSpLocks noChangeShapeType="1"/>
              <a:stCxn id="32" idx="3"/>
              <a:endCxn id="34" idx="1"/>
            </p:cNvCxnSpPr>
            <p:nvPr/>
          </p:nvCxnSpPr>
          <p:spPr bwMode="auto">
            <a:xfrm flipV="1">
              <a:off x="7848600" y="50292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7848600" y="5562600"/>
            <a:ext cx="914400" cy="914400"/>
            <a:chOff x="7848600" y="5562600"/>
            <a:chExt cx="914400" cy="914400"/>
          </a:xfrm>
        </p:grpSpPr>
        <p:sp>
          <p:nvSpPr>
            <p:cNvPr id="35" name="Folded Corner 34"/>
            <p:cNvSpPr>
              <a:spLocks noChangeArrowheads="1"/>
            </p:cNvSpPr>
            <p:nvPr/>
          </p:nvSpPr>
          <p:spPr bwMode="auto">
            <a:xfrm>
              <a:off x="8153400" y="5715000"/>
              <a:ext cx="609600" cy="762000"/>
            </a:xfrm>
            <a:prstGeom prst="foldedCorner">
              <a:avLst>
                <a:gd name="adj" fmla="val 25444"/>
              </a:avLst>
            </a:prstGeom>
            <a:solidFill>
              <a:srgbClr val="BFBFBF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>
                  <a:latin typeface="Arial Narrow" charset="0"/>
                  <a:ea typeface="ＭＳ Ｐゴシック" charset="0"/>
                  <a:cs typeface="Arial Narrow" charset="0"/>
                </a:rPr>
                <a:t>JSON</a:t>
              </a:r>
            </a:p>
          </p:txBody>
        </p:sp>
        <p:cxnSp>
          <p:nvCxnSpPr>
            <p:cNvPr id="44" name="Straight Arrow Connector 43"/>
            <p:cNvCxnSpPr>
              <a:cxnSpLocks noChangeShapeType="1"/>
              <a:stCxn id="32" idx="3"/>
              <a:endCxn id="35" idx="1"/>
            </p:cNvCxnSpPr>
            <p:nvPr/>
          </p:nvCxnSpPr>
          <p:spPr bwMode="auto">
            <a:xfrm>
              <a:off x="7848600" y="55626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" grpId="0" animBg="1"/>
      <p:bldP spid="10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Haml</a:t>
            </a:r>
            <a:r>
              <a:rPr lang="en-US" altLang="en-US" dirty="0" smtClean="0"/>
              <a:t> is HTML on a Diet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372600" cy="4754563"/>
          </a:xfrm>
        </p:spPr>
        <p:txBody>
          <a:bodyPr/>
          <a:lstStyle/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%h1</a:t>
            </a:r>
            <a:r>
              <a:rPr lang="en-US" altLang="en-US" sz="20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.pagename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All Movies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table</a:t>
            </a:r>
            <a:r>
              <a:rPr lang="en-US" altLang="en-US" sz="20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#movies</a:t>
            </a:r>
            <a:endParaRPr lang="en-US" altLang="en-US" sz="2000" dirty="0" smtClean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thead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Movie Title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Release Date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More Info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tbody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- @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movies.each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do |movie|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%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tr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movie.release_date</a:t>
            </a:r>
            <a:endParaRPr lang="en-US" altLang="en-US" sz="2000" dirty="0" smtClean="0"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Lucida Sans Typewriter" panose="020B0509030504030204" pitchFamily="49" charset="0"/>
              </a:rPr>
              <a:t>        %td=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 "More on #{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movie.title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}", 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/>
            </a:r>
            <a:br>
              <a:rPr lang="en-US" altLang="en-US" sz="2000" dirty="0" smtClean="0">
                <a:latin typeface="Lucida Sans Typewriter" panose="020B0509030504030204" pitchFamily="49" charset="0"/>
              </a:rPr>
            </a:br>
            <a:r>
              <a:rPr lang="en-US" altLang="en-US" sz="2000" dirty="0" smtClean="0">
                <a:latin typeface="Lucida Sans Typewriter" panose="020B0509030504030204" pitchFamily="49" charset="0"/>
              </a:rPr>
              <a:t>	      </a:t>
            </a:r>
            <a:r>
              <a:rPr lang="en-US" altLang="en-US" sz="2000" dirty="0" err="1" smtClean="0">
                <a:latin typeface="Lucida Sans Typewriter" panose="020B0509030504030204" pitchFamily="49" charset="0"/>
              </a:rPr>
              <a:t>movie_path</a:t>
            </a:r>
            <a:r>
              <a:rPr lang="en-US" altLang="en-US" sz="2000" dirty="0" smtClean="0">
                <a:latin typeface="Lucida Sans Typewriter" panose="020B0509030504030204" pitchFamily="49" charset="0"/>
              </a:rPr>
              <a:t>(movie) </a:t>
            </a:r>
            <a:r>
              <a:rPr lang="en-US" altLang="en-US" sz="2000" b="1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|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=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link_to</a:t>
            </a:r>
            <a:r>
              <a:rPr lang="en-US" altLang="en-US" sz="2000" dirty="0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 'Add new movie', </a:t>
            </a:r>
            <a:r>
              <a:rPr lang="en-US" altLang="en-US" sz="2000" dirty="0" err="1" smtClean="0">
                <a:solidFill>
                  <a:srgbClr val="3366FF"/>
                </a:solidFill>
                <a:latin typeface="Lucida Sans Typewriter" panose="020B0509030504030204" pitchFamily="49" charset="0"/>
              </a:rPr>
              <a:t>new_movie_path</a:t>
            </a:r>
            <a:endParaRPr lang="en-US" altLang="en-US" sz="2000" dirty="0" smtClean="0">
              <a:solidFill>
                <a:srgbClr val="3366FF"/>
              </a:solidFill>
              <a:latin typeface="Lucida Sans Typewriter" panose="020B0509030504030204" pitchFamily="49" charset="0"/>
            </a:endParaRPr>
          </a:p>
          <a:p>
            <a:pPr indent="0">
              <a:spcBef>
                <a:spcPct val="0"/>
              </a:spcBef>
              <a:buFontTx/>
              <a:buNone/>
            </a:pPr>
            <a:endParaRPr lang="en-US" altLang="en-US" sz="2000" dirty="0" smtClean="0">
              <a:latin typeface="Lucida Sans Typewriter" panose="020B0509030504030204" pitchFamily="49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05CF9E9-E96B-4462-A7C3-7A1AC2748BD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Don’</a:t>
            </a:r>
            <a:r>
              <a:rPr lang="en-US" altLang="ja-JP" dirty="0" smtClean="0"/>
              <a:t>t Put Code in Your </a:t>
            </a:r>
            <a:r>
              <a:rPr lang="en-US" altLang="ja-JP" dirty="0"/>
              <a:t>V</a:t>
            </a:r>
            <a:r>
              <a:rPr lang="en-US" altLang="ja-JP" dirty="0" smtClean="0"/>
              <a:t>iews</a:t>
            </a:r>
            <a:endParaRPr lang="en-US" altLang="en-US" dirty="0" smtClean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Syntactically, you can put any code in view</a:t>
            </a:r>
          </a:p>
          <a:p>
            <a:r>
              <a:rPr lang="en-US" altLang="en-US" smtClean="0"/>
              <a:t>But MVC advocates thin views &amp; controllers</a:t>
            </a:r>
          </a:p>
          <a:p>
            <a:pPr lvl="1"/>
            <a:r>
              <a:rPr lang="en-US" altLang="en-US" smtClean="0"/>
              <a:t>Haml makes deliberately awkward to put in lots of code</a:t>
            </a:r>
          </a:p>
          <a:p>
            <a:r>
              <a:rPr lang="en-US" altLang="en-US" i="1" smtClean="0"/>
              <a:t>Helpers </a:t>
            </a:r>
            <a:r>
              <a:rPr lang="en-US" altLang="en-US" smtClean="0"/>
              <a:t>(methods that </a:t>
            </a:r>
            <a:r>
              <a:rPr lang="ja-JP" altLang="en-US" smtClean="0"/>
              <a:t>“</a:t>
            </a:r>
            <a:r>
              <a:rPr lang="en-US" altLang="ja-JP" smtClean="0"/>
              <a:t>prettify</a:t>
            </a:r>
            <a:r>
              <a:rPr lang="ja-JP" altLang="en-US" smtClean="0"/>
              <a:t>”</a:t>
            </a:r>
            <a:r>
              <a:rPr lang="en-US" altLang="ja-JP" smtClean="0"/>
              <a:t> objects for including in views) have their own place in Rails app</a:t>
            </a:r>
          </a:p>
          <a:p>
            <a:r>
              <a:rPr lang="en-US" altLang="en-US" smtClean="0"/>
              <a:t>Alternative to Haml: html.erb (Embedded Ruby) templates, look more like PHP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625EF3-3007-4D6C-949F-4E9F379AC52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498151-8FD4-43C2-9101-2E87571CDC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6323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It will work when developing against a 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toy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database, but not in production</a:t>
            </a:r>
            <a:endParaRPr lang="en-US" altLang="en-US" sz="2800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It </a:t>
            </a:r>
            <a:r>
              <a:rPr lang="en-US" altLang="en-US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won’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work, because Views 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can’t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communicate directly with Models</a:t>
            </a:r>
            <a:endParaRPr lang="en-US" altLang="en-US" sz="28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Behavior varies depending on the app</a:t>
            </a:r>
          </a:p>
        </p:txBody>
      </p:sp>
      <p:grpSp>
        <p:nvGrpSpPr>
          <p:cNvPr id="57348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30"/>
            <a:chExt cx="7116549" cy="716133"/>
          </a:xfrm>
        </p:grpSpPr>
        <p:sp>
          <p:nvSpPr>
            <p:cNvPr id="57354" name="TextBox 2"/>
            <p:cNvSpPr txBox="1">
              <a:spLocks noChangeArrowheads="1"/>
            </p:cNvSpPr>
            <p:nvPr/>
          </p:nvSpPr>
          <p:spPr bwMode="auto">
            <a:xfrm>
              <a:off x="1371600" y="1743730"/>
              <a:ext cx="6705600" cy="71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It will work, but </a:t>
              </a:r>
              <a:r>
                <a:rPr lang="en-US" altLang="en-US" sz="2800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it’</a:t>
              </a:r>
              <a:r>
                <a:rPr lang="en-US" altLang="ja-JP" sz="2800" b="1" dirty="0" smtClean="0">
                  <a:solidFill>
                    <a:srgbClr val="FF9900"/>
                  </a:solidFill>
                  <a:latin typeface="Helvetica" panose="020B0604020202020204" pitchFamily="34" charset="0"/>
                </a:rPr>
                <a:t>s </a:t>
              </a:r>
              <a:r>
                <a:rPr lang="en-US" altLang="ja-JP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bad form and violates the MVC guidelines</a:t>
              </a:r>
              <a:endParaRPr lang="en-US" altLang="en-US" sz="2800" b="1" dirty="0">
                <a:solidFill>
                  <a:srgbClr val="FF9900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57355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57349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0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1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57352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80FFCA6-7A2E-4E27-8672-564A8D4BCE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57353" name="TextBox 12"/>
          <p:cNvSpPr txBox="1">
            <a:spLocks noChangeArrowheads="1"/>
          </p:cNvSpPr>
          <p:nvPr/>
        </p:nvSpPr>
        <p:spPr bwMode="auto">
          <a:xfrm>
            <a:off x="914299" y="457200"/>
            <a:ext cx="7620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What happens if you embed code in your Rails views that tries to </a:t>
            </a:r>
            <a:r>
              <a:rPr lang="en-US" altLang="en-US" sz="2800" i="1" dirty="0">
                <a:solidFill>
                  <a:srgbClr val="000000"/>
                </a:solidFill>
                <a:latin typeface="Helvetica" panose="020B0604020202020204" pitchFamily="34" charset="0"/>
              </a:rPr>
              <a:t>directly access the model 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(in the database)?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21A1DB-F198-4384-8E49-016BEC4F240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5939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&amp; Reflections:</a:t>
            </a:r>
            <a:br>
              <a:rPr lang="en-US" altLang="en-US" smtClean="0"/>
            </a:br>
            <a:r>
              <a:rPr lang="en-US" altLang="en-US" smtClean="0"/>
              <a:t> SaaS Architecture</a:t>
            </a:r>
            <a:br>
              <a:rPr lang="en-US" altLang="en-US" smtClean="0"/>
            </a:br>
            <a:r>
              <a:rPr lang="en-US" altLang="en-US" sz="3600" smtClean="0"/>
              <a:t>(</a:t>
            </a:r>
            <a:r>
              <a:rPr lang="en-US" altLang="en-US" sz="3600" i="1" smtClean="0"/>
              <a:t>Engineering Software as a Service §</a:t>
            </a:r>
            <a:r>
              <a:rPr lang="en-US" altLang="en-US" sz="3600" smtClean="0"/>
              <a:t>2.9-2.10)</a:t>
            </a:r>
            <a:endParaRPr lang="en-US" altLang="en-US" smtClean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924800" cy="1752600"/>
          </a:xfrm>
        </p:spPr>
        <p:txBody>
          <a:bodyPr/>
          <a:lstStyle/>
          <a:p>
            <a:pPr eaLnBrk="1" hangingPunct="1"/>
            <a:endParaRPr lang="en-US" altLang="en-US" dirty="0" smtClean="0">
              <a:solidFill>
                <a:schemeClr val="bg2"/>
              </a:solidFill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AB8D63-EE33-411B-96BE-2C002B92AC5F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Big Picture (Technologies)</a:t>
            </a:r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3886200" y="2438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Controller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25146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View</a:t>
            </a: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5257800" y="3581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Model</a:t>
            </a:r>
          </a:p>
        </p:txBody>
      </p:sp>
      <p:cxnSp>
        <p:nvCxnSpPr>
          <p:cNvPr id="62469" name="AutoShape 7"/>
          <p:cNvCxnSpPr>
            <a:cxnSpLocks noChangeShapeType="1"/>
            <a:stCxn id="62467" idx="0"/>
            <a:endCxn id="62466" idx="1"/>
          </p:cNvCxnSpPr>
          <p:nvPr/>
        </p:nvCxnSpPr>
        <p:spPr bwMode="auto">
          <a:xfrm rot="-5400000">
            <a:off x="3238500" y="2933700"/>
            <a:ext cx="8001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0" name="AutoShape 8"/>
          <p:cNvCxnSpPr>
            <a:cxnSpLocks noChangeShapeType="1"/>
            <a:stCxn id="62466" idx="3"/>
            <a:endCxn id="62468" idx="0"/>
          </p:cNvCxnSpPr>
          <p:nvPr/>
        </p:nvCxnSpPr>
        <p:spPr bwMode="auto">
          <a:xfrm>
            <a:off x="5638800" y="2781300"/>
            <a:ext cx="4953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1" name="AutoShape 11"/>
          <p:cNvSpPr>
            <a:spLocks noChangeArrowheads="1"/>
          </p:cNvSpPr>
          <p:nvPr/>
        </p:nvSpPr>
        <p:spPr bwMode="auto">
          <a:xfrm>
            <a:off x="228600" y="1524437"/>
            <a:ext cx="3200400" cy="715089"/>
          </a:xfrm>
          <a:prstGeom prst="wedgeRoundRectCallout">
            <a:avLst>
              <a:gd name="adj1" fmla="val 63079"/>
              <a:gd name="adj2" fmla="val 465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URI’</a:t>
            </a:r>
            <a:r>
              <a:rPr lang="en-US" altLang="ja-JP" sz="1800" dirty="0" smtClean="0">
                <a:latin typeface="Helvetica" panose="020B0604020202020204" pitchFamily="34" charset="0"/>
              </a:rPr>
              <a:t>s</a:t>
            </a:r>
            <a:r>
              <a:rPr lang="en-US" altLang="ja-JP" sz="1800" dirty="0">
                <a:latin typeface="Helvetica" panose="020B0604020202020204" pitchFamily="34" charset="0"/>
              </a:rPr>
              <a:t>, HTTP, TCP/IP stack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REST &amp; </a:t>
            </a:r>
            <a:r>
              <a:rPr lang="en-US" altLang="en-US" sz="1800" dirty="0" err="1">
                <a:latin typeface="Helvetica" panose="020B0604020202020204" pitchFamily="34" charset="0"/>
              </a:rPr>
              <a:t>RESTful</a:t>
            </a:r>
            <a:r>
              <a:rPr lang="en-US" altLang="en-US" sz="1800" dirty="0">
                <a:latin typeface="Helvetica" panose="020B0604020202020204" pitchFamily="34" charset="0"/>
              </a:rPr>
              <a:t> routes</a:t>
            </a:r>
          </a:p>
        </p:txBody>
      </p:sp>
      <p:sp>
        <p:nvSpPr>
          <p:cNvPr id="62472" name="AutoShape 12"/>
          <p:cNvSpPr>
            <a:spLocks noChangeArrowheads="1"/>
          </p:cNvSpPr>
          <p:nvPr/>
        </p:nvSpPr>
        <p:spPr bwMode="auto">
          <a:xfrm>
            <a:off x="5410200" y="4495800"/>
            <a:ext cx="2895600" cy="714375"/>
          </a:xfrm>
          <a:prstGeom prst="wedgeRoundRectCallout">
            <a:avLst>
              <a:gd name="adj1" fmla="val -17644"/>
              <a:gd name="adj2" fmla="val -70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Databases &amp; migrations 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 </a:t>
            </a:r>
            <a:r>
              <a:rPr lang="en-US" altLang="en-US" sz="1800" dirty="0" smtClean="0">
                <a:latin typeface="Helvetica" panose="020B0604020202020204" pitchFamily="34" charset="0"/>
              </a:rPr>
              <a:t>CRUD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  <p:sp>
        <p:nvSpPr>
          <p:cNvPr id="62473" name="AutoShape 13"/>
          <p:cNvSpPr>
            <a:spLocks noChangeArrowheads="1"/>
          </p:cNvSpPr>
          <p:nvPr/>
        </p:nvSpPr>
        <p:spPr bwMode="auto">
          <a:xfrm>
            <a:off x="2057400" y="4688569"/>
            <a:ext cx="1835552" cy="714375"/>
          </a:xfrm>
          <a:prstGeom prst="wedgeRoundRectCallout">
            <a:avLst>
              <a:gd name="adj1" fmla="val 23606"/>
              <a:gd name="adj2" fmla="val -8404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HTML &amp; CSS</a:t>
            </a:r>
          </a:p>
          <a:p>
            <a:pPr eaLnBrk="1" hangingPunct="1"/>
            <a:r>
              <a:rPr lang="en-US" altLang="en-US" sz="1800" dirty="0">
                <a:latin typeface="Helvetica" panose="020B0604020202020204" pitchFamily="34" charset="0"/>
              </a:rPr>
              <a:t>• XML &amp; </a:t>
            </a:r>
            <a:r>
              <a:rPr lang="en-US" altLang="en-US" sz="1800" dirty="0" err="1" smtClean="0">
                <a:latin typeface="Helvetica" panose="020B0604020202020204" pitchFamily="34" charset="0"/>
              </a:rPr>
              <a:t>XPath</a:t>
            </a:r>
            <a:endParaRPr lang="en-US" altLang="en-US" sz="18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MVC Design Pattern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Goal: separate organization of data (model) from UI &amp; presentation (view) by introducing </a:t>
            </a:r>
            <a:r>
              <a:rPr lang="en-US" altLang="en-US" sz="2000" i="1" smtClean="0"/>
              <a:t>controller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mediates user actions requesting access to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presents data for </a:t>
            </a:r>
            <a:r>
              <a:rPr lang="en-US" altLang="en-US" sz="1800" i="1" smtClean="0"/>
              <a:t>rendering</a:t>
            </a:r>
            <a:r>
              <a:rPr lang="en-US" altLang="en-US" sz="1800" smtClean="0"/>
              <a:t> by the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Web apps may seem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obviously</a:t>
            </a:r>
            <a:r>
              <a:rPr lang="ja-JP" altLang="en-US" sz="2000" smtClean="0"/>
              <a:t>”</a:t>
            </a:r>
            <a:r>
              <a:rPr lang="en-US" altLang="ja-JP" sz="2000" smtClean="0"/>
              <a:t> MVC by design, but other alternatives are possible...</a:t>
            </a:r>
            <a:endParaRPr lang="en-US" altLang="en-US" sz="2000" smtClean="0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038600" y="3657600"/>
            <a:ext cx="1295400" cy="685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/>
              <a:t>Controller</a:t>
            </a:r>
          </a:p>
        </p:txBody>
      </p:sp>
      <p:cxnSp>
        <p:nvCxnSpPr>
          <p:cNvPr id="12292" name="AutoShape 7"/>
          <p:cNvCxnSpPr>
            <a:cxnSpLocks noChangeShapeType="1"/>
            <a:endCxn id="12291" idx="1"/>
          </p:cNvCxnSpPr>
          <p:nvPr/>
        </p:nvCxnSpPr>
        <p:spPr bwMode="auto">
          <a:xfrm rot="5400000" flipH="1" flipV="1">
            <a:off x="3276600" y="4038600"/>
            <a:ext cx="800100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AutoShape 8"/>
          <p:cNvCxnSpPr>
            <a:cxnSpLocks noChangeShapeType="1"/>
            <a:stCxn id="12291" idx="3"/>
          </p:cNvCxnSpPr>
          <p:nvPr/>
        </p:nvCxnSpPr>
        <p:spPr bwMode="auto">
          <a:xfrm>
            <a:off x="5334000" y="4000500"/>
            <a:ext cx="723900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AutoShape 9"/>
          <p:cNvCxnSpPr>
            <a:cxnSpLocks noChangeShapeType="1"/>
          </p:cNvCxnSpPr>
          <p:nvPr/>
        </p:nvCxnSpPr>
        <p:spPr bwMode="auto">
          <a:xfrm flipH="1">
            <a:off x="4191000" y="51435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90600" y="3429000"/>
            <a:ext cx="7162800" cy="3076575"/>
            <a:chOff x="624" y="2160"/>
            <a:chExt cx="4512" cy="1938"/>
          </a:xfrm>
        </p:grpSpPr>
        <p:sp>
          <p:nvSpPr>
            <p:cNvPr id="12298" name="AutoShape 11"/>
            <p:cNvSpPr>
              <a:spLocks noChangeArrowheads="1"/>
            </p:cNvSpPr>
            <p:nvPr/>
          </p:nvSpPr>
          <p:spPr bwMode="auto">
            <a:xfrm>
              <a:off x="624" y="2304"/>
              <a:ext cx="1152" cy="625"/>
            </a:xfrm>
            <a:prstGeom prst="wedgeRoundRectCallout">
              <a:avLst>
                <a:gd name="adj1" fmla="val 78472"/>
                <a:gd name="adj2" fmla="val 1624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User actions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Directives for rendering data</a:t>
              </a:r>
            </a:p>
          </p:txBody>
        </p:sp>
        <p:sp>
          <p:nvSpPr>
            <p:cNvPr id="12299" name="AutoShape 12"/>
            <p:cNvSpPr>
              <a:spLocks noChangeArrowheads="1"/>
            </p:cNvSpPr>
            <p:nvPr/>
          </p:nvSpPr>
          <p:spPr bwMode="auto">
            <a:xfrm>
              <a:off x="3984" y="2160"/>
              <a:ext cx="1152" cy="438"/>
            </a:xfrm>
            <a:prstGeom prst="wedgeRoundRectCallout">
              <a:avLst>
                <a:gd name="adj1" fmla="val -63889"/>
                <a:gd name="adj2" fmla="val 10137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Read data</a:t>
              </a:r>
            </a:p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Update data</a:t>
              </a:r>
            </a:p>
          </p:txBody>
        </p:sp>
        <p:sp>
          <p:nvSpPr>
            <p:cNvPr id="12300" name="AutoShape 13"/>
            <p:cNvSpPr>
              <a:spLocks noChangeArrowheads="1"/>
            </p:cNvSpPr>
            <p:nvPr/>
          </p:nvSpPr>
          <p:spPr bwMode="auto">
            <a:xfrm>
              <a:off x="2064" y="3648"/>
              <a:ext cx="1776" cy="450"/>
            </a:xfrm>
            <a:prstGeom prst="wedgeRoundRectCallout">
              <a:avLst>
                <a:gd name="adj1" fmla="val 3523"/>
                <a:gd name="adj2" fmla="val -12556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Helvetica" panose="020B0604020202020204" pitchFamily="34" charset="0"/>
                </a:rPr>
                <a:t>• Data provided to views </a:t>
              </a:r>
              <a:r>
                <a:rPr lang="en-US" altLang="en-US" sz="1800" i="1">
                  <a:latin typeface="Helvetica" panose="020B0604020202020204" pitchFamily="34" charset="0"/>
                </a:rPr>
                <a:t>through controller</a:t>
              </a:r>
              <a:endParaRPr lang="en-US" altLang="en-US" sz="1800">
                <a:latin typeface="Helvetica" panose="020B0604020202020204" pitchFamily="34" charset="0"/>
              </a:endParaRPr>
            </a:p>
          </p:txBody>
        </p:sp>
      </p:grp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257800" y="4800600"/>
            <a:ext cx="1447800" cy="609600"/>
          </a:xfrm>
          <a:prstGeom prst="roundRect">
            <a:avLst>
              <a:gd name="adj" fmla="val 40597"/>
            </a:avLst>
          </a:prstGeom>
          <a:solidFill>
            <a:srgbClr val="7575D1"/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chemeClr val="bg1"/>
                </a:solidFill>
                <a:latin typeface="Helvetica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15" name="Folded Corner 14"/>
          <p:cNvSpPr>
            <a:spLocks noChangeArrowheads="1"/>
          </p:cNvSpPr>
          <p:nvPr/>
        </p:nvSpPr>
        <p:spPr bwMode="auto">
          <a:xfrm>
            <a:off x="2819400" y="4876800"/>
            <a:ext cx="1219200" cy="685800"/>
          </a:xfrm>
          <a:prstGeom prst="foldedCorner">
            <a:avLst>
              <a:gd name="adj" fmla="val 41065"/>
            </a:avLst>
          </a:prstGeom>
          <a:solidFill>
            <a:srgbClr val="D9D9D9"/>
          </a:solidFill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c. 2008: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Rails doesn’t scale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304800" y="1341438"/>
            <a:ext cx="8534400" cy="4754562"/>
          </a:xfrm>
        </p:spPr>
        <p:txBody>
          <a:bodyPr/>
          <a:lstStyle/>
          <a:p>
            <a:r>
              <a:rPr lang="en-US" altLang="en-US" sz="2800" dirty="0" smtClean="0"/>
              <a:t>Scalability is an </a:t>
            </a:r>
            <a:r>
              <a:rPr lang="en-US" altLang="en-US" sz="2800" i="1" dirty="0" smtClean="0"/>
              <a:t>architectural </a:t>
            </a:r>
            <a:r>
              <a:rPr lang="en-US" altLang="en-US" sz="2800" dirty="0" smtClean="0"/>
              <a:t>concern - not confined to language or framework</a:t>
            </a:r>
          </a:p>
          <a:p>
            <a:r>
              <a:rPr lang="en-US" altLang="en-US" sz="2800" dirty="0" smtClean="0"/>
              <a:t>The stateless tiers of 3-tier arch </a:t>
            </a:r>
            <a:r>
              <a:rPr lang="en-US" altLang="en-US" sz="2800" i="1" dirty="0" smtClean="0"/>
              <a:t>do scale</a:t>
            </a:r>
            <a:endParaRPr lang="en-US" altLang="en-US" sz="2800" dirty="0" smtClean="0"/>
          </a:p>
          <a:p>
            <a:pPr lvl="1"/>
            <a:r>
              <a:rPr lang="en-US" altLang="en-US" sz="2400" dirty="0" smtClean="0"/>
              <a:t>With cloud computing, just worry about constants</a:t>
            </a:r>
          </a:p>
          <a:p>
            <a:r>
              <a:rPr lang="en-US" altLang="en-US" sz="2800" dirty="0" smtClean="0"/>
              <a:t>Traditional </a:t>
            </a:r>
            <a:r>
              <a:rPr lang="en-US" altLang="en-US" sz="2800" u="sng" dirty="0" smtClean="0"/>
              <a:t>relational</a:t>
            </a:r>
            <a:r>
              <a:rPr lang="en-US" altLang="en-US" sz="2800" dirty="0" smtClean="0"/>
              <a:t> databases </a:t>
            </a:r>
            <a:r>
              <a:rPr lang="en-US" altLang="en-US" sz="2800" i="1" dirty="0" smtClean="0"/>
              <a:t>do not scale</a:t>
            </a:r>
            <a:endParaRPr lang="en-US" altLang="en-US" sz="2800" dirty="0" smtClean="0"/>
          </a:p>
          <a:p>
            <a:r>
              <a:rPr lang="en-US" altLang="en-US" sz="2800" dirty="0" smtClean="0"/>
              <a:t>Various solutions combining relational and non-relational storage (</a:t>
            </a:r>
            <a:r>
              <a:rPr lang="ja-JP" altLang="en-US" sz="2800" dirty="0" smtClean="0"/>
              <a:t>“</a:t>
            </a:r>
            <a:r>
              <a:rPr lang="en-US" altLang="ja-JP" sz="2800" dirty="0" smtClean="0"/>
              <a:t>NoSQL</a:t>
            </a:r>
            <a:r>
              <a:rPr lang="ja-JP" altLang="en-US" sz="2800" dirty="0" smtClean="0"/>
              <a:t>”</a:t>
            </a:r>
            <a:r>
              <a:rPr lang="en-US" altLang="ja-JP" sz="2800" dirty="0" smtClean="0"/>
              <a:t>) </a:t>
            </a:r>
            <a:r>
              <a:rPr lang="en-US" altLang="ja-JP" sz="2800" i="1" dirty="0" smtClean="0"/>
              <a:t>scale much better</a:t>
            </a:r>
          </a:p>
          <a:p>
            <a:pPr lvl="1"/>
            <a:r>
              <a:rPr lang="en-US" altLang="en-US" sz="2400" dirty="0" err="1" smtClean="0"/>
              <a:t>DataMapper</a:t>
            </a:r>
            <a:r>
              <a:rPr lang="en-US" altLang="en-US" sz="2400" dirty="0" smtClean="0"/>
              <a:t> works well with some of them</a:t>
            </a:r>
          </a:p>
          <a:p>
            <a:r>
              <a:rPr lang="en-US" altLang="en-US" sz="2800" dirty="0" smtClean="0"/>
              <a:t>Intelligent use of </a:t>
            </a:r>
            <a:r>
              <a:rPr lang="en-US" altLang="en-US" sz="2800" i="1" dirty="0" smtClean="0"/>
              <a:t>caching </a:t>
            </a:r>
            <a:r>
              <a:rPr lang="en-US" altLang="en-US" sz="2800" dirty="0" smtClean="0"/>
              <a:t>(later in course) can greatly improve the constant factors</a:t>
            </a:r>
          </a:p>
          <a:p>
            <a:endParaRPr lang="en-US" altLang="en-US" sz="2800" dirty="0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B98293-2392-41F6-BD96-E517916881B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Frameworks, Apps, Design </a:t>
            </a:r>
            <a:r>
              <a:rPr lang="en-US" altLang="en-US" dirty="0"/>
              <a:t>P</a:t>
            </a:r>
            <a:r>
              <a:rPr lang="en-US" altLang="en-US" dirty="0" smtClean="0"/>
              <a:t>atterns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Many design patterns so far, more to come</a:t>
            </a:r>
          </a:p>
          <a:p>
            <a:r>
              <a:rPr lang="en-US" altLang="en-US" i="1" dirty="0" smtClean="0"/>
              <a:t>In 1995, it was the wild west: </a:t>
            </a:r>
            <a:r>
              <a:rPr lang="en-US" altLang="en-US" dirty="0" smtClean="0"/>
              <a:t>biggest Web sites were minicomputers, </a:t>
            </a:r>
            <a:r>
              <a:rPr lang="en-US" altLang="en-US" i="1" dirty="0" smtClean="0"/>
              <a:t>not </a:t>
            </a:r>
            <a:r>
              <a:rPr lang="en-US" altLang="en-US" dirty="0" smtClean="0"/>
              <a:t>3-tier/cloud</a:t>
            </a:r>
          </a:p>
          <a:p>
            <a:r>
              <a:rPr lang="en-US" altLang="en-US" dirty="0" smtClean="0"/>
              <a:t>Best practices (patterns)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extracted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from experience and captured in frameworks</a:t>
            </a:r>
          </a:p>
          <a:p>
            <a:r>
              <a:rPr lang="en-US" altLang="en-US" dirty="0" smtClean="0"/>
              <a:t>But API’</a:t>
            </a:r>
            <a:r>
              <a:rPr lang="en-US" altLang="ja-JP" dirty="0" smtClean="0"/>
              <a:t>s transcended it: 1969 protocols + 1960s markup language + 1990 browser + 1992 Web server works in 2011</a:t>
            </a:r>
            <a:endParaRPr lang="en-US" altLang="en-US" dirty="0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C2B966-F98E-4E40-B6BB-A909ED9B315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41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 is About Alternatives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24885"/>
              </p:ext>
            </p:extLst>
          </p:nvPr>
        </p:nvGraphicFramePr>
        <p:xfrm>
          <a:off x="762000" y="1537281"/>
          <a:ext cx="7696200" cy="3034719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Pattern we’</a:t>
                      </a:r>
                      <a:r>
                        <a:rPr kumimoji="0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 using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Helvetica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Alternatives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Client-Server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Peer-to-Peer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Shared-nothing (cloud computing)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Symmetric multiprocessor, shared global address space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Model-View-Controller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Page controller, Front controller, Template view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Active Record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Data Mapper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9763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RESTful URIs (all state affecting request is explicit)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MS PGothic" panose="020B0600070205080204" pitchFamily="34" charset="-128"/>
                        </a:rPr>
                        <a:t>Same URI does different things depending on internal state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sp>
        <p:nvSpPr>
          <p:cNvPr id="676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7300495-C341-44DF-BEC1-99F83A2252A9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67613" name="TextBox 5"/>
          <p:cNvSpPr txBox="1">
            <a:spLocks noChangeArrowheads="1"/>
          </p:cNvSpPr>
          <p:nvPr/>
        </p:nvSpPr>
        <p:spPr bwMode="auto">
          <a:xfrm>
            <a:off x="381000" y="5181600"/>
            <a:ext cx="8458200" cy="12001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dirty="0"/>
              <a:t>As you work on other SaaS apps beyond this course, you should find yourself considering different architectural choices and questioning the choices being </a:t>
            </a:r>
            <a:r>
              <a:rPr lang="en-US" altLang="en-US" dirty="0" smtClean="0"/>
              <a:t>made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Architecture &amp; Rails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Model-view-controller is a well known </a:t>
            </a:r>
            <a:r>
              <a:rPr lang="en-US" altLang="en-US" i="1" smtClean="0"/>
              <a:t>architectural pattern </a:t>
            </a:r>
            <a:r>
              <a:rPr lang="en-US" altLang="en-US" smtClean="0"/>
              <a:t>for structuring apps</a:t>
            </a:r>
          </a:p>
          <a:p>
            <a:r>
              <a:rPr lang="en-US" altLang="en-US" smtClean="0"/>
              <a:t>Rails codifies SaaS app structure as MVC</a:t>
            </a:r>
          </a:p>
          <a:p>
            <a:r>
              <a:rPr lang="en-US" altLang="en-US" i="1" smtClean="0"/>
              <a:t>Views </a:t>
            </a:r>
            <a:r>
              <a:rPr lang="en-US" altLang="en-US" smtClean="0"/>
              <a:t>are Haml w/embedded Ruby code, transformed to HTML when sent to browser</a:t>
            </a:r>
          </a:p>
          <a:p>
            <a:r>
              <a:rPr lang="en-US" altLang="en-US" i="1" smtClean="0"/>
              <a:t>Models</a:t>
            </a:r>
            <a:r>
              <a:rPr lang="en-US" altLang="en-US" smtClean="0"/>
              <a:t> are stored in tables of a relational database, accessed using ActiveRecord</a:t>
            </a:r>
          </a:p>
          <a:p>
            <a:r>
              <a:rPr lang="en-US" altLang="en-US" i="1" smtClean="0"/>
              <a:t>Controllers </a:t>
            </a:r>
            <a:r>
              <a:rPr lang="en-US" altLang="en-US" smtClean="0"/>
              <a:t>tie views and models together via </a:t>
            </a:r>
            <a:r>
              <a:rPr lang="en-US" altLang="en-US" i="1" smtClean="0"/>
              <a:t>routes </a:t>
            </a:r>
            <a:r>
              <a:rPr lang="en-US" altLang="en-US" smtClean="0"/>
              <a:t>and code in controller methods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94A4EC-CDB6-4F1A-A025-910236C6EFA3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69635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6705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Relational databases scale better than 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NoSQL</a:t>
            </a:r>
            <a:r>
              <a:rPr lang="ja-JP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databases </a:t>
            </a:r>
            <a:endParaRPr lang="en-US" altLang="en-US" sz="2800" b="1" dirty="0">
              <a:ln>
                <a:solidFill>
                  <a:srgbClr val="000000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70658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7315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The programming language used (Ruby, Java, etc.) </a:t>
            </a:r>
            <a:r>
              <a:rPr lang="en-US" altLang="en-US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isn’</a:t>
            </a:r>
            <a:r>
              <a:rPr lang="en-US" altLang="ja-JP" sz="2800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t </a:t>
            </a:r>
            <a:r>
              <a:rPr lang="en-US" altLang="ja-JP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a main factor in scalability</a:t>
            </a:r>
            <a:endParaRPr lang="en-US" altLang="en-US" sz="28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858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Scalability can be impeded by </a:t>
            </a:r>
            <a:r>
              <a:rPr lang="en-US" altLang="en-US" sz="2800" b="1" i="1" dirty="0">
                <a:solidFill>
                  <a:srgbClr val="FF6699"/>
                </a:solidFill>
                <a:latin typeface="Helvetica" panose="020B0604020202020204" pitchFamily="34" charset="0"/>
              </a:rPr>
              <a:t>any </a:t>
            </a:r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part of the app that becomes a bottleneck</a:t>
            </a:r>
          </a:p>
        </p:txBody>
      </p:sp>
      <p:grpSp>
        <p:nvGrpSpPr>
          <p:cNvPr id="70660" name="Group 10"/>
          <p:cNvGrpSpPr>
            <a:grpSpLocks/>
          </p:cNvGrpSpPr>
          <p:nvPr/>
        </p:nvGrpSpPr>
        <p:grpSpPr bwMode="auto">
          <a:xfrm>
            <a:off x="960438" y="2325688"/>
            <a:ext cx="7116762" cy="954087"/>
            <a:chOff x="960651" y="1743729"/>
            <a:chExt cx="7116549" cy="716132"/>
          </a:xfrm>
        </p:grpSpPr>
        <p:sp>
          <p:nvSpPr>
            <p:cNvPr id="70666" name="TextBox 2"/>
            <p:cNvSpPr txBox="1">
              <a:spLocks noChangeArrowheads="1"/>
            </p:cNvSpPr>
            <p:nvPr/>
          </p:nvSpPr>
          <p:spPr bwMode="auto">
            <a:xfrm>
              <a:off x="1371600" y="1743729"/>
              <a:ext cx="6705600" cy="71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Shared-nothing clusters scale better than systems built from mainframes </a:t>
              </a:r>
            </a:p>
          </p:txBody>
        </p:sp>
        <p:sp>
          <p:nvSpPr>
            <p:cNvPr id="70667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70664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3C7DBB-1278-45CA-80F6-2DB34DCBA2DA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0665" name="TextBox 12"/>
          <p:cNvSpPr txBox="1">
            <a:spLocks noChangeArrowheads="1"/>
          </p:cNvSpPr>
          <p:nvPr/>
        </p:nvSpPr>
        <p:spPr bwMode="auto">
          <a:xfrm>
            <a:off x="1257300" y="496868"/>
            <a:ext cx="708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Other factors being equal, which statement is </a:t>
            </a:r>
            <a:r>
              <a:rPr lang="en-US" altLang="en-US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  <a:latin typeface="Helvetica" panose="020B0604020202020204" pitchFamily="34" charset="0"/>
              </a:rPr>
              <a:t> true regarding SaaS scalability?</a:t>
            </a:r>
            <a:endParaRPr lang="en-US" altLang="en-US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09BBAA-FD38-4664-9B48-6142B7DE6A3C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46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7270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Hello Rails:</a:t>
            </a:r>
            <a:br>
              <a:rPr lang="en-US" altLang="en-US" dirty="0" smtClean="0"/>
            </a:br>
            <a:r>
              <a:rPr lang="en-US" altLang="en-US" dirty="0" smtClean="0"/>
              <a:t>from Zero to CRUD</a:t>
            </a:r>
            <a:br>
              <a:rPr lang="en-US" altLang="en-US" dirty="0" smtClean="0"/>
            </a:br>
            <a:r>
              <a:rPr lang="en-US" altLang="en-US" sz="3200" i="1" dirty="0" smtClean="0"/>
              <a:t>(Engineering Software as a Service §4.1)</a:t>
            </a:r>
            <a:endParaRPr lang="en-US" altLang="en-US" dirty="0" smtClean="0"/>
          </a:p>
        </p:txBody>
      </p:sp>
      <p:sp>
        <p:nvSpPr>
          <p:cNvPr id="7373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73731" name="TextBox 5"/>
          <p:cNvSpPr txBox="1">
            <a:spLocks noChangeArrowheads="1"/>
          </p:cNvSpPr>
          <p:nvPr/>
        </p:nvSpPr>
        <p:spPr bwMode="auto">
          <a:xfrm>
            <a:off x="2743200" y="6248400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latin typeface="Arial Narrow" panose="020B0606020202030204" pitchFamily="34" charset="0"/>
              </a:rPr>
              <a:t>© 2013 Armando Fox &amp; David Patterson,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altLang="en-US" sz="3600" dirty="0" smtClean="0"/>
              <a:t>Connecting Arch. Concepts to Rails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228600" y="914400"/>
          <a:ext cx="6248400" cy="4892673"/>
        </p:xfrm>
        <a:graphic>
          <a:graphicData uri="http://schemas.openxmlformats.org/drawingml/2006/table">
            <a:tbl>
              <a:tblPr/>
              <a:tblGrid>
                <a:gridCol w="1460665"/>
                <a:gridCol w="4787735"/>
              </a:tblGrid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Gemfile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Rakefile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/models/, views/, controllers/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/helpers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/assets/stylesheets/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application.css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config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/routes.rb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/database.yml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db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/development.sqlite3, test.sqlite3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/migrate/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 charset="0"/>
                          <a:ea typeface="ＭＳ Ｐゴシック" charset="0"/>
                          <a:cs typeface="Courier" charset="0"/>
                        </a:rPr>
                        <a:t>/development.log, test.log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7152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" charset="0"/>
                        <a:ea typeface="ＭＳ Ｐゴシック" charset="0"/>
                        <a:cs typeface="Courier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pic>
        <p:nvPicPr>
          <p:cNvPr id="74792" name="Content Placeholder 4" descr="saas_arch.pd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4160838"/>
            <a:ext cx="4206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9600" y="1371600"/>
            <a:ext cx="8534400" cy="4953000"/>
            <a:chOff x="609600" y="1371600"/>
            <a:chExt cx="8534400" cy="4953000"/>
          </a:xfrm>
        </p:grpSpPr>
        <p:grpSp>
          <p:nvGrpSpPr>
            <p:cNvPr id="74806" name="Group 23"/>
            <p:cNvGrpSpPr>
              <a:grpSpLocks/>
            </p:cNvGrpSpPr>
            <p:nvPr/>
          </p:nvGrpSpPr>
          <p:grpSpPr bwMode="auto">
            <a:xfrm>
              <a:off x="609600" y="1371600"/>
              <a:ext cx="8534400" cy="2590800"/>
              <a:chOff x="609600" y="1371600"/>
              <a:chExt cx="8534400" cy="2590800"/>
            </a:xfrm>
          </p:grpSpPr>
          <p:pic>
            <p:nvPicPr>
              <p:cNvPr id="74808" name="Picture 20" descr="02-SaaSArchitecture.gi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89600" y="1371600"/>
                <a:ext cx="3454400" cy="259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ounded Rectangle 22"/>
              <p:cNvSpPr>
                <a:spLocks noChangeArrowheads="1"/>
              </p:cNvSpPr>
              <p:nvPr/>
            </p:nvSpPr>
            <p:spPr bwMode="auto">
              <a:xfrm>
                <a:off x="609600" y="1981200"/>
                <a:ext cx="4724400" cy="3810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010400" y="5562600"/>
              <a:ext cx="20574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066800" y="1371600"/>
            <a:ext cx="8077200" cy="4191000"/>
            <a:chOff x="1066800" y="1371600"/>
            <a:chExt cx="8077200" cy="4191000"/>
          </a:xfrm>
        </p:grpSpPr>
        <p:pic>
          <p:nvPicPr>
            <p:cNvPr id="74803" name="Picture 24" descr="02-SaaSArchitecture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600" y="1371600"/>
              <a:ext cx="34544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ounded Rectangle 25"/>
            <p:cNvSpPr>
              <a:spLocks noChangeArrowheads="1"/>
            </p:cNvSpPr>
            <p:nvPr/>
          </p:nvSpPr>
          <p:spPr bwMode="auto">
            <a:xfrm>
              <a:off x="1066800" y="2667000"/>
              <a:ext cx="4572000" cy="4572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791200" y="4953000"/>
              <a:ext cx="7620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04800" y="1371600"/>
            <a:ext cx="8839200" cy="3886200"/>
            <a:chOff x="304800" y="1371600"/>
            <a:chExt cx="8839200" cy="3886200"/>
          </a:xfrm>
        </p:grpSpPr>
        <p:pic>
          <p:nvPicPr>
            <p:cNvPr id="74800" name="Picture 19" descr="02-SaaSArchitecture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304800" y="3276600"/>
              <a:ext cx="2362200" cy="3810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7391400" y="4953000"/>
              <a:ext cx="4572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1371600"/>
            <a:ext cx="8534400" cy="4191000"/>
            <a:chOff x="609600" y="1371600"/>
            <a:chExt cx="8534400" cy="4191000"/>
          </a:xfrm>
        </p:grpSpPr>
        <p:pic>
          <p:nvPicPr>
            <p:cNvPr id="74797" name="Picture 21" descr="02-SaaSArchitecture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371600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8153400" y="4876800"/>
              <a:ext cx="9144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609600" y="4038600"/>
              <a:ext cx="4953000" cy="609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057400" y="2590800"/>
            <a:ext cx="3503613" cy="1600200"/>
            <a:chOff x="2057400" y="2590800"/>
            <a:chExt cx="3503010" cy="1600200"/>
          </a:xfrm>
        </p:grpSpPr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114399" y="2590800"/>
              <a:ext cx="446011" cy="1544638"/>
            </a:xfrm>
            <a:custGeom>
              <a:avLst/>
              <a:gdLst>
                <a:gd name="T0" fmla="*/ 0 w 446206"/>
                <a:gd name="T1" fmla="*/ 0 h 1544498"/>
                <a:gd name="T2" fmla="*/ 446011 w 446206"/>
                <a:gd name="T3" fmla="*/ 128721 h 1544498"/>
                <a:gd name="T4" fmla="*/ 446011 w 446206"/>
                <a:gd name="T5" fmla="*/ 986852 h 1544498"/>
                <a:gd name="T6" fmla="*/ 94349 w 446206"/>
                <a:gd name="T7" fmla="*/ 1544638 h 1544498"/>
                <a:gd name="T8" fmla="*/ 94349 w 446206"/>
                <a:gd name="T9" fmla="*/ 1544638 h 1544498"/>
                <a:gd name="T10" fmla="*/ 94349 w 446206"/>
                <a:gd name="T11" fmla="*/ 1544638 h 1544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6206" h="1544498">
                  <a:moveTo>
                    <a:pt x="0" y="0"/>
                  </a:moveTo>
                  <a:cubicBezTo>
                    <a:pt x="148510" y="43678"/>
                    <a:pt x="291407" y="128709"/>
                    <a:pt x="446206" y="128709"/>
                  </a:cubicBezTo>
                  <a:lnTo>
                    <a:pt x="446206" y="986763"/>
                  </a:lnTo>
                  <a:lnTo>
                    <a:pt x="94390" y="1544498"/>
                  </a:lnTo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057400" y="2590800"/>
              <a:ext cx="3199849" cy="1600200"/>
            </a:xfrm>
            <a:prstGeom prst="roundRect">
              <a:avLst>
                <a:gd name="adj" fmla="val 11306"/>
              </a:avLst>
            </a:prstGeom>
            <a:solidFill>
              <a:srgbClr val="D9D9D9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as an MVC Framework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6553200" y="3962400"/>
            <a:ext cx="2209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Presentation: </a:t>
            </a:r>
            <a:b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WEBrick,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Apache, etc.</a:t>
            </a:r>
          </a:p>
        </p:txBody>
      </p:sp>
      <p:pic>
        <p:nvPicPr>
          <p:cNvPr id="768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4038600"/>
            <a:ext cx="5095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5557838" y="2722563"/>
            <a:ext cx="1384300" cy="8588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Times" panose="02020603050405020304" pitchFamily="18" charset="0"/>
              </a:rPr>
              <a:t>your app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6806" name="AutoShape 8"/>
          <p:cNvSpPr>
            <a:spLocks noChangeArrowheads="1"/>
          </p:cNvSpPr>
          <p:nvPr/>
        </p:nvSpPr>
        <p:spPr bwMode="auto">
          <a:xfrm>
            <a:off x="5918200" y="3554413"/>
            <a:ext cx="527050" cy="484187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7" name="AutoShape 10"/>
          <p:cNvSpPr>
            <a:spLocks noChangeArrowheads="1"/>
          </p:cNvSpPr>
          <p:nvPr/>
        </p:nvSpPr>
        <p:spPr bwMode="auto">
          <a:xfrm>
            <a:off x="5613400" y="1527175"/>
            <a:ext cx="1125538" cy="652463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Relational</a:t>
            </a:r>
            <a:b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</a:br>
            <a:r>
              <a:rPr lang="en-US" altLang="en-US" sz="1400">
                <a:solidFill>
                  <a:schemeClr val="bg1"/>
                </a:solidFill>
                <a:latin typeface="Times" panose="02020603050405020304" pitchFamily="18" charset="0"/>
              </a:rPr>
              <a:t>Database</a:t>
            </a:r>
          </a:p>
        </p:txBody>
      </p:sp>
      <p:sp>
        <p:nvSpPr>
          <p:cNvPr id="76808" name="AutoShape 11"/>
          <p:cNvSpPr>
            <a:spLocks noChangeArrowheads="1"/>
          </p:cNvSpPr>
          <p:nvPr/>
        </p:nvSpPr>
        <p:spPr bwMode="auto">
          <a:xfrm>
            <a:off x="5918200" y="2192338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7010400" y="1504950"/>
            <a:ext cx="18288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Persistence: </a:t>
            </a:r>
            <a:r>
              <a:rPr lang="en-US" altLang="en-US" sz="2000" i="1" dirty="0" err="1">
                <a:solidFill>
                  <a:schemeClr val="accent2"/>
                </a:solidFill>
                <a:latin typeface="Times" panose="02020603050405020304" pitchFamily="18" charset="0"/>
              </a:rPr>
              <a:t>mysql</a:t>
            </a:r>
            <a:r>
              <a:rPr lang="en-US" altLang="en-US" sz="2000" dirty="0">
                <a:solidFill>
                  <a:schemeClr val="accent2"/>
                </a:solidFill>
                <a:latin typeface="Times" panose="02020603050405020304" pitchFamily="18" charset="0"/>
              </a:rPr>
              <a:t> or</a:t>
            </a:r>
          </a:p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sqlite3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7200900" y="2743200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Logic: your code &amp; </a:t>
            </a:r>
          </a:p>
          <a:p>
            <a:pPr algn="ctr"/>
            <a:r>
              <a:rPr lang="en-US" altLang="en-US" sz="2000" i="1">
                <a:solidFill>
                  <a:schemeClr val="accent2"/>
                </a:solidFill>
                <a:latin typeface="Times" panose="02020603050405020304" pitchFamily="18" charset="0"/>
              </a:rPr>
              <a:t>Rack appserver</a:t>
            </a:r>
          </a:p>
        </p:txBody>
      </p:sp>
      <p:sp>
        <p:nvSpPr>
          <p:cNvPr id="76811" name="AutoShape 14"/>
          <p:cNvSpPr>
            <a:spLocks noChangeArrowheads="1"/>
          </p:cNvSpPr>
          <p:nvPr/>
        </p:nvSpPr>
        <p:spPr bwMode="auto">
          <a:xfrm>
            <a:off x="5918200" y="4667250"/>
            <a:ext cx="527050" cy="4857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6812" name="Rectangle 16"/>
          <p:cNvSpPr>
            <a:spLocks noChangeArrowheads="1"/>
          </p:cNvSpPr>
          <p:nvPr/>
        </p:nvSpPr>
        <p:spPr bwMode="auto">
          <a:xfrm>
            <a:off x="6553200" y="5160963"/>
            <a:ext cx="22098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i="1" dirty="0">
                <a:solidFill>
                  <a:schemeClr val="accent2"/>
                </a:solidFill>
                <a:latin typeface="Times" panose="02020603050405020304" pitchFamily="18" charset="0"/>
              </a:rPr>
              <a:t>Client: Firefox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3886200" y="1828800"/>
            <a:ext cx="1981200" cy="1219200"/>
            <a:chOff x="3886200" y="1828800"/>
            <a:chExt cx="1981200" cy="1219200"/>
          </a:xfrm>
        </p:grpSpPr>
        <p:sp>
          <p:nvSpPr>
            <p:cNvPr id="76827" name="Rectangle 17"/>
            <p:cNvSpPr>
              <a:spLocks noChangeArrowheads="1"/>
            </p:cNvSpPr>
            <p:nvPr/>
          </p:nvSpPr>
          <p:spPr bwMode="auto">
            <a:xfrm>
              <a:off x="4572000" y="18288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tables</a:t>
              </a:r>
            </a:p>
          </p:txBody>
        </p:sp>
        <p:sp>
          <p:nvSpPr>
            <p:cNvPr id="76828" name="Rectangle 17"/>
            <p:cNvSpPr>
              <a:spLocks noChangeArrowheads="1"/>
            </p:cNvSpPr>
            <p:nvPr/>
          </p:nvSpPr>
          <p:spPr bwMode="auto">
            <a:xfrm>
              <a:off x="3886200" y="2667000"/>
              <a:ext cx="12954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models</a:t>
              </a:r>
              <a:r>
                <a:rPr lang="en-US" altLang="en-US" sz="1800" i="1">
                  <a:solidFill>
                    <a:schemeClr val="bg1"/>
                  </a:solidFill>
                  <a:latin typeface="Helvetica" panose="020B0604020202020204" pitchFamily="34" charset="0"/>
                </a:rPr>
                <a:t>/*.rb</a:t>
              </a:r>
            </a:p>
          </p:txBody>
        </p:sp>
        <p:cxnSp>
          <p:nvCxnSpPr>
            <p:cNvPr id="30" name="Elbow Connector 29"/>
            <p:cNvCxnSpPr>
              <a:cxnSpLocks noChangeShapeType="1"/>
              <a:stCxn id="76828" idx="0"/>
              <a:endCxn id="76827" idx="2"/>
            </p:cNvCxnSpPr>
            <p:nvPr/>
          </p:nvCxnSpPr>
          <p:spPr bwMode="auto">
            <a:xfrm rot="5400000" flipH="1" flipV="1">
              <a:off x="4648200" y="2095500"/>
              <a:ext cx="457200" cy="68580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3886200" y="3049588"/>
            <a:ext cx="1295400" cy="989012"/>
            <a:chOff x="3886200" y="3048794"/>
            <a:chExt cx="1295400" cy="989806"/>
          </a:xfrm>
        </p:grpSpPr>
        <p:sp>
          <p:nvSpPr>
            <p:cNvPr id="76824" name="Rectangle 15"/>
            <p:cNvSpPr>
              <a:spLocks noChangeArrowheads="1"/>
            </p:cNvSpPr>
            <p:nvPr/>
          </p:nvSpPr>
          <p:spPr bwMode="auto">
            <a:xfrm>
              <a:off x="3886200" y="3352800"/>
              <a:ext cx="1295400" cy="38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i="1">
                  <a:solidFill>
                    <a:schemeClr val="bg1"/>
                  </a:solidFill>
                  <a:latin typeface="Arial Narrow" panose="020B0606020202030204" pitchFamily="34" charset="0"/>
                </a:rPr>
                <a:t>controllers/*.rb</a:t>
              </a:r>
              <a:endParaRPr lang="en-US" altLang="en-US" sz="180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86200" y="3733555"/>
              <a:ext cx="1295400" cy="305045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routing</a:t>
              </a:r>
            </a:p>
          </p:txBody>
        </p:sp>
        <p:cxnSp>
          <p:nvCxnSpPr>
            <p:cNvPr id="39" name="Elbow Connector 38"/>
            <p:cNvCxnSpPr>
              <a:cxnSpLocks noChangeShapeType="1"/>
              <a:stCxn id="76828" idx="2"/>
              <a:endCxn id="76824" idx="0"/>
            </p:cNvCxnSpPr>
            <p:nvPr/>
          </p:nvCxnSpPr>
          <p:spPr bwMode="auto">
            <a:xfrm rot="5400000">
              <a:off x="4381379" y="3199728"/>
              <a:ext cx="305045" cy="3175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2133600" y="3352800"/>
            <a:ext cx="1752600" cy="685800"/>
            <a:chOff x="2133600" y="3352800"/>
            <a:chExt cx="1752600" cy="685800"/>
          </a:xfrm>
        </p:grpSpPr>
        <p:sp>
          <p:nvSpPr>
            <p:cNvPr id="76821" name="Rectangle 16"/>
            <p:cNvSpPr>
              <a:spLocks noChangeArrowheads="1"/>
            </p:cNvSpPr>
            <p:nvPr/>
          </p:nvSpPr>
          <p:spPr bwMode="auto">
            <a:xfrm>
              <a:off x="2133600" y="3352800"/>
              <a:ext cx="13716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 i="1">
                  <a:solidFill>
                    <a:schemeClr val="bg1"/>
                  </a:solidFill>
                  <a:latin typeface="Arial Narrow" panose="020B0606020202030204" pitchFamily="34" charset="0"/>
                </a:rPr>
                <a:t>views/*.html.haml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133600" y="3733800"/>
              <a:ext cx="1371600" cy="3048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0000"/>
                  </a:solidFill>
                  <a:latin typeface="Arial Narrow" charset="0"/>
                  <a:ea typeface="ＭＳ Ｐゴシック" charset="0"/>
                  <a:cs typeface="Arial Narrow" charset="0"/>
                </a:rPr>
                <a:t>Rails rendering</a:t>
              </a:r>
            </a:p>
          </p:txBody>
        </p:sp>
        <p:cxnSp>
          <p:nvCxnSpPr>
            <p:cNvPr id="41" name="Elbow Connector 40"/>
            <p:cNvCxnSpPr>
              <a:cxnSpLocks noChangeShapeType="1"/>
              <a:stCxn id="76824" idx="1"/>
              <a:endCxn id="76821" idx="3"/>
            </p:cNvCxnSpPr>
            <p:nvPr/>
          </p:nvCxnSpPr>
          <p:spPr bwMode="auto">
            <a:xfrm rot="10800000">
              <a:off x="3505200" y="3543300"/>
              <a:ext cx="381000" cy="1588"/>
            </a:xfrm>
            <a:prstGeom prst="bent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816" name="TextBox 51"/>
          <p:cNvSpPr txBox="1">
            <a:spLocks noChangeArrowheads="1"/>
          </p:cNvSpPr>
          <p:nvPr/>
        </p:nvSpPr>
        <p:spPr bwMode="auto">
          <a:xfrm>
            <a:off x="381000" y="1447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2D2D8A"/>
                </a:solidFill>
              </a:rPr>
              <a:t>Model</a:t>
            </a:r>
            <a:r>
              <a:rPr lang="en-US" altLang="en-US"/>
              <a:t>, </a:t>
            </a:r>
            <a:r>
              <a:rPr lang="en-US" altLang="en-US">
                <a:solidFill>
                  <a:srgbClr val="008000"/>
                </a:solidFill>
              </a:rPr>
              <a:t>View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381000" y="2133600"/>
            <a:ext cx="2362200" cy="1143000"/>
          </a:xfrm>
          <a:prstGeom prst="wedgeRoundRectCallout">
            <a:avLst>
              <a:gd name="adj1" fmla="val 98324"/>
              <a:gd name="adj2" fmla="val 22463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ActiveRecord::Base, an </a:t>
            </a:r>
            <a:r>
              <a:rPr lang="en-US" sz="1800" i="1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object-relational mapping 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layer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228600" y="4267200"/>
            <a:ext cx="2362200" cy="685800"/>
          </a:xfrm>
          <a:prstGeom prst="wedgeRoundRectCallout">
            <a:avLst>
              <a:gd name="adj1" fmla="val 50014"/>
              <a:gd name="adj2" fmla="val -137685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ActionView</a:t>
            </a:r>
          </a:p>
        </p:txBody>
      </p:sp>
      <p:sp>
        <p:nvSpPr>
          <p:cNvPr id="60" name="Rounded Rectangular Callout 59"/>
          <p:cNvSpPr>
            <a:spLocks noChangeArrowheads="1"/>
          </p:cNvSpPr>
          <p:nvPr/>
        </p:nvSpPr>
        <p:spPr bwMode="auto">
          <a:xfrm>
            <a:off x="2895600" y="4419600"/>
            <a:ext cx="2362200" cy="685800"/>
          </a:xfrm>
          <a:prstGeom prst="wedgeRoundRectCallout">
            <a:avLst>
              <a:gd name="adj1" fmla="val 32213"/>
              <a:gd name="adj2" fmla="val -160208"/>
              <a:gd name="adj3" fmla="val 16667"/>
            </a:avLst>
          </a:prstGeom>
          <a:solidFill>
            <a:srgbClr val="DAEDE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Subclasses of ApplicationController</a:t>
            </a:r>
          </a:p>
        </p:txBody>
      </p:sp>
      <p:pic>
        <p:nvPicPr>
          <p:cNvPr id="76820" name="Picture 9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334000"/>
            <a:ext cx="63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Each Entity Has a Model, Controller, &amp; Set of Views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3A75EC-4BBB-41E5-B795-53AC99C4996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191000"/>
            <a:ext cx="3470275" cy="1905000"/>
            <a:chOff x="838200" y="3886200"/>
            <a:chExt cx="4026408" cy="2209800"/>
          </a:xfrm>
        </p:grpSpPr>
        <p:sp>
          <p:nvSpPr>
            <p:cNvPr id="14362" name="Rectangle 4"/>
            <p:cNvSpPr>
              <a:spLocks noChangeArrowheads="1"/>
            </p:cNvSpPr>
            <p:nvPr/>
          </p:nvSpPr>
          <p:spPr bwMode="auto">
            <a:xfrm>
              <a:off x="1987296" y="3886200"/>
              <a:ext cx="1435607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Moviegoers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63" name="AutoShape 7"/>
            <p:cNvCxnSpPr>
              <a:cxnSpLocks noChangeShapeType="1"/>
              <a:endCxn id="14362" idx="1"/>
            </p:cNvCxnSpPr>
            <p:nvPr/>
          </p:nvCxnSpPr>
          <p:spPr bwMode="auto">
            <a:xfrm rot="5400000" flipH="1" flipV="1">
              <a:off x="1260347" y="4302255"/>
              <a:ext cx="800102" cy="6537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8"/>
            <p:cNvCxnSpPr>
              <a:cxnSpLocks noChangeShapeType="1"/>
              <a:stCxn id="14362" idx="3"/>
            </p:cNvCxnSpPr>
            <p:nvPr/>
          </p:nvCxnSpPr>
          <p:spPr bwMode="auto">
            <a:xfrm>
              <a:off x="3422903" y="4229101"/>
              <a:ext cx="653797" cy="80009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3136900" y="5029772"/>
              <a:ext cx="1727708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Moviegoer</a:t>
              </a:r>
            </a:p>
          </p:txBody>
        </p:sp>
        <p:sp>
          <p:nvSpPr>
            <p:cNvPr id="9" name="Folded Corner 8"/>
            <p:cNvSpPr>
              <a:spLocks noChangeArrowheads="1"/>
            </p:cNvSpPr>
            <p:nvPr/>
          </p:nvSpPr>
          <p:spPr bwMode="auto">
            <a:xfrm>
              <a:off x="838200" y="5105273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olded Corner 9"/>
            <p:cNvSpPr>
              <a:spLocks noChangeArrowheads="1"/>
            </p:cNvSpPr>
            <p:nvPr/>
          </p:nvSpPr>
          <p:spPr bwMode="auto">
            <a:xfrm>
              <a:off x="991079" y="5258118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olded Corner 10"/>
            <p:cNvSpPr>
              <a:spLocks noChangeArrowheads="1"/>
            </p:cNvSpPr>
            <p:nvPr/>
          </p:nvSpPr>
          <p:spPr bwMode="auto">
            <a:xfrm>
              <a:off x="1142115" y="5410962"/>
              <a:ext cx="121934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0" y="4191000"/>
            <a:ext cx="3349625" cy="1905000"/>
            <a:chOff x="838200" y="3886200"/>
            <a:chExt cx="3886200" cy="2209800"/>
          </a:xfrm>
        </p:grpSpPr>
        <p:sp>
          <p:nvSpPr>
            <p:cNvPr id="14355" name="Rectangle 13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Reviews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56" name="AutoShape 7"/>
            <p:cNvCxnSpPr>
              <a:cxnSpLocks noChangeShapeType="1"/>
              <a:endCxn id="14355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8"/>
            <p:cNvCxnSpPr>
              <a:cxnSpLocks noChangeShapeType="1"/>
              <a:stCxn id="14355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ounded Rectangle 16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Review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olded Corner 19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38200" y="2057400"/>
            <a:ext cx="3349625" cy="1905000"/>
            <a:chOff x="838200" y="3886200"/>
            <a:chExt cx="3886200" cy="2209800"/>
          </a:xfrm>
        </p:grpSpPr>
        <p:sp>
          <p:nvSpPr>
            <p:cNvPr id="14348" name="Rectangle 21"/>
            <p:cNvSpPr>
              <a:spLocks noChangeArrowheads="1"/>
            </p:cNvSpPr>
            <p:nvPr/>
          </p:nvSpPr>
          <p:spPr bwMode="auto">
            <a:xfrm>
              <a:off x="2057400" y="3886200"/>
              <a:ext cx="1295400" cy="6858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Movies</a:t>
              </a:r>
            </a:p>
            <a:p>
              <a:pPr algn="ctr" eaLnBrk="1" hangingPunct="1"/>
              <a:r>
                <a:rPr lang="en-US" altLang="en-US" sz="1800"/>
                <a:t>Controller</a:t>
              </a:r>
            </a:p>
          </p:txBody>
        </p:sp>
        <p:cxnSp>
          <p:nvCxnSpPr>
            <p:cNvPr id="14349" name="AutoShape 7"/>
            <p:cNvCxnSpPr>
              <a:cxnSpLocks noChangeShapeType="1"/>
              <a:endCxn id="14348" idx="1"/>
            </p:cNvCxnSpPr>
            <p:nvPr/>
          </p:nvCxnSpPr>
          <p:spPr bwMode="auto">
            <a:xfrm rot="5400000" flipH="1" flipV="1">
              <a:off x="1295400" y="4267200"/>
              <a:ext cx="800100" cy="7239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8"/>
            <p:cNvCxnSpPr>
              <a:cxnSpLocks noChangeShapeType="1"/>
              <a:stCxn id="14348" idx="3"/>
            </p:cNvCxnSpPr>
            <p:nvPr/>
          </p:nvCxnSpPr>
          <p:spPr bwMode="auto">
            <a:xfrm>
              <a:off x="3352800" y="4229100"/>
              <a:ext cx="723900" cy="800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3276744" y="5029772"/>
              <a:ext cx="1447656" cy="609536"/>
            </a:xfrm>
            <a:prstGeom prst="roundRect">
              <a:avLst>
                <a:gd name="adj" fmla="val 40597"/>
              </a:avLst>
            </a:prstGeom>
            <a:solidFill>
              <a:srgbClr val="7575D1"/>
            </a:soli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Movie</a:t>
              </a:r>
            </a:p>
          </p:txBody>
        </p:sp>
        <p:sp>
          <p:nvSpPr>
            <p:cNvPr id="26" name="Folded Corner 25"/>
            <p:cNvSpPr>
              <a:spLocks noChangeArrowheads="1"/>
            </p:cNvSpPr>
            <p:nvPr/>
          </p:nvSpPr>
          <p:spPr bwMode="auto">
            <a:xfrm>
              <a:off x="838200" y="5105273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Folded Corner 26"/>
            <p:cNvSpPr>
              <a:spLocks noChangeArrowheads="1"/>
            </p:cNvSpPr>
            <p:nvPr/>
          </p:nvSpPr>
          <p:spPr bwMode="auto">
            <a:xfrm>
              <a:off x="991070" y="5258118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0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Folded Corner 27"/>
            <p:cNvSpPr>
              <a:spLocks noChangeArrowheads="1"/>
            </p:cNvSpPr>
            <p:nvPr/>
          </p:nvSpPr>
          <p:spPr bwMode="auto">
            <a:xfrm>
              <a:off x="1142098" y="5410962"/>
              <a:ext cx="1219272" cy="685038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28575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Ctr="1"/>
            <a:lstStyle/>
            <a:p>
              <a:pPr algn="ctr">
                <a:defRPr/>
              </a:pPr>
              <a:endParaRPr lang="en-US" sz="1800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32" name="Curved Connector 31"/>
          <p:cNvCxnSpPr>
            <a:cxnSpLocks noChangeShapeType="1"/>
            <a:stCxn id="17" idx="2"/>
            <a:endCxn id="8" idx="2"/>
          </p:cNvCxnSpPr>
          <p:nvPr/>
        </p:nvCxnSpPr>
        <p:spPr bwMode="auto">
          <a:xfrm rot="5400000">
            <a:off x="5431631" y="3834607"/>
            <a:ext cx="1587" cy="3733800"/>
          </a:xfrm>
          <a:prstGeom prst="curvedConnector3">
            <a:avLst>
              <a:gd name="adj1" fmla="val 36549245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Curved Connector 34"/>
          <p:cNvCxnSpPr>
            <a:cxnSpLocks noChangeShapeType="1"/>
            <a:stCxn id="25" idx="3"/>
            <a:endCxn id="17" idx="3"/>
          </p:cNvCxnSpPr>
          <p:nvPr/>
        </p:nvCxnSpPr>
        <p:spPr bwMode="auto">
          <a:xfrm>
            <a:off x="4187825" y="3305175"/>
            <a:ext cx="3733800" cy="2133600"/>
          </a:xfrm>
          <a:prstGeom prst="curvedConnector3">
            <a:avLst>
              <a:gd name="adj1" fmla="val 113477"/>
            </a:avLst>
          </a:prstGeom>
          <a:noFill/>
          <a:ln w="25400">
            <a:solidFill>
              <a:srgbClr val="00FF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2" name="Picture 9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8969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3048000" y="2133600"/>
            <a:ext cx="2209800" cy="1524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16200000" flipH="1">
            <a:off x="5295900" y="3162300"/>
            <a:ext cx="1600200" cy="3048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Trip </a:t>
            </a:r>
            <a:r>
              <a:rPr lang="en-US" altLang="en-US" dirty="0"/>
              <a:t>T</a:t>
            </a:r>
            <a:r>
              <a:rPr lang="en-US" altLang="en-US" dirty="0" smtClean="0"/>
              <a:t>hrough a Rails App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2819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>
                <a:solidFill>
                  <a:srgbClr val="FF0000"/>
                </a:solidFill>
              </a:rPr>
              <a:t>Routes </a:t>
            </a:r>
            <a:r>
              <a:rPr lang="en-US" altLang="en-US" sz="2400" dirty="0" smtClean="0"/>
              <a:t>(in </a:t>
            </a:r>
            <a:r>
              <a:rPr lang="en-US" altLang="en-US" sz="2000" dirty="0" err="1" smtClean="0">
                <a:solidFill>
                  <a:srgbClr val="333399"/>
                </a:solidFill>
                <a:latin typeface="Lucida Sans Typewriter" panose="020B0509030504030204" pitchFamily="49" charset="0"/>
              </a:rPr>
              <a:t>routes.rb</a:t>
            </a:r>
            <a:r>
              <a:rPr lang="en-US" altLang="en-US" sz="2400" dirty="0" smtClean="0"/>
              <a:t>) map incoming URL’</a:t>
            </a:r>
            <a:r>
              <a:rPr lang="en-US" altLang="ja-JP" sz="2400" dirty="0" smtClean="0"/>
              <a:t>s to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controller actions </a:t>
            </a:r>
            <a:r>
              <a:rPr lang="en-US" altLang="ja-JP" sz="2400" dirty="0" smtClean="0"/>
              <a:t>and extract any optional 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parameters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smtClean="0"/>
              <a:t>Route</a:t>
            </a:r>
            <a:r>
              <a:rPr lang="ja-JP" altLang="en-US" sz="1800" dirty="0" smtClean="0"/>
              <a:t>’</a:t>
            </a:r>
            <a:r>
              <a:rPr lang="en-US" altLang="ja-JP" sz="1800" dirty="0" smtClean="0"/>
              <a:t>s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wildcard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parameters (</a:t>
            </a:r>
            <a:r>
              <a:rPr lang="en-US" altLang="ja-JP" sz="1800" dirty="0" err="1" smtClean="0"/>
              <a:t>eg</a:t>
            </a:r>
            <a:r>
              <a:rPr lang="en-US" altLang="ja-JP" sz="1800" dirty="0" smtClean="0"/>
              <a:t> 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ja-JP" sz="1800" dirty="0" smtClean="0"/>
              <a:t>), plus any stuff after </a:t>
            </a:r>
            <a:r>
              <a:rPr lang="ja-JP" altLang="en-US" sz="1800" dirty="0" smtClean="0"/>
              <a:t>“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?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 in URL, are put  into </a:t>
            </a:r>
            <a:r>
              <a:rPr lang="en-US" altLang="ja-JP" sz="16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params</a:t>
            </a:r>
            <a:r>
              <a:rPr lang="en-US" altLang="ja-JP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[]</a:t>
            </a:r>
            <a:r>
              <a:rPr lang="en-US" altLang="ja-JP" sz="1800" dirty="0" smtClean="0"/>
              <a:t> hash accessible in controller actions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actions set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instance variables,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/>
              <a:t>visible to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views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marL="857250" lvl="1" indent="-457200">
              <a:lnSpc>
                <a:spcPct val="90000"/>
              </a:lnSpc>
            </a:pPr>
            <a:r>
              <a:rPr lang="en-US" altLang="en-US" sz="1800" dirty="0" err="1" smtClean="0"/>
              <a:t>Subdirs</a:t>
            </a:r>
            <a:r>
              <a:rPr lang="en-US" altLang="en-US" sz="1800" dirty="0" smtClean="0"/>
              <a:t> and filenames of </a:t>
            </a:r>
            <a:r>
              <a:rPr lang="en-US" altLang="en-US" sz="16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 </a:t>
            </a:r>
            <a:r>
              <a:rPr lang="en-US" altLang="en-US" sz="1800" dirty="0" smtClean="0"/>
              <a:t>match controllers &amp; action names</a:t>
            </a:r>
          </a:p>
          <a:p>
            <a:pPr marL="457200" indent="-457200">
              <a:lnSpc>
                <a:spcPct val="90000"/>
              </a:lnSpc>
              <a:buFont typeface="Helvetica" panose="020B0604020202020204" pitchFamily="34" charset="0"/>
              <a:buAutoNum type="arabicPeriod"/>
            </a:pPr>
            <a:r>
              <a:rPr lang="en-US" altLang="en-US" sz="2400" dirty="0" smtClean="0"/>
              <a:t>Controller action eventually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renders </a:t>
            </a:r>
            <a:r>
              <a:rPr lang="en-US" altLang="en-US" sz="2400" dirty="0" smtClean="0"/>
              <a:t>a view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4876800"/>
            <a:ext cx="1371600" cy="1143000"/>
            <a:chOff x="914400" y="4876800"/>
            <a:chExt cx="1371600" cy="1143000"/>
          </a:xfrm>
        </p:grpSpPr>
        <p:sp>
          <p:nvSpPr>
            <p:cNvPr id="77841" name="Rectangle 5"/>
            <p:cNvSpPr>
              <a:spLocks noChangeArrowheads="1"/>
            </p:cNvSpPr>
            <p:nvPr/>
          </p:nvSpPr>
          <p:spPr bwMode="auto">
            <a:xfrm>
              <a:off x="914400" y="5257800"/>
              <a:ext cx="1371600" cy="762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Arial Narrow" panose="020B0606020202030204" pitchFamily="34" charset="0"/>
                </a:rPr>
                <a:t>config/routes.rb</a:t>
              </a:r>
            </a:p>
          </p:txBody>
        </p:sp>
        <p:cxnSp>
          <p:nvCxnSpPr>
            <p:cNvPr id="77842" name="AutoShape 13"/>
            <p:cNvCxnSpPr>
              <a:cxnSpLocks noChangeShapeType="1"/>
              <a:endCxn id="77841" idx="0"/>
            </p:cNvCxnSpPr>
            <p:nvPr/>
          </p:nvCxnSpPr>
          <p:spPr bwMode="auto">
            <a:xfrm rot="5400000">
              <a:off x="1524000" y="4953000"/>
              <a:ext cx="38100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86000" y="4419600"/>
            <a:ext cx="3886200" cy="1501775"/>
            <a:chOff x="2286000" y="4419602"/>
            <a:chExt cx="3886200" cy="1501864"/>
          </a:xfrm>
        </p:grpSpPr>
        <p:grpSp>
          <p:nvGrpSpPr>
            <p:cNvPr id="77837" name="Group 9"/>
            <p:cNvGrpSpPr>
              <a:grpSpLocks/>
            </p:cNvGrpSpPr>
            <p:nvPr/>
          </p:nvGrpSpPr>
          <p:grpSpPr bwMode="auto">
            <a:xfrm>
              <a:off x="3429000" y="4419602"/>
              <a:ext cx="2743200" cy="1501864"/>
              <a:chOff x="2496" y="2592"/>
              <a:chExt cx="1584" cy="1008"/>
            </a:xfrm>
          </p:grpSpPr>
          <p:sp>
            <p:nvSpPr>
              <p:cNvPr id="110605" name="Rectangle 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584" cy="10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>
                  <a:defRPr/>
                </a:pP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app/controllers/</a:t>
                </a:r>
                <a:r>
                  <a:rPr lang="en-US" sz="1400" b="1">
                    <a:solidFill>
                      <a:srgbClr val="008000"/>
                    </a:solidFill>
                    <a:latin typeface="Arial Narrow" charset="0"/>
                    <a:ea typeface="ＭＳ Ｐゴシック" charset="0"/>
                    <a:cs typeface="ＭＳ Ｐゴシック" charset="0"/>
                  </a:rPr>
                  <a:t>movies</a:t>
                </a:r>
                <a:r>
                  <a:rPr lang="en-US" sz="1400">
                    <a:latin typeface="Arial Narrow" charset="0"/>
                    <a:ea typeface="ＭＳ Ｐゴシック" charset="0"/>
                    <a:cs typeface="ＭＳ Ｐゴシック" charset="0"/>
                  </a:rPr>
                  <a:t>_controller.rb</a:t>
                </a:r>
              </a:p>
            </p:txBody>
          </p:sp>
          <p:sp>
            <p:nvSpPr>
              <p:cNvPr id="77840" name="Text Box 8"/>
              <p:cNvSpPr txBox="1">
                <a:spLocks noChangeArrowheads="1"/>
              </p:cNvSpPr>
              <p:nvPr/>
            </p:nvSpPr>
            <p:spPr bwMode="auto">
              <a:xfrm>
                <a:off x="2544" y="2832"/>
                <a:ext cx="1502" cy="7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def </a:t>
                </a:r>
                <a:r>
                  <a:rPr lang="en-US" altLang="en-US" sz="1600" b="1">
                    <a:solidFill>
                      <a:srgbClr val="804000"/>
                    </a:solidFill>
                    <a:latin typeface="Lucida Sans Typewriter" panose="020B0509030504030204" pitchFamily="49" charset="0"/>
                  </a:rPr>
                  <a:t>show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/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id = </a:t>
                </a: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params[:id]</a:t>
                </a:r>
                <a:b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</a:br>
                <a:r>
                  <a:rPr lang="en-US" altLang="en-US" sz="1600" b="1">
                    <a:solidFill>
                      <a:srgbClr val="0000FF"/>
                    </a:solidFill>
                    <a:latin typeface="Lucida Sans Typewriter" panose="020B0509030504030204" pitchFamily="49" charset="0"/>
                  </a:rPr>
                  <a:t>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=Movie.find(id)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end</a:t>
                </a:r>
              </a:p>
            </p:txBody>
          </p:sp>
        </p:grpSp>
        <p:cxnSp>
          <p:nvCxnSpPr>
            <p:cNvPr id="77838" name="AutoShape 14"/>
            <p:cNvCxnSpPr>
              <a:cxnSpLocks noChangeShapeType="1"/>
              <a:stCxn id="77841" idx="3"/>
              <a:endCxn id="110605" idx="1"/>
            </p:cNvCxnSpPr>
            <p:nvPr/>
          </p:nvCxnSpPr>
          <p:spPr bwMode="auto">
            <a:xfrm flipV="1">
              <a:off x="2286000" y="5170533"/>
              <a:ext cx="1143000" cy="4682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172200" y="4419600"/>
            <a:ext cx="2743200" cy="1295400"/>
            <a:chOff x="6172200" y="4419600"/>
            <a:chExt cx="2743200" cy="1295400"/>
          </a:xfrm>
        </p:grpSpPr>
        <p:grpSp>
          <p:nvGrpSpPr>
            <p:cNvPr id="77833" name="Group 16"/>
            <p:cNvGrpSpPr>
              <a:grpSpLocks/>
            </p:cNvGrpSpPr>
            <p:nvPr/>
          </p:nvGrpSpPr>
          <p:grpSpPr bwMode="auto">
            <a:xfrm>
              <a:off x="6400800" y="4419600"/>
              <a:ext cx="2514600" cy="1295400"/>
              <a:chOff x="4032" y="2784"/>
              <a:chExt cx="1584" cy="1008"/>
            </a:xfrm>
          </p:grpSpPr>
          <p:sp>
            <p:nvSpPr>
              <p:cNvPr id="77835" name="Rectangle 11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1584" cy="1008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400">
                    <a:latin typeface="Arial Narrow" panose="020B0606020202030204" pitchFamily="34" charset="0"/>
                  </a:rPr>
                  <a:t>app/views/</a:t>
                </a:r>
                <a:r>
                  <a:rPr lang="en-US" altLang="en-US" sz="1400" b="1">
                    <a:solidFill>
                      <a:srgbClr val="008000"/>
                    </a:solidFill>
                    <a:latin typeface="Arial Narrow" panose="020B0606020202030204" pitchFamily="34" charset="0"/>
                  </a:rPr>
                  <a:t>movies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/</a:t>
                </a:r>
                <a:r>
                  <a:rPr lang="en-US" altLang="en-US" sz="1400" b="1">
                    <a:solidFill>
                      <a:srgbClr val="804000"/>
                    </a:solidFill>
                    <a:latin typeface="Arial Narrow" panose="020B0606020202030204" pitchFamily="34" charset="0"/>
                  </a:rPr>
                  <a:t>show</a:t>
                </a:r>
                <a:r>
                  <a:rPr lang="en-US" altLang="en-US" sz="1400">
                    <a:latin typeface="Arial Narrow" panose="020B0606020202030204" pitchFamily="34" charset="0"/>
                  </a:rPr>
                  <a:t>.html.haml</a:t>
                </a:r>
              </a:p>
            </p:txBody>
          </p:sp>
          <p:sp>
            <p:nvSpPr>
              <p:cNvPr id="77836" name="Text Box 12"/>
              <p:cNvSpPr txBox="1">
                <a:spLocks noChangeArrowheads="1"/>
              </p:cNvSpPr>
              <p:nvPr/>
            </p:nvSpPr>
            <p:spPr bwMode="auto">
              <a:xfrm>
                <a:off x="4080" y="3024"/>
                <a:ext cx="1502" cy="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>
                    <a:latin typeface="Lucida Sans Typewriter" panose="020B0509030504030204" pitchFamily="49" charset="0"/>
                  </a:rPr>
                  <a:t>%li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Rating:</a:t>
                </a:r>
                <a:br>
                  <a:rPr lang="en-US" altLang="en-US" sz="1600">
                    <a:latin typeface="Lucida Sans Typewriter" panose="020B0509030504030204" pitchFamily="49" charset="0"/>
                  </a:rPr>
                </a:br>
                <a:r>
                  <a:rPr lang="en-US" altLang="en-US" sz="1600">
                    <a:latin typeface="Lucida Sans Typewriter" panose="020B0509030504030204" pitchFamily="49" charset="0"/>
                  </a:rPr>
                  <a:t> = </a:t>
                </a:r>
                <a:r>
                  <a:rPr lang="en-US" altLang="en-US" sz="1600" b="1">
                    <a:solidFill>
                      <a:srgbClr val="660066"/>
                    </a:solidFill>
                    <a:latin typeface="Lucida Sans Typewriter" panose="020B0509030504030204" pitchFamily="49" charset="0"/>
                  </a:rPr>
                  <a:t>@mv</a:t>
                </a:r>
                <a:r>
                  <a:rPr lang="en-US" altLang="en-US" sz="1600">
                    <a:latin typeface="Lucida Sans Typewriter" panose="020B0509030504030204" pitchFamily="49" charset="0"/>
                  </a:rPr>
                  <a:t>.rating</a:t>
                </a:r>
              </a:p>
            </p:txBody>
          </p:sp>
        </p:grpSp>
        <p:cxnSp>
          <p:nvCxnSpPr>
            <p:cNvPr id="77834" name="AutoShape 15"/>
            <p:cNvCxnSpPr>
              <a:cxnSpLocks noChangeShapeType="1"/>
              <a:stCxn id="110605" idx="3"/>
              <a:endCxn id="77835" idx="1"/>
            </p:cNvCxnSpPr>
            <p:nvPr/>
          </p:nvCxnSpPr>
          <p:spPr bwMode="auto">
            <a:xfrm flipV="1">
              <a:off x="6172200" y="5067300"/>
              <a:ext cx="228600" cy="1032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6200" y="6096000"/>
            <a:ext cx="5181600" cy="584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GET /</a:t>
            </a:r>
            <a:r>
              <a:rPr lang="en-US" altLang="en-US" sz="1600">
                <a:solidFill>
                  <a:srgbClr val="FF0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en-US" sz="1600">
                <a:solidFill>
                  <a:srgbClr val="0000FF"/>
                </a:solidFill>
                <a:latin typeface="Lucida Sans Typewriter" panose="020B0509030504030204" pitchFamily="49" charset="0"/>
              </a:rPr>
              <a:t>:id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       {:action=&gt;'</a:t>
            </a:r>
            <a:r>
              <a:rPr lang="en-US" altLang="en-US" sz="1600" b="1">
                <a:solidFill>
                  <a:srgbClr val="804000"/>
                </a:solidFill>
                <a:latin typeface="Lucida Sans Typewriter" panose="020B0509030504030204" pitchFamily="49" charset="0"/>
              </a:rPr>
              <a:t>show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',:controller=&gt;'</a:t>
            </a:r>
            <a:r>
              <a:rPr lang="en-US" altLang="en-US" sz="1600" b="1">
                <a:solidFill>
                  <a:srgbClr val="008000"/>
                </a:solidFill>
                <a:latin typeface="Lucida Sans Typewriter" panose="020B0509030504030204" pitchFamily="49" charset="0"/>
              </a:rPr>
              <a:t>movies</a:t>
            </a:r>
            <a:r>
              <a:rPr lang="en-US" altLang="en-US" sz="1600">
                <a:solidFill>
                  <a:srgbClr val="333399"/>
                </a:solidFill>
                <a:latin typeface="Lucida Sans Typewriter" panose="020B0509030504030204" pitchFamily="49" charset="0"/>
              </a:rPr>
              <a:t>'}</a:t>
            </a:r>
            <a:endParaRPr lang="en-US" altLang="en-US" sz="160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Picture 17" descr="Picture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11659" b="21429"/>
          <a:stretch>
            <a:fillRect/>
          </a:stretch>
        </p:blipFill>
        <p:spPr bwMode="auto">
          <a:xfrm>
            <a:off x="228600" y="4114800"/>
            <a:ext cx="289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981200" y="4419600"/>
            <a:ext cx="838200" cy="228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5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Rails Philosophy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/>
              <a:t>Convention over configuration </a:t>
            </a:r>
            <a:endParaRPr lang="en-US" alt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naming follows certain conventions, </a:t>
            </a:r>
            <a:br>
              <a:rPr lang="en-US" altLang="en-US" dirty="0" smtClean="0"/>
            </a:br>
            <a:r>
              <a:rPr lang="en-US" altLang="en-US" dirty="0" smtClean="0"/>
              <a:t>no need for </a:t>
            </a:r>
            <a:r>
              <a:rPr lang="en-US" altLang="en-US" dirty="0" err="1" smtClean="0"/>
              <a:t>config</a:t>
            </a:r>
            <a:r>
              <a:rPr lang="en-US" altLang="en-US" dirty="0" smtClean="0"/>
              <a:t> files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MoviesController#show</a:t>
            </a:r>
            <a:r>
              <a:rPr lang="en-US" altLang="en-US" sz="2400" dirty="0" smtClean="0"/>
              <a:t> in 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movies_controller.rb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/>
            </a:r>
            <a:b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</a:b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2300" dirty="0" smtClean="0">
                <a:solidFill>
                  <a:schemeClr val="accent2"/>
                </a:solidFill>
                <a:latin typeface="Wingdings" panose="05000000000000000000" pitchFamily="2" charset="2"/>
              </a:rPr>
              <a:t> </a:t>
            </a:r>
            <a:r>
              <a:rPr lang="en-US" altLang="en-US" sz="2300" dirty="0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views/movies/</a:t>
            </a:r>
            <a:r>
              <a:rPr lang="en-US" altLang="en-US" sz="2300" dirty="0" err="1" smtClean="0">
                <a:solidFill>
                  <a:schemeClr val="accent2"/>
                </a:solidFill>
                <a:latin typeface="Lucida Sans Typewriter" panose="020B0509030504030204" pitchFamily="49" charset="0"/>
              </a:rPr>
              <a:t>show.html.haml</a:t>
            </a:r>
            <a:endParaRPr lang="en-US" altLang="en-US" sz="2300" dirty="0" smtClean="0">
              <a:solidFill>
                <a:schemeClr val="accent2"/>
              </a:solidFill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Don’</a:t>
            </a:r>
            <a:r>
              <a:rPr lang="en-US" altLang="ja-JP" dirty="0" smtClean="0"/>
              <a:t>t Repeat Yourself (DRY)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mechanisms to </a:t>
            </a:r>
            <a:br>
              <a:rPr lang="en-US" altLang="en-US" dirty="0" smtClean="0"/>
            </a:br>
            <a:r>
              <a:rPr lang="en-US" altLang="en-US" dirty="0" smtClean="0"/>
              <a:t>extract common functionality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Both rely heavily on Ruby 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introspection and metaprogramming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blocks (closures)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modules (mix-ins)</a:t>
            </a:r>
          </a:p>
        </p:txBody>
      </p:sp>
      <p:pic>
        <p:nvPicPr>
          <p:cNvPr id="4" name="Picture 3" descr="co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295400" cy="1036638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2" y="3352800"/>
            <a:ext cx="1004888" cy="1447800"/>
          </a:xfrm>
          <a:prstGeom prst="rect">
            <a:avLst/>
          </a:prstGeom>
          <a:solidFill>
            <a:srgbClr val="CECEEF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979291-6AD9-4131-A46C-9AAEE2BC15B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52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089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Box 3"/>
          <p:cNvSpPr txBox="1">
            <a:spLocks noChangeArrowheads="1"/>
          </p:cNvSpPr>
          <p:nvPr/>
        </p:nvSpPr>
        <p:spPr bwMode="auto">
          <a:xfrm>
            <a:off x="1371600" y="3240088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ln>
                  <a:solidFill>
                    <a:srgbClr val="000000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Because HTTP is a request-reply protocol</a:t>
            </a:r>
          </a:p>
        </p:txBody>
      </p:sp>
      <p:sp>
        <p:nvSpPr>
          <p:cNvPr id="81922" name="TextBox 4"/>
          <p:cNvSpPr txBox="1">
            <a:spLocks noChangeArrowheads="1"/>
          </p:cNvSpPr>
          <p:nvPr/>
        </p:nvSpPr>
        <p:spPr bwMode="auto">
          <a:xfrm>
            <a:off x="1371600" y="4038600"/>
            <a:ext cx="6934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99CC00"/>
                </a:solidFill>
                <a:latin typeface="Helvetica" panose="020B0604020202020204" pitchFamily="34" charset="0"/>
              </a:rPr>
              <a:t>Because Model-View-Controller implies that every action renders its own View</a:t>
            </a:r>
            <a:endParaRPr lang="en-US" altLang="en-US" sz="3200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6699"/>
                </a:solidFill>
                <a:latin typeface="Helvetica" panose="020B0604020202020204" pitchFamily="34" charset="0"/>
              </a:rPr>
              <a:t>All of the above</a:t>
            </a:r>
          </a:p>
        </p:txBody>
      </p:sp>
      <p:grpSp>
        <p:nvGrpSpPr>
          <p:cNvPr id="81924" name="Group 10"/>
          <p:cNvGrpSpPr>
            <a:grpSpLocks/>
          </p:cNvGrpSpPr>
          <p:nvPr/>
        </p:nvGrpSpPr>
        <p:grpSpPr bwMode="auto">
          <a:xfrm>
            <a:off x="960438" y="2413000"/>
            <a:ext cx="7954962" cy="989005"/>
            <a:chOff x="960651" y="1809750"/>
            <a:chExt cx="7116549" cy="740241"/>
          </a:xfrm>
        </p:grpSpPr>
        <p:sp>
          <p:nvSpPr>
            <p:cNvPr id="81930" name="TextBox 2"/>
            <p:cNvSpPr txBox="1">
              <a:spLocks noChangeArrowheads="1"/>
            </p:cNvSpPr>
            <p:nvPr/>
          </p:nvSpPr>
          <p:spPr bwMode="auto">
            <a:xfrm>
              <a:off x="1371600" y="1835870"/>
              <a:ext cx="6705600" cy="714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800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Because of convention over configuration</a:t>
              </a:r>
            </a:p>
          </p:txBody>
        </p:sp>
        <p:sp>
          <p:nvSpPr>
            <p:cNvPr id="81931" name="Rectangle 6"/>
            <p:cNvSpPr>
              <a:spLocks noChangeArrowheads="1"/>
            </p:cNvSpPr>
            <p:nvPr/>
          </p:nvSpPr>
          <p:spPr bwMode="auto">
            <a:xfrm>
              <a:off x="960651" y="1809750"/>
              <a:ext cx="595017" cy="43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3200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  <a:endParaRPr lang="en-US" altLang="en-US" sz="3200">
                <a:latin typeface="Helvetica" panose="020B0604020202020204" pitchFamily="34" charset="0"/>
              </a:endParaRPr>
            </a:p>
          </p:txBody>
        </p:sp>
      </p:grpSp>
      <p:sp>
        <p:nvSpPr>
          <p:cNvPr id="81925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6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7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81928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830F224-A803-4472-818E-BB8C13920560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53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1929" name="TextBox 12"/>
          <p:cNvSpPr txBox="1">
            <a:spLocks noChangeArrowheads="1"/>
          </p:cNvSpPr>
          <p:nvPr/>
        </p:nvSpPr>
        <p:spPr bwMode="auto">
          <a:xfrm>
            <a:off x="571500" y="305843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>
                <a:latin typeface="Helvetica" panose="020B0604020202020204" pitchFamily="34" charset="0"/>
              </a:rPr>
              <a:t>Why </a:t>
            </a:r>
            <a:r>
              <a:rPr lang="en-US" altLang="en-US" sz="3200" dirty="0">
                <a:latin typeface="Helvetica" panose="020B0604020202020204" pitchFamily="34" charset="0"/>
              </a:rPr>
              <a:t>must every interaction with a SaaS app eventually cause something to be rendered?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1A85790-3F9B-494F-93AD-F8916E3B4EC7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54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66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166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83971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Alternatives to MVC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B21527-2077-44E1-8CC9-C8267782FD7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418138"/>
            <a:ext cx="7620000" cy="830262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Rails supports SaaS apps structured as MVC, but other architectures may be better fit for some apps.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066800" y="1295400"/>
            <a:ext cx="2438400" cy="3886200"/>
            <a:chOff x="1066800" y="1295400"/>
            <a:chExt cx="2438400" cy="3886200"/>
          </a:xfrm>
        </p:grpSpPr>
        <p:sp>
          <p:nvSpPr>
            <p:cNvPr id="15391" name="TextBox 8"/>
            <p:cNvSpPr txBox="1">
              <a:spLocks noChangeArrowheads="1"/>
            </p:cNvSpPr>
            <p:nvPr/>
          </p:nvSpPr>
          <p:spPr bwMode="auto">
            <a:xfrm>
              <a:off x="1066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Page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(Ruby Sinatra)</a:t>
              </a:r>
            </a:p>
          </p:txBody>
        </p:sp>
        <p:sp>
          <p:nvSpPr>
            <p:cNvPr id="15392" name="Rectangle 4"/>
            <p:cNvSpPr>
              <a:spLocks noChangeArrowheads="1"/>
            </p:cNvSpPr>
            <p:nvPr/>
          </p:nvSpPr>
          <p:spPr bwMode="auto">
            <a:xfrm>
              <a:off x="1143000" y="27432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A</a:t>
              </a:r>
            </a:p>
          </p:txBody>
        </p:sp>
        <p:sp>
          <p:nvSpPr>
            <p:cNvPr id="15" name="Folded Corner 14"/>
            <p:cNvSpPr>
              <a:spLocks noChangeArrowheads="1"/>
            </p:cNvSpPr>
            <p:nvPr/>
          </p:nvSpPr>
          <p:spPr bwMode="auto">
            <a:xfrm>
              <a:off x="2667000" y="27432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5394" name="Rectangle 4"/>
            <p:cNvSpPr>
              <a:spLocks noChangeArrowheads="1"/>
            </p:cNvSpPr>
            <p:nvPr/>
          </p:nvSpPr>
          <p:spPr bwMode="auto">
            <a:xfrm>
              <a:off x="1143000" y="32766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B</a:t>
              </a:r>
            </a:p>
          </p:txBody>
        </p:sp>
        <p:sp>
          <p:nvSpPr>
            <p:cNvPr id="15395" name="Rectangle 4"/>
            <p:cNvSpPr>
              <a:spLocks noChangeArrowheads="1"/>
            </p:cNvSpPr>
            <p:nvPr/>
          </p:nvSpPr>
          <p:spPr bwMode="auto">
            <a:xfrm>
              <a:off x="1143000" y="3810000"/>
              <a:ext cx="10668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page C</a:t>
              </a:r>
            </a:p>
          </p:txBody>
        </p:sp>
        <p:sp>
          <p:nvSpPr>
            <p:cNvPr id="18" name="Folded Corner 17"/>
            <p:cNvSpPr>
              <a:spLocks noChangeArrowheads="1"/>
            </p:cNvSpPr>
            <p:nvPr/>
          </p:nvSpPr>
          <p:spPr bwMode="auto">
            <a:xfrm>
              <a:off x="2667000" y="32766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19" name="Folded Corner 18"/>
            <p:cNvSpPr>
              <a:spLocks noChangeArrowheads="1"/>
            </p:cNvSpPr>
            <p:nvPr/>
          </p:nvSpPr>
          <p:spPr bwMode="auto">
            <a:xfrm>
              <a:off x="2667000" y="3810000"/>
              <a:ext cx="838200" cy="457200"/>
            </a:xfrm>
            <a:prstGeom prst="foldedCorner">
              <a:avLst>
                <a:gd name="adj" fmla="val 41065"/>
              </a:avLst>
            </a:prstGeom>
            <a:solidFill>
              <a:srgbClr val="D9D9D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grpSp>
          <p:nvGrpSpPr>
            <p:cNvPr id="15398" name="Group 22"/>
            <p:cNvGrpSpPr>
              <a:grpSpLocks/>
            </p:cNvGrpSpPr>
            <p:nvPr/>
          </p:nvGrpSpPr>
          <p:grpSpPr bwMode="auto">
            <a:xfrm>
              <a:off x="1752600" y="2133600"/>
              <a:ext cx="1219200" cy="533400"/>
              <a:chOff x="5029200" y="2209800"/>
              <a:chExt cx="1219200" cy="533400"/>
            </a:xfrm>
          </p:grpSpPr>
          <p:sp>
            <p:nvSpPr>
              <p:cNvPr id="14" name="Rounded Rectangle 13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Rounded Rectangle 20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ounded Rectangle 21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cxnSp>
          <p:nvCxnSpPr>
            <p:cNvPr id="41" name="Shape 40"/>
            <p:cNvCxnSpPr>
              <a:cxnSpLocks noChangeShapeType="1"/>
              <a:stCxn id="15392" idx="3"/>
            </p:cNvCxnSpPr>
            <p:nvPr/>
          </p:nvCxnSpPr>
          <p:spPr bwMode="auto">
            <a:xfrm flipV="1">
              <a:off x="2209800" y="2667000"/>
              <a:ext cx="152400" cy="3048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hape 42"/>
            <p:cNvCxnSpPr>
              <a:cxnSpLocks noChangeShapeType="1"/>
              <a:stCxn id="15394" idx="3"/>
            </p:cNvCxnSpPr>
            <p:nvPr/>
          </p:nvCxnSpPr>
          <p:spPr bwMode="auto">
            <a:xfrm flipV="1">
              <a:off x="2209800" y="2667000"/>
              <a:ext cx="152400" cy="8382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hape 44"/>
            <p:cNvCxnSpPr>
              <a:cxnSpLocks noChangeShapeType="1"/>
              <a:stCxn id="15395" idx="3"/>
            </p:cNvCxnSpPr>
            <p:nvPr/>
          </p:nvCxnSpPr>
          <p:spPr bwMode="auto">
            <a:xfrm flipV="1">
              <a:off x="2209800" y="2667000"/>
              <a:ext cx="152400" cy="1371600"/>
            </a:xfrm>
            <a:prstGeom prst="bentConnector2">
              <a:avLst/>
            </a:prstGeom>
            <a:noFill/>
            <a:ln w="25400">
              <a:solidFill>
                <a:srgbClr val="000000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2209800" y="30464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2209800" y="35798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>
              <a:off x="2209800" y="4113213"/>
              <a:ext cx="457200" cy="158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405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572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3810000" y="1295400"/>
            <a:ext cx="2514600" cy="3505200"/>
            <a:chOff x="3810000" y="1295400"/>
            <a:chExt cx="2514600" cy="3505200"/>
          </a:xfrm>
        </p:grpSpPr>
        <p:sp>
          <p:nvSpPr>
            <p:cNvPr id="15378" name="TextBox 9"/>
            <p:cNvSpPr txBox="1">
              <a:spLocks noChangeArrowheads="1"/>
            </p:cNvSpPr>
            <p:nvPr/>
          </p:nvSpPr>
          <p:spPr bwMode="auto">
            <a:xfrm>
              <a:off x="38100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Front Controller</a:t>
              </a:r>
            </a:p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(J2EE servlet)</a:t>
              </a:r>
            </a:p>
          </p:txBody>
        </p:sp>
        <p:sp>
          <p:nvSpPr>
            <p:cNvPr id="15379" name="Rectangle 4"/>
            <p:cNvSpPr>
              <a:spLocks noChangeArrowheads="1"/>
            </p:cNvSpPr>
            <p:nvPr/>
          </p:nvSpPr>
          <p:spPr bwMode="auto">
            <a:xfrm>
              <a:off x="4038600" y="3124200"/>
              <a:ext cx="838200" cy="45720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/>
                <a:t>app</a:t>
              </a:r>
            </a:p>
          </p:txBody>
        </p:sp>
        <p:grpSp>
          <p:nvGrpSpPr>
            <p:cNvPr id="15380" name="Group 23"/>
            <p:cNvGrpSpPr>
              <a:grpSpLocks/>
            </p:cNvGrpSpPr>
            <p:nvPr/>
          </p:nvGrpSpPr>
          <p:grpSpPr bwMode="auto">
            <a:xfrm>
              <a:off x="4572000" y="2362200"/>
              <a:ext cx="1219200" cy="533400"/>
              <a:chOff x="5029200" y="2209800"/>
              <a:chExt cx="1219200" cy="533400"/>
            </a:xfrm>
          </p:grpSpPr>
          <p:sp>
            <p:nvSpPr>
              <p:cNvPr id="25" name="Rounded Rectangle 24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Rounded Rectangle 25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Rounded Rectangle 26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81" name="Group 34"/>
            <p:cNvGrpSpPr>
              <a:grpSpLocks/>
            </p:cNvGrpSpPr>
            <p:nvPr/>
          </p:nvGrpSpPr>
          <p:grpSpPr bwMode="auto">
            <a:xfrm>
              <a:off x="5334000" y="3048000"/>
              <a:ext cx="990600" cy="609600"/>
              <a:chOff x="5334000" y="3505200"/>
              <a:chExt cx="990600" cy="609600"/>
            </a:xfrm>
          </p:grpSpPr>
          <p:sp>
            <p:nvSpPr>
              <p:cNvPr id="28" name="Folded Corner 27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Folded Corner 28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Folded Corner 29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57" name="Shape 56"/>
            <p:cNvCxnSpPr>
              <a:cxnSpLocks noChangeShapeType="1"/>
              <a:stCxn id="15379" idx="3"/>
            </p:cNvCxnSpPr>
            <p:nvPr/>
          </p:nvCxnSpPr>
          <p:spPr bwMode="auto">
            <a:xfrm flipV="1">
              <a:off x="4876800" y="2895600"/>
              <a:ext cx="381000" cy="45720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Arrow Connector 58"/>
            <p:cNvCxnSpPr>
              <a:cxnSpLocks noChangeShapeType="1"/>
            </p:cNvCxnSpPr>
            <p:nvPr/>
          </p:nvCxnSpPr>
          <p:spPr bwMode="auto">
            <a:xfrm>
              <a:off x="4876800" y="3505200"/>
              <a:ext cx="4572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 type="arrow" w="med" len="med"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84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1910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6400800" y="1295400"/>
            <a:ext cx="2133600" cy="3657600"/>
            <a:chOff x="6400800" y="1295400"/>
            <a:chExt cx="2133600" cy="3657600"/>
          </a:xfrm>
        </p:grpSpPr>
        <p:sp>
          <p:nvSpPr>
            <p:cNvPr id="15367" name="TextBox 1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1336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2D2D8A"/>
                  </a:solidFill>
                  <a:latin typeface="Helvetica" panose="020B0604020202020204" pitchFamily="34" charset="0"/>
                </a:rPr>
                <a:t>Template View (PHP)</a:t>
              </a:r>
            </a:p>
          </p:txBody>
        </p:sp>
        <p:grpSp>
          <p:nvGrpSpPr>
            <p:cNvPr id="15368" name="Group 30"/>
            <p:cNvGrpSpPr>
              <a:grpSpLocks/>
            </p:cNvGrpSpPr>
            <p:nvPr/>
          </p:nvGrpSpPr>
          <p:grpSpPr bwMode="auto">
            <a:xfrm>
              <a:off x="7086600" y="2438400"/>
              <a:ext cx="1219200" cy="533400"/>
              <a:chOff x="5029200" y="2209800"/>
              <a:chExt cx="1219200" cy="533400"/>
            </a:xfrm>
          </p:grpSpPr>
          <p:sp>
            <p:nvSpPr>
              <p:cNvPr id="32" name="Rounded Rectangle 31"/>
              <p:cNvSpPr>
                <a:spLocks noChangeArrowheads="1"/>
              </p:cNvSpPr>
              <p:nvPr/>
            </p:nvSpPr>
            <p:spPr bwMode="auto">
              <a:xfrm>
                <a:off x="5029200" y="22098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Rounded Rectangle 32"/>
              <p:cNvSpPr>
                <a:spLocks noChangeArrowheads="1"/>
              </p:cNvSpPr>
              <p:nvPr/>
            </p:nvSpPr>
            <p:spPr bwMode="auto">
              <a:xfrm>
                <a:off x="5105400" y="22860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5181600" y="2362200"/>
                <a:ext cx="1066800" cy="381000"/>
              </a:xfrm>
              <a:prstGeom prst="roundRect">
                <a:avLst>
                  <a:gd name="adj" fmla="val 40597"/>
                </a:avLst>
              </a:prstGeom>
              <a:solidFill>
                <a:srgbClr val="7575D1"/>
              </a:solidFill>
              <a:ln w="9525">
                <a:solidFill>
                  <a:srgbClr val="B6DCD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models</a:t>
                </a:r>
              </a:p>
            </p:txBody>
          </p:sp>
        </p:grpSp>
        <p:grpSp>
          <p:nvGrpSpPr>
            <p:cNvPr id="15369" name="Group 35"/>
            <p:cNvGrpSpPr>
              <a:grpSpLocks/>
            </p:cNvGrpSpPr>
            <p:nvPr/>
          </p:nvGrpSpPr>
          <p:grpSpPr bwMode="auto">
            <a:xfrm>
              <a:off x="7239000" y="3429000"/>
              <a:ext cx="990600" cy="609600"/>
              <a:chOff x="5334000" y="3505200"/>
              <a:chExt cx="990600" cy="609600"/>
            </a:xfrm>
          </p:grpSpPr>
          <p:sp>
            <p:nvSpPr>
              <p:cNvPr id="37" name="Folded Corner 36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olded Corner 37"/>
              <p:cNvSpPr>
                <a:spLocks noChangeArrowheads="1"/>
              </p:cNvSpPr>
              <p:nvPr/>
            </p:nvSpPr>
            <p:spPr bwMode="auto">
              <a:xfrm>
                <a:off x="5410200" y="35814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olded Corner 38"/>
              <p:cNvSpPr>
                <a:spLocks noChangeArrowheads="1"/>
              </p:cNvSpPr>
              <p:nvPr/>
            </p:nvSpPr>
            <p:spPr bwMode="auto">
              <a:xfrm>
                <a:off x="5486400" y="3657600"/>
                <a:ext cx="838200" cy="457200"/>
              </a:xfrm>
              <a:prstGeom prst="foldedCorner">
                <a:avLst>
                  <a:gd name="adj" fmla="val 41065"/>
                </a:avLst>
              </a:prstGeom>
              <a:solidFill>
                <a:srgbClr val="D9D9D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views</a:t>
                </a:r>
              </a:p>
            </p:txBody>
          </p:sp>
        </p:grpSp>
        <p:cxnSp>
          <p:nvCxnSpPr>
            <p:cNvPr id="63" name="Straight Arrow Connector 62"/>
            <p:cNvCxnSpPr>
              <a:cxnSpLocks noChangeShapeType="1"/>
              <a:stCxn id="34" idx="2"/>
            </p:cNvCxnSpPr>
            <p:nvPr/>
          </p:nvCxnSpPr>
          <p:spPr bwMode="auto">
            <a:xfrm rot="5400000">
              <a:off x="7543801" y="3200400"/>
              <a:ext cx="457200" cy="317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371" name="Picture 9" descr="firef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63426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99FC64-F04C-4C75-B67B-7CBF8CBB0528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6387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1371600" y="3124200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All MVC apps have both a 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client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part (e.g. 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browser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) and a 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“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cloud</a:t>
            </a:r>
            <a:r>
              <a:rPr lang="ja-JP" altLang="en-US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”</a:t>
            </a:r>
            <a:r>
              <a:rPr lang="en-US" altLang="ja-JP" b="1" dirty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 part (e.g. Rails </a:t>
            </a:r>
            <a:r>
              <a:rPr lang="en-US" altLang="ja-JP" b="1" dirty="0" smtClean="0">
                <a:ln>
                  <a:solidFill>
                    <a:schemeClr val="tx1"/>
                  </a:solidFill>
                </a:ln>
                <a:solidFill>
                  <a:srgbClr val="66FF33"/>
                </a:solidFill>
                <a:latin typeface="Helvetica" panose="020B0604020202020204" pitchFamily="34" charset="0"/>
              </a:rPr>
              <a:t>app)</a:t>
            </a:r>
            <a:endParaRPr lang="en-US" altLang="en-US" b="1" dirty="0">
              <a:ln>
                <a:solidFill>
                  <a:schemeClr val="tx1"/>
                </a:solidFill>
              </a:ln>
              <a:solidFill>
                <a:srgbClr val="66FF33"/>
              </a:solidFill>
              <a:latin typeface="Helvetica" panose="020B0604020202020204" pitchFamily="34" charset="0"/>
            </a:endParaRPr>
          </a:p>
        </p:txBody>
      </p:sp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1371600" y="41544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99CC00"/>
                </a:solidFill>
                <a:latin typeface="Helvetica" panose="020B0604020202020204" pitchFamily="34" charset="0"/>
              </a:rPr>
              <a:t>Model-View-Controller is just one of several possible ways to structure a SaaS </a:t>
            </a:r>
            <a:r>
              <a:rPr lang="en-US" altLang="en-US" b="1" dirty="0" smtClean="0">
                <a:solidFill>
                  <a:srgbClr val="99CC00"/>
                </a:solidFill>
                <a:latin typeface="Helvetica" panose="020B0604020202020204" pitchFamily="34" charset="0"/>
              </a:rPr>
              <a:t>app</a:t>
            </a:r>
            <a:endParaRPr lang="en-US" altLang="en-US" b="1" dirty="0">
              <a:solidFill>
                <a:srgbClr val="99CC00"/>
              </a:solidFill>
              <a:latin typeface="Helvetica" panose="020B0604020202020204" pitchFamily="34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1371600" y="5068888"/>
            <a:ext cx="6705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6699"/>
                </a:solidFill>
              </a:rPr>
              <a:t>Peer-to-peer apps (vs. client-server apps) can be structured as </a:t>
            </a:r>
            <a:r>
              <a:rPr lang="en-US" altLang="en-US" b="1" dirty="0" smtClean="0">
                <a:solidFill>
                  <a:srgbClr val="FF6699"/>
                </a:solidFill>
              </a:rPr>
              <a:t>Model-View-Controller</a:t>
            </a:r>
            <a:endParaRPr lang="en-US" altLang="en-US" b="1" dirty="0">
              <a:solidFill>
                <a:srgbClr val="FF6699"/>
              </a:solidFill>
              <a:latin typeface="Symbol" panose="05050102010706020507" pitchFamily="18" charset="2"/>
            </a:endParaRPr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960438" y="2325687"/>
            <a:ext cx="7116762" cy="1200328"/>
            <a:chOff x="960651" y="1743731"/>
            <a:chExt cx="7116549" cy="901739"/>
          </a:xfrm>
        </p:grpSpPr>
        <p:sp>
          <p:nvSpPr>
            <p:cNvPr id="17418" name="TextBox 2"/>
            <p:cNvSpPr txBox="1">
              <a:spLocks noChangeArrowheads="1"/>
            </p:cNvSpPr>
            <p:nvPr/>
          </p:nvSpPr>
          <p:spPr bwMode="auto">
            <a:xfrm>
              <a:off x="1371600" y="1743731"/>
              <a:ext cx="6705600" cy="901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9900"/>
                  </a:solidFill>
                  <a:latin typeface="Helvetica" panose="020B0604020202020204" pitchFamily="34" charset="0"/>
                </a:rPr>
                <a:t>In SaaS apps on the Web, controller actions and view contents are transmitted using HTTP.</a:t>
              </a:r>
            </a:p>
          </p:txBody>
        </p:sp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960651" y="1809748"/>
              <a:ext cx="492428" cy="34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Helvetica" panose="020B0604020202020204" pitchFamily="34" charset="0"/>
                  <a:ea typeface="MS Gothic" panose="020B0609070205080204" pitchFamily="49" charset="-128"/>
                </a:rPr>
                <a:t>☐</a:t>
              </a:r>
            </a:p>
          </p:txBody>
        </p:sp>
      </p:grp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960438" y="33432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960438" y="42576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5" name="Rectangle 9"/>
          <p:cNvSpPr>
            <a:spLocks noChangeArrowheads="1"/>
          </p:cNvSpPr>
          <p:nvPr/>
        </p:nvSpPr>
        <p:spPr bwMode="auto">
          <a:xfrm>
            <a:off x="947738" y="51562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☐</a:t>
            </a:r>
            <a:endParaRPr lang="en-US" altLang="en-US"/>
          </a:p>
        </p:txBody>
      </p:sp>
      <p:sp>
        <p:nvSpPr>
          <p:cNvPr id="1741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52F0B4F-1758-4A22-9E55-EBE3F7A02E46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761899" y="483393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Which statement is </a:t>
            </a:r>
            <a:r>
              <a:rPr lang="en-US" altLang="en-US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z="3200" dirty="0">
                <a:solidFill>
                  <a:srgbClr val="000000"/>
                </a:solidFill>
                <a:latin typeface="Helvetica" panose="020B0604020202020204" pitchFamily="34" charset="0"/>
              </a:rPr>
              <a:t> true about the Model-View-Controller (MVC) architectural pattern:</a:t>
            </a:r>
            <a:endParaRPr lang="en-US" altLang="en-US" sz="2800" dirty="0">
              <a:solidFill>
                <a:srgbClr val="333399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DC36A2-F9C7-44A3-9E42-73E7AD74F64B}" type="slidenum">
              <a:rPr lang="en-US" altLang="en-US" sz="1400"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Helvetica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1447800"/>
            <a:ext cx="8534400" cy="4648200"/>
          </a:xfrm>
          <a:prstGeom prst="rect">
            <a:avLst/>
          </a:prstGeom>
          <a:solidFill>
            <a:srgbClr val="FF0000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3900" dirty="0" smtClean="0">
                <a:solidFill>
                  <a:schemeClr val="bg1"/>
                </a:solidFill>
                <a:latin typeface="Arial Black"/>
                <a:ea typeface="+mn-ea"/>
                <a:cs typeface="Arial Black"/>
              </a:rPr>
              <a:t>END</a:t>
            </a:r>
            <a:endParaRPr lang="en-US" sz="23900" dirty="0">
              <a:solidFill>
                <a:schemeClr val="bg1"/>
              </a:solidFill>
              <a:latin typeface="Arial Black"/>
              <a:ea typeface="+mn-ea"/>
              <a:cs typeface="Arial Black"/>
            </a:endParaRPr>
          </a:p>
        </p:txBody>
      </p:sp>
      <p:sp>
        <p:nvSpPr>
          <p:cNvPr id="19459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LabHelvetica">
  <a:themeElements>
    <a:clrScheme name="RADLabHelvetic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ADLab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ADLabHelvetic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LabHelvetic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LabHelvetic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Lecture.pot</Template>
  <TotalTime>12982</TotalTime>
  <Words>2593</Words>
  <Application>Microsoft Office PowerPoint</Application>
  <PresentationFormat>On-screen Show (4:3)</PresentationFormat>
  <Paragraphs>483</Paragraphs>
  <Slides>54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MS Gothic</vt:lpstr>
      <vt:lpstr>MS PGothic</vt:lpstr>
      <vt:lpstr>MS PGothic</vt:lpstr>
      <vt:lpstr>Arial</vt:lpstr>
      <vt:lpstr>Arial Black</vt:lpstr>
      <vt:lpstr>Arial Narrow</vt:lpstr>
      <vt:lpstr>Courier</vt:lpstr>
      <vt:lpstr>Helvetica</vt:lpstr>
      <vt:lpstr>Lucida Sans Typewriter</vt:lpstr>
      <vt:lpstr>Symbol</vt:lpstr>
      <vt:lpstr>Times</vt:lpstr>
      <vt:lpstr>Wingdings</vt:lpstr>
      <vt:lpstr>RADLabHelvetica</vt:lpstr>
      <vt:lpstr>Image</vt:lpstr>
      <vt:lpstr>Model-View-Controller</vt:lpstr>
      <vt:lpstr>Whither Frameworks?</vt:lpstr>
      <vt:lpstr>Chapter 2 Overview</vt:lpstr>
      <vt:lpstr>The MVC Design Pattern</vt:lpstr>
      <vt:lpstr>Each Entity Has a Model, Controller, &amp; Set of Views</vt:lpstr>
      <vt:lpstr>Alternatives to MVC</vt:lpstr>
      <vt:lpstr>PowerPoint Presentation</vt:lpstr>
      <vt:lpstr>PowerPoint Presentation</vt:lpstr>
      <vt:lpstr>PowerPoint Presentation</vt:lpstr>
      <vt:lpstr>Models, Databases, and Active Record</vt:lpstr>
      <vt:lpstr>Data Storage</vt:lpstr>
      <vt:lpstr>Chapter 2 Overview</vt:lpstr>
      <vt:lpstr>In-Memory vs. In-Storage Objects</vt:lpstr>
      <vt:lpstr>Rails Models Store Data in Relational Databases (RDBMS)</vt:lpstr>
      <vt:lpstr>Alternative: DataMapper</vt:lpstr>
      <vt:lpstr>PowerPoint Presentation</vt:lpstr>
      <vt:lpstr>PowerPoint Presentation</vt:lpstr>
      <vt:lpstr>PowerPoint Presentation</vt:lpstr>
      <vt:lpstr>Controllers, Routes, and RESTfulness</vt:lpstr>
      <vt:lpstr>Design for SOA</vt:lpstr>
      <vt:lpstr>Chapter 2 Overview</vt:lpstr>
      <vt:lpstr>REST (Representational State Transfer) - R. Fielding, 2000</vt:lpstr>
      <vt:lpstr>Routes</vt:lpstr>
      <vt:lpstr>Brief Intro to Rails’ Routing Subsystem</vt:lpstr>
      <vt:lpstr>GET /movies/3/edit  HTTP/1.0</vt:lpstr>
      <vt:lpstr>PowerPoint Presentation</vt:lpstr>
      <vt:lpstr>PowerPoint Presentation</vt:lpstr>
      <vt:lpstr>PowerPoint Presentation</vt:lpstr>
      <vt:lpstr>Template Views and Haml</vt:lpstr>
      <vt:lpstr>HTML Generation</vt:lpstr>
      <vt:lpstr>Chapter 2 Overview</vt:lpstr>
      <vt:lpstr>Template View Pattern</vt:lpstr>
      <vt:lpstr>Haml is HTML on a Diet</vt:lpstr>
      <vt:lpstr>Don’t Put Code in Your Views</vt:lpstr>
      <vt:lpstr>PowerPoint Presentation</vt:lpstr>
      <vt:lpstr>PowerPoint Presentation</vt:lpstr>
      <vt:lpstr>PowerPoint Presentation</vt:lpstr>
      <vt:lpstr>Summary &amp; Reflections:  SaaS Architecture (Engineering Software as a Service §2.9-2.10)</vt:lpstr>
      <vt:lpstr>The Big Picture (Technologies)</vt:lpstr>
      <vt:lpstr>c. 2008: “Rails doesn’t scale”</vt:lpstr>
      <vt:lpstr>Frameworks, Apps, Design Patterns</vt:lpstr>
      <vt:lpstr>Architecture is About Alternatives</vt:lpstr>
      <vt:lpstr>Summary: Architecture &amp; Rails</vt:lpstr>
      <vt:lpstr>PowerPoint Presentation</vt:lpstr>
      <vt:lpstr>PowerPoint Presentation</vt:lpstr>
      <vt:lpstr>PowerPoint Presentation</vt:lpstr>
      <vt:lpstr>Hello Rails: from Zero to CRUD (Engineering Software as a Service §4.1)</vt:lpstr>
      <vt:lpstr>Connecting Arch. Concepts to Rails Apps</vt:lpstr>
      <vt:lpstr>Rails as an MVC Framework</vt:lpstr>
      <vt:lpstr>A Trip Through a Rails App</vt:lpstr>
      <vt:lpstr>Rails Philosophy</vt:lpstr>
      <vt:lpstr>PowerPoint Presentation</vt:lpstr>
      <vt:lpstr>PowerPoint Presentation</vt:lpstr>
      <vt:lpstr>PowerPoint Presentation</vt:lpstr>
    </vt:vector>
  </TitlesOfParts>
  <Company>Armando Fox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98/198: Web 2.0 Applications Using Ruby on Rails</dc:title>
  <dc:creator>Hank Walker</dc:creator>
  <cp:lastModifiedBy>Walker, Duncan M</cp:lastModifiedBy>
  <cp:revision>487</cp:revision>
  <dcterms:created xsi:type="dcterms:W3CDTF">2012-09-10T17:29:01Z</dcterms:created>
  <dcterms:modified xsi:type="dcterms:W3CDTF">2016-02-03T19:31:12Z</dcterms:modified>
</cp:coreProperties>
</file>