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55"/>
  </p:notesMasterIdLst>
  <p:handoutMasterIdLst>
    <p:handoutMasterId r:id="rId56"/>
  </p:handoutMasterIdLst>
  <p:sldIdLst>
    <p:sldId id="626" r:id="rId2"/>
    <p:sldId id="627" r:id="rId3"/>
    <p:sldId id="628" r:id="rId4"/>
    <p:sldId id="629" r:id="rId5"/>
    <p:sldId id="630" r:id="rId6"/>
    <p:sldId id="668" r:id="rId7"/>
    <p:sldId id="631" r:id="rId8"/>
    <p:sldId id="667" r:id="rId9"/>
    <p:sldId id="633" r:id="rId10"/>
    <p:sldId id="634" r:id="rId11"/>
    <p:sldId id="635" r:id="rId12"/>
    <p:sldId id="636" r:id="rId13"/>
    <p:sldId id="637" r:id="rId14"/>
    <p:sldId id="666" r:id="rId15"/>
    <p:sldId id="638" r:id="rId16"/>
    <p:sldId id="665" r:id="rId17"/>
    <p:sldId id="640" r:id="rId18"/>
    <p:sldId id="641" r:id="rId19"/>
    <p:sldId id="642" r:id="rId20"/>
    <p:sldId id="643" r:id="rId21"/>
    <p:sldId id="644" r:id="rId22"/>
    <p:sldId id="669" r:id="rId23"/>
    <p:sldId id="645" r:id="rId24"/>
    <p:sldId id="664" r:id="rId25"/>
    <p:sldId id="647" r:id="rId26"/>
    <p:sldId id="648" r:id="rId27"/>
    <p:sldId id="649" r:id="rId28"/>
    <p:sldId id="650" r:id="rId29"/>
    <p:sldId id="651" r:id="rId30"/>
    <p:sldId id="670" r:id="rId31"/>
    <p:sldId id="652" r:id="rId32"/>
    <p:sldId id="663" r:id="rId33"/>
    <p:sldId id="654" r:id="rId34"/>
    <p:sldId id="655" r:id="rId35"/>
    <p:sldId id="656" r:id="rId36"/>
    <p:sldId id="657" r:id="rId37"/>
    <p:sldId id="671" r:id="rId38"/>
    <p:sldId id="658" r:id="rId39"/>
    <p:sldId id="662" r:id="rId40"/>
    <p:sldId id="610" r:id="rId41"/>
    <p:sldId id="625" r:id="rId42"/>
    <p:sldId id="609" r:id="rId43"/>
    <p:sldId id="617" r:id="rId44"/>
    <p:sldId id="618" r:id="rId45"/>
    <p:sldId id="619" r:id="rId46"/>
    <p:sldId id="620" r:id="rId47"/>
    <p:sldId id="621" r:id="rId48"/>
    <p:sldId id="622" r:id="rId49"/>
    <p:sldId id="623" r:id="rId50"/>
    <p:sldId id="624" r:id="rId51"/>
    <p:sldId id="672" r:id="rId52"/>
    <p:sldId id="614" r:id="rId53"/>
    <p:sldId id="615" r:id="rId5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99"/>
    <a:srgbClr val="99CC00"/>
    <a:srgbClr val="66FF33"/>
    <a:srgbClr val="FF9900"/>
    <a:srgbClr val="000080"/>
    <a:srgbClr val="408000"/>
    <a:srgbClr val="00FF00"/>
    <a:srgbClr val="FF8000"/>
    <a:srgbClr val="FF0000"/>
    <a:srgbClr val="0020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236" autoAdjust="0"/>
  </p:normalViewPr>
  <p:slideViewPr>
    <p:cSldViewPr showGuides="1">
      <p:cViewPr varScale="1">
        <p:scale>
          <a:sx n="59" d="100"/>
          <a:sy n="59" d="100"/>
        </p:scale>
        <p:origin x="2088" y="42"/>
      </p:cViewPr>
      <p:guideLst>
        <p:guide orient="horz" pos="2160"/>
        <p:guide pos="2880"/>
      </p:guideLst>
    </p:cSldViewPr>
  </p:slideViewPr>
  <p:outlineViewPr>
    <p:cViewPr>
      <p:scale>
        <a:sx n="33" d="100"/>
        <a:sy n="33" d="100"/>
      </p:scale>
      <p:origin x="0" y="3024"/>
    </p:cViewPr>
  </p:outlineViewPr>
  <p:notesTextViewPr>
    <p:cViewPr>
      <p:scale>
        <a:sx n="100" d="100"/>
        <a:sy n="100" d="100"/>
      </p:scale>
      <p:origin x="0" y="0"/>
    </p:cViewPr>
  </p:notesTextViewPr>
  <p:sorterViewPr>
    <p:cViewPr varScale="1">
      <p:scale>
        <a:sx n="1" d="1"/>
        <a:sy n="1" d="1"/>
      </p:scale>
      <p:origin x="0" y="-22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pitchFamily="1" charset="0"/>
                <a:ea typeface="ＭＳ Ｐゴシック" pitchFamily="1" charset="-128"/>
                <a:cs typeface="ＭＳ Ｐゴシック" pitchFamily="1"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8438BD33-5349-4CE0-B2A0-00638266F161}" type="datetime1">
              <a:rPr lang="en-US" altLang="en-US"/>
              <a:pPr/>
              <a:t>10/11/2016</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pitchFamily="1" charset="0"/>
                <a:ea typeface="ＭＳ Ｐゴシック" pitchFamily="1" charset="-128"/>
                <a:cs typeface="ＭＳ Ｐゴシック" pitchFamily="1"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482D892-EDF2-42BD-AEE5-95B65E26AC30}" type="slidenum">
              <a:rPr lang="en-US" altLang="en-US"/>
              <a:pPr/>
              <a:t>‹#›</a:t>
            </a:fld>
            <a:endParaRPr lang="en-US" altLang="en-US"/>
          </a:p>
        </p:txBody>
      </p:sp>
    </p:spTree>
    <p:extLst>
      <p:ext uri="{BB962C8B-B14F-4D97-AF65-F5344CB8AC3E}">
        <p14:creationId xmlns:p14="http://schemas.microsoft.com/office/powerpoint/2010/main" val="11809550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 charset="0"/>
                <a:ea typeface="ＭＳ Ｐゴシック" pitchFamily="1" charset="-128"/>
                <a:cs typeface="ＭＳ Ｐゴシック" pitchFamily="1" charset="-128"/>
              </a:defRPr>
            </a:lvl1pPr>
          </a:lstStyle>
          <a:p>
            <a:pPr>
              <a:defRPr/>
            </a:pPr>
            <a:endParaRPr lang="en-US"/>
          </a:p>
        </p:txBody>
      </p:sp>
      <p:sp>
        <p:nvSpPr>
          <p:cNvPr id="2355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 charset="0"/>
                <a:ea typeface="ＭＳ Ｐゴシック" pitchFamily="1" charset="-128"/>
                <a:cs typeface="ＭＳ Ｐゴシック" pitchFamily="1" charset="-128"/>
              </a:defRPr>
            </a:lvl1pPr>
          </a:lstStyle>
          <a:p>
            <a:pPr>
              <a:defRPr/>
            </a:pPr>
            <a:endParaRPr 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55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 charset="0"/>
                <a:ea typeface="ＭＳ Ｐゴシック" pitchFamily="1" charset="-128"/>
                <a:cs typeface="ＭＳ Ｐゴシック" pitchFamily="1" charset="-128"/>
              </a:defRPr>
            </a:lvl1pPr>
          </a:lstStyle>
          <a:p>
            <a:pPr>
              <a:defRPr/>
            </a:pPr>
            <a:endParaRPr lang="en-US"/>
          </a:p>
        </p:txBody>
      </p:sp>
      <p:sp>
        <p:nvSpPr>
          <p:cNvPr id="2355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9F1C6C6-6BBC-4F5D-B4B2-9E4061F3C8C8}" type="slidenum">
              <a:rPr lang="en-US" altLang="en-US"/>
              <a:pPr/>
              <a:t>‹#›</a:t>
            </a:fld>
            <a:endParaRPr lang="en-US" altLang="en-US"/>
          </a:p>
        </p:txBody>
      </p:sp>
    </p:spTree>
    <p:extLst>
      <p:ext uri="{BB962C8B-B14F-4D97-AF65-F5344CB8AC3E}">
        <p14:creationId xmlns:p14="http://schemas.microsoft.com/office/powerpoint/2010/main" val="213134324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ln/>
        </p:spPr>
      </p:sp>
      <p:sp>
        <p:nvSpPr>
          <p:cNvPr id="10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TCWWWH – The Code We Wish We Had</a:t>
            </a:r>
          </a:p>
          <a:p>
            <a:r>
              <a:rPr lang="en-US" altLang="en-US" dirty="0" smtClean="0">
                <a:latin typeface="Arial" panose="020B0604020202020204" pitchFamily="34" charset="0"/>
              </a:rPr>
              <a:t>DRY out code using Before block while we're at it</a:t>
            </a:r>
          </a:p>
        </p:txBody>
      </p:sp>
      <p:sp>
        <p:nvSpPr>
          <p:cNvPr id="102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4DEEA38-16AD-43B4-A1F4-86632037CAA3}" type="slidenum">
              <a:rPr lang="en-US" altLang="en-US" sz="1200"/>
              <a:pPr eaLnBrk="1" hangingPunct="1"/>
              <a:t>2</a:t>
            </a:fld>
            <a:endParaRPr lang="en-US" altLang="en-US" sz="1200"/>
          </a:p>
        </p:txBody>
      </p:sp>
    </p:spTree>
    <p:extLst>
      <p:ext uri="{BB962C8B-B14F-4D97-AF65-F5344CB8AC3E}">
        <p14:creationId xmlns:p14="http://schemas.microsoft.com/office/powerpoint/2010/main" val="1217395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a:ln/>
        </p:spPr>
      </p:sp>
      <p:sp>
        <p:nvSpPr>
          <p:cNvPr id="460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AutoNum type="alphaUcPeriod"/>
            </a:pPr>
            <a:r>
              <a:rPr lang="en-US" altLang="en-US" dirty="0" smtClean="0">
                <a:latin typeface="Arial" panose="020B0604020202020204" pitchFamily="34" charset="0"/>
              </a:rPr>
              <a:t>True. This allows sections of code to be tested in isolation.</a:t>
            </a:r>
          </a:p>
          <a:p>
            <a:pPr marL="228600" indent="-228600">
              <a:buAutoNum type="alphaUcPeriod"/>
            </a:pPr>
            <a:r>
              <a:rPr lang="en-US" altLang="en-US" dirty="0" smtClean="0">
                <a:latin typeface="Arial" panose="020B0604020202020204" pitchFamily="34" charset="0"/>
              </a:rPr>
              <a:t>True. It is much easier to find and fix coding</a:t>
            </a:r>
            <a:r>
              <a:rPr lang="en-US" altLang="en-US" baseline="0" dirty="0" smtClean="0">
                <a:latin typeface="Arial" panose="020B0604020202020204" pitchFamily="34" charset="0"/>
              </a:rPr>
              <a:t> errors at unit test than at a higher layer in the design.</a:t>
            </a:r>
          </a:p>
          <a:p>
            <a:pPr marL="228600" indent="-228600">
              <a:buAutoNum type="alphaUcPeriod"/>
            </a:pPr>
            <a:r>
              <a:rPr lang="en-US" altLang="en-US" baseline="0" dirty="0" smtClean="0">
                <a:latin typeface="Arial" panose="020B0604020202020204" pitchFamily="34" charset="0"/>
              </a:rPr>
              <a:t>True. It is possible to test the API between modules before a module is complete. For example, the unhappy path may not exist yet.</a:t>
            </a:r>
            <a:endParaRPr lang="en-US" altLang="en-US" dirty="0" smtClean="0">
              <a:latin typeface="Arial" panose="020B0604020202020204" pitchFamily="34" charset="0"/>
            </a:endParaRPr>
          </a:p>
          <a:p>
            <a:pPr marL="228600" indent="-228600">
              <a:buAutoNum type="alphaUcPeriod"/>
            </a:pPr>
            <a:r>
              <a:rPr lang="en-US" altLang="en-US" dirty="0" smtClean="0">
                <a:latin typeface="Arial" panose="020B0604020202020204" pitchFamily="34" charset="0"/>
              </a:rPr>
              <a:t>False. Unit</a:t>
            </a:r>
            <a:r>
              <a:rPr lang="en-US" altLang="en-US" baseline="0" dirty="0" smtClean="0">
                <a:latin typeface="Arial" panose="020B0604020202020204" pitchFamily="34" charset="0"/>
              </a:rPr>
              <a:t> tests check the correctness of units, but do not test the correctness of API usage across units (integration tests).</a:t>
            </a:r>
            <a:endParaRPr lang="en-US" altLang="en-US" dirty="0" smtClean="0">
              <a:latin typeface="Arial" panose="020B0604020202020204" pitchFamily="34" charset="0"/>
            </a:endParaRPr>
          </a:p>
        </p:txBody>
      </p:sp>
      <p:sp>
        <p:nvSpPr>
          <p:cNvPr id="460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69FFEAF-4BA6-446B-9BD1-0B920ABBD297}" type="slidenum">
              <a:rPr lang="en-US" altLang="en-US" sz="1200">
                <a:solidFill>
                  <a:srgbClr val="000000"/>
                </a:solidFill>
              </a:rPr>
              <a:pPr eaLnBrk="1" hangingPunct="1"/>
              <a:t>31</a:t>
            </a:fld>
            <a:endParaRPr lang="en-US" altLang="en-US" sz="1200">
              <a:solidFill>
                <a:srgbClr val="000000"/>
              </a:solidFill>
            </a:endParaRPr>
          </a:p>
        </p:txBody>
      </p:sp>
    </p:spTree>
    <p:extLst>
      <p:ext uri="{BB962C8B-B14F-4D97-AF65-F5344CB8AC3E}">
        <p14:creationId xmlns:p14="http://schemas.microsoft.com/office/powerpoint/2010/main" val="3423763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MS == Microsoft</a:t>
            </a:r>
          </a:p>
          <a:p>
            <a:r>
              <a:rPr lang="en-US" dirty="0" smtClean="0"/>
              <a:t>Black box – cannot see inside</a:t>
            </a:r>
            <a:r>
              <a:rPr lang="en-US" baseline="0" dirty="0" smtClean="0"/>
              <a:t> code, only functional test</a:t>
            </a:r>
          </a:p>
          <a:p>
            <a:r>
              <a:rPr lang="en-US" baseline="0" dirty="0" smtClean="0"/>
              <a:t>White/glass box – see code, do structural/unit/interface testing</a:t>
            </a:r>
            <a:endParaRPr lang="en-US" dirty="0"/>
          </a:p>
        </p:txBody>
      </p:sp>
      <p:sp>
        <p:nvSpPr>
          <p:cNvPr id="4" name="Slide Number Placeholder 3"/>
          <p:cNvSpPr>
            <a:spLocks noGrp="1"/>
          </p:cNvSpPr>
          <p:nvPr>
            <p:ph type="sldNum" sz="quarter" idx="10"/>
          </p:nvPr>
        </p:nvSpPr>
        <p:spPr/>
        <p:txBody>
          <a:bodyPr/>
          <a:lstStyle/>
          <a:p>
            <a:fld id="{89F1C6C6-6BBC-4F5D-B4B2-9E4061F3C8C8}" type="slidenum">
              <a:rPr lang="en-US" altLang="en-US" smtClean="0"/>
              <a:pPr/>
              <a:t>34</a:t>
            </a:fld>
            <a:endParaRPr lang="en-US" altLang="en-US"/>
          </a:p>
        </p:txBody>
      </p:sp>
    </p:spTree>
    <p:extLst>
      <p:ext uri="{BB962C8B-B14F-4D97-AF65-F5344CB8AC3E}">
        <p14:creationId xmlns:p14="http://schemas.microsoft.com/office/powerpoint/2010/main" val="2034111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ln/>
        </p:spPr>
      </p:sp>
      <p:sp>
        <p:nvSpPr>
          <p:cNvPr id="532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AutoNum type="arabicPeriod"/>
            </a:pPr>
            <a:r>
              <a:rPr lang="en-US" altLang="en-US" dirty="0" smtClean="0">
                <a:latin typeface="Arial" panose="020B0604020202020204" pitchFamily="34" charset="0"/>
              </a:rPr>
              <a:t>True. 100%</a:t>
            </a:r>
            <a:r>
              <a:rPr lang="en-US" altLang="en-US" baseline="0" dirty="0" smtClean="0">
                <a:latin typeface="Arial" panose="020B0604020202020204" pitchFamily="34" charset="0"/>
              </a:rPr>
              <a:t> test coverage is with respect to some metric (e.g. statement coverage), which may not catch all bugs.</a:t>
            </a:r>
          </a:p>
          <a:p>
            <a:pPr marL="228600" indent="-228600">
              <a:buAutoNum type="arabicPeriod"/>
            </a:pPr>
            <a:r>
              <a:rPr lang="en-US" altLang="en-US" baseline="0" dirty="0" smtClean="0">
                <a:latin typeface="Arial" panose="020B0604020202020204" pitchFamily="34" charset="0"/>
              </a:rPr>
              <a:t>True. Assumes the condition is repeatable.</a:t>
            </a:r>
          </a:p>
          <a:p>
            <a:pPr marL="228600" indent="-228600">
              <a:buAutoNum type="arabicPeriod"/>
            </a:pPr>
            <a:r>
              <a:rPr lang="en-US" altLang="en-US" baseline="0" dirty="0" smtClean="0">
                <a:latin typeface="Arial" panose="020B0604020202020204" pitchFamily="34" charset="0"/>
              </a:rPr>
              <a:t>False. Once a test fails, a debugger is often needed to trace the source of the error that was detected by the test. The </a:t>
            </a:r>
            <a:r>
              <a:rPr lang="en-US" altLang="en-US" i="1" baseline="0" dirty="0" smtClean="0">
                <a:latin typeface="Arial" panose="020B0604020202020204" pitchFamily="34" charset="0"/>
              </a:rPr>
              <a:t>latency</a:t>
            </a:r>
            <a:r>
              <a:rPr lang="en-US" altLang="en-US" baseline="0" dirty="0" smtClean="0">
                <a:latin typeface="Arial" panose="020B0604020202020204" pitchFamily="34" charset="0"/>
              </a:rPr>
              <a:t> of the bug is the time between when it was triggered and when it is detected.</a:t>
            </a:r>
          </a:p>
          <a:p>
            <a:pPr marL="228600" indent="-228600">
              <a:buAutoNum type="arabicPeriod"/>
            </a:pPr>
            <a:r>
              <a:rPr lang="en-US" altLang="en-US" baseline="0" dirty="0" smtClean="0">
                <a:latin typeface="Arial" panose="020B0604020202020204" pitchFamily="34" charset="0"/>
              </a:rPr>
              <a:t>True. This is not true of acceptance tests (assuming the specification/user stories did not change), but is true of unit/integration tests.</a:t>
            </a:r>
            <a:endParaRPr lang="en-US" altLang="en-US" dirty="0" smtClean="0">
              <a:latin typeface="Arial" panose="020B0604020202020204" pitchFamily="34" charset="0"/>
            </a:endParaRPr>
          </a:p>
        </p:txBody>
      </p:sp>
      <p:sp>
        <p:nvSpPr>
          <p:cNvPr id="5325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10338E9-5A8C-45C8-AB6E-53275CEE6B98}" type="slidenum">
              <a:rPr lang="en-US" altLang="en-US" sz="1200">
                <a:solidFill>
                  <a:srgbClr val="000000"/>
                </a:solidFill>
              </a:rPr>
              <a:pPr eaLnBrk="1" hangingPunct="1"/>
              <a:t>38</a:t>
            </a:fld>
            <a:endParaRPr lang="en-US" altLang="en-US" sz="1200">
              <a:solidFill>
                <a:srgbClr val="000000"/>
              </a:solidFill>
            </a:endParaRPr>
          </a:p>
        </p:txBody>
      </p:sp>
    </p:spTree>
    <p:extLst>
      <p:ext uri="{BB962C8B-B14F-4D97-AF65-F5344CB8AC3E}">
        <p14:creationId xmlns:p14="http://schemas.microsoft.com/office/powerpoint/2010/main" val="3189925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a:ln/>
        </p:spPr>
      </p:sp>
      <p:sp>
        <p:nvSpPr>
          <p:cNvPr id="645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anose="020B0604020202020204" pitchFamily="34" charset="0"/>
            </a:endParaRPr>
          </a:p>
        </p:txBody>
      </p:sp>
      <p:sp>
        <p:nvSpPr>
          <p:cNvPr id="645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13D52C7-6983-49F8-AAFA-49DF40A711E8}" type="slidenum">
              <a:rPr lang="en-US" altLang="en-US" sz="1200"/>
              <a:pPr eaLnBrk="1" hangingPunct="1"/>
              <a:t>48</a:t>
            </a:fld>
            <a:endParaRPr lang="en-US" altLang="en-US" sz="1200"/>
          </a:p>
        </p:txBody>
      </p:sp>
    </p:spTree>
    <p:extLst>
      <p:ext uri="{BB962C8B-B14F-4D97-AF65-F5344CB8AC3E}">
        <p14:creationId xmlns:p14="http://schemas.microsoft.com/office/powerpoint/2010/main" val="1235052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a:ln/>
        </p:spPr>
      </p:sp>
      <p:sp>
        <p:nvSpPr>
          <p:cNvPr id="686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r>
              <a:rPr lang="en-US" altLang="en-US" dirty="0" smtClean="0">
                <a:latin typeface="Arial" panose="020B0604020202020204" pitchFamily="34" charset="0"/>
              </a:rPr>
              <a:t>False. There are important applications (e.g., Google Search) that are far too expensive to use formal methods to test.</a:t>
            </a:r>
          </a:p>
          <a:p>
            <a:pPr marL="228600" indent="-228600">
              <a:buFontTx/>
              <a:buAutoNum type="arabicPeriod"/>
            </a:pPr>
            <a:r>
              <a:rPr lang="en-US" altLang="en-US" dirty="0" smtClean="0">
                <a:latin typeface="Arial" panose="020B0604020202020204" pitchFamily="34" charset="0"/>
              </a:rPr>
              <a:t>True. P&amp;D developers write unit tests after they code.</a:t>
            </a:r>
          </a:p>
          <a:p>
            <a:pPr marL="228600" indent="-228600">
              <a:buFontTx/>
              <a:buAutoNum type="arabicPeriod"/>
            </a:pPr>
            <a:r>
              <a:rPr lang="en-US" altLang="en-US" dirty="0" smtClean="0">
                <a:latin typeface="Arial" panose="020B0604020202020204" pitchFamily="34" charset="0"/>
              </a:rPr>
              <a:t>True. In P&amp;D, the QA team often does those tests.</a:t>
            </a:r>
          </a:p>
          <a:p>
            <a:pPr marL="228600" indent="-228600">
              <a:buFontTx/>
              <a:buAutoNum type="arabicPeriod"/>
            </a:pPr>
            <a:r>
              <a:rPr lang="en-US" altLang="en-US" dirty="0" smtClean="0">
                <a:latin typeface="Arial" panose="020B0604020202020204" pitchFamily="34" charset="0"/>
              </a:rPr>
              <a:t>True. Best of both worlds is goal.</a:t>
            </a:r>
          </a:p>
        </p:txBody>
      </p:sp>
      <p:sp>
        <p:nvSpPr>
          <p:cNvPr id="6861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3F04678A-7A22-45D5-B7E3-A6CDA2D5802E}" type="slidenum">
              <a:rPr lang="en-US" altLang="en-US" sz="1200">
                <a:solidFill>
                  <a:srgbClr val="000000"/>
                </a:solidFill>
              </a:rPr>
              <a:pPr eaLnBrk="1" hangingPunct="1"/>
              <a:t>52</a:t>
            </a:fld>
            <a:endParaRPr lang="en-US" altLang="en-US" sz="1200">
              <a:solidFill>
                <a:srgbClr val="000000"/>
              </a:solidFill>
            </a:endParaRPr>
          </a:p>
        </p:txBody>
      </p:sp>
    </p:spTree>
    <p:extLst>
      <p:ext uri="{BB962C8B-B14F-4D97-AF65-F5344CB8AC3E}">
        <p14:creationId xmlns:p14="http://schemas.microsoft.com/office/powerpoint/2010/main" val="1654538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Difference between stub and should_receive</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C3D69FC-9E96-4A99-8931-A2A22B128A38}" type="slidenum">
              <a:rPr lang="en-US" altLang="en-US" sz="1200"/>
              <a:pPr eaLnBrk="1" hangingPunct="1"/>
              <a:t>5</a:t>
            </a:fld>
            <a:endParaRPr lang="en-US" altLang="en-US" sz="1200"/>
          </a:p>
        </p:txBody>
      </p:sp>
    </p:spTree>
    <p:extLst>
      <p:ext uri="{BB962C8B-B14F-4D97-AF65-F5344CB8AC3E}">
        <p14:creationId xmlns:p14="http://schemas.microsoft.com/office/powerpoint/2010/main" val="3960863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a:ln/>
        </p:spPr>
      </p:sp>
      <p:sp>
        <p:nvSpPr>
          <p:cNvPr id="163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None/>
            </a:pPr>
            <a:r>
              <a:rPr lang="en-US" altLang="en-US" dirty="0" smtClean="0">
                <a:latin typeface="Arial" panose="020B0604020202020204" pitchFamily="34" charset="0"/>
              </a:rPr>
              <a:t>Seam</a:t>
            </a:r>
            <a:r>
              <a:rPr lang="en-US" altLang="en-US" baseline="0" dirty="0" smtClean="0">
                <a:latin typeface="Arial" panose="020B0604020202020204" pitchFamily="34" charset="0"/>
              </a:rPr>
              <a:t> is the more general name of a place where you can alter program behavior without editing that place. For example, a stub providing a </a:t>
            </a:r>
            <a:r>
              <a:rPr lang="en-US" altLang="en-US" baseline="0" dirty="0" smtClean="0">
                <a:latin typeface="Arial" panose="020B0604020202020204" pitchFamily="34" charset="0"/>
              </a:rPr>
              <a:t>double method </a:t>
            </a:r>
            <a:r>
              <a:rPr lang="en-US" altLang="en-US" baseline="0" dirty="0" smtClean="0">
                <a:latin typeface="Arial" panose="020B0604020202020204" pitchFamily="34" charset="0"/>
              </a:rPr>
              <a:t>in place of the real method.</a:t>
            </a:r>
            <a:endParaRPr lang="en-US" altLang="en-US" dirty="0" smtClean="0">
              <a:latin typeface="Arial" panose="020B0604020202020204" pitchFamily="34" charset="0"/>
            </a:endParaRPr>
          </a:p>
          <a:p>
            <a:pPr marL="228600" indent="-228600">
              <a:buAutoNum type="arabicPeriod"/>
            </a:pPr>
            <a:r>
              <a:rPr lang="en-US" altLang="en-US" dirty="0" smtClean="0">
                <a:latin typeface="Arial" panose="020B0604020202020204" pitchFamily="34" charset="0"/>
              </a:rPr>
              <a:t>True</a:t>
            </a:r>
          </a:p>
          <a:p>
            <a:pPr marL="228600" indent="-228600">
              <a:buAutoNum type="arabicPeriod"/>
            </a:pPr>
            <a:r>
              <a:rPr lang="en-US" altLang="en-US" dirty="0" smtClean="0">
                <a:latin typeface="Arial" panose="020B0604020202020204" pitchFamily="34" charset="0"/>
              </a:rPr>
              <a:t>False</a:t>
            </a:r>
          </a:p>
          <a:p>
            <a:pPr marL="228600" indent="-228600">
              <a:buAutoNum type="arabicPeriod"/>
            </a:pPr>
            <a:r>
              <a:rPr lang="en-US" altLang="en-US" dirty="0" smtClean="0">
                <a:latin typeface="Arial" panose="020B0604020202020204" pitchFamily="34" charset="0"/>
              </a:rPr>
              <a:t>False</a:t>
            </a:r>
          </a:p>
          <a:p>
            <a:pPr marL="228600" indent="-228600">
              <a:buAutoNum type="arabicPeriod"/>
            </a:pPr>
            <a:r>
              <a:rPr lang="en-US" altLang="en-US" dirty="0" smtClean="0">
                <a:latin typeface="Arial" panose="020B0604020202020204" pitchFamily="34" charset="0"/>
              </a:rPr>
              <a:t>False</a:t>
            </a:r>
          </a:p>
        </p:txBody>
      </p:sp>
      <p:sp>
        <p:nvSpPr>
          <p:cNvPr id="163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70C99B43-58B3-4CBB-87CA-3CAC6F3EE5A2}" type="slidenum">
              <a:rPr lang="en-US" altLang="en-US" sz="1200">
                <a:solidFill>
                  <a:srgbClr val="000000"/>
                </a:solidFill>
              </a:rPr>
              <a:pPr eaLnBrk="1" hangingPunct="1"/>
              <a:t>7</a:t>
            </a:fld>
            <a:endParaRPr lang="en-US" altLang="en-US" sz="1200">
              <a:solidFill>
                <a:srgbClr val="000000"/>
              </a:solidFill>
            </a:endParaRPr>
          </a:p>
        </p:txBody>
      </p:sp>
    </p:spTree>
    <p:extLst>
      <p:ext uri="{BB962C8B-B14F-4D97-AF65-F5344CB8AC3E}">
        <p14:creationId xmlns:p14="http://schemas.microsoft.com/office/powerpoint/2010/main" val="1165823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a:ln/>
        </p:spPr>
      </p:sp>
      <p:sp>
        <p:nvSpPr>
          <p:cNvPr id="225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Don't forget how to use a Gem:  add to </a:t>
            </a:r>
            <a:r>
              <a:rPr lang="en-US" altLang="en-US" dirty="0" err="1" smtClean="0">
                <a:latin typeface="Arial" panose="020B0604020202020204" pitchFamily="34" charset="0"/>
              </a:rPr>
              <a:t>Gemfile</a:t>
            </a:r>
            <a:r>
              <a:rPr lang="en-US" altLang="en-US" dirty="0" smtClean="0">
                <a:latin typeface="Arial" panose="020B0604020202020204" pitchFamily="34" charset="0"/>
              </a:rPr>
              <a:t>, if appropriate under :test group only, then 'bundle install'</a:t>
            </a:r>
          </a:p>
          <a:p>
            <a:r>
              <a:rPr lang="en-US" altLang="en-US" dirty="0" smtClean="0">
                <a:latin typeface="Arial" panose="020B0604020202020204" pitchFamily="34" charset="0"/>
              </a:rPr>
              <a:t> </a:t>
            </a:r>
          </a:p>
        </p:txBody>
      </p:sp>
      <p:sp>
        <p:nvSpPr>
          <p:cNvPr id="2253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D7650D4-0DDD-490C-A805-58FFEC8C1BBE}" type="slidenum">
              <a:rPr lang="en-US" altLang="en-US" sz="1200"/>
              <a:pPr eaLnBrk="1" hangingPunct="1"/>
              <a:t>12</a:t>
            </a:fld>
            <a:endParaRPr lang="en-US" altLang="en-US" sz="1200"/>
          </a:p>
        </p:txBody>
      </p:sp>
    </p:spTree>
    <p:extLst>
      <p:ext uri="{BB962C8B-B14F-4D97-AF65-F5344CB8AC3E}">
        <p14:creationId xmlns:p14="http://schemas.microsoft.com/office/powerpoint/2010/main" val="1891091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ln/>
        </p:spPr>
      </p:sp>
      <p:sp>
        <p:nvSpPr>
          <p:cNvPr id="245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If a movie's award type or last name of its director are important </a:t>
            </a:r>
            <a:r>
              <a:rPr lang="en-US" altLang="en-US" dirty="0" smtClean="0">
                <a:latin typeface="Arial" panose="020B0604020202020204" pitchFamily="34" charset="0"/>
              </a:rPr>
              <a:t>entities </a:t>
            </a:r>
            <a:r>
              <a:rPr lang="en-US" altLang="en-US" dirty="0" smtClean="0">
                <a:latin typeface="Arial" panose="020B0604020202020204" pitchFamily="34" charset="0"/>
              </a:rPr>
              <a:t>in a testing scenario, Movie class should abstract how to get those things.</a:t>
            </a:r>
          </a:p>
          <a:p>
            <a:r>
              <a:rPr lang="en-US" altLang="en-US" dirty="0" smtClean="0">
                <a:latin typeface="Arial" panose="020B0604020202020204" pitchFamily="34" charset="0"/>
              </a:rPr>
              <a:t>We will learn a design pattern called 'delegation' that helps with this, among other things.</a:t>
            </a:r>
          </a:p>
        </p:txBody>
      </p:sp>
      <p:sp>
        <p:nvSpPr>
          <p:cNvPr id="2457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7D1198AF-F6B1-4B8C-B411-71B588FB7FBD}" type="slidenum">
              <a:rPr lang="en-US" altLang="en-US" sz="1200"/>
              <a:pPr eaLnBrk="1" hangingPunct="1"/>
              <a:t>13</a:t>
            </a:fld>
            <a:endParaRPr lang="en-US" altLang="en-US" sz="1200"/>
          </a:p>
        </p:txBody>
      </p:sp>
    </p:spTree>
    <p:extLst>
      <p:ext uri="{BB962C8B-B14F-4D97-AF65-F5344CB8AC3E}">
        <p14:creationId xmlns:p14="http://schemas.microsoft.com/office/powerpoint/2010/main" val="3936373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A fixture is a fixed state used as a baseline for one or more tests,</a:t>
            </a:r>
            <a:r>
              <a:rPr lang="en-US" altLang="en-US" baseline="0" dirty="0" smtClean="0">
                <a:latin typeface="Arial" panose="020B0604020202020204" pitchFamily="34" charset="0"/>
              </a:rPr>
              <a:t> like a test fixture in a factory. Typically a fixture is a YAML file that defines a set of objects that is loaded into the test database that are then used in the tests. See Figure 8.10.</a:t>
            </a:r>
          </a:p>
          <a:p>
            <a:endParaRPr lang="en-US" altLang="en-US" baseline="0" dirty="0" smtClean="0">
              <a:latin typeface="Arial" panose="020B0604020202020204" pitchFamily="34" charset="0"/>
            </a:endParaRPr>
          </a:p>
          <a:p>
            <a:pPr marL="228600" indent="-228600">
              <a:buAutoNum type="arabicPeriod"/>
            </a:pPr>
            <a:r>
              <a:rPr lang="en-US" altLang="en-US" baseline="0" dirty="0" smtClean="0">
                <a:latin typeface="Arial" panose="020B0604020202020204" pitchFamily="34" charset="0"/>
              </a:rPr>
              <a:t>False. Movies and ratings are in fact the example in Figure 8.10.</a:t>
            </a:r>
          </a:p>
          <a:p>
            <a:pPr marL="228600" indent="-228600">
              <a:buAutoNum type="arabicPeriod"/>
            </a:pPr>
            <a:r>
              <a:rPr lang="en-US" altLang="en-US" baseline="0" dirty="0" smtClean="0">
                <a:latin typeface="Arial" panose="020B0604020202020204" pitchFamily="34" charset="0"/>
              </a:rPr>
              <a:t>True probably. The approved </a:t>
            </a:r>
            <a:r>
              <a:rPr lang="en-US" altLang="en-US" baseline="0" dirty="0" err="1" smtClean="0">
                <a:latin typeface="Arial" panose="020B0604020202020204" pitchFamily="34" charset="0"/>
              </a:rPr>
              <a:t>TMDb</a:t>
            </a:r>
            <a:r>
              <a:rPr lang="en-US" altLang="en-US" baseline="0" dirty="0" smtClean="0">
                <a:latin typeface="Arial" panose="020B0604020202020204" pitchFamily="34" charset="0"/>
              </a:rPr>
              <a:t> API key for </a:t>
            </a:r>
            <a:r>
              <a:rPr lang="en-US" altLang="en-US" baseline="0" dirty="0" err="1" smtClean="0">
                <a:latin typeface="Arial" panose="020B0604020202020204" pitchFamily="34" charset="0"/>
              </a:rPr>
              <a:t>RottenPotatoes</a:t>
            </a:r>
            <a:r>
              <a:rPr lang="en-US" altLang="en-US" baseline="0" dirty="0" smtClean="0">
                <a:latin typeface="Arial" panose="020B0604020202020204" pitchFamily="34" charset="0"/>
              </a:rPr>
              <a:t> will likely be stored in a configuration file or global constant. If the system was set up to require each user to have their own key, then these would need to be stored in a database, and so multiple of them could be set up in a test database. But usually the test database is of fake data, where here it would have to be real data.</a:t>
            </a:r>
          </a:p>
          <a:p>
            <a:pPr marL="228600" indent="-228600">
              <a:buAutoNum type="arabicPeriod"/>
            </a:pPr>
            <a:r>
              <a:rPr lang="en-US" altLang="en-US" baseline="0" dirty="0" smtClean="0">
                <a:latin typeface="Arial" panose="020B0604020202020204" pitchFamily="34" charset="0"/>
              </a:rPr>
              <a:t>True probably. The time zone will generally not be stored in the database, but obtained as a system call and kept in memory. If there was some reason to test for many time zones, these still would likely not be in the database.</a:t>
            </a:r>
          </a:p>
          <a:p>
            <a:pPr marL="228600" indent="-228600">
              <a:buAutoNum type="arabicPeriod"/>
            </a:pPr>
            <a:r>
              <a:rPr lang="en-US" altLang="en-US" baseline="0" dirty="0" smtClean="0">
                <a:latin typeface="Arial" panose="020B0604020202020204" pitchFamily="34" charset="0"/>
              </a:rPr>
              <a:t>False.</a:t>
            </a:r>
            <a:endParaRPr lang="en-US" altLang="en-US" dirty="0" smtClean="0">
              <a:latin typeface="Arial" panose="020B0604020202020204" pitchFamily="34" charset="0"/>
            </a:endParaRPr>
          </a:p>
        </p:txBody>
      </p:sp>
      <p:sp>
        <p:nvSpPr>
          <p:cNvPr id="2662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6C47FFF-6209-42A5-BA31-4B1DC2011384}" type="slidenum">
              <a:rPr lang="en-US" altLang="en-US" sz="1200">
                <a:solidFill>
                  <a:srgbClr val="000000"/>
                </a:solidFill>
              </a:rPr>
              <a:pPr eaLnBrk="1" hangingPunct="1"/>
              <a:t>15</a:t>
            </a:fld>
            <a:endParaRPr lang="en-US" altLang="en-US" sz="1200">
              <a:solidFill>
                <a:srgbClr val="000000"/>
              </a:solidFill>
            </a:endParaRPr>
          </a:p>
        </p:txBody>
      </p:sp>
    </p:spTree>
    <p:extLst>
      <p:ext uri="{BB962C8B-B14F-4D97-AF65-F5344CB8AC3E}">
        <p14:creationId xmlns:p14="http://schemas.microsoft.com/office/powerpoint/2010/main" val="2631039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a:ln/>
        </p:spPr>
      </p:sp>
      <p:sp>
        <p:nvSpPr>
          <p:cNvPr id="337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smtClean="0">
                <a:latin typeface="Arial" panose="020B0604020202020204" pitchFamily="34" charset="0"/>
              </a:rPr>
              <a:t>ensure model working right?</a:t>
            </a:r>
          </a:p>
          <a:p>
            <a:pPr lvl="1"/>
            <a:r>
              <a:rPr lang="en-US" altLang="en-US" dirty="0" smtClean="0">
                <a:latin typeface="Arial" panose="020B0604020202020204" pitchFamily="34" charset="0"/>
              </a:rPr>
              <a:t>…ensure model can deal with external error?</a:t>
            </a:r>
          </a:p>
          <a:p>
            <a:pPr lvl="1"/>
            <a:r>
              <a:rPr lang="en-US" altLang="en-US" dirty="0" smtClean="0">
                <a:latin typeface="Arial" panose="020B0604020202020204" pitchFamily="34" charset="0"/>
              </a:rPr>
              <a:t>…ensure model</a:t>
            </a:r>
            <a:r>
              <a:rPr lang="ja-JP" altLang="en-US" dirty="0" smtClean="0">
                <a:latin typeface="Arial" panose="020B0604020202020204" pitchFamily="34" charset="0"/>
              </a:rPr>
              <a:t>’</a:t>
            </a:r>
            <a:r>
              <a:rPr lang="en-US" altLang="ja-JP" dirty="0" smtClean="0">
                <a:latin typeface="Arial" panose="020B0604020202020204" pitchFamily="34" charset="0"/>
              </a:rPr>
              <a:t>s collaborators working right?</a:t>
            </a:r>
          </a:p>
          <a:p>
            <a:r>
              <a:rPr lang="en-US" altLang="en-US" dirty="0" err="1" smtClean="0">
                <a:latin typeface="Arial" panose="020B0604020202020204" pitchFamily="34" charset="0"/>
              </a:rPr>
              <a:t>FakeWeb</a:t>
            </a:r>
            <a:r>
              <a:rPr lang="en-US" altLang="en-US" dirty="0" smtClean="0">
                <a:latin typeface="Arial" panose="020B0604020202020204" pitchFamily="34" charset="0"/>
              </a:rPr>
              <a:t>:</a:t>
            </a:r>
          </a:p>
          <a:p>
            <a:pPr lvl="1"/>
            <a:r>
              <a:rPr lang="en-US" altLang="en-US" i="1" dirty="0" smtClean="0">
                <a:latin typeface="Arial" panose="020B0604020202020204" pitchFamily="34" charset="0"/>
              </a:rPr>
              <a:t>observe </a:t>
            </a:r>
            <a:r>
              <a:rPr lang="en-US" altLang="en-US" dirty="0" smtClean="0">
                <a:latin typeface="Arial" panose="020B0604020202020204" pitchFamily="34" charset="0"/>
              </a:rPr>
              <a:t>service</a:t>
            </a:r>
            <a:r>
              <a:rPr lang="ja-JP" altLang="en-US" dirty="0" smtClean="0">
                <a:latin typeface="Arial" panose="020B0604020202020204" pitchFamily="34" charset="0"/>
              </a:rPr>
              <a:t>’</a:t>
            </a:r>
            <a:r>
              <a:rPr lang="en-US" altLang="ja-JP" dirty="0" smtClean="0">
                <a:latin typeface="Arial" panose="020B0604020202020204" pitchFamily="34" charset="0"/>
              </a:rPr>
              <a:t>s behavior (read API docs, try it yourself)</a:t>
            </a:r>
          </a:p>
          <a:p>
            <a:pPr lvl="1"/>
            <a:r>
              <a:rPr lang="en-US" altLang="en-US" i="1" dirty="0" smtClean="0">
                <a:latin typeface="Arial" panose="020B0604020202020204" pitchFamily="34" charset="0"/>
              </a:rPr>
              <a:t>mimic</a:t>
            </a:r>
            <a:r>
              <a:rPr lang="en-US" altLang="en-US" dirty="0" smtClean="0">
                <a:latin typeface="Arial" panose="020B0604020202020204" pitchFamily="34" charset="0"/>
              </a:rPr>
              <a:t> behavior in your stubs</a:t>
            </a:r>
          </a:p>
        </p:txBody>
      </p:sp>
      <p:sp>
        <p:nvSpPr>
          <p:cNvPr id="337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0696074-E57F-464C-BDFD-80FECCE3071E}" type="slidenum">
              <a:rPr lang="en-US" altLang="en-US" sz="1200"/>
              <a:pPr eaLnBrk="1" hangingPunct="1"/>
              <a:t>20</a:t>
            </a:fld>
            <a:endParaRPr lang="en-US" altLang="en-US" sz="1200"/>
          </a:p>
        </p:txBody>
      </p:sp>
    </p:spTree>
    <p:extLst>
      <p:ext uri="{BB962C8B-B14F-4D97-AF65-F5344CB8AC3E}">
        <p14:creationId xmlns:p14="http://schemas.microsoft.com/office/powerpoint/2010/main" val="3763989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a:ln/>
        </p:spPr>
      </p:sp>
      <p:sp>
        <p:nvSpPr>
          <p:cNvPr id="358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Difference between stub and </a:t>
            </a:r>
            <a:r>
              <a:rPr lang="en-US" altLang="en-US" dirty="0" err="1" smtClean="0">
                <a:latin typeface="Arial" panose="020B0604020202020204" pitchFamily="34" charset="0"/>
              </a:rPr>
              <a:t>should_receive</a:t>
            </a:r>
            <a:endParaRPr lang="en-US" altLang="en-US" dirty="0" smtClean="0">
              <a:latin typeface="Arial" panose="020B0604020202020204" pitchFamily="34" charset="0"/>
            </a:endParaRPr>
          </a:p>
        </p:txBody>
      </p:sp>
      <p:sp>
        <p:nvSpPr>
          <p:cNvPr id="358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753CFB6F-2860-4D4F-97E5-1496789B1250}" type="slidenum">
              <a:rPr lang="en-US" altLang="en-US" sz="1200"/>
              <a:pPr eaLnBrk="1" hangingPunct="1"/>
              <a:t>21</a:t>
            </a:fld>
            <a:endParaRPr lang="en-US" altLang="en-US" sz="1200"/>
          </a:p>
        </p:txBody>
      </p:sp>
    </p:spTree>
    <p:extLst>
      <p:ext uri="{BB962C8B-B14F-4D97-AF65-F5344CB8AC3E}">
        <p14:creationId xmlns:p14="http://schemas.microsoft.com/office/powerpoint/2010/main" val="2739877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a:ln/>
        </p:spPr>
      </p:sp>
      <p:sp>
        <p:nvSpPr>
          <p:cNvPr id="378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Implicit requirements are the logical consequence</a:t>
            </a:r>
            <a:r>
              <a:rPr lang="en-US" altLang="en-US" baseline="0" dirty="0" smtClean="0">
                <a:latin typeface="Arial" panose="020B0604020202020204" pitchFamily="34" charset="0"/>
              </a:rPr>
              <a:t> of explicit requirements. For example, an explicit requirement might be to list all movies, which has the implicit requirement of specifying an ordering (e.g. by release date, or title). Implicit requirements typically correspond to integration tests.</a:t>
            </a:r>
          </a:p>
          <a:p>
            <a:endParaRPr lang="en-US" altLang="en-US" baseline="0" dirty="0" smtClean="0">
              <a:latin typeface="Arial" panose="020B0604020202020204" pitchFamily="34" charset="0"/>
            </a:endParaRPr>
          </a:p>
          <a:p>
            <a:pPr marL="228600" indent="-228600">
              <a:buAutoNum type="arabicPeriod"/>
            </a:pPr>
            <a:r>
              <a:rPr lang="en-US" altLang="en-US" baseline="0" dirty="0" smtClean="0">
                <a:latin typeface="Arial" panose="020B0604020202020204" pitchFamily="34" charset="0"/>
              </a:rPr>
              <a:t>True. They might also come from interaction of an explicit requirement with existing infrastructure, e.g. a gem.</a:t>
            </a:r>
          </a:p>
          <a:p>
            <a:pPr marL="228600" indent="-228600">
              <a:buAutoNum type="arabicPeriod"/>
            </a:pPr>
            <a:r>
              <a:rPr lang="en-US" altLang="en-US" baseline="0" dirty="0" smtClean="0">
                <a:latin typeface="Arial" panose="020B0604020202020204" pitchFamily="34" charset="0"/>
              </a:rPr>
              <a:t>False. They generally apply to integration tests.</a:t>
            </a:r>
          </a:p>
          <a:p>
            <a:pPr marL="228600" indent="-228600">
              <a:buAutoNum type="arabicPeriod"/>
            </a:pPr>
            <a:r>
              <a:rPr lang="en-US" altLang="en-US" baseline="0" dirty="0" smtClean="0">
                <a:latin typeface="Arial" panose="020B0604020202020204" pitchFamily="34" charset="0"/>
              </a:rPr>
              <a:t>False. They are just as important to system functionality, even if they are not in the user stories.</a:t>
            </a:r>
          </a:p>
          <a:p>
            <a:pPr marL="228600" indent="-228600">
              <a:buAutoNum type="arabicPeriod"/>
            </a:pPr>
            <a:r>
              <a:rPr lang="en-US" altLang="en-US" baseline="0" dirty="0" smtClean="0">
                <a:latin typeface="Arial" panose="020B0604020202020204" pitchFamily="34" charset="0"/>
              </a:rPr>
              <a:t>False.</a:t>
            </a:r>
          </a:p>
        </p:txBody>
      </p:sp>
      <p:sp>
        <p:nvSpPr>
          <p:cNvPr id="3789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C24E3B4-F8DD-4082-9E7D-250EE6474C37}" type="slidenum">
              <a:rPr lang="en-US" altLang="en-US" sz="1200">
                <a:solidFill>
                  <a:srgbClr val="000000"/>
                </a:solidFill>
              </a:rPr>
              <a:pPr eaLnBrk="1" hangingPunct="1"/>
              <a:t>23</a:t>
            </a:fld>
            <a:endParaRPr lang="en-US" altLang="en-US" sz="1200">
              <a:solidFill>
                <a:srgbClr val="000000"/>
              </a:solidFill>
            </a:endParaRPr>
          </a:p>
        </p:txBody>
      </p:sp>
    </p:spTree>
    <p:extLst>
      <p:ext uri="{BB962C8B-B14F-4D97-AF65-F5344CB8AC3E}">
        <p14:creationId xmlns:p14="http://schemas.microsoft.com/office/powerpoint/2010/main" val="661239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3"/>
          <p:cNvSpPr>
            <a:spLocks noChangeArrowheads="1"/>
          </p:cNvSpPr>
          <p:nvPr/>
        </p:nvSpPr>
        <p:spPr bwMode="auto">
          <a:xfrm>
            <a:off x="2286000" y="6705600"/>
            <a:ext cx="4419600" cy="152400"/>
          </a:xfrm>
          <a:prstGeom prst="rect">
            <a:avLst/>
          </a:prstGeom>
          <a:gradFill rotWithShape="1">
            <a:gsLst>
              <a:gs pos="0">
                <a:srgbClr val="00204E"/>
              </a:gs>
              <a:gs pos="50000">
                <a:schemeClr val="bg1"/>
              </a:gs>
              <a:gs pos="100000">
                <a:srgbClr val="00204E"/>
              </a:gs>
            </a:gsLst>
            <a:lin ang="0" scaled="1"/>
          </a:gradFill>
          <a:ln w="9525">
            <a:noFill/>
            <a:miter lim="800000"/>
            <a:headEnd/>
            <a:tailEnd/>
          </a:ln>
          <a:effectLst/>
        </p:spPr>
        <p:txBody>
          <a:bodyPr wrap="none" anchor="ctr"/>
          <a:lstStyle/>
          <a:p>
            <a:pPr>
              <a:defRPr/>
            </a:pPr>
            <a:endParaRPr lang="en-US" dirty="0">
              <a:latin typeface="Arial" pitchFamily="1" charset="0"/>
              <a:ea typeface="ＭＳ Ｐゴシック" pitchFamily="1" charset="-128"/>
              <a:cs typeface="ＭＳ Ｐゴシック" pitchFamily="1" charset="-128"/>
            </a:endParaRPr>
          </a:p>
        </p:txBody>
      </p:sp>
      <p:sp>
        <p:nvSpPr>
          <p:cNvPr id="5" name="Rectangle 14"/>
          <p:cNvSpPr>
            <a:spLocks noChangeArrowheads="1"/>
          </p:cNvSpPr>
          <p:nvPr/>
        </p:nvSpPr>
        <p:spPr bwMode="auto">
          <a:xfrm>
            <a:off x="0" y="6705600"/>
            <a:ext cx="2286000" cy="152400"/>
          </a:xfrm>
          <a:prstGeom prst="rect">
            <a:avLst/>
          </a:prstGeom>
          <a:solidFill>
            <a:srgbClr val="00204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6" name="Rectangle 15"/>
          <p:cNvSpPr>
            <a:spLocks noChangeArrowheads="1"/>
          </p:cNvSpPr>
          <p:nvPr/>
        </p:nvSpPr>
        <p:spPr bwMode="auto">
          <a:xfrm>
            <a:off x="6705600" y="6705600"/>
            <a:ext cx="2438400" cy="152400"/>
          </a:xfrm>
          <a:prstGeom prst="rect">
            <a:avLst/>
          </a:prstGeom>
          <a:solidFill>
            <a:srgbClr val="00204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8195" name="Rectangle 3"/>
          <p:cNvSpPr>
            <a:spLocks noGrp="1" noChangeArrowheads="1"/>
          </p:cNvSpPr>
          <p:nvPr>
            <p:ph type="ctrTitle"/>
          </p:nvPr>
        </p:nvSpPr>
        <p:spPr>
          <a:xfrm>
            <a:off x="685800" y="2130425"/>
            <a:ext cx="7772400" cy="1470025"/>
          </a:xfrm>
        </p:spPr>
        <p:txBody>
          <a:bodyPr/>
          <a:lstStyle>
            <a:lvl1pPr>
              <a:defRPr>
                <a:solidFill>
                  <a:srgbClr val="00204E"/>
                </a:solidFill>
              </a:defRPr>
            </a:lvl1pPr>
          </a:lstStyle>
          <a:p>
            <a:r>
              <a:rPr lang="en-US"/>
              <a:t>Click to edit Master title style</a:t>
            </a:r>
          </a:p>
        </p:txBody>
      </p:sp>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9" name="Rectangle 5"/>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Helvetica" pitchFamily="1" charset="0"/>
                <a:ea typeface="ＭＳ Ｐゴシック" pitchFamily="1" charset="-128"/>
                <a:cs typeface="ＭＳ Ｐゴシック" pitchFamily="1" charset="-128"/>
              </a:defRPr>
            </a:lvl1pPr>
          </a:lstStyle>
          <a:p>
            <a:pPr>
              <a:defRPr/>
            </a:pPr>
            <a:endParaRPr lang="en-US"/>
          </a:p>
        </p:txBody>
      </p:sp>
      <p:sp>
        <p:nvSpPr>
          <p:cNvPr id="10" name="Rectangle 6"/>
          <p:cNvSpPr>
            <a:spLocks noGrp="1" noChangeArrowheads="1"/>
          </p:cNvSpPr>
          <p:nvPr>
            <p:ph type="ftr" sz="quarter" idx="11"/>
          </p:nvPr>
        </p:nvSpPr>
        <p:spPr/>
        <p:txBody>
          <a:bodyPr/>
          <a:lstStyle>
            <a:lvl1pPr>
              <a:defRPr/>
            </a:lvl1pPr>
          </a:lstStyle>
          <a:p>
            <a:pPr>
              <a:defRPr/>
            </a:pPr>
            <a:endParaRPr lang="en-US"/>
          </a:p>
        </p:txBody>
      </p:sp>
      <p:sp>
        <p:nvSpPr>
          <p:cNvPr id="11" name="Rectangle 7"/>
          <p:cNvSpPr>
            <a:spLocks noGrp="1" noChangeArrowheads="1"/>
          </p:cNvSpPr>
          <p:nvPr>
            <p:ph type="sldNum" sz="quarter" idx="12"/>
          </p:nvPr>
        </p:nvSpPr>
        <p:spPr/>
        <p:txBody>
          <a:bodyPr/>
          <a:lstStyle>
            <a:lvl1pPr>
              <a:defRPr/>
            </a:lvl1pPr>
          </a:lstStyle>
          <a:p>
            <a:fld id="{79C7D351-E82D-4B6B-89B3-4C7F7C6F26E2}" type="slidenum">
              <a:rPr lang="en-US" altLang="en-US"/>
              <a:pPr/>
              <a:t>‹#›</a:t>
            </a:fld>
            <a:endParaRPr lang="en-US" altLang="en-US"/>
          </a:p>
        </p:txBody>
      </p:sp>
    </p:spTree>
    <p:extLst>
      <p:ext uri="{BB962C8B-B14F-4D97-AF65-F5344CB8AC3E}">
        <p14:creationId xmlns:p14="http://schemas.microsoft.com/office/powerpoint/2010/main" val="1490223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9"/>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75849"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7" name="Straight Connector 6"/>
          <p:cNvCxnSpPr>
            <a:cxnSpLocks noChangeShapeType="1"/>
          </p:cNvCxnSpPr>
          <p:nvPr/>
        </p:nvCxnSpPr>
        <p:spPr bwMode="auto">
          <a:xfrm>
            <a:off x="0" y="1219200"/>
            <a:ext cx="9144000" cy="1588"/>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3"/>
          <p:cNvSpPr>
            <a:spLocks noGrp="1"/>
          </p:cNvSpPr>
          <p:nvPr>
            <p:ph type="ftr" sz="quarter" idx="10"/>
          </p:nvPr>
        </p:nvSpPr>
        <p:spPr/>
        <p:txBody>
          <a:bodyPr/>
          <a:lstStyle>
            <a:lvl1pPr>
              <a:defRPr/>
            </a:lvl1pPr>
          </a:lstStyle>
          <a:p>
            <a:pPr>
              <a:defRPr/>
            </a:pPr>
            <a:endParaRPr lang="en-US"/>
          </a:p>
        </p:txBody>
      </p:sp>
      <p:sp>
        <p:nvSpPr>
          <p:cNvPr id="9" name="Slide Number Placeholder 4"/>
          <p:cNvSpPr>
            <a:spLocks noGrp="1"/>
          </p:cNvSpPr>
          <p:nvPr>
            <p:ph type="sldNum" sz="quarter" idx="11"/>
          </p:nvPr>
        </p:nvSpPr>
        <p:spPr/>
        <p:txBody>
          <a:bodyPr/>
          <a:lstStyle>
            <a:lvl1pPr>
              <a:defRPr/>
            </a:lvl1pPr>
          </a:lstStyle>
          <a:p>
            <a:fld id="{D0C2B828-CC9F-46CF-A9CD-A3B3B16D8277}" type="slidenum">
              <a:rPr lang="en-US" altLang="en-US"/>
              <a:pPr/>
              <a:t>‹#›</a:t>
            </a:fld>
            <a:endParaRPr lang="en-US" altLang="en-US"/>
          </a:p>
        </p:txBody>
      </p:sp>
    </p:spTree>
    <p:extLst>
      <p:ext uri="{BB962C8B-B14F-4D97-AF65-F5344CB8AC3E}">
        <p14:creationId xmlns:p14="http://schemas.microsoft.com/office/powerpoint/2010/main" val="4063520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76873"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5" name="Straight Connector 4"/>
          <p:cNvCxnSpPr>
            <a:cxnSpLocks noChangeShapeType="1"/>
          </p:cNvCxnSpPr>
          <p:nvPr/>
        </p:nvCxnSpPr>
        <p:spPr bwMode="auto">
          <a:xfrm>
            <a:off x="0" y="1219200"/>
            <a:ext cx="9144000" cy="1588"/>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6" name="Footer Placeholder 1"/>
          <p:cNvSpPr>
            <a:spLocks noGrp="1"/>
          </p:cNvSpPr>
          <p:nvPr>
            <p:ph type="ftr" sz="quarter" idx="10"/>
          </p:nvPr>
        </p:nvSpPr>
        <p:spPr/>
        <p:txBody>
          <a:bodyPr/>
          <a:lstStyle>
            <a:lvl1pPr>
              <a:defRPr/>
            </a:lvl1pPr>
          </a:lstStyle>
          <a:p>
            <a:pPr>
              <a:defRPr/>
            </a:pPr>
            <a:endParaRPr lang="en-US"/>
          </a:p>
        </p:txBody>
      </p:sp>
      <p:sp>
        <p:nvSpPr>
          <p:cNvPr id="7" name="Slide Number Placeholder 2"/>
          <p:cNvSpPr>
            <a:spLocks noGrp="1"/>
          </p:cNvSpPr>
          <p:nvPr>
            <p:ph type="sldNum" sz="quarter" idx="11"/>
          </p:nvPr>
        </p:nvSpPr>
        <p:spPr/>
        <p:txBody>
          <a:bodyPr/>
          <a:lstStyle>
            <a:lvl1pPr>
              <a:defRPr/>
            </a:lvl1pPr>
          </a:lstStyle>
          <a:p>
            <a:fld id="{4A4C8B15-A350-4F61-A435-6F82C48361B5}" type="slidenum">
              <a:rPr lang="en-US" altLang="en-US"/>
              <a:pPr/>
              <a:t>‹#›</a:t>
            </a:fld>
            <a:endParaRPr lang="en-US" altLang="en-US"/>
          </a:p>
        </p:txBody>
      </p:sp>
    </p:spTree>
    <p:extLst>
      <p:ext uri="{BB962C8B-B14F-4D97-AF65-F5344CB8AC3E}">
        <p14:creationId xmlns:p14="http://schemas.microsoft.com/office/powerpoint/2010/main" val="1198078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77897"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5" name="Slide Number Placeholder 3"/>
          <p:cNvSpPr>
            <a:spLocks noGrp="1"/>
          </p:cNvSpPr>
          <p:nvPr>
            <p:ph type="sldNum" sz="quarter" idx="10"/>
          </p:nvPr>
        </p:nvSpPr>
        <p:spPr/>
        <p:txBody>
          <a:bodyPr/>
          <a:lstStyle>
            <a:lvl1pPr>
              <a:defRPr/>
            </a:lvl1pPr>
          </a:lstStyle>
          <a:p>
            <a:fld id="{35B297BE-66AF-4FFC-989E-B2BAE0DE4259}" type="slidenum">
              <a:rPr lang="en-US" altLang="en-US"/>
              <a:pPr/>
              <a:t>‹#›</a:t>
            </a:fld>
            <a:endParaRPr lang="en-US" altLang="en-US"/>
          </a:p>
        </p:txBody>
      </p:sp>
    </p:spTree>
    <p:extLst>
      <p:ext uri="{BB962C8B-B14F-4D97-AF65-F5344CB8AC3E}">
        <p14:creationId xmlns:p14="http://schemas.microsoft.com/office/powerpoint/2010/main" val="1051429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04800" y="1371600"/>
            <a:ext cx="85344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Grp="1" noChangeArrowheads="1"/>
          </p:cNvSpPr>
          <p:nvPr>
            <p:ph type="ftr" sz="quarter" idx="3"/>
          </p:nvPr>
        </p:nvSpPr>
        <p:spPr bwMode="auto">
          <a:xfrm>
            <a:off x="31242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bg2"/>
                </a:solidFill>
                <a:latin typeface="Helvetica" pitchFamily="1" charset="0"/>
                <a:ea typeface="ＭＳ Ｐゴシック" pitchFamily="1" charset="-128"/>
                <a:cs typeface="ＭＳ Ｐゴシック" pitchFamily="1" charset="-128"/>
              </a:defRPr>
            </a:lvl1pPr>
          </a:lstStyle>
          <a:p>
            <a:pPr>
              <a:defRPr/>
            </a:pPr>
            <a:endParaRPr lang="en-US"/>
          </a:p>
        </p:txBody>
      </p:sp>
      <p:sp>
        <p:nvSpPr>
          <p:cNvPr id="1030" name="Rectangle 6"/>
          <p:cNvSpPr>
            <a:spLocks noGrp="1" noChangeArrowheads="1"/>
          </p:cNvSpPr>
          <p:nvPr>
            <p:ph type="sldNum" sz="quarter" idx="4"/>
          </p:nvPr>
        </p:nvSpPr>
        <p:spPr bwMode="auto">
          <a:xfrm>
            <a:off x="7010400" y="64008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Helvetica" panose="020B0604020202020204" pitchFamily="34" charset="0"/>
              </a:defRPr>
            </a:lvl1pPr>
          </a:lstStyle>
          <a:p>
            <a:fld id="{EA7991B5-B4AE-4F41-AA46-D99631E4237C}" type="slidenum">
              <a:rPr lang="en-US" altLang="en-US"/>
              <a:pPr/>
              <a:t>‹#›</a:t>
            </a:fld>
            <a:endParaRPr lang="en-US" altLang="en-US"/>
          </a:p>
        </p:txBody>
      </p:sp>
      <p:graphicFrame>
        <p:nvGraphicFramePr>
          <p:cNvPr id="2" name="Object 2"/>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1105" name="Image" r:id="rId7" imgW="10057143" imgH="1269841" progId="Photoshop.Image.7">
                  <p:embed/>
                </p:oleObj>
              </mc:Choice>
              <mc:Fallback>
                <p:oleObj name="Image" r:id="rId7" imgW="10057143" imgH="1269841" progId="Photoshop.Image.7">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12" name="Straight Connector 11"/>
          <p:cNvCxnSpPr>
            <a:cxnSpLocks noChangeShapeType="1"/>
          </p:cNvCxnSpPr>
          <p:nvPr/>
        </p:nvCxnSpPr>
        <p:spPr bwMode="auto">
          <a:xfrm>
            <a:off x="0" y="1220788"/>
            <a:ext cx="9144000" cy="0"/>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cSld>
  <p:clrMap bg1="lt1" tx1="dk1" bg2="lt2" tx2="dk2" accent1="accent1" accent2="accent2" accent3="accent3" accent4="accent4" accent5="accent5" accent6="accent6" hlink="hlink" folHlink="folHlink"/>
  <p:sldLayoutIdLst>
    <p:sldLayoutId id="2147484110" r:id="rId1"/>
    <p:sldLayoutId id="2147484111" r:id="rId2"/>
    <p:sldLayoutId id="2147484112" r:id="rId3"/>
    <p:sldLayoutId id="2147484113" r:id="rId4"/>
  </p:sldLayoutIdLst>
  <p:hf hdr="0" ftr="0" dt="0"/>
  <p:txStyles>
    <p:titleStyle>
      <a:lvl1pPr algn="ctr" rtl="0" eaLnBrk="0" fontAlgn="base" hangingPunct="0">
        <a:spcBef>
          <a:spcPct val="0"/>
        </a:spcBef>
        <a:spcAft>
          <a:spcPct val="0"/>
        </a:spcAft>
        <a:defRPr sz="4400">
          <a:solidFill>
            <a:srgbClr val="2D2D8A"/>
          </a:solidFill>
          <a:latin typeface="+mj-lt"/>
          <a:ea typeface="MS PGothic" panose="020B0600070205080204" pitchFamily="34" charset="-128"/>
          <a:cs typeface="ＭＳ Ｐゴシック" pitchFamily="-65" charset="-128"/>
        </a:defRPr>
      </a:lvl1pPr>
      <a:lvl2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2pPr>
      <a:lvl3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3pPr>
      <a:lvl4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4pPr>
      <a:lvl5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5pPr>
      <a:lvl6pPr marL="457200" algn="ctr" rtl="0" eaLnBrk="1" fontAlgn="base" hangingPunct="1">
        <a:spcBef>
          <a:spcPct val="0"/>
        </a:spcBef>
        <a:spcAft>
          <a:spcPct val="0"/>
        </a:spcAft>
        <a:defRPr sz="4400">
          <a:solidFill>
            <a:srgbClr val="FFCC33"/>
          </a:solidFill>
          <a:latin typeface="Helvetica" pitchFamily="-65" charset="0"/>
        </a:defRPr>
      </a:lvl6pPr>
      <a:lvl7pPr marL="914400" algn="ctr" rtl="0" eaLnBrk="1" fontAlgn="base" hangingPunct="1">
        <a:spcBef>
          <a:spcPct val="0"/>
        </a:spcBef>
        <a:spcAft>
          <a:spcPct val="0"/>
        </a:spcAft>
        <a:defRPr sz="4400">
          <a:solidFill>
            <a:srgbClr val="FFCC33"/>
          </a:solidFill>
          <a:latin typeface="Helvetica" pitchFamily="-65" charset="0"/>
        </a:defRPr>
      </a:lvl7pPr>
      <a:lvl8pPr marL="1371600" algn="ctr" rtl="0" eaLnBrk="1" fontAlgn="base" hangingPunct="1">
        <a:spcBef>
          <a:spcPct val="0"/>
        </a:spcBef>
        <a:spcAft>
          <a:spcPct val="0"/>
        </a:spcAft>
        <a:defRPr sz="4400">
          <a:solidFill>
            <a:srgbClr val="FFCC33"/>
          </a:solidFill>
          <a:latin typeface="Helvetica" pitchFamily="-65" charset="0"/>
        </a:defRPr>
      </a:lvl8pPr>
      <a:lvl9pPr marL="1828800" algn="ctr" rtl="0" eaLnBrk="1" fontAlgn="base" hangingPunct="1">
        <a:spcBef>
          <a:spcPct val="0"/>
        </a:spcBef>
        <a:spcAft>
          <a:spcPct val="0"/>
        </a:spcAft>
        <a:defRPr sz="4400">
          <a:solidFill>
            <a:srgbClr val="FFCC33"/>
          </a:solidFill>
          <a:latin typeface="Helvetica" pitchFamily="-65"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pitchFamily="-65"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pastebin.com/N3s1A193"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pastebin.com/bzvKG0VB"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pastebin.com/ELQfC8J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pastebin.com/DxzFURi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pastebin.com/4W08wL0X"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ctrTitle"/>
          </p:nvPr>
        </p:nvSpPr>
        <p:spPr/>
        <p:txBody>
          <a:bodyPr/>
          <a:lstStyle/>
          <a:p>
            <a:pPr eaLnBrk="1" hangingPunct="1"/>
            <a:r>
              <a:rPr lang="en-US" altLang="en-US" dirty="0" smtClean="0"/>
              <a:t>Mocks and </a:t>
            </a:r>
            <a:r>
              <a:rPr lang="en-US" altLang="en-US" dirty="0" smtClean="0"/>
              <a:t>Stubs</a:t>
            </a:r>
            <a:br>
              <a:rPr lang="en-US" altLang="en-US" dirty="0" smtClean="0"/>
            </a:br>
            <a:r>
              <a:rPr lang="en-US" altLang="en-US" sz="3200" i="1" dirty="0" smtClean="0"/>
              <a:t>(Engineering Software as a Service §8.4)</a:t>
            </a:r>
            <a:endParaRPr lang="en-US" altLang="en-US" dirty="0" smtClean="0"/>
          </a:p>
        </p:txBody>
      </p:sp>
      <p:sp>
        <p:nvSpPr>
          <p:cNvPr id="8195" name="TextBox 5"/>
          <p:cNvSpPr txBox="1">
            <a:spLocks noChangeArrowheads="1"/>
          </p:cNvSpPr>
          <p:nvPr/>
        </p:nvSpPr>
        <p:spPr bwMode="auto">
          <a:xfrm>
            <a:off x="2743200" y="6248400"/>
            <a:ext cx="3657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latin typeface="Arial Narrow" panose="020B0606020202030204" pitchFamily="34" charset="0"/>
              </a:rPr>
              <a:t>© 2013 Armando Fox &amp; David Patterson, all rights reserved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smtClean="0"/>
              <a:t>When You </a:t>
            </a:r>
            <a:r>
              <a:rPr lang="en-US" altLang="en-US" dirty="0"/>
              <a:t>N</a:t>
            </a:r>
            <a:r>
              <a:rPr lang="en-US" altLang="en-US" dirty="0" smtClean="0"/>
              <a:t>eed the Real </a:t>
            </a:r>
            <a:r>
              <a:rPr lang="en-US" altLang="en-US" dirty="0"/>
              <a:t>T</a:t>
            </a:r>
            <a:r>
              <a:rPr lang="en-US" altLang="en-US" dirty="0" smtClean="0"/>
              <a:t>hing</a:t>
            </a:r>
          </a:p>
        </p:txBody>
      </p:sp>
      <p:sp>
        <p:nvSpPr>
          <p:cNvPr id="3" name="Content Placeholder 2"/>
          <p:cNvSpPr>
            <a:spLocks noGrp="1"/>
          </p:cNvSpPr>
          <p:nvPr>
            <p:ph idx="1"/>
          </p:nvPr>
        </p:nvSpPr>
        <p:spPr>
          <a:xfrm>
            <a:off x="304800" y="1371600"/>
            <a:ext cx="8686800" cy="4754563"/>
          </a:xfrm>
        </p:spPr>
        <p:txBody>
          <a:bodyPr/>
          <a:lstStyle/>
          <a:p>
            <a:pPr>
              <a:buFontTx/>
              <a:buNone/>
            </a:pPr>
            <a:endParaRPr lang="en-US" altLang="en-US" sz="3600" dirty="0" smtClean="0"/>
          </a:p>
          <a:p>
            <a:pPr>
              <a:buFontTx/>
              <a:buNone/>
            </a:pPr>
            <a:r>
              <a:rPr lang="en-US" altLang="en-US" sz="3600" dirty="0" smtClean="0"/>
              <a:t>Where to get a real object:</a:t>
            </a:r>
          </a:p>
          <a:p>
            <a:r>
              <a:rPr lang="en-US" altLang="en-US" sz="3600" dirty="0" smtClean="0"/>
              <a:t>Fixture: statically preload some known data into database tables</a:t>
            </a:r>
          </a:p>
          <a:p>
            <a:r>
              <a:rPr lang="en-US" altLang="en-US" sz="3600" dirty="0" smtClean="0"/>
              <a:t>Factory: create only what you need per-test</a:t>
            </a:r>
          </a:p>
          <a:p>
            <a:pPr lvl="1"/>
            <a:endParaRPr lang="en-US" altLang="en-US" sz="3200" dirty="0" smtClean="0"/>
          </a:p>
        </p:txBody>
      </p:sp>
      <p:sp>
        <p:nvSpPr>
          <p:cNvPr id="4" name="Rectangle 3"/>
          <p:cNvSpPr/>
          <p:nvPr/>
        </p:nvSpPr>
        <p:spPr>
          <a:xfrm>
            <a:off x="6099175" y="1447800"/>
            <a:ext cx="3044825" cy="400050"/>
          </a:xfrm>
          <a:prstGeom prst="rect">
            <a:avLst/>
          </a:prstGeom>
          <a:solidFill>
            <a:schemeClr val="bg1">
              <a:lumMod val="85000"/>
            </a:schemeClr>
          </a:solidFill>
        </p:spPr>
        <p:txBody>
          <a:bodyPr wrap="none">
            <a:spAutoFit/>
          </a:bodyPr>
          <a:lstStyle/>
          <a:p>
            <a:pPr>
              <a:defRPr/>
            </a:pPr>
            <a:r>
              <a:rPr lang="en-US" sz="2000" dirty="0">
                <a:latin typeface="Arial Narrow" charset="0"/>
                <a:ea typeface="ＭＳ Ｐゴシック" charset="0"/>
                <a:cs typeface="Arial Narrow" charset="0"/>
                <a:hlinkClick r:id="rId2"/>
              </a:rPr>
              <a:t>http://pastebin.com/N3s1A193</a:t>
            </a:r>
            <a:endParaRPr lang="en-US" sz="2000" i="1" dirty="0">
              <a:latin typeface="Arial Narrow" charset="0"/>
              <a:ea typeface="ＭＳ Ｐゴシック" charset="0"/>
              <a:cs typeface="Arial Narrow"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altLang="en-US" smtClean="0"/>
              <a:t>Fixtures</a:t>
            </a:r>
          </a:p>
        </p:txBody>
      </p:sp>
      <p:sp>
        <p:nvSpPr>
          <p:cNvPr id="3" name="Content Placeholder 2"/>
          <p:cNvSpPr>
            <a:spLocks noGrp="1"/>
          </p:cNvSpPr>
          <p:nvPr>
            <p:ph idx="1"/>
          </p:nvPr>
        </p:nvSpPr>
        <p:spPr>
          <a:xfrm>
            <a:off x="228600" y="1371600"/>
            <a:ext cx="8763000" cy="4754563"/>
          </a:xfrm>
        </p:spPr>
        <p:txBody>
          <a:bodyPr/>
          <a:lstStyle/>
          <a:p>
            <a:r>
              <a:rPr lang="en-US" altLang="en-US" dirty="0"/>
              <a:t>D</a:t>
            </a:r>
            <a:r>
              <a:rPr lang="en-US" altLang="en-US" dirty="0" smtClean="0"/>
              <a:t>atabase wiped &amp; reloaded before </a:t>
            </a:r>
            <a:r>
              <a:rPr lang="en-US" altLang="en-US" i="1" dirty="0" smtClean="0"/>
              <a:t>each spec</a:t>
            </a:r>
            <a:endParaRPr lang="en-US" altLang="en-US" dirty="0" smtClean="0"/>
          </a:p>
          <a:p>
            <a:pPr lvl="1"/>
            <a:r>
              <a:rPr lang="en-US" altLang="en-US" dirty="0" smtClean="0"/>
              <a:t>add </a:t>
            </a:r>
            <a:r>
              <a:rPr lang="en-US" altLang="en-US" sz="2400" dirty="0" smtClean="0">
                <a:solidFill>
                  <a:schemeClr val="accent2"/>
                </a:solidFill>
                <a:latin typeface="Lucida Sans Typewriter" panose="020B0509030504030204" pitchFamily="49" charset="0"/>
              </a:rPr>
              <a:t>fixtures :movies</a:t>
            </a:r>
            <a:r>
              <a:rPr lang="en-US" altLang="en-US" dirty="0" smtClean="0"/>
              <a:t> at beginning of </a:t>
            </a:r>
            <a:r>
              <a:rPr lang="en-US" altLang="en-US" sz="2400" dirty="0" smtClean="0">
                <a:solidFill>
                  <a:schemeClr val="accent2"/>
                </a:solidFill>
                <a:latin typeface="Lucida Sans Typewriter" panose="020B0509030504030204" pitchFamily="49" charset="0"/>
              </a:rPr>
              <a:t>describe</a:t>
            </a:r>
          </a:p>
          <a:p>
            <a:pPr lvl="1"/>
            <a:r>
              <a:rPr lang="en-US" altLang="en-US" sz="2400" b="1" dirty="0" smtClean="0">
                <a:solidFill>
                  <a:srgbClr val="0000FF"/>
                </a:solidFill>
                <a:latin typeface="Courier" pitchFamily="49" charset="0"/>
              </a:rPr>
              <a:t>spec/fixtures/</a:t>
            </a:r>
            <a:r>
              <a:rPr lang="en-US" altLang="en-US" sz="2400" b="1" dirty="0" err="1" smtClean="0">
                <a:solidFill>
                  <a:srgbClr val="0000FF"/>
                </a:solidFill>
                <a:latin typeface="Courier" pitchFamily="49" charset="0"/>
              </a:rPr>
              <a:t>movies.yml</a:t>
            </a:r>
            <a:r>
              <a:rPr lang="en-US" altLang="en-US" sz="2400" b="1" dirty="0" smtClean="0">
                <a:solidFill>
                  <a:srgbClr val="0000FF"/>
                </a:solidFill>
                <a:latin typeface="Courier" pitchFamily="49" charset="0"/>
              </a:rPr>
              <a:t> </a:t>
            </a:r>
            <a:r>
              <a:rPr lang="en-US" altLang="en-US" dirty="0" smtClean="0"/>
              <a:t>are </a:t>
            </a:r>
            <a:r>
              <a:rPr lang="en-US" altLang="en-US" sz="2400" dirty="0" smtClean="0">
                <a:solidFill>
                  <a:schemeClr val="accent2"/>
                </a:solidFill>
                <a:latin typeface="Lucida Sans Typewriter" panose="020B0509030504030204" pitchFamily="49" charset="0"/>
              </a:rPr>
              <a:t>Movies</a:t>
            </a:r>
            <a:r>
              <a:rPr lang="en-US" altLang="en-US" dirty="0" smtClean="0"/>
              <a:t/>
            </a:r>
            <a:br>
              <a:rPr lang="en-US" altLang="en-US" dirty="0" smtClean="0"/>
            </a:br>
            <a:r>
              <a:rPr lang="en-US" altLang="en-US" dirty="0" smtClean="0"/>
              <a:t>and will be added to </a:t>
            </a:r>
            <a:r>
              <a:rPr lang="en-US" altLang="en-US" sz="2400" b="1" dirty="0" smtClean="0">
                <a:solidFill>
                  <a:srgbClr val="0000FF"/>
                </a:solidFill>
                <a:latin typeface="Courier" pitchFamily="49" charset="0"/>
              </a:rPr>
              <a:t>movies</a:t>
            </a:r>
            <a:r>
              <a:rPr lang="en-US" altLang="en-US" dirty="0" smtClean="0"/>
              <a:t> table</a:t>
            </a:r>
          </a:p>
          <a:p>
            <a:r>
              <a:rPr lang="en-US" altLang="en-US" dirty="0" smtClean="0"/>
              <a:t>Pros/uses</a:t>
            </a:r>
          </a:p>
          <a:p>
            <a:pPr lvl="1"/>
            <a:r>
              <a:rPr lang="en-US" altLang="en-US" dirty="0" smtClean="0"/>
              <a:t>truly static data, e.g. configuration info that never changes</a:t>
            </a:r>
          </a:p>
          <a:p>
            <a:pPr lvl="1"/>
            <a:r>
              <a:rPr lang="en-US" altLang="en-US" dirty="0" smtClean="0"/>
              <a:t>easy to see all test data in one place</a:t>
            </a:r>
          </a:p>
          <a:p>
            <a:r>
              <a:rPr lang="en-US" altLang="en-US" dirty="0" smtClean="0"/>
              <a:t>Cons/reasons not to use</a:t>
            </a:r>
          </a:p>
          <a:p>
            <a:pPr lvl="1"/>
            <a:r>
              <a:rPr lang="en-US" altLang="en-US" dirty="0" smtClean="0"/>
              <a:t>may introduce dependency on fixture data</a:t>
            </a:r>
          </a:p>
        </p:txBody>
      </p:sp>
      <p:pic>
        <p:nvPicPr>
          <p:cNvPr id="4" name="Picture 3" descr="coc.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438400"/>
            <a:ext cx="1295400" cy="1036638"/>
          </a:xfrm>
          <a:prstGeom prst="rect">
            <a:avLst/>
          </a:prstGeom>
          <a:solidFill>
            <a:srgbClr val="CECEEF"/>
          </a:solidFill>
          <a:ln>
            <a:noFill/>
          </a:ln>
          <a:effectLst>
            <a:outerShdw blurRad="50800" dist="38100" dir="2700000" rotWithShape="0">
              <a:srgbClr val="808080">
                <a:alpha val="42999"/>
              </a:srgbClr>
            </a:outerShdw>
          </a:effectLst>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altLang="en-US" smtClean="0"/>
              <a:t>Factories</a:t>
            </a:r>
          </a:p>
        </p:txBody>
      </p:sp>
      <p:sp>
        <p:nvSpPr>
          <p:cNvPr id="68611" name="Content Placeholder 2"/>
          <p:cNvSpPr>
            <a:spLocks noGrp="1"/>
          </p:cNvSpPr>
          <p:nvPr>
            <p:ph idx="1"/>
          </p:nvPr>
        </p:nvSpPr>
        <p:spPr/>
        <p:txBody>
          <a:bodyPr/>
          <a:lstStyle/>
          <a:p>
            <a:r>
              <a:rPr lang="en-US" altLang="en-US" dirty="0" smtClean="0"/>
              <a:t>Set up </a:t>
            </a:r>
            <a:r>
              <a:rPr lang="ja-JP" altLang="en-US" dirty="0" smtClean="0"/>
              <a:t>“</a:t>
            </a:r>
            <a:r>
              <a:rPr lang="en-US" altLang="ja-JP" dirty="0" smtClean="0"/>
              <a:t>helpers</a:t>
            </a:r>
            <a:r>
              <a:rPr lang="ja-JP" altLang="en-US" dirty="0" smtClean="0"/>
              <a:t>”</a:t>
            </a:r>
            <a:r>
              <a:rPr lang="en-US" altLang="ja-JP" dirty="0" smtClean="0"/>
              <a:t> to quickly create objects with default attributes, as needed per-test</a:t>
            </a:r>
          </a:p>
          <a:p>
            <a:r>
              <a:rPr lang="en-US" altLang="en-US" dirty="0" smtClean="0"/>
              <a:t>Example: </a:t>
            </a:r>
            <a:r>
              <a:rPr lang="en-US" altLang="en-US" dirty="0" err="1" smtClean="0"/>
              <a:t>FactoryGirl</a:t>
            </a:r>
            <a:r>
              <a:rPr lang="en-US" altLang="en-US" dirty="0" smtClean="0"/>
              <a:t> gem</a:t>
            </a:r>
          </a:p>
          <a:p>
            <a:pPr lvl="1"/>
            <a:r>
              <a:rPr lang="en-US" altLang="en-US" dirty="0" smtClean="0"/>
              <a:t>or just add your own code in </a:t>
            </a:r>
            <a:r>
              <a:rPr lang="en-US" altLang="en-US" b="1" dirty="0" smtClean="0">
                <a:solidFill>
                  <a:srgbClr val="0000FF"/>
                </a:solidFill>
                <a:latin typeface="Courier" pitchFamily="49" charset="0"/>
              </a:rPr>
              <a:t>spec/support/</a:t>
            </a:r>
          </a:p>
          <a:p>
            <a:r>
              <a:rPr lang="en-US" altLang="en-US" dirty="0" smtClean="0"/>
              <a:t>Pros/uses:</a:t>
            </a:r>
          </a:p>
          <a:p>
            <a:pPr lvl="1"/>
            <a:r>
              <a:rPr lang="en-US" altLang="en-US" dirty="0" smtClean="0"/>
              <a:t>Keep tests </a:t>
            </a:r>
            <a:r>
              <a:rPr lang="en-US" altLang="en-US" b="1" dirty="0" smtClean="0">
                <a:solidFill>
                  <a:srgbClr val="FF0000"/>
                </a:solidFill>
              </a:rPr>
              <a:t>I</a:t>
            </a:r>
            <a:r>
              <a:rPr lang="en-US" altLang="en-US" dirty="0" smtClean="0"/>
              <a:t>ndependent: unaffected by presence of objects they don’</a:t>
            </a:r>
            <a:r>
              <a:rPr lang="en-US" altLang="ja-JP" dirty="0" smtClean="0"/>
              <a:t>t care about</a:t>
            </a:r>
          </a:p>
          <a:p>
            <a:r>
              <a:rPr lang="en-US" altLang="en-US" dirty="0" smtClean="0"/>
              <a:t>Cons/reasons not to use:</a:t>
            </a:r>
          </a:p>
          <a:p>
            <a:pPr lvl="1"/>
            <a:r>
              <a:rPr lang="en-US" altLang="en-US" dirty="0" smtClean="0"/>
              <a:t>Complex relationships may be hard to set up (but may indicate too-tight coupling in code!) </a:t>
            </a:r>
          </a:p>
          <a:p>
            <a:endParaRPr lang="en-US" altLang="en-US" dirty="0" smtClean="0"/>
          </a:p>
        </p:txBody>
      </p:sp>
      <p:sp>
        <p:nvSpPr>
          <p:cNvPr id="4" name="Rectangle 3"/>
          <p:cNvSpPr/>
          <p:nvPr/>
        </p:nvSpPr>
        <p:spPr>
          <a:xfrm>
            <a:off x="6099175" y="2590800"/>
            <a:ext cx="3090863" cy="400050"/>
          </a:xfrm>
          <a:prstGeom prst="rect">
            <a:avLst/>
          </a:prstGeom>
          <a:solidFill>
            <a:schemeClr val="bg1">
              <a:lumMod val="85000"/>
            </a:schemeClr>
          </a:solidFill>
        </p:spPr>
        <p:txBody>
          <a:bodyPr wrap="none">
            <a:spAutoFit/>
          </a:bodyPr>
          <a:lstStyle/>
          <a:p>
            <a:pPr>
              <a:defRPr/>
            </a:pPr>
            <a:r>
              <a:rPr lang="en-US" sz="2000" i="1" dirty="0">
                <a:latin typeface="Arial Narrow" charset="0"/>
                <a:ea typeface="ＭＳ Ｐゴシック" charset="0"/>
                <a:cs typeface="Arial Narrow" charset="0"/>
                <a:hlinkClick r:id="rId3"/>
              </a:rPr>
              <a:t>http://pastebin.com/bzvKG0VB</a:t>
            </a:r>
            <a:endParaRPr lang="en-US" sz="2000" i="1" dirty="0">
              <a:latin typeface="Arial Narrow" charset="0"/>
              <a:ea typeface="ＭＳ Ｐゴシック" charset="0"/>
              <a:cs typeface="Arial Narrow"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6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61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611">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8611">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86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US" altLang="en-US" dirty="0" smtClean="0"/>
              <a:t>Pitfall: </a:t>
            </a:r>
            <a:r>
              <a:rPr lang="en-US" altLang="en-US" i="1" dirty="0" smtClean="0"/>
              <a:t>mock </a:t>
            </a:r>
            <a:r>
              <a:rPr lang="en-US" altLang="en-US" i="1" dirty="0" err="1" smtClean="0"/>
              <a:t>trainwreck</a:t>
            </a:r>
            <a:endParaRPr lang="en-US" altLang="en-US" dirty="0" smtClean="0"/>
          </a:p>
        </p:txBody>
      </p:sp>
      <p:sp>
        <p:nvSpPr>
          <p:cNvPr id="23555" name="Content Placeholder 2"/>
          <p:cNvSpPr>
            <a:spLocks noGrp="1"/>
          </p:cNvSpPr>
          <p:nvPr>
            <p:ph idx="1"/>
          </p:nvPr>
        </p:nvSpPr>
        <p:spPr/>
        <p:txBody>
          <a:bodyPr/>
          <a:lstStyle/>
          <a:p>
            <a:pPr>
              <a:spcBef>
                <a:spcPct val="0"/>
              </a:spcBef>
            </a:pPr>
            <a:r>
              <a:rPr lang="en-US" altLang="en-US" dirty="0" smtClean="0"/>
              <a:t>Goal: test searching for movie by its director or by awards it received</a:t>
            </a:r>
          </a:p>
          <a:p>
            <a:pPr marL="400050" lvl="1" indent="0">
              <a:spcBef>
                <a:spcPct val="0"/>
              </a:spcBef>
              <a:buFontTx/>
              <a:buNone/>
            </a:pPr>
            <a:r>
              <a:rPr lang="en-US" altLang="en-US" dirty="0" err="1" smtClean="0">
                <a:solidFill>
                  <a:srgbClr val="FF0000"/>
                </a:solidFill>
                <a:latin typeface="Lucida Sans Typewriter" panose="020B0509030504030204" pitchFamily="49" charset="0"/>
              </a:rPr>
              <a:t>m.award.type</a:t>
            </a:r>
            <a:r>
              <a:rPr lang="en-US" altLang="en-US" dirty="0" err="1" smtClean="0">
                <a:solidFill>
                  <a:schemeClr val="accent2"/>
                </a:solidFill>
                <a:latin typeface="Lucida Sans Typewriter" panose="020B0509030504030204" pitchFamily="49" charset="0"/>
              </a:rPr>
              <a:t>.should</a:t>
            </a:r>
            <a:r>
              <a:rPr lang="en-US" altLang="en-US" dirty="0" smtClean="0">
                <a:solidFill>
                  <a:schemeClr val="accent2"/>
                </a:solidFill>
                <a:latin typeface="Lucida Sans Typewriter" panose="020B0509030504030204" pitchFamily="49" charset="0"/>
              </a:rPr>
              <a:t> == 'Oscar'</a:t>
            </a:r>
          </a:p>
          <a:p>
            <a:pPr marL="400050" lvl="1" indent="0">
              <a:spcBef>
                <a:spcPct val="0"/>
              </a:spcBef>
              <a:buFontTx/>
              <a:buNone/>
            </a:pPr>
            <a:r>
              <a:rPr lang="en-US" altLang="en-US" dirty="0" err="1" smtClean="0">
                <a:solidFill>
                  <a:srgbClr val="FF0000"/>
                </a:solidFill>
                <a:latin typeface="Lucida Sans Typewriter" panose="020B0509030504030204" pitchFamily="49" charset="0"/>
              </a:rPr>
              <a:t>m.director.name</a:t>
            </a:r>
            <a:r>
              <a:rPr lang="en-US" altLang="en-US" dirty="0" err="1" smtClean="0">
                <a:solidFill>
                  <a:schemeClr val="accent2"/>
                </a:solidFill>
                <a:latin typeface="Lucida Sans Typewriter" panose="020B0509030504030204" pitchFamily="49" charset="0"/>
              </a:rPr>
              <a:t>.split</a:t>
            </a:r>
            <a:r>
              <a:rPr lang="en-US" altLang="en-US" dirty="0" smtClean="0">
                <a:solidFill>
                  <a:schemeClr val="accent2"/>
                </a:solidFill>
                <a:latin typeface="Lucida Sans Typewriter" panose="020B0509030504030204" pitchFamily="49" charset="0"/>
              </a:rPr>
              <a:t>(/ +/).last.</a:t>
            </a:r>
            <a:br>
              <a:rPr lang="en-US" altLang="en-US" dirty="0" smtClean="0">
                <a:solidFill>
                  <a:schemeClr val="accent2"/>
                </a:solidFill>
                <a:latin typeface="Lucida Sans Typewriter" panose="020B0509030504030204" pitchFamily="49" charset="0"/>
              </a:rPr>
            </a:br>
            <a:r>
              <a:rPr lang="en-US" altLang="en-US" dirty="0" smtClean="0">
                <a:solidFill>
                  <a:schemeClr val="accent2"/>
                </a:solidFill>
                <a:latin typeface="Lucida Sans Typewriter" panose="020B0509030504030204" pitchFamily="49" charset="0"/>
              </a:rPr>
              <a:t>  should == '</a:t>
            </a:r>
            <a:r>
              <a:rPr lang="en-US" altLang="en-US" dirty="0" err="1" smtClean="0">
                <a:solidFill>
                  <a:schemeClr val="accent2"/>
                </a:solidFill>
                <a:latin typeface="Lucida Sans Typewriter" panose="020B0509030504030204" pitchFamily="49" charset="0"/>
              </a:rPr>
              <a:t>Aronovsky</a:t>
            </a:r>
            <a:r>
              <a:rPr lang="en-US" altLang="en-US" dirty="0" smtClean="0">
                <a:solidFill>
                  <a:schemeClr val="accent2"/>
                </a:solidFill>
                <a:latin typeface="Lucida Sans Typewriter" panose="020B0509030504030204" pitchFamily="49" charset="0"/>
              </a:rPr>
              <a:t>'</a:t>
            </a:r>
          </a:p>
          <a:p>
            <a:pPr>
              <a:spcBef>
                <a:spcPct val="0"/>
              </a:spcBef>
            </a:pPr>
            <a:r>
              <a:rPr lang="en-US" altLang="en-US" dirty="0" smtClean="0"/>
              <a:t> </a:t>
            </a:r>
            <a:r>
              <a:rPr lang="en-US" altLang="en-US" dirty="0" smtClean="0"/>
              <a:t>Mock setup</a:t>
            </a:r>
            <a:r>
              <a:rPr lang="en-US" altLang="en-US" dirty="0" smtClean="0"/>
              <a:t>:</a:t>
            </a:r>
          </a:p>
          <a:p>
            <a:pPr marL="400050" lvl="1" indent="0">
              <a:spcBef>
                <a:spcPct val="0"/>
              </a:spcBef>
              <a:buFontTx/>
              <a:buNone/>
            </a:pPr>
            <a:r>
              <a:rPr lang="en-US" altLang="en-US" dirty="0" smtClean="0">
                <a:solidFill>
                  <a:schemeClr val="accent2"/>
                </a:solidFill>
                <a:latin typeface="Lucida Sans Typewriter" panose="020B0509030504030204" pitchFamily="49" charset="0"/>
              </a:rPr>
              <a:t>a = </a:t>
            </a:r>
            <a:r>
              <a:rPr lang="en-US" altLang="en-US" dirty="0" smtClean="0">
                <a:solidFill>
                  <a:schemeClr val="accent2"/>
                </a:solidFill>
                <a:latin typeface="Lucida Sans Typewriter" panose="020B0509030504030204" pitchFamily="49" charset="0"/>
              </a:rPr>
              <a:t>double(</a:t>
            </a:r>
            <a:r>
              <a:rPr lang="en-US" altLang="en-US" dirty="0" smtClean="0">
                <a:solidFill>
                  <a:schemeClr val="accent2"/>
                </a:solidFill>
                <a:latin typeface="Lucida Sans Typewriter" panose="020B0509030504030204" pitchFamily="49" charset="0"/>
              </a:rPr>
              <a:t>'Award', :type =&gt; 'Oscar')</a:t>
            </a:r>
          </a:p>
          <a:p>
            <a:pPr marL="400050" lvl="1" indent="0">
              <a:spcBef>
                <a:spcPct val="0"/>
              </a:spcBef>
              <a:buFontTx/>
              <a:buNone/>
            </a:pPr>
            <a:r>
              <a:rPr lang="en-US" altLang="en-US" dirty="0" smtClean="0">
                <a:solidFill>
                  <a:schemeClr val="accent2"/>
                </a:solidFill>
                <a:latin typeface="Lucida Sans Typewriter" panose="020B0509030504030204" pitchFamily="49" charset="0"/>
              </a:rPr>
              <a:t>d = </a:t>
            </a:r>
            <a:r>
              <a:rPr lang="en-US" altLang="en-US" dirty="0" smtClean="0">
                <a:solidFill>
                  <a:schemeClr val="accent2"/>
                </a:solidFill>
                <a:latin typeface="Lucida Sans Typewriter" panose="020B0509030504030204" pitchFamily="49" charset="0"/>
              </a:rPr>
              <a:t>double(</a:t>
            </a:r>
            <a:r>
              <a:rPr lang="en-US" altLang="en-US" dirty="0" smtClean="0">
                <a:solidFill>
                  <a:schemeClr val="accent2"/>
                </a:solidFill>
                <a:latin typeface="Lucida Sans Typewriter" panose="020B0509030504030204" pitchFamily="49" charset="0"/>
              </a:rPr>
              <a:t>'Director',</a:t>
            </a:r>
            <a:br>
              <a:rPr lang="en-US" altLang="en-US" dirty="0" smtClean="0">
                <a:solidFill>
                  <a:schemeClr val="accent2"/>
                </a:solidFill>
                <a:latin typeface="Lucida Sans Typewriter" panose="020B0509030504030204" pitchFamily="49" charset="0"/>
              </a:rPr>
            </a:br>
            <a:r>
              <a:rPr lang="en-US" altLang="en-US" dirty="0" smtClean="0">
                <a:solidFill>
                  <a:schemeClr val="accent2"/>
                </a:solidFill>
                <a:latin typeface="Lucida Sans Typewriter" panose="020B0509030504030204" pitchFamily="49" charset="0"/>
              </a:rPr>
              <a:t>   :name =&gt; 'Darren </a:t>
            </a:r>
            <a:r>
              <a:rPr lang="en-US" altLang="en-US" dirty="0" err="1" smtClean="0">
                <a:solidFill>
                  <a:schemeClr val="accent2"/>
                </a:solidFill>
                <a:latin typeface="Lucida Sans Typewriter" panose="020B0509030504030204" pitchFamily="49" charset="0"/>
              </a:rPr>
              <a:t>Aronovsky</a:t>
            </a:r>
            <a:r>
              <a:rPr lang="en-US" altLang="en-US" dirty="0" smtClean="0">
                <a:solidFill>
                  <a:schemeClr val="accent2"/>
                </a:solidFill>
                <a:latin typeface="Lucida Sans Typewriter" panose="020B0509030504030204" pitchFamily="49" charset="0"/>
              </a:rPr>
              <a:t>'</a:t>
            </a:r>
          </a:p>
          <a:p>
            <a:pPr marL="400050" lvl="1" indent="0">
              <a:spcBef>
                <a:spcPct val="0"/>
              </a:spcBef>
              <a:buFontTx/>
              <a:buNone/>
            </a:pPr>
            <a:r>
              <a:rPr lang="en-US" altLang="en-US" dirty="0" smtClean="0">
                <a:solidFill>
                  <a:schemeClr val="accent2"/>
                </a:solidFill>
                <a:latin typeface="Lucida Sans Typewriter" panose="020B0509030504030204" pitchFamily="49" charset="0"/>
              </a:rPr>
              <a:t>m = </a:t>
            </a:r>
            <a:r>
              <a:rPr lang="en-US" altLang="en-US" dirty="0" smtClean="0">
                <a:solidFill>
                  <a:schemeClr val="accent2"/>
                </a:solidFill>
                <a:latin typeface="Lucida Sans Typewriter" panose="020B0509030504030204" pitchFamily="49" charset="0"/>
              </a:rPr>
              <a:t>double(</a:t>
            </a:r>
            <a:r>
              <a:rPr lang="en-US" altLang="en-US" dirty="0" smtClean="0">
                <a:solidFill>
                  <a:schemeClr val="accent2"/>
                </a:solidFill>
                <a:latin typeface="Lucida Sans Typewriter" panose="020B0509030504030204" pitchFamily="49" charset="0"/>
              </a:rPr>
              <a:t>'Movie', :award =&gt; a, </a:t>
            </a:r>
          </a:p>
          <a:p>
            <a:pPr marL="400050" lvl="1" indent="0">
              <a:spcBef>
                <a:spcPct val="0"/>
              </a:spcBef>
              <a:buFontTx/>
              <a:buNone/>
            </a:pPr>
            <a:r>
              <a:rPr lang="en-US" altLang="en-US" dirty="0" smtClean="0">
                <a:solidFill>
                  <a:schemeClr val="accent2"/>
                </a:solidFill>
                <a:latin typeface="Lucida Sans Typewriter" panose="020B0509030504030204" pitchFamily="49" charset="0"/>
              </a:rPr>
              <a:t>   :director =&gt; d)</a:t>
            </a:r>
          </a:p>
          <a:p>
            <a:pPr marL="0" indent="0">
              <a:spcBef>
                <a:spcPct val="0"/>
              </a:spcBef>
              <a:buFontTx/>
              <a:buNone/>
            </a:pPr>
            <a:endParaRPr lang="en-US" altLang="en-US" sz="2800" dirty="0" smtClean="0">
              <a:solidFill>
                <a:schemeClr val="accent2"/>
              </a:solidFill>
              <a:latin typeface="Lucida Sans Typewriter" panose="020B0509030504030204" pitchFamily="49" charset="0"/>
            </a:endParaRPr>
          </a:p>
        </p:txBody>
      </p:sp>
      <p:pic>
        <p:nvPicPr>
          <p:cNvPr id="2" name="Picture 3" descr="pitfall.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 y="123825"/>
            <a:ext cx="115570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5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55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55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EB83669-77C5-4157-BA93-5DED24FB4FC7}" type="slidenum">
              <a:rPr lang="en-US" altLang="en-US" sz="1400">
                <a:latin typeface="Helvetica" panose="020B0604020202020204" pitchFamily="34" charset="0"/>
              </a:rPr>
              <a:pPr eaLnBrk="1" hangingPunct="1"/>
              <a:t>14</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23900" dirty="0">
                <a:solidFill>
                  <a:schemeClr val="bg1"/>
                </a:solidFill>
                <a:latin typeface="Arial Black"/>
                <a:ea typeface="+mn-ea"/>
                <a:cs typeface="Arial Black"/>
              </a:rPr>
              <a:t>END</a:t>
            </a:r>
          </a:p>
        </p:txBody>
      </p:sp>
      <p:sp>
        <p:nvSpPr>
          <p:cNvPr id="69635" name="Title 7"/>
          <p:cNvSpPr>
            <a:spLocks noGrp="1"/>
          </p:cNvSpPr>
          <p:nvPr>
            <p:ph type="ctrTitle"/>
          </p:nvPr>
        </p:nvSpPr>
        <p:spPr/>
        <p:txBody>
          <a:bodyPr/>
          <a:lstStyle/>
          <a:p>
            <a:endParaRPr lang="en-US" altLang="en-US" smtClean="0"/>
          </a:p>
        </p:txBody>
      </p:sp>
    </p:spTree>
    <p:extLst>
      <p:ext uri="{BB962C8B-B14F-4D97-AF65-F5344CB8AC3E}">
        <p14:creationId xmlns:p14="http://schemas.microsoft.com/office/powerpoint/2010/main" val="4060111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Box 3"/>
          <p:cNvSpPr txBox="1">
            <a:spLocks noChangeArrowheads="1"/>
          </p:cNvSpPr>
          <p:nvPr/>
        </p:nvSpPr>
        <p:spPr bwMode="auto">
          <a:xfrm>
            <a:off x="1371600" y="3286125"/>
            <a:ext cx="7543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ln>
                  <a:solidFill>
                    <a:srgbClr val="000000"/>
                  </a:solidFill>
                </a:ln>
                <a:solidFill>
                  <a:srgbClr val="66FF33"/>
                </a:solidFill>
                <a:latin typeface="Helvetica" panose="020B0604020202020204" pitchFamily="34" charset="0"/>
              </a:rPr>
              <a:t>The </a:t>
            </a:r>
            <a:r>
              <a:rPr lang="en-US" altLang="en-US" sz="2800" b="1" dirty="0" err="1">
                <a:ln>
                  <a:solidFill>
                    <a:srgbClr val="000000"/>
                  </a:solidFill>
                </a:ln>
                <a:solidFill>
                  <a:srgbClr val="66FF33"/>
                </a:solidFill>
                <a:latin typeface="Helvetica" panose="020B0604020202020204" pitchFamily="34" charset="0"/>
              </a:rPr>
              <a:t>TMDb</a:t>
            </a:r>
            <a:r>
              <a:rPr lang="en-US" altLang="en-US" sz="2800" b="1" dirty="0">
                <a:ln>
                  <a:solidFill>
                    <a:srgbClr val="000000"/>
                  </a:solidFill>
                </a:ln>
                <a:solidFill>
                  <a:srgbClr val="66FF33"/>
                </a:solidFill>
                <a:latin typeface="Helvetica" panose="020B0604020202020204" pitchFamily="34" charset="0"/>
              </a:rPr>
              <a:t> API key</a:t>
            </a:r>
          </a:p>
        </p:txBody>
      </p:sp>
      <p:sp>
        <p:nvSpPr>
          <p:cNvPr id="25602" name="TextBox 4"/>
          <p:cNvSpPr txBox="1">
            <a:spLocks noChangeArrowheads="1"/>
          </p:cNvSpPr>
          <p:nvPr/>
        </p:nvSpPr>
        <p:spPr bwMode="auto">
          <a:xfrm>
            <a:off x="1371600" y="4200525"/>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99CC00"/>
                </a:solidFill>
                <a:latin typeface="Helvetica" panose="020B0604020202020204" pitchFamily="34" charset="0"/>
              </a:rPr>
              <a:t>The </a:t>
            </a:r>
            <a:r>
              <a:rPr lang="en-US" altLang="en-US" sz="2800" b="1" dirty="0" smtClean="0">
                <a:solidFill>
                  <a:srgbClr val="99CC00"/>
                </a:solidFill>
                <a:latin typeface="Helvetica" panose="020B0604020202020204" pitchFamily="34" charset="0"/>
              </a:rPr>
              <a:t>application’</a:t>
            </a:r>
            <a:r>
              <a:rPr lang="en-US" altLang="ja-JP" sz="2800" b="1" dirty="0" smtClean="0">
                <a:solidFill>
                  <a:srgbClr val="99CC00"/>
                </a:solidFill>
                <a:latin typeface="Helvetica" panose="020B0604020202020204" pitchFamily="34" charset="0"/>
              </a:rPr>
              <a:t>s </a:t>
            </a:r>
            <a:r>
              <a:rPr lang="en-US" altLang="ja-JP" sz="2800" b="1" dirty="0">
                <a:solidFill>
                  <a:srgbClr val="99CC00"/>
                </a:solidFill>
                <a:latin typeface="Helvetica" panose="020B0604020202020204" pitchFamily="34" charset="0"/>
              </a:rPr>
              <a:t>time zone settings</a:t>
            </a:r>
            <a:endParaRPr lang="en-US" altLang="en-US" sz="3200" b="1" dirty="0">
              <a:solidFill>
                <a:srgbClr val="99CC00"/>
              </a:solidFill>
              <a:latin typeface="Helvetica" panose="020B0604020202020204" pitchFamily="34" charset="0"/>
            </a:endParaRPr>
          </a:p>
        </p:txBody>
      </p:sp>
      <p:sp>
        <p:nvSpPr>
          <p:cNvPr id="25603" name="TextBox 5"/>
          <p:cNvSpPr txBox="1">
            <a:spLocks noChangeArrowheads="1"/>
          </p:cNvSpPr>
          <p:nvPr/>
        </p:nvSpPr>
        <p:spPr bwMode="auto">
          <a:xfrm>
            <a:off x="1371600" y="5068888"/>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FF6699"/>
                </a:solidFill>
                <a:latin typeface="Helvetica" panose="020B0604020202020204" pitchFamily="34" charset="0"/>
              </a:rPr>
              <a:t>Fixtures would be fine for all of these</a:t>
            </a:r>
          </a:p>
        </p:txBody>
      </p:sp>
      <p:grpSp>
        <p:nvGrpSpPr>
          <p:cNvPr id="25604" name="Group 10"/>
          <p:cNvGrpSpPr>
            <a:grpSpLocks/>
          </p:cNvGrpSpPr>
          <p:nvPr/>
        </p:nvGrpSpPr>
        <p:grpSpPr bwMode="auto">
          <a:xfrm>
            <a:off x="960438" y="2413000"/>
            <a:ext cx="7116762" cy="585788"/>
            <a:chOff x="960651" y="1809750"/>
            <a:chExt cx="7116549" cy="438445"/>
          </a:xfrm>
        </p:grpSpPr>
        <p:sp>
          <p:nvSpPr>
            <p:cNvPr id="25610" name="TextBox 2"/>
            <p:cNvSpPr txBox="1">
              <a:spLocks noChangeArrowheads="1"/>
            </p:cNvSpPr>
            <p:nvPr/>
          </p:nvSpPr>
          <p:spPr bwMode="auto">
            <a:xfrm>
              <a:off x="1371600" y="1835870"/>
              <a:ext cx="6705600" cy="39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FF9900"/>
                  </a:solidFill>
                  <a:latin typeface="Helvetica" panose="020B0604020202020204" pitchFamily="34" charset="0"/>
                </a:rPr>
                <a:t>Movies and their ratings</a:t>
              </a:r>
            </a:p>
          </p:txBody>
        </p:sp>
        <p:sp>
          <p:nvSpPr>
            <p:cNvPr id="25611" name="Rectangle 6"/>
            <p:cNvSpPr>
              <a:spLocks noChangeArrowheads="1"/>
            </p:cNvSpPr>
            <p:nvPr/>
          </p:nvSpPr>
          <p:spPr bwMode="auto">
            <a:xfrm>
              <a:off x="960651" y="1809750"/>
              <a:ext cx="595017" cy="438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3200" dirty="0">
                  <a:latin typeface="Helvetica" panose="020B0604020202020204" pitchFamily="34" charset="0"/>
                  <a:ea typeface="MS Gothic" panose="020B0609070205080204" pitchFamily="49" charset="-128"/>
                </a:rPr>
                <a:t>☐</a:t>
              </a:r>
              <a:endParaRPr lang="en-US" altLang="en-US" sz="3200" dirty="0">
                <a:latin typeface="Helvetica" panose="020B0604020202020204" pitchFamily="34" charset="0"/>
              </a:endParaRPr>
            </a:p>
          </p:txBody>
        </p:sp>
      </p:grpSp>
      <p:sp>
        <p:nvSpPr>
          <p:cNvPr id="25605" name="Rectangle 7"/>
          <p:cNvSpPr>
            <a:spLocks noChangeArrowheads="1"/>
          </p:cNvSpPr>
          <p:nvPr/>
        </p:nvSpPr>
        <p:spPr bwMode="auto">
          <a:xfrm>
            <a:off x="960438" y="33432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25606" name="Rectangle 8"/>
          <p:cNvSpPr>
            <a:spLocks noChangeArrowheads="1"/>
          </p:cNvSpPr>
          <p:nvPr/>
        </p:nvSpPr>
        <p:spPr bwMode="auto">
          <a:xfrm>
            <a:off x="960438" y="42576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25607" name="Rectangle 9"/>
          <p:cNvSpPr>
            <a:spLocks noChangeArrowheads="1"/>
          </p:cNvSpPr>
          <p:nvPr/>
        </p:nvSpPr>
        <p:spPr bwMode="auto">
          <a:xfrm>
            <a:off x="947738" y="51562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25608"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763780D7-AF8C-4604-9098-7A27F0903F4D}" type="slidenum">
              <a:rPr lang="en-US" altLang="en-US" sz="1400">
                <a:latin typeface="Helvetica" panose="020B0604020202020204" pitchFamily="34" charset="0"/>
              </a:rPr>
              <a:pPr eaLnBrk="1" hangingPunct="1"/>
              <a:t>15</a:t>
            </a:fld>
            <a:endParaRPr lang="en-US" altLang="en-US" sz="1400">
              <a:latin typeface="Helvetica" panose="020B0604020202020204" pitchFamily="34" charset="0"/>
            </a:endParaRPr>
          </a:p>
        </p:txBody>
      </p:sp>
      <p:sp>
        <p:nvSpPr>
          <p:cNvPr id="25609" name="TextBox 12"/>
          <p:cNvSpPr txBox="1">
            <a:spLocks noChangeArrowheads="1"/>
          </p:cNvSpPr>
          <p:nvPr/>
        </p:nvSpPr>
        <p:spPr bwMode="auto">
          <a:xfrm>
            <a:off x="685800" y="304800"/>
            <a:ext cx="6629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3200">
                <a:latin typeface="Helvetica" panose="020B0604020202020204" pitchFamily="34" charset="0"/>
              </a:rPr>
              <a:t>Which of the following kinds of data, if any, should </a:t>
            </a:r>
            <a:r>
              <a:rPr lang="en-US" altLang="en-US" sz="3200" i="1">
                <a:latin typeface="Helvetica" panose="020B0604020202020204" pitchFamily="34" charset="0"/>
              </a:rPr>
              <a:t>not </a:t>
            </a:r>
            <a:r>
              <a:rPr lang="en-US" altLang="en-US" sz="3200">
                <a:latin typeface="Helvetica" panose="020B0604020202020204" pitchFamily="34" charset="0"/>
              </a:rPr>
              <a:t>be set up as fixtures?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EB83669-77C5-4157-BA93-5DED24FB4FC7}" type="slidenum">
              <a:rPr lang="en-US" altLang="en-US" sz="1400">
                <a:latin typeface="Helvetica" panose="020B0604020202020204" pitchFamily="34" charset="0"/>
              </a:rPr>
              <a:pPr eaLnBrk="1" hangingPunct="1"/>
              <a:t>16</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23900" dirty="0">
                <a:solidFill>
                  <a:schemeClr val="bg1"/>
                </a:solidFill>
                <a:latin typeface="Arial Black"/>
                <a:ea typeface="+mn-ea"/>
                <a:cs typeface="Arial Black"/>
              </a:rPr>
              <a:t>END</a:t>
            </a:r>
          </a:p>
        </p:txBody>
      </p:sp>
      <p:sp>
        <p:nvSpPr>
          <p:cNvPr id="69635" name="Title 7"/>
          <p:cNvSpPr>
            <a:spLocks noGrp="1"/>
          </p:cNvSpPr>
          <p:nvPr>
            <p:ph type="ctrTitle"/>
          </p:nvPr>
        </p:nvSpPr>
        <p:spPr/>
        <p:txBody>
          <a:bodyPr/>
          <a:lstStyle/>
          <a:p>
            <a:endParaRPr lang="en-US" altLang="en-US" smtClean="0"/>
          </a:p>
        </p:txBody>
      </p:sp>
    </p:spTree>
    <p:extLst>
      <p:ext uri="{BB962C8B-B14F-4D97-AF65-F5344CB8AC3E}">
        <p14:creationId xmlns:p14="http://schemas.microsoft.com/office/powerpoint/2010/main" val="2306907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ctrTitle"/>
          </p:nvPr>
        </p:nvSpPr>
        <p:spPr/>
        <p:txBody>
          <a:bodyPr/>
          <a:lstStyle/>
          <a:p>
            <a:pPr eaLnBrk="1" hangingPunct="1"/>
            <a:r>
              <a:rPr lang="en-US" altLang="en-US" dirty="0" smtClean="0"/>
              <a:t>TDD for the Model</a:t>
            </a:r>
            <a:br>
              <a:rPr lang="en-US" altLang="en-US" dirty="0" smtClean="0"/>
            </a:br>
            <a:r>
              <a:rPr lang="en-US" altLang="en-US" dirty="0" smtClean="0"/>
              <a:t>&amp; Stubbing the Internet</a:t>
            </a:r>
            <a:br>
              <a:rPr lang="en-US" altLang="en-US" dirty="0" smtClean="0"/>
            </a:br>
            <a:r>
              <a:rPr lang="en-US" altLang="en-US" sz="3200" i="1" dirty="0" smtClean="0"/>
              <a:t>(Engineering Software as a Service §8.6)</a:t>
            </a:r>
            <a:endParaRPr lang="en-US" altLang="en-US" dirty="0" smtClean="0"/>
          </a:p>
        </p:txBody>
      </p:sp>
      <p:sp>
        <p:nvSpPr>
          <p:cNvPr id="29699" name="TextBox 5"/>
          <p:cNvSpPr txBox="1">
            <a:spLocks noChangeArrowheads="1"/>
          </p:cNvSpPr>
          <p:nvPr/>
        </p:nvSpPr>
        <p:spPr bwMode="auto">
          <a:xfrm>
            <a:off x="2743200" y="6248400"/>
            <a:ext cx="3657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latin typeface="Arial Narrow" panose="020B0606020202030204" pitchFamily="34" charset="0"/>
              </a:rPr>
              <a:t>© 2013 Armando Fox &amp; David Patterson, all rights reserved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altLang="en-US" dirty="0" smtClean="0"/>
              <a:t>Explicit vs. </a:t>
            </a:r>
            <a:r>
              <a:rPr lang="en-US" altLang="en-US" dirty="0"/>
              <a:t>I</a:t>
            </a:r>
            <a:r>
              <a:rPr lang="en-US" altLang="en-US" dirty="0" smtClean="0"/>
              <a:t>mplicit </a:t>
            </a:r>
            <a:r>
              <a:rPr lang="en-US" altLang="en-US" dirty="0"/>
              <a:t>R</a:t>
            </a:r>
            <a:r>
              <a:rPr lang="en-US" altLang="en-US" dirty="0" smtClean="0"/>
              <a:t>equirements</a:t>
            </a:r>
          </a:p>
        </p:txBody>
      </p:sp>
      <p:sp>
        <p:nvSpPr>
          <p:cNvPr id="3" name="Content Placeholder 2"/>
          <p:cNvSpPr>
            <a:spLocks noGrp="1"/>
          </p:cNvSpPr>
          <p:nvPr>
            <p:ph idx="1"/>
          </p:nvPr>
        </p:nvSpPr>
        <p:spPr/>
        <p:txBody>
          <a:bodyPr/>
          <a:lstStyle/>
          <a:p>
            <a:r>
              <a:rPr lang="en-US" altLang="en-US" sz="2800" smtClean="0">
                <a:solidFill>
                  <a:schemeClr val="accent2"/>
                </a:solidFill>
                <a:latin typeface="Lucida Sans Typewriter" panose="020B0509030504030204" pitchFamily="49" charset="0"/>
              </a:rPr>
              <a:t>find_in_tmdb</a:t>
            </a:r>
            <a:r>
              <a:rPr lang="en-US" altLang="en-US" smtClean="0"/>
              <a:t> should call TmdbRuby gem with title keywords</a:t>
            </a:r>
          </a:p>
          <a:p>
            <a:pPr lvl="1"/>
            <a:r>
              <a:rPr lang="en-US" altLang="en-US" smtClean="0"/>
              <a:t>If we had no gem: It should directly submit a RESTful URI to remote TMDb site</a:t>
            </a:r>
          </a:p>
          <a:p>
            <a:r>
              <a:rPr lang="en-US" altLang="en-US" smtClean="0"/>
              <a:t>What if TmdbRuby gem signals error?</a:t>
            </a:r>
          </a:p>
          <a:p>
            <a:pPr lvl="1"/>
            <a:r>
              <a:rPr lang="en-US" altLang="en-US" smtClean="0"/>
              <a:t>API key is invalid</a:t>
            </a:r>
          </a:p>
          <a:p>
            <a:pPr lvl="1"/>
            <a:r>
              <a:rPr lang="en-US" altLang="en-US" smtClean="0"/>
              <a:t>API key is not provided</a:t>
            </a:r>
          </a:p>
          <a:p>
            <a:r>
              <a:rPr lang="en-US" altLang="en-US" smtClean="0"/>
              <a:t>Use </a:t>
            </a:r>
            <a:r>
              <a:rPr lang="en-US" altLang="en-US" i="1" smtClean="0"/>
              <a:t>context &amp; describe </a:t>
            </a:r>
            <a:r>
              <a:rPr lang="en-US" altLang="en-US" smtClean="0"/>
              <a:t>to divide up tests</a:t>
            </a:r>
          </a:p>
        </p:txBody>
      </p:sp>
      <p:sp>
        <p:nvSpPr>
          <p:cNvPr id="4" name="Rectangle 3"/>
          <p:cNvSpPr/>
          <p:nvPr/>
        </p:nvSpPr>
        <p:spPr>
          <a:xfrm>
            <a:off x="6096000" y="6305550"/>
            <a:ext cx="3090863" cy="400050"/>
          </a:xfrm>
          <a:prstGeom prst="rect">
            <a:avLst/>
          </a:prstGeom>
          <a:solidFill>
            <a:schemeClr val="bg1">
              <a:lumMod val="85000"/>
            </a:schemeClr>
          </a:solidFill>
        </p:spPr>
        <p:txBody>
          <a:bodyPr wrap="none">
            <a:spAutoFit/>
          </a:bodyPr>
          <a:lstStyle/>
          <a:p>
            <a:pPr>
              <a:defRPr/>
            </a:pPr>
            <a:r>
              <a:rPr lang="en-US" sz="2000">
                <a:latin typeface="Arial Narrow" charset="0"/>
                <a:ea typeface="ＭＳ Ｐゴシック" charset="0"/>
                <a:cs typeface="Arial Narrow" charset="0"/>
                <a:hlinkClick r:id="rId2"/>
              </a:rPr>
              <a:t>http://pastebin.com/ELQfC8Je</a:t>
            </a:r>
            <a:endParaRPr lang="en-US" sz="2000" i="1">
              <a:latin typeface="Arial Narrow" charset="0"/>
              <a:ea typeface="ＭＳ Ｐゴシック" charset="0"/>
              <a:cs typeface="Arial Narrow"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altLang="en-US" smtClean="0"/>
              <a:t>Review</a:t>
            </a:r>
          </a:p>
        </p:txBody>
      </p:sp>
      <p:sp>
        <p:nvSpPr>
          <p:cNvPr id="3" name="Content Placeholder 2"/>
          <p:cNvSpPr>
            <a:spLocks noGrp="1"/>
          </p:cNvSpPr>
          <p:nvPr>
            <p:ph idx="1"/>
          </p:nvPr>
        </p:nvSpPr>
        <p:spPr>
          <a:xfrm>
            <a:off x="304800" y="1219200"/>
            <a:ext cx="8534400" cy="5486400"/>
          </a:xfrm>
        </p:spPr>
        <p:txBody>
          <a:bodyPr/>
          <a:lstStyle/>
          <a:p>
            <a:r>
              <a:rPr lang="en-US" altLang="en-US" dirty="0" smtClean="0"/>
              <a:t>Implicit requirements derived from explicit</a:t>
            </a:r>
          </a:p>
          <a:p>
            <a:pPr lvl="1"/>
            <a:r>
              <a:rPr lang="en-US" altLang="en-US" dirty="0" smtClean="0"/>
              <a:t>by reading docs/specs</a:t>
            </a:r>
          </a:p>
          <a:p>
            <a:pPr lvl="1"/>
            <a:r>
              <a:rPr lang="en-US" altLang="en-US" dirty="0" smtClean="0"/>
              <a:t>as byproduct of designing classes</a:t>
            </a:r>
          </a:p>
          <a:p>
            <a:r>
              <a:rPr lang="en-US" altLang="en-US" dirty="0" smtClean="0"/>
              <a:t>We used 2 different stubbing approaches</a:t>
            </a:r>
          </a:p>
          <a:p>
            <a:pPr lvl="1"/>
            <a:r>
              <a:rPr lang="en-US" altLang="en-US" dirty="0" smtClean="0"/>
              <a:t>case 1: we </a:t>
            </a:r>
            <a:r>
              <a:rPr lang="en-US" altLang="en-US" i="1" dirty="0" smtClean="0"/>
              <a:t>know </a:t>
            </a:r>
            <a:r>
              <a:rPr lang="en-US" altLang="en-US" dirty="0" err="1" smtClean="0"/>
              <a:t>TMDb</a:t>
            </a:r>
            <a:r>
              <a:rPr lang="en-US" altLang="en-US" dirty="0" smtClean="0"/>
              <a:t> gem will </a:t>
            </a:r>
            <a:r>
              <a:rPr lang="en-US" altLang="en-US" i="1" dirty="0" smtClean="0"/>
              <a:t>immediately</a:t>
            </a:r>
            <a:r>
              <a:rPr lang="en-US" altLang="en-US" dirty="0" smtClean="0"/>
              <a:t> throw error; test that we catch &amp; convert it</a:t>
            </a:r>
          </a:p>
          <a:p>
            <a:pPr lvl="1"/>
            <a:r>
              <a:rPr lang="en-US" altLang="en-US" dirty="0" smtClean="0"/>
              <a:t>case 2: need to </a:t>
            </a:r>
            <a:r>
              <a:rPr lang="en-US" altLang="en-US" i="1" dirty="0" smtClean="0"/>
              <a:t>prevent </a:t>
            </a:r>
            <a:r>
              <a:rPr lang="en-US" altLang="en-US" dirty="0" smtClean="0"/>
              <a:t>gem from contacting </a:t>
            </a:r>
            <a:r>
              <a:rPr lang="en-US" altLang="en-US" dirty="0" err="1" smtClean="0"/>
              <a:t>TMDb</a:t>
            </a:r>
            <a:r>
              <a:rPr lang="en-US" altLang="en-US" dirty="0" smtClean="0"/>
              <a:t> at all</a:t>
            </a:r>
          </a:p>
          <a:p>
            <a:r>
              <a:rPr lang="en-US" altLang="en-US" sz="2800" dirty="0" smtClean="0">
                <a:solidFill>
                  <a:schemeClr val="accent2"/>
                </a:solidFill>
                <a:latin typeface="Lucida Sans Typewriter" panose="020B0509030504030204" pitchFamily="49" charset="0"/>
              </a:rPr>
              <a:t>context</a:t>
            </a:r>
            <a:r>
              <a:rPr lang="en-US" altLang="en-US" sz="3600" dirty="0" smtClean="0"/>
              <a:t> </a:t>
            </a:r>
            <a:r>
              <a:rPr lang="en-US" altLang="en-US" dirty="0" smtClean="0"/>
              <a:t>&amp; </a:t>
            </a:r>
            <a:r>
              <a:rPr lang="en-US" altLang="en-US" sz="2800" dirty="0" smtClean="0">
                <a:solidFill>
                  <a:schemeClr val="accent2"/>
                </a:solidFill>
                <a:latin typeface="Lucida Sans Typewriter" panose="020B0509030504030204" pitchFamily="49" charset="0"/>
              </a:rPr>
              <a:t>describe</a:t>
            </a:r>
            <a:r>
              <a:rPr lang="en-US" altLang="en-US" dirty="0" smtClean="0"/>
              <a:t> </a:t>
            </a:r>
            <a:r>
              <a:rPr lang="en-US" altLang="en-US" i="1" dirty="0" smtClean="0"/>
              <a:t>group</a:t>
            </a:r>
            <a:r>
              <a:rPr lang="en-US" altLang="en-US" dirty="0" smtClean="0"/>
              <a:t> similar tests</a:t>
            </a:r>
          </a:p>
          <a:p>
            <a:pPr lvl="1"/>
            <a:r>
              <a:rPr lang="en-US" altLang="en-US" dirty="0" smtClean="0"/>
              <a:t>in book: using </a:t>
            </a:r>
            <a:r>
              <a:rPr lang="en-US" altLang="en-US" sz="2400" dirty="0" smtClean="0">
                <a:solidFill>
                  <a:schemeClr val="accent2"/>
                </a:solidFill>
                <a:latin typeface="Lucida Sans Typewriter" panose="020B0509030504030204" pitchFamily="49" charset="0"/>
              </a:rPr>
              <a:t>before(:each)</a:t>
            </a:r>
            <a:r>
              <a:rPr lang="en-US" altLang="en-US" dirty="0" smtClean="0"/>
              <a:t> to setup common preconditions that apply to whole group of tests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smtClean="0"/>
              <a:t>It Should </a:t>
            </a:r>
            <a:r>
              <a:rPr lang="en-US" altLang="en-US" dirty="0"/>
              <a:t>M</a:t>
            </a:r>
            <a:r>
              <a:rPr lang="en-US" altLang="en-US" dirty="0" smtClean="0"/>
              <a:t>ake </a:t>
            </a:r>
            <a:r>
              <a:rPr lang="en-US" altLang="en-US" dirty="0"/>
              <a:t>S</a:t>
            </a:r>
            <a:r>
              <a:rPr lang="en-US" altLang="en-US" dirty="0" smtClean="0"/>
              <a:t>earch </a:t>
            </a:r>
            <a:r>
              <a:rPr lang="en-US" altLang="en-US" dirty="0"/>
              <a:t>R</a:t>
            </a:r>
            <a:r>
              <a:rPr lang="en-US" altLang="en-US" dirty="0" smtClean="0"/>
              <a:t>esults </a:t>
            </a:r>
            <a:r>
              <a:rPr lang="en-US" altLang="en-US" dirty="0"/>
              <a:t>A</a:t>
            </a:r>
            <a:r>
              <a:rPr lang="en-US" altLang="en-US" dirty="0" smtClean="0"/>
              <a:t>vailable to Template</a:t>
            </a:r>
          </a:p>
        </p:txBody>
      </p:sp>
      <p:sp>
        <p:nvSpPr>
          <p:cNvPr id="3" name="Content Placeholder 2"/>
          <p:cNvSpPr>
            <a:spLocks noGrp="1"/>
          </p:cNvSpPr>
          <p:nvPr>
            <p:ph idx="1"/>
          </p:nvPr>
        </p:nvSpPr>
        <p:spPr>
          <a:xfrm>
            <a:off x="304800" y="1371600"/>
            <a:ext cx="8534400" cy="4343400"/>
          </a:xfrm>
        </p:spPr>
        <p:txBody>
          <a:bodyPr/>
          <a:lstStyle/>
          <a:p>
            <a:r>
              <a:rPr lang="en-US" altLang="en-US" dirty="0" smtClean="0"/>
              <a:t>Another </a:t>
            </a:r>
            <a:r>
              <a:rPr lang="en-US" altLang="en-US" dirty="0" err="1" smtClean="0"/>
              <a:t>rspec</a:t>
            </a:r>
            <a:r>
              <a:rPr lang="en-US" altLang="en-US" dirty="0" smtClean="0"/>
              <a:t>-rails addition: </a:t>
            </a:r>
            <a:r>
              <a:rPr lang="en-US" altLang="en-US" sz="2800" dirty="0" smtClean="0">
                <a:solidFill>
                  <a:srgbClr val="333399"/>
                </a:solidFill>
                <a:latin typeface="Lucida Sans Typewriter" panose="020B0509030504030204" pitchFamily="49" charset="0"/>
              </a:rPr>
              <a:t>assigns()</a:t>
            </a:r>
          </a:p>
          <a:p>
            <a:pPr lvl="1"/>
            <a:r>
              <a:rPr lang="en-US" altLang="en-US" dirty="0" smtClean="0"/>
              <a:t>pass symbol that names controller instance variable</a:t>
            </a:r>
          </a:p>
          <a:p>
            <a:pPr lvl="1"/>
            <a:r>
              <a:rPr lang="en-US" altLang="en-US" dirty="0" smtClean="0"/>
              <a:t>returns value that controller assigned to variable</a:t>
            </a:r>
          </a:p>
          <a:p>
            <a:pPr lvl="1"/>
            <a:endParaRPr lang="en-US" altLang="en-US" dirty="0" smtClean="0"/>
          </a:p>
          <a:p>
            <a:r>
              <a:rPr lang="en-US" altLang="ja-JP" dirty="0" smtClean="0"/>
              <a:t>But our current code </a:t>
            </a:r>
            <a:r>
              <a:rPr lang="en-US" altLang="ja-JP" i="1" dirty="0" smtClean="0"/>
              <a:t>doesn’t set any instance variables:</a:t>
            </a:r>
          </a:p>
          <a:p>
            <a:r>
              <a:rPr lang="en-US" altLang="en-US" dirty="0" smtClean="0"/>
              <a:t>TCWWWH: list of matches in </a:t>
            </a:r>
            <a:r>
              <a:rPr lang="en-US" altLang="en-US" sz="2800" dirty="0" smtClean="0">
                <a:solidFill>
                  <a:srgbClr val="333399"/>
                </a:solidFill>
                <a:latin typeface="Lucida Sans Typewriter" panose="020B0509030504030204" pitchFamily="49" charset="0"/>
              </a:rPr>
              <a:t>@movies</a:t>
            </a:r>
            <a:endParaRPr lang="en-US" altLang="en-US" dirty="0" smtClean="0">
              <a:solidFill>
                <a:srgbClr val="333399"/>
              </a:solidFill>
              <a:latin typeface="Lucida Sans Typewriter" panose="020B0509030504030204" pitchFamily="49" charset="0"/>
            </a:endParaRPr>
          </a:p>
          <a:p>
            <a:endParaRPr lang="en-US" altLang="en-US" dirty="0" smtClean="0"/>
          </a:p>
          <a:p>
            <a:endParaRPr lang="en-US" altLang="en-US" dirty="0" smtClean="0"/>
          </a:p>
        </p:txBody>
      </p:sp>
      <p:sp>
        <p:nvSpPr>
          <p:cNvPr id="4" name="Rectangle 3"/>
          <p:cNvSpPr/>
          <p:nvPr/>
        </p:nvSpPr>
        <p:spPr>
          <a:xfrm>
            <a:off x="6042025" y="4552950"/>
            <a:ext cx="3101975" cy="400050"/>
          </a:xfrm>
          <a:prstGeom prst="rect">
            <a:avLst/>
          </a:prstGeom>
          <a:solidFill>
            <a:schemeClr val="bg1">
              <a:lumMod val="85000"/>
            </a:schemeClr>
          </a:solidFill>
        </p:spPr>
        <p:txBody>
          <a:bodyPr wrap="none">
            <a:spAutoFit/>
          </a:bodyPr>
          <a:lstStyle/>
          <a:p>
            <a:pPr>
              <a:defRPr/>
            </a:pPr>
            <a:r>
              <a:rPr lang="en-US" sz="2000" dirty="0">
                <a:latin typeface="Arial Narrow" charset="0"/>
                <a:ea typeface="ＭＳ Ｐゴシック" charset="0"/>
                <a:cs typeface="Arial Narrow" charset="0"/>
                <a:hlinkClick r:id="rId3"/>
              </a:rPr>
              <a:t>http://pastebin.com/DxzFURiu</a:t>
            </a:r>
            <a:endParaRPr lang="en-US" sz="2000" i="1" dirty="0">
              <a:latin typeface="Arial Narrow" charset="0"/>
              <a:ea typeface="ＭＳ Ｐゴシック" charset="0"/>
              <a:cs typeface="Arial Narrow" charset="0"/>
            </a:endParaRPr>
          </a:p>
        </p:txBody>
      </p:sp>
      <p:sp>
        <p:nvSpPr>
          <p:cNvPr id="5" name="Rectangle 4"/>
          <p:cNvSpPr/>
          <p:nvPr/>
        </p:nvSpPr>
        <p:spPr>
          <a:xfrm>
            <a:off x="6019800" y="5791200"/>
            <a:ext cx="3136900" cy="400050"/>
          </a:xfrm>
          <a:prstGeom prst="rect">
            <a:avLst/>
          </a:prstGeom>
          <a:solidFill>
            <a:schemeClr val="bg1">
              <a:lumMod val="85000"/>
            </a:schemeClr>
          </a:solidFill>
        </p:spPr>
        <p:txBody>
          <a:bodyPr wrap="none">
            <a:spAutoFit/>
          </a:bodyPr>
          <a:lstStyle/>
          <a:p>
            <a:pPr>
              <a:defRPr/>
            </a:pPr>
            <a:r>
              <a:rPr lang="en-US" sz="2000" dirty="0">
                <a:latin typeface="Arial Narrow" charset="0"/>
                <a:ea typeface="ＭＳ Ｐゴシック" charset="0"/>
                <a:cs typeface="Arial Narrow" charset="0"/>
                <a:hlinkClick r:id="rId4"/>
              </a:rPr>
              <a:t>http://pastebin.com/4W08wL0X</a:t>
            </a:r>
            <a:endParaRPr lang="en-US" sz="2000" i="1" dirty="0">
              <a:latin typeface="Arial Narrow" charset="0"/>
              <a:ea typeface="ＭＳ Ｐゴシック" charset="0"/>
              <a:cs typeface="Arial Narrow"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altLang="en-US" dirty="0" smtClean="0"/>
              <a:t>Where to Stub in Service Oriented Architecture?</a:t>
            </a:r>
          </a:p>
        </p:txBody>
      </p:sp>
      <p:sp>
        <p:nvSpPr>
          <p:cNvPr id="4" name="Rectangle 3"/>
          <p:cNvSpPr>
            <a:spLocks noChangeArrowheads="1"/>
          </p:cNvSpPr>
          <p:nvPr/>
        </p:nvSpPr>
        <p:spPr bwMode="auto">
          <a:xfrm>
            <a:off x="685800" y="5486400"/>
            <a:ext cx="2057400" cy="533400"/>
          </a:xfrm>
          <a:prstGeom prst="rect">
            <a:avLst/>
          </a:prstGeom>
          <a:gradFill rotWithShape="1">
            <a:gsLst>
              <a:gs pos="0">
                <a:srgbClr val="CBFFFF"/>
              </a:gs>
              <a:gs pos="100000">
                <a:srgbClr val="B5E5E9"/>
              </a:gs>
            </a:gsLst>
            <a:lin ang="5400000"/>
          </a:gra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a:solidFill>
                  <a:schemeClr val="accent2"/>
                </a:solidFill>
                <a:latin typeface="+mn-lt"/>
                <a:ea typeface="ＭＳ Ｐゴシック" charset="0"/>
                <a:cs typeface="ＭＳ Ｐゴシック" charset="0"/>
              </a:rPr>
              <a:t>TMDb</a:t>
            </a:r>
          </a:p>
        </p:txBody>
      </p:sp>
      <p:sp>
        <p:nvSpPr>
          <p:cNvPr id="5" name="Rectangle 4"/>
          <p:cNvSpPr>
            <a:spLocks noChangeArrowheads="1"/>
          </p:cNvSpPr>
          <p:nvPr/>
        </p:nvSpPr>
        <p:spPr bwMode="auto">
          <a:xfrm>
            <a:off x="762000" y="1447800"/>
            <a:ext cx="2057400" cy="457200"/>
          </a:xfrm>
          <a:prstGeom prst="rect">
            <a:avLst/>
          </a:prstGeom>
          <a:gradFill rotWithShape="1">
            <a:gsLst>
              <a:gs pos="0">
                <a:srgbClr val="CBFFFF"/>
              </a:gs>
              <a:gs pos="100000">
                <a:srgbClr val="B5E5E9"/>
              </a:gs>
            </a:gsLst>
            <a:lin ang="5400000"/>
          </a:gra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a:solidFill>
                  <a:schemeClr val="accent2"/>
                </a:solidFill>
                <a:latin typeface="+mn-lt"/>
                <a:ea typeface="ＭＳ Ｐゴシック" charset="0"/>
                <a:cs typeface="ＭＳ Ｐゴシック" charset="0"/>
              </a:rPr>
              <a:t>movie.rb</a:t>
            </a:r>
          </a:p>
        </p:txBody>
      </p:sp>
      <p:sp>
        <p:nvSpPr>
          <p:cNvPr id="7" name="Rectangle 6"/>
          <p:cNvSpPr>
            <a:spLocks noChangeArrowheads="1"/>
          </p:cNvSpPr>
          <p:nvPr/>
        </p:nvSpPr>
        <p:spPr bwMode="auto">
          <a:xfrm>
            <a:off x="762000" y="1905000"/>
            <a:ext cx="2057400" cy="457200"/>
          </a:xfrm>
          <a:prstGeom prst="rect">
            <a:avLst/>
          </a:prstGeom>
          <a:gradFill rotWithShape="1">
            <a:gsLst>
              <a:gs pos="0">
                <a:srgbClr val="CBFFFF"/>
              </a:gs>
              <a:gs pos="100000">
                <a:srgbClr val="B5E5E9"/>
              </a:gs>
            </a:gsLst>
            <a:lin ang="5400000"/>
          </a:gra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a:solidFill>
                  <a:schemeClr val="accent2"/>
                </a:solidFill>
                <a:latin typeface="+mn-lt"/>
                <a:ea typeface="ＭＳ Ｐゴシック" charset="0"/>
                <a:cs typeface="ＭＳ Ｐゴシック" charset="0"/>
              </a:rPr>
              <a:t>ruby-tmdb</a:t>
            </a:r>
          </a:p>
        </p:txBody>
      </p:sp>
      <p:sp>
        <p:nvSpPr>
          <p:cNvPr id="8" name="Rectangle 7"/>
          <p:cNvSpPr>
            <a:spLocks noChangeArrowheads="1"/>
          </p:cNvSpPr>
          <p:nvPr/>
        </p:nvSpPr>
        <p:spPr bwMode="auto">
          <a:xfrm>
            <a:off x="762000" y="2362200"/>
            <a:ext cx="2057400" cy="609600"/>
          </a:xfrm>
          <a:prstGeom prst="rect">
            <a:avLst/>
          </a:prstGeom>
          <a:gradFill rotWithShape="1">
            <a:gsLst>
              <a:gs pos="0">
                <a:srgbClr val="CBFFFF"/>
              </a:gs>
              <a:gs pos="100000">
                <a:srgbClr val="B5E5E9"/>
              </a:gs>
            </a:gsLst>
            <a:lin ang="5400000"/>
          </a:gra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1800">
                <a:solidFill>
                  <a:schemeClr val="accent2"/>
                </a:solidFill>
                <a:latin typeface="+mn-lt"/>
                <a:ea typeface="ＭＳ Ｐゴシック" charset="0"/>
                <a:cs typeface="ＭＳ Ｐゴシック" charset="0"/>
              </a:rPr>
              <a:t>Net::HTTP/OpenURI</a:t>
            </a:r>
          </a:p>
        </p:txBody>
      </p:sp>
      <p:sp>
        <p:nvSpPr>
          <p:cNvPr id="9" name="Rectangle 8"/>
          <p:cNvSpPr>
            <a:spLocks noChangeArrowheads="1"/>
          </p:cNvSpPr>
          <p:nvPr/>
        </p:nvSpPr>
        <p:spPr bwMode="auto">
          <a:xfrm>
            <a:off x="762000" y="2971800"/>
            <a:ext cx="2057400" cy="457200"/>
          </a:xfrm>
          <a:prstGeom prst="rect">
            <a:avLst/>
          </a:prstGeom>
          <a:gradFill rotWithShape="1">
            <a:gsLst>
              <a:gs pos="0">
                <a:srgbClr val="CBFFFF"/>
              </a:gs>
              <a:gs pos="100000">
                <a:srgbClr val="B5E5E9"/>
              </a:gs>
            </a:gsLst>
            <a:lin ang="5400000"/>
          </a:gra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a:solidFill>
                  <a:schemeClr val="accent2"/>
                </a:solidFill>
                <a:latin typeface="+mn-lt"/>
                <a:ea typeface="ＭＳ Ｐゴシック" charset="0"/>
                <a:cs typeface="ＭＳ Ｐゴシック" charset="0"/>
              </a:rPr>
              <a:t>OS - TCP/IP</a:t>
            </a:r>
          </a:p>
        </p:txBody>
      </p:sp>
      <p:sp>
        <p:nvSpPr>
          <p:cNvPr id="20" name="Cloud 19"/>
          <p:cNvSpPr>
            <a:spLocks/>
          </p:cNvSpPr>
          <p:nvPr/>
        </p:nvSpPr>
        <p:spPr bwMode="auto">
          <a:xfrm>
            <a:off x="533400" y="3886200"/>
            <a:ext cx="2514600" cy="914400"/>
          </a:xfrm>
          <a:custGeom>
            <a:avLst/>
            <a:gdLst>
              <a:gd name="T0" fmla="*/ 273172 w 43200"/>
              <a:gd name="T1" fmla="*/ 554080 h 43200"/>
              <a:gd name="T2" fmla="*/ 125730 w 43200"/>
              <a:gd name="T3" fmla="*/ 537210 h 43200"/>
              <a:gd name="T4" fmla="*/ 403267 w 43200"/>
              <a:gd name="T5" fmla="*/ 738696 h 43200"/>
              <a:gd name="T6" fmla="*/ 338773 w 43200"/>
              <a:gd name="T7" fmla="*/ 746760 h 43200"/>
              <a:gd name="T8" fmla="*/ 959157 w 43200"/>
              <a:gd name="T9" fmla="*/ 827405 h 43200"/>
              <a:gd name="T10" fmla="*/ 920274 w 43200"/>
              <a:gd name="T11" fmla="*/ 790575 h 43200"/>
              <a:gd name="T12" fmla="*/ 1677972 w 43200"/>
              <a:gd name="T13" fmla="*/ 735563 h 43200"/>
              <a:gd name="T14" fmla="*/ 1662430 w 43200"/>
              <a:gd name="T15" fmla="*/ 775970 h 43200"/>
              <a:gd name="T16" fmla="*/ 1986592 w 43200"/>
              <a:gd name="T17" fmla="*/ 485860 h 43200"/>
              <a:gd name="T18" fmla="*/ 2175828 w 43200"/>
              <a:gd name="T19" fmla="*/ 636905 h 43200"/>
              <a:gd name="T20" fmla="*/ 2432992 w 43200"/>
              <a:gd name="T21" fmla="*/ 324993 h 43200"/>
              <a:gd name="T22" fmla="*/ 2348706 w 43200"/>
              <a:gd name="T23" fmla="*/ 381635 h 43200"/>
              <a:gd name="T24" fmla="*/ 2230776 w 43200"/>
              <a:gd name="T25" fmla="*/ 114850 h 43200"/>
              <a:gd name="T26" fmla="*/ 2235200 w 43200"/>
              <a:gd name="T27" fmla="*/ 141605 h 43200"/>
              <a:gd name="T28" fmla="*/ 1692582 w 43200"/>
              <a:gd name="T29" fmla="*/ 83651 h 43200"/>
              <a:gd name="T30" fmla="*/ 1735773 w 43200"/>
              <a:gd name="T31" fmla="*/ 49530 h 43200"/>
              <a:gd name="T32" fmla="*/ 1288791 w 43200"/>
              <a:gd name="T33" fmla="*/ 99907 h 43200"/>
              <a:gd name="T34" fmla="*/ 1309688 w 43200"/>
              <a:gd name="T35" fmla="*/ 70485 h 43200"/>
              <a:gd name="T36" fmla="*/ 814917 w 43200"/>
              <a:gd name="T37" fmla="*/ 109897 h 43200"/>
              <a:gd name="T38" fmla="*/ 890588 w 43200"/>
              <a:gd name="T39" fmla="*/ 138430 h 43200"/>
              <a:gd name="T40" fmla="*/ 240226 w 43200"/>
              <a:gd name="T41" fmla="*/ 334201 h 43200"/>
              <a:gd name="T42" fmla="*/ 227013 w 43200"/>
              <a:gd name="T43" fmla="*/ 304165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rgbClr val="BFBFBF"/>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a:latin typeface="+mn-lt"/>
                <a:ea typeface="ＭＳ Ｐゴシック" charset="0"/>
                <a:cs typeface="ＭＳ Ｐゴシック" charset="0"/>
              </a:rPr>
              <a:t>Internet</a:t>
            </a:r>
          </a:p>
        </p:txBody>
      </p:sp>
      <p:grpSp>
        <p:nvGrpSpPr>
          <p:cNvPr id="2" name="Group 37"/>
          <p:cNvGrpSpPr>
            <a:grpSpLocks/>
          </p:cNvGrpSpPr>
          <p:nvPr/>
        </p:nvGrpSpPr>
        <p:grpSpPr bwMode="auto">
          <a:xfrm>
            <a:off x="381000" y="1524000"/>
            <a:ext cx="8610600" cy="708025"/>
            <a:chOff x="381000" y="1524000"/>
            <a:chExt cx="8610600" cy="707886"/>
          </a:xfrm>
        </p:grpSpPr>
        <p:grpSp>
          <p:nvGrpSpPr>
            <p:cNvPr id="32794" name="Group 18"/>
            <p:cNvGrpSpPr>
              <a:grpSpLocks/>
            </p:cNvGrpSpPr>
            <p:nvPr/>
          </p:nvGrpSpPr>
          <p:grpSpPr bwMode="auto">
            <a:xfrm>
              <a:off x="381000" y="1904682"/>
              <a:ext cx="3352800" cy="2161"/>
              <a:chOff x="381000" y="1904682"/>
              <a:chExt cx="3352800" cy="2161"/>
            </a:xfrm>
          </p:grpSpPr>
          <p:cxnSp>
            <p:nvCxnSpPr>
              <p:cNvPr id="12" name="Straight Arrow Connector 11"/>
              <p:cNvCxnSpPr>
                <a:cxnSpLocks noChangeShapeType="1"/>
              </p:cNvCxnSpPr>
              <p:nvPr/>
            </p:nvCxnSpPr>
            <p:spPr bwMode="auto">
              <a:xfrm rot="10800000">
                <a:off x="3124200" y="1904925"/>
                <a:ext cx="609600" cy="0"/>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4" name="Straight Connector 13"/>
              <p:cNvCxnSpPr>
                <a:cxnSpLocks noChangeShapeType="1"/>
              </p:cNvCxnSpPr>
              <p:nvPr/>
            </p:nvCxnSpPr>
            <p:spPr bwMode="auto">
              <a:xfrm>
                <a:off x="381000" y="1904925"/>
                <a:ext cx="2590800" cy="1588"/>
              </a:xfrm>
              <a:prstGeom prst="line">
                <a:avLst/>
              </a:prstGeom>
              <a:noFill/>
              <a:ln w="2540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
          <p:nvSpPr>
            <p:cNvPr id="32795" name="TextBox 21"/>
            <p:cNvSpPr txBox="1">
              <a:spLocks noChangeArrowheads="1"/>
            </p:cNvSpPr>
            <p:nvPr/>
          </p:nvSpPr>
          <p:spPr bwMode="auto">
            <a:xfrm>
              <a:off x="3733800" y="1524000"/>
              <a:ext cx="5257800" cy="707886"/>
            </a:xfrm>
            <a:prstGeom prst="rect">
              <a:avLst/>
            </a:prstGeom>
            <a:noFill/>
            <a:ln w="952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000">
                  <a:solidFill>
                    <a:schemeClr val="accent2"/>
                  </a:solidFill>
                  <a:latin typeface="Lucida Sans Typewriter" panose="020B0509030504030204" pitchFamily="49" charset="0"/>
                </a:rPr>
                <a:t>Movie.stub(:find_in_tmdb).</a:t>
              </a:r>
              <a:br>
                <a:rPr lang="en-US" altLang="en-US" sz="2000">
                  <a:solidFill>
                    <a:schemeClr val="accent2"/>
                  </a:solidFill>
                  <a:latin typeface="Lucida Sans Typewriter" panose="020B0509030504030204" pitchFamily="49" charset="0"/>
                </a:rPr>
              </a:br>
              <a:r>
                <a:rPr lang="en-US" altLang="en-US" sz="2000">
                  <a:solidFill>
                    <a:schemeClr val="accent2"/>
                  </a:solidFill>
                  <a:latin typeface="Lucida Sans Typewriter" panose="020B0509030504030204" pitchFamily="49" charset="0"/>
                </a:rPr>
                <a:t>  and_return(...)</a:t>
              </a:r>
            </a:p>
          </p:txBody>
        </p:sp>
      </p:grpSp>
      <p:grpSp>
        <p:nvGrpSpPr>
          <p:cNvPr id="6" name="Group 30"/>
          <p:cNvGrpSpPr>
            <a:grpSpLocks/>
          </p:cNvGrpSpPr>
          <p:nvPr/>
        </p:nvGrpSpPr>
        <p:grpSpPr bwMode="auto">
          <a:xfrm>
            <a:off x="381000" y="1981200"/>
            <a:ext cx="8610600" cy="708025"/>
            <a:chOff x="381000" y="1981200"/>
            <a:chExt cx="8610600" cy="707886"/>
          </a:xfrm>
        </p:grpSpPr>
        <p:grpSp>
          <p:nvGrpSpPr>
            <p:cNvPr id="32790" name="Group 22"/>
            <p:cNvGrpSpPr>
              <a:grpSpLocks/>
            </p:cNvGrpSpPr>
            <p:nvPr/>
          </p:nvGrpSpPr>
          <p:grpSpPr bwMode="auto">
            <a:xfrm>
              <a:off x="381000" y="2361882"/>
              <a:ext cx="3352800" cy="2161"/>
              <a:chOff x="381000" y="1904682"/>
              <a:chExt cx="3352800" cy="2161"/>
            </a:xfrm>
          </p:grpSpPr>
          <p:cxnSp>
            <p:nvCxnSpPr>
              <p:cNvPr id="24" name="Straight Arrow Connector 23"/>
              <p:cNvCxnSpPr>
                <a:cxnSpLocks noChangeShapeType="1"/>
              </p:cNvCxnSpPr>
              <p:nvPr/>
            </p:nvCxnSpPr>
            <p:spPr bwMode="auto">
              <a:xfrm rot="10800000">
                <a:off x="3124200" y="1904925"/>
                <a:ext cx="609600" cy="0"/>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5" name="Straight Connector 24"/>
              <p:cNvCxnSpPr>
                <a:cxnSpLocks noChangeShapeType="1"/>
              </p:cNvCxnSpPr>
              <p:nvPr/>
            </p:nvCxnSpPr>
            <p:spPr bwMode="auto">
              <a:xfrm>
                <a:off x="381000" y="1904925"/>
                <a:ext cx="2590800" cy="1588"/>
              </a:xfrm>
              <a:prstGeom prst="line">
                <a:avLst/>
              </a:prstGeom>
              <a:noFill/>
              <a:ln w="2540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
          <p:nvSpPr>
            <p:cNvPr id="32791" name="TextBox 25"/>
            <p:cNvSpPr txBox="1">
              <a:spLocks noChangeArrowheads="1"/>
            </p:cNvSpPr>
            <p:nvPr/>
          </p:nvSpPr>
          <p:spPr bwMode="auto">
            <a:xfrm>
              <a:off x="3733800" y="1981200"/>
              <a:ext cx="5257800" cy="707886"/>
            </a:xfrm>
            <a:prstGeom prst="rect">
              <a:avLst/>
            </a:prstGeom>
            <a:noFill/>
            <a:ln w="952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000">
                  <a:solidFill>
                    <a:schemeClr val="accent2"/>
                  </a:solidFill>
                  <a:latin typeface="Lucida Sans Typewriter" panose="020B0509030504030204" pitchFamily="49" charset="0"/>
                </a:rPr>
                <a:t>TmdbMovie.stub(:find).with(</a:t>
              </a:r>
              <a:r>
                <a:rPr lang="en-US" altLang="en-US" sz="2000">
                  <a:solidFill>
                    <a:schemeClr val="tx2"/>
                  </a:solidFill>
                  <a:latin typeface="Helvetica" panose="020B0604020202020204" pitchFamily="34" charset="0"/>
                </a:rPr>
                <a:t>...</a:t>
              </a:r>
              <a:r>
                <a:rPr lang="en-US" altLang="en-US" sz="2000">
                  <a:solidFill>
                    <a:schemeClr val="accent2"/>
                  </a:solidFill>
                  <a:latin typeface="Lucida Sans Typewriter" panose="020B0509030504030204" pitchFamily="49" charset="0"/>
                </a:rPr>
                <a:t>).</a:t>
              </a:r>
              <a:br>
                <a:rPr lang="en-US" altLang="en-US" sz="2000">
                  <a:solidFill>
                    <a:schemeClr val="accent2"/>
                  </a:solidFill>
                  <a:latin typeface="Lucida Sans Typewriter" panose="020B0509030504030204" pitchFamily="49" charset="0"/>
                </a:rPr>
              </a:br>
              <a:r>
                <a:rPr lang="en-US" altLang="en-US" sz="2000">
                  <a:solidFill>
                    <a:schemeClr val="accent2"/>
                  </a:solidFill>
                  <a:latin typeface="Lucida Sans Typewriter" panose="020B0509030504030204" pitchFamily="49" charset="0"/>
                </a:rPr>
                <a:t>  and_return(</a:t>
              </a:r>
              <a:r>
                <a:rPr lang="en-US" altLang="en-US" sz="2000">
                  <a:solidFill>
                    <a:schemeClr val="tx2"/>
                  </a:solidFill>
                  <a:latin typeface="Helvetica" panose="020B0604020202020204" pitchFamily="34" charset="0"/>
                </a:rPr>
                <a:t>...</a:t>
              </a:r>
              <a:r>
                <a:rPr lang="en-US" altLang="en-US" sz="2000">
                  <a:solidFill>
                    <a:schemeClr val="accent2"/>
                  </a:solidFill>
                  <a:latin typeface="Lucida Sans Typewriter" panose="020B0509030504030204" pitchFamily="49" charset="0"/>
                </a:rPr>
                <a:t>)</a:t>
              </a:r>
            </a:p>
          </p:txBody>
        </p:sp>
      </p:grpSp>
      <p:grpSp>
        <p:nvGrpSpPr>
          <p:cNvPr id="11" name="Group 29"/>
          <p:cNvGrpSpPr>
            <a:grpSpLocks/>
          </p:cNvGrpSpPr>
          <p:nvPr/>
        </p:nvGrpSpPr>
        <p:grpSpPr bwMode="auto">
          <a:xfrm>
            <a:off x="381000" y="2514600"/>
            <a:ext cx="8610600" cy="1016000"/>
            <a:chOff x="381000" y="2514600"/>
            <a:chExt cx="8610600" cy="1015663"/>
          </a:xfrm>
        </p:grpSpPr>
        <p:sp>
          <p:nvSpPr>
            <p:cNvPr id="32786" name="TextBox 20"/>
            <p:cNvSpPr txBox="1">
              <a:spLocks noChangeArrowheads="1"/>
            </p:cNvSpPr>
            <p:nvPr/>
          </p:nvSpPr>
          <p:spPr bwMode="auto">
            <a:xfrm>
              <a:off x="3733800" y="2514600"/>
              <a:ext cx="5257800" cy="1015663"/>
            </a:xfrm>
            <a:prstGeom prst="rect">
              <a:avLst/>
            </a:prstGeom>
            <a:noFill/>
            <a:ln w="952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000">
                  <a:solidFill>
                    <a:schemeClr val="accent2"/>
                  </a:solidFill>
                  <a:latin typeface="Lucida Sans Typewriter" panose="020B0509030504030204" pitchFamily="49" charset="0"/>
                </a:rPr>
                <a:t>Net::HTTP.stub(:get).</a:t>
              </a:r>
              <a:br>
                <a:rPr lang="en-US" altLang="en-US" sz="2000">
                  <a:solidFill>
                    <a:schemeClr val="accent2"/>
                  </a:solidFill>
                  <a:latin typeface="Lucida Sans Typewriter" panose="020B0509030504030204" pitchFamily="49" charset="0"/>
                </a:rPr>
              </a:br>
              <a:r>
                <a:rPr lang="en-US" altLang="en-US" sz="2000">
                  <a:solidFill>
                    <a:schemeClr val="accent2"/>
                  </a:solidFill>
                  <a:latin typeface="Lucida Sans Typewriter" panose="020B0509030504030204" pitchFamily="49" charset="0"/>
                </a:rPr>
                <a:t>  with(</a:t>
              </a:r>
              <a:r>
                <a:rPr lang="en-US" altLang="en-US" sz="2000">
                  <a:solidFill>
                    <a:schemeClr val="tx2"/>
                  </a:solidFill>
                  <a:latin typeface="Helvetica" panose="020B0604020202020204" pitchFamily="34" charset="0"/>
                </a:rPr>
                <a:t>...</a:t>
              </a:r>
              <a:r>
                <a:rPr lang="en-US" altLang="en-US" sz="2000">
                  <a:solidFill>
                    <a:schemeClr val="accent2"/>
                  </a:solidFill>
                  <a:latin typeface="Lucida Sans Typewriter" panose="020B0509030504030204" pitchFamily="49" charset="0"/>
                </a:rPr>
                <a:t>).</a:t>
              </a:r>
              <a:br>
                <a:rPr lang="en-US" altLang="en-US" sz="2000">
                  <a:solidFill>
                    <a:schemeClr val="accent2"/>
                  </a:solidFill>
                  <a:latin typeface="Lucida Sans Typewriter" panose="020B0509030504030204" pitchFamily="49" charset="0"/>
                </a:rPr>
              </a:br>
              <a:r>
                <a:rPr lang="en-US" altLang="en-US" sz="2000">
                  <a:solidFill>
                    <a:schemeClr val="accent2"/>
                  </a:solidFill>
                  <a:latin typeface="Lucida Sans Typewriter" panose="020B0509030504030204" pitchFamily="49" charset="0"/>
                </a:rPr>
                <a:t>  and_return(</a:t>
              </a:r>
              <a:r>
                <a:rPr lang="en-US" altLang="en-US" sz="2000">
                  <a:solidFill>
                    <a:schemeClr val="tx2"/>
                  </a:solidFill>
                  <a:latin typeface="Helvetica" panose="020B0604020202020204" pitchFamily="34" charset="0"/>
                </a:rPr>
                <a:t>...</a:t>
              </a:r>
              <a:r>
                <a:rPr lang="en-US" altLang="en-US" sz="2000">
                  <a:solidFill>
                    <a:schemeClr val="accent2"/>
                  </a:solidFill>
                  <a:latin typeface="Lucida Sans Typewriter" panose="020B0509030504030204" pitchFamily="49" charset="0"/>
                </a:rPr>
                <a:t>)</a:t>
              </a:r>
            </a:p>
          </p:txBody>
        </p:sp>
        <p:grpSp>
          <p:nvGrpSpPr>
            <p:cNvPr id="32787" name="Group 26"/>
            <p:cNvGrpSpPr>
              <a:grpSpLocks/>
            </p:cNvGrpSpPr>
            <p:nvPr/>
          </p:nvGrpSpPr>
          <p:grpSpPr bwMode="auto">
            <a:xfrm>
              <a:off x="381000" y="2969639"/>
              <a:ext cx="3352800" cy="2161"/>
              <a:chOff x="381000" y="1904682"/>
              <a:chExt cx="3352800" cy="2161"/>
            </a:xfrm>
          </p:grpSpPr>
          <p:cxnSp>
            <p:nvCxnSpPr>
              <p:cNvPr id="28" name="Straight Arrow Connector 27"/>
              <p:cNvCxnSpPr>
                <a:cxnSpLocks noChangeShapeType="1"/>
              </p:cNvCxnSpPr>
              <p:nvPr/>
            </p:nvCxnSpPr>
            <p:spPr bwMode="auto">
              <a:xfrm rot="10800000">
                <a:off x="3124200" y="1905105"/>
                <a:ext cx="609600" cy="0"/>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9" name="Straight Connector 28"/>
              <p:cNvCxnSpPr>
                <a:cxnSpLocks noChangeShapeType="1"/>
              </p:cNvCxnSpPr>
              <p:nvPr/>
            </p:nvCxnSpPr>
            <p:spPr bwMode="auto">
              <a:xfrm>
                <a:off x="381000" y="1905105"/>
                <a:ext cx="2590800" cy="1586"/>
              </a:xfrm>
              <a:prstGeom prst="line">
                <a:avLst/>
              </a:prstGeom>
              <a:noFill/>
              <a:ln w="2540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15" name="Group 36"/>
          <p:cNvGrpSpPr>
            <a:grpSpLocks/>
          </p:cNvGrpSpPr>
          <p:nvPr/>
        </p:nvGrpSpPr>
        <p:grpSpPr bwMode="auto">
          <a:xfrm>
            <a:off x="457200" y="5311775"/>
            <a:ext cx="8610600" cy="1016000"/>
            <a:chOff x="457200" y="5311914"/>
            <a:chExt cx="8610600" cy="1015464"/>
          </a:xfrm>
        </p:grpSpPr>
        <p:grpSp>
          <p:nvGrpSpPr>
            <p:cNvPr id="32782" name="Group 31"/>
            <p:cNvGrpSpPr>
              <a:grpSpLocks/>
            </p:cNvGrpSpPr>
            <p:nvPr/>
          </p:nvGrpSpPr>
          <p:grpSpPr bwMode="auto">
            <a:xfrm>
              <a:off x="457200" y="5692596"/>
              <a:ext cx="3352800" cy="2161"/>
              <a:chOff x="381000" y="1904682"/>
              <a:chExt cx="3352800" cy="2161"/>
            </a:xfrm>
          </p:grpSpPr>
          <p:cxnSp>
            <p:nvCxnSpPr>
              <p:cNvPr id="33" name="Straight Arrow Connector 32"/>
              <p:cNvCxnSpPr>
                <a:cxnSpLocks noChangeShapeType="1"/>
              </p:cNvCxnSpPr>
              <p:nvPr/>
            </p:nvCxnSpPr>
            <p:spPr bwMode="auto">
              <a:xfrm rot="10800000">
                <a:off x="3124200" y="1904799"/>
                <a:ext cx="609600" cy="0"/>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4" name="Straight Connector 33"/>
              <p:cNvCxnSpPr>
                <a:cxnSpLocks noChangeShapeType="1"/>
              </p:cNvCxnSpPr>
              <p:nvPr/>
            </p:nvCxnSpPr>
            <p:spPr bwMode="auto">
              <a:xfrm>
                <a:off x="381000" y="1904799"/>
                <a:ext cx="2590800" cy="1587"/>
              </a:xfrm>
              <a:prstGeom prst="line">
                <a:avLst/>
              </a:prstGeom>
              <a:noFill/>
              <a:ln w="2540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
          <p:nvSpPr>
            <p:cNvPr id="32783" name="TextBox 34"/>
            <p:cNvSpPr txBox="1">
              <a:spLocks noChangeArrowheads="1"/>
            </p:cNvSpPr>
            <p:nvPr/>
          </p:nvSpPr>
          <p:spPr bwMode="auto">
            <a:xfrm>
              <a:off x="3810000" y="5311914"/>
              <a:ext cx="5257800" cy="1015464"/>
            </a:xfrm>
            <a:prstGeom prst="rect">
              <a:avLst/>
            </a:prstGeom>
            <a:noFill/>
            <a:ln w="952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000">
                  <a:solidFill>
                    <a:srgbClr val="000000"/>
                  </a:solidFill>
                  <a:latin typeface="Helvetica" panose="020B0604020202020204" pitchFamily="34" charset="0"/>
                </a:rPr>
                <a:t>Parse contrived request </a:t>
              </a:r>
            </a:p>
            <a:p>
              <a:pPr eaLnBrk="1" hangingPunct="1"/>
              <a:r>
                <a:rPr lang="en-US" altLang="en-US" sz="2000">
                  <a:solidFill>
                    <a:srgbClr val="000000"/>
                  </a:solidFill>
                  <a:latin typeface="Helvetica" panose="020B0604020202020204" pitchFamily="34" charset="0"/>
                </a:rPr>
                <a:t>Return canned value(s)</a:t>
              </a:r>
              <a:br>
                <a:rPr lang="en-US" altLang="en-US" sz="2000">
                  <a:solidFill>
                    <a:srgbClr val="000000"/>
                  </a:solidFill>
                  <a:latin typeface="Helvetica" panose="020B0604020202020204" pitchFamily="34" charset="0"/>
                </a:rPr>
              </a:br>
              <a:r>
                <a:rPr lang="en-US" altLang="en-US" sz="2000" i="1">
                  <a:solidFill>
                    <a:srgbClr val="000000"/>
                  </a:solidFill>
                  <a:latin typeface="Helvetica" panose="020B0604020202020204" pitchFamily="34" charset="0"/>
                </a:rPr>
                <a:t>(using </a:t>
              </a:r>
              <a:r>
                <a:rPr lang="en-US" altLang="en-US" sz="2000">
                  <a:solidFill>
                    <a:schemeClr val="accent2"/>
                  </a:solidFill>
                  <a:latin typeface="Lucida Sans Typewriter" panose="020B0509030504030204" pitchFamily="49" charset="0"/>
                </a:rPr>
                <a:t>FakeWeb</a:t>
              </a:r>
              <a:r>
                <a:rPr lang="en-US" altLang="en-US" sz="2000" i="1">
                  <a:solidFill>
                    <a:srgbClr val="000000"/>
                  </a:solidFill>
                  <a:latin typeface="Helvetica" panose="020B0604020202020204" pitchFamily="34" charset="0"/>
                </a:rPr>
                <a:t> gem, for example)</a:t>
              </a:r>
              <a:endParaRPr lang="en-US" altLang="en-US" sz="2000">
                <a:solidFill>
                  <a:srgbClr val="000000"/>
                </a:solidFill>
                <a:latin typeface="Helvetica" panose="020B0604020202020204" pitchFamily="34" charset="0"/>
              </a:endParaRPr>
            </a:p>
          </p:txBody>
        </p:sp>
      </p:grpSp>
      <p:sp>
        <p:nvSpPr>
          <p:cNvPr id="36" name="Rectangle 35"/>
          <p:cNvSpPr>
            <a:spLocks noChangeArrowheads="1"/>
          </p:cNvSpPr>
          <p:nvPr/>
        </p:nvSpPr>
        <p:spPr bwMode="auto">
          <a:xfrm>
            <a:off x="914400" y="5715000"/>
            <a:ext cx="2057400" cy="533400"/>
          </a:xfrm>
          <a:prstGeom prst="rect">
            <a:avLst/>
          </a:prstGeom>
          <a:gradFill rotWithShape="1">
            <a:gsLst>
              <a:gs pos="0">
                <a:srgbClr val="CBFFFF"/>
              </a:gs>
              <a:gs pos="100000">
                <a:srgbClr val="B5E5E9"/>
              </a:gs>
            </a:gsLst>
            <a:lin ang="5400000"/>
          </a:gra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a:solidFill>
                  <a:schemeClr val="accent2"/>
                </a:solidFill>
                <a:latin typeface="+mn-lt"/>
                <a:ea typeface="ＭＳ Ｐゴシック" charset="0"/>
                <a:cs typeface="ＭＳ Ｐゴシック" charset="0"/>
              </a:rPr>
              <a:t>TMDb-dev</a:t>
            </a:r>
          </a:p>
        </p:txBody>
      </p:sp>
      <p:sp>
        <p:nvSpPr>
          <p:cNvPr id="39" name="TextBox 38"/>
          <p:cNvSpPr txBox="1">
            <a:spLocks noChangeArrowheads="1"/>
          </p:cNvSpPr>
          <p:nvPr/>
        </p:nvSpPr>
        <p:spPr bwMode="auto">
          <a:xfrm>
            <a:off x="3352800" y="2057400"/>
            <a:ext cx="5334000" cy="3108325"/>
          </a:xfrm>
          <a:prstGeom prst="rect">
            <a:avLst/>
          </a:prstGeom>
          <a:noFill/>
          <a:ln w="38100" cmpd="dbl">
            <a:solidFill>
              <a:srgbClr val="333399"/>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a:solidFill>
                  <a:schemeClr val="accent2"/>
                </a:solidFill>
                <a:latin typeface="Helvetica" panose="020B0604020202020204" pitchFamily="34" charset="0"/>
              </a:rPr>
              <a:t>Rule of thumb: </a:t>
            </a:r>
          </a:p>
          <a:p>
            <a:pPr eaLnBrk="1" hangingPunct="1"/>
            <a:r>
              <a:rPr lang="en-US" altLang="en-US" sz="2800">
                <a:solidFill>
                  <a:schemeClr val="accent2"/>
                </a:solidFill>
                <a:latin typeface="Helvetica" panose="020B0604020202020204" pitchFamily="34" charset="0"/>
              </a:rPr>
              <a:t>• for unit testing, stub nearby, for maximum </a:t>
            </a:r>
            <a:r>
              <a:rPr lang="en-US" altLang="en-US" sz="2800" i="1">
                <a:solidFill>
                  <a:schemeClr val="accent2"/>
                </a:solidFill>
                <a:latin typeface="Helvetica" panose="020B0604020202020204" pitchFamily="34" charset="0"/>
              </a:rPr>
              <a:t>isolation </a:t>
            </a:r>
            <a:r>
              <a:rPr lang="en-US" altLang="en-US" sz="2800">
                <a:solidFill>
                  <a:schemeClr val="accent2"/>
                </a:solidFill>
                <a:latin typeface="Helvetica" panose="020B0604020202020204" pitchFamily="34" charset="0"/>
              </a:rPr>
              <a:t>of class under test (</a:t>
            </a:r>
            <a:r>
              <a:rPr lang="en-US" altLang="en-US" sz="2800">
                <a:solidFill>
                  <a:srgbClr val="FF0000"/>
                </a:solidFill>
                <a:latin typeface="Helvetica" panose="020B0604020202020204" pitchFamily="34" charset="0"/>
              </a:rPr>
              <a:t>F</a:t>
            </a:r>
            <a:r>
              <a:rPr lang="en-US" altLang="en-US" sz="2800">
                <a:solidFill>
                  <a:schemeClr val="accent2"/>
                </a:solidFill>
                <a:latin typeface="Helvetica" panose="020B0604020202020204" pitchFamily="34" charset="0"/>
              </a:rPr>
              <a:t>ast, </a:t>
            </a:r>
            <a:r>
              <a:rPr lang="en-US" altLang="en-US" sz="2800">
                <a:solidFill>
                  <a:srgbClr val="FF0000"/>
                </a:solidFill>
                <a:latin typeface="Helvetica" panose="020B0604020202020204" pitchFamily="34" charset="0"/>
              </a:rPr>
              <a:t>I</a:t>
            </a:r>
            <a:r>
              <a:rPr lang="en-US" altLang="en-US" sz="2800">
                <a:solidFill>
                  <a:schemeClr val="accent2"/>
                </a:solidFill>
                <a:latin typeface="Helvetica" panose="020B0604020202020204" pitchFamily="34" charset="0"/>
              </a:rPr>
              <a:t>ndependent)</a:t>
            </a:r>
          </a:p>
          <a:p>
            <a:pPr eaLnBrk="1" hangingPunct="1"/>
            <a:r>
              <a:rPr lang="en-US" altLang="en-US" sz="2800">
                <a:solidFill>
                  <a:schemeClr val="accent2"/>
                </a:solidFill>
                <a:latin typeface="Helvetica" panose="020B0604020202020204" pitchFamily="34" charset="0"/>
              </a:rPr>
              <a:t>• for integration testing, stub </a:t>
            </a:r>
            <a:r>
              <a:rPr lang="en-US" altLang="en-US" sz="2800" i="1">
                <a:solidFill>
                  <a:schemeClr val="accent2"/>
                </a:solidFill>
                <a:latin typeface="Helvetica" panose="020B0604020202020204" pitchFamily="34" charset="0"/>
              </a:rPr>
              <a:t>far away</a:t>
            </a:r>
            <a:r>
              <a:rPr lang="en-US" altLang="en-US" sz="2800">
                <a:solidFill>
                  <a:schemeClr val="accent2"/>
                </a:solidFill>
                <a:latin typeface="Helvetica" panose="020B0604020202020204" pitchFamily="34" charset="0"/>
              </a:rPr>
              <a:t>, to test as many interfaces as possible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152400" y="1752600"/>
            <a:ext cx="8763000" cy="2743200"/>
            <a:chOff x="152400" y="1752600"/>
            <a:chExt cx="8763000" cy="2743200"/>
          </a:xfrm>
        </p:grpSpPr>
        <p:sp>
          <p:nvSpPr>
            <p:cNvPr id="8" name="Rounded Rectangle 7"/>
            <p:cNvSpPr>
              <a:spLocks noChangeArrowheads="1"/>
            </p:cNvSpPr>
            <p:nvPr/>
          </p:nvSpPr>
          <p:spPr bwMode="auto">
            <a:xfrm>
              <a:off x="152400" y="4038600"/>
              <a:ext cx="3733800" cy="457200"/>
            </a:xfrm>
            <a:prstGeom prst="roundRect">
              <a:avLst>
                <a:gd name="adj" fmla="val 16667"/>
              </a:avLst>
            </a:prstGeom>
            <a:solidFill>
              <a:srgbClr val="E6E6E6"/>
            </a:solidFill>
            <a:ln w="9525">
              <a:solidFill>
                <a:srgbClr val="B6DCDF"/>
              </a:solidFill>
              <a:round/>
              <a:headEnd/>
              <a:tailEnd/>
            </a:ln>
            <a:effectLst>
              <a:outerShdw blurRad="40000" dist="23000" dir="5400000" rotWithShape="0">
                <a:srgbClr val="808080">
                  <a:alpha val="34999"/>
                </a:srgbClr>
              </a:outerShdw>
            </a:effectLst>
          </p:spPr>
          <p:txBody>
            <a:bodyPr anchor="ctr"/>
            <a:lstStyle/>
            <a:p>
              <a:pPr algn="ctr">
                <a:defRPr/>
              </a:pPr>
              <a:endParaRPr lang="en-US">
                <a:solidFill>
                  <a:srgbClr val="FFFFFF"/>
                </a:solidFill>
                <a:latin typeface="+mn-lt"/>
                <a:ea typeface="ＭＳ Ｐゴシック" charset="0"/>
                <a:cs typeface="ＭＳ Ｐゴシック" charset="0"/>
              </a:endParaRPr>
            </a:p>
          </p:txBody>
        </p:sp>
        <p:sp>
          <p:nvSpPr>
            <p:cNvPr id="7" name="Rounded Rectangle 6"/>
            <p:cNvSpPr>
              <a:spLocks noChangeArrowheads="1"/>
            </p:cNvSpPr>
            <p:nvPr/>
          </p:nvSpPr>
          <p:spPr bwMode="auto">
            <a:xfrm>
              <a:off x="2514600" y="1752600"/>
              <a:ext cx="6400800" cy="914400"/>
            </a:xfrm>
            <a:prstGeom prst="roundRect">
              <a:avLst>
                <a:gd name="adj" fmla="val 16667"/>
              </a:avLst>
            </a:prstGeom>
            <a:solidFill>
              <a:srgbClr val="E6E6E6"/>
            </a:solidFill>
            <a:ln w="9525">
              <a:solidFill>
                <a:srgbClr val="B6DCDF"/>
              </a:solidFill>
              <a:round/>
              <a:headEnd/>
              <a:tailEnd/>
            </a:ln>
            <a:effectLst>
              <a:outerShdw blurRad="40000" dist="23000" dir="5400000" rotWithShape="0">
                <a:srgbClr val="808080">
                  <a:alpha val="34999"/>
                </a:srgbClr>
              </a:outerShdw>
            </a:effectLst>
          </p:spPr>
          <p:txBody>
            <a:bodyPr anchor="ctr"/>
            <a:lstStyle/>
            <a:p>
              <a:pPr algn="ctr">
                <a:defRPr/>
              </a:pPr>
              <a:endParaRPr lang="en-US">
                <a:solidFill>
                  <a:srgbClr val="FFFFFF"/>
                </a:solidFill>
                <a:latin typeface="+mn-lt"/>
                <a:ea typeface="ＭＳ Ｐゴシック" charset="0"/>
                <a:cs typeface="ＭＳ Ｐゴシック" charset="0"/>
              </a:endParaRPr>
            </a:p>
          </p:txBody>
        </p:sp>
      </p:grpSp>
      <p:sp>
        <p:nvSpPr>
          <p:cNvPr id="34818" name="Title 1"/>
          <p:cNvSpPr>
            <a:spLocks noGrp="1"/>
          </p:cNvSpPr>
          <p:nvPr>
            <p:ph type="title"/>
          </p:nvPr>
        </p:nvSpPr>
        <p:spPr/>
        <p:txBody>
          <a:bodyPr/>
          <a:lstStyle/>
          <a:p>
            <a:r>
              <a:rPr lang="en-US" altLang="en-US" dirty="0" smtClean="0"/>
              <a:t>Test Techniques </a:t>
            </a:r>
            <a:r>
              <a:rPr lang="en-US" altLang="en-US" dirty="0"/>
              <a:t>W</a:t>
            </a:r>
            <a:r>
              <a:rPr lang="en-US" altLang="en-US" dirty="0" smtClean="0"/>
              <a:t>e Know</a:t>
            </a:r>
          </a:p>
        </p:txBody>
      </p:sp>
      <p:sp>
        <p:nvSpPr>
          <p:cNvPr id="34819" name="Content Placeholder 2"/>
          <p:cNvSpPr>
            <a:spLocks noGrp="1"/>
          </p:cNvSpPr>
          <p:nvPr>
            <p:ph idx="1"/>
          </p:nvPr>
        </p:nvSpPr>
        <p:spPr/>
        <p:txBody>
          <a:bodyPr/>
          <a:lstStyle/>
          <a:p>
            <a:pPr marL="0" indent="0">
              <a:spcBef>
                <a:spcPct val="0"/>
              </a:spcBef>
              <a:buFontTx/>
              <a:buNone/>
            </a:pPr>
            <a:r>
              <a:rPr lang="en-US" altLang="en-US" sz="2400" dirty="0" err="1" smtClean="0">
                <a:solidFill>
                  <a:schemeClr val="bg2"/>
                </a:solidFill>
                <a:latin typeface="Lucida Sans Typewriter" panose="020B0509030504030204" pitchFamily="49" charset="0"/>
              </a:rPr>
              <a:t>obj</a:t>
            </a:r>
            <a:r>
              <a:rPr lang="en-US" altLang="en-US" sz="2400" dirty="0" err="1" smtClean="0">
                <a:solidFill>
                  <a:schemeClr val="accent2"/>
                </a:solidFill>
                <a:latin typeface="Lucida Sans Typewriter" panose="020B0509030504030204" pitchFamily="49" charset="0"/>
              </a:rPr>
              <a:t>.should_receive</a:t>
            </a:r>
            <a:r>
              <a:rPr lang="en-US" altLang="en-US" sz="2400" dirty="0" smtClean="0">
                <a:solidFill>
                  <a:schemeClr val="accent2"/>
                </a:solidFill>
                <a:latin typeface="Lucida Sans Typewriter" panose="020B0509030504030204" pitchFamily="49" charset="0"/>
              </a:rPr>
              <a:t>(</a:t>
            </a:r>
            <a:r>
              <a:rPr lang="en-US" altLang="en-US" sz="2400" dirty="0" smtClean="0">
                <a:solidFill>
                  <a:schemeClr val="bg2"/>
                </a:solidFill>
                <a:latin typeface="Lucida Sans Typewriter" panose="020B0509030504030204" pitchFamily="49" charset="0"/>
              </a:rPr>
              <a:t>a</a:t>
            </a:r>
            <a:r>
              <a:rPr lang="en-US" altLang="en-US" sz="2400" dirty="0" smtClean="0">
                <a:solidFill>
                  <a:schemeClr val="accent2"/>
                </a:solidFill>
                <a:latin typeface="Lucida Sans Typewriter" panose="020B0509030504030204" pitchFamily="49" charset="0"/>
              </a:rPr>
              <a:t>).with(</a:t>
            </a:r>
            <a:r>
              <a:rPr lang="en-US" altLang="en-US" sz="2400" dirty="0" smtClean="0">
                <a:solidFill>
                  <a:schemeClr val="bg2"/>
                </a:solidFill>
                <a:latin typeface="Lucida Sans Typewriter" panose="020B0509030504030204" pitchFamily="49" charset="0"/>
              </a:rPr>
              <a:t>b</a:t>
            </a:r>
            <a:r>
              <a:rPr lang="en-US" altLang="en-US" sz="2400" dirty="0" smtClean="0">
                <a:solidFill>
                  <a:schemeClr val="accent2"/>
                </a:solidFill>
                <a:latin typeface="Lucida Sans Typewriter" panose="020B0509030504030204" pitchFamily="49" charset="0"/>
              </a:rPr>
              <a:t>).</a:t>
            </a:r>
            <a:r>
              <a:rPr lang="en-US" altLang="en-US" sz="2400" dirty="0" err="1" smtClean="0">
                <a:solidFill>
                  <a:schemeClr val="accent2"/>
                </a:solidFill>
                <a:latin typeface="Lucida Sans Typewriter" panose="020B0509030504030204" pitchFamily="49" charset="0"/>
              </a:rPr>
              <a:t>and_return</a:t>
            </a:r>
            <a:r>
              <a:rPr lang="en-US" altLang="en-US" sz="2400" dirty="0" smtClean="0">
                <a:solidFill>
                  <a:schemeClr val="accent2"/>
                </a:solidFill>
                <a:latin typeface="Lucida Sans Typewriter" panose="020B0509030504030204" pitchFamily="49" charset="0"/>
              </a:rPr>
              <a:t>(</a:t>
            </a:r>
            <a:r>
              <a:rPr lang="en-US" altLang="en-US" sz="2400" dirty="0" smtClean="0">
                <a:solidFill>
                  <a:schemeClr val="bg2"/>
                </a:solidFill>
                <a:latin typeface="Lucida Sans Typewriter" panose="020B0509030504030204" pitchFamily="49" charset="0"/>
              </a:rPr>
              <a:t>c</a:t>
            </a:r>
            <a:r>
              <a:rPr lang="en-US" altLang="en-US" sz="2400" dirty="0" smtClean="0">
                <a:solidFill>
                  <a:schemeClr val="accent2"/>
                </a:solidFill>
                <a:latin typeface="Lucida Sans Typewriter" panose="020B0509030504030204" pitchFamily="49" charset="0"/>
              </a:rPr>
              <a:t>)</a:t>
            </a:r>
            <a:br>
              <a:rPr lang="en-US" altLang="en-US" sz="2400" dirty="0" smtClean="0">
                <a:solidFill>
                  <a:schemeClr val="accent2"/>
                </a:solidFill>
                <a:latin typeface="Lucida Sans Typewriter" panose="020B0509030504030204" pitchFamily="49" charset="0"/>
              </a:rPr>
            </a:br>
            <a:r>
              <a:rPr lang="en-US" altLang="en-US" sz="2400" dirty="0" smtClean="0">
                <a:solidFill>
                  <a:schemeClr val="accent2"/>
                </a:solidFill>
                <a:latin typeface="Lucida Sans Typewriter" panose="020B0509030504030204" pitchFamily="49" charset="0"/>
              </a:rPr>
              <a:t>               .with(</a:t>
            </a:r>
            <a:r>
              <a:rPr lang="en-US" altLang="en-US" sz="2400" dirty="0" err="1" smtClean="0">
                <a:solidFill>
                  <a:schemeClr val="accent2"/>
                </a:solidFill>
                <a:latin typeface="Lucida Sans Typewriter" panose="020B0509030504030204" pitchFamily="49" charset="0"/>
              </a:rPr>
              <a:t>hash_including</a:t>
            </a:r>
            <a:r>
              <a:rPr lang="en-US" altLang="en-US" sz="2400" dirty="0" smtClean="0">
                <a:solidFill>
                  <a:schemeClr val="accent2"/>
                </a:solidFill>
                <a:latin typeface="Lucida Sans Typewriter" panose="020B0509030504030204" pitchFamily="49" charset="0"/>
              </a:rPr>
              <a:t> </a:t>
            </a:r>
            <a:r>
              <a:rPr lang="en-US" altLang="en-US" sz="2400" dirty="0" smtClean="0">
                <a:solidFill>
                  <a:schemeClr val="bg2"/>
                </a:solidFill>
                <a:latin typeface="Lucida Sans Typewriter" panose="020B0509030504030204" pitchFamily="49" charset="0"/>
              </a:rPr>
              <a:t>'k'=&gt;'v'</a:t>
            </a:r>
            <a:r>
              <a:rPr lang="en-US" altLang="en-US" sz="2400" dirty="0" smtClean="0">
                <a:solidFill>
                  <a:schemeClr val="accent2"/>
                </a:solidFill>
                <a:latin typeface="Lucida Sans Typewriter" panose="020B0509030504030204" pitchFamily="49" charset="0"/>
              </a:rPr>
              <a:t>)</a:t>
            </a:r>
          </a:p>
          <a:p>
            <a:pPr marL="0" indent="0">
              <a:spcBef>
                <a:spcPct val="0"/>
              </a:spcBef>
              <a:buFontTx/>
              <a:buNone/>
            </a:pPr>
            <a:r>
              <a:rPr lang="en-US" altLang="en-US" sz="2400" dirty="0" err="1" smtClean="0">
                <a:solidFill>
                  <a:schemeClr val="bg2"/>
                </a:solidFill>
                <a:latin typeface="Lucida Sans Typewriter" panose="020B0509030504030204" pitchFamily="49" charset="0"/>
              </a:rPr>
              <a:t>obj</a:t>
            </a:r>
            <a:r>
              <a:rPr lang="en-US" altLang="en-US" sz="2400" dirty="0" err="1" smtClean="0">
                <a:solidFill>
                  <a:schemeClr val="accent2"/>
                </a:solidFill>
                <a:latin typeface="Lucida Sans Typewriter" panose="020B0509030504030204" pitchFamily="49" charset="0"/>
              </a:rPr>
              <a:t>.stub</a:t>
            </a:r>
            <a:r>
              <a:rPr lang="en-US" altLang="en-US" sz="2400" dirty="0" smtClean="0">
                <a:solidFill>
                  <a:schemeClr val="accent2"/>
                </a:solidFill>
                <a:latin typeface="Lucida Sans Typewriter" panose="020B0509030504030204" pitchFamily="49" charset="0"/>
              </a:rPr>
              <a:t>(</a:t>
            </a:r>
            <a:r>
              <a:rPr lang="en-US" altLang="en-US" sz="2400" dirty="0" smtClean="0">
                <a:solidFill>
                  <a:schemeClr val="bg2"/>
                </a:solidFill>
                <a:latin typeface="Lucida Sans Typewriter" panose="020B0509030504030204" pitchFamily="49" charset="0"/>
              </a:rPr>
              <a:t>a</a:t>
            </a:r>
            <a:r>
              <a:rPr lang="en-US" altLang="en-US" sz="2400" dirty="0" smtClean="0">
                <a:solidFill>
                  <a:schemeClr val="accent2"/>
                </a:solidFill>
                <a:latin typeface="Lucida Sans Typewriter" panose="020B0509030504030204" pitchFamily="49" charset="0"/>
              </a:rPr>
              <a:t>).</a:t>
            </a:r>
            <a:r>
              <a:rPr lang="en-US" altLang="en-US" sz="2400" dirty="0" err="1" smtClean="0">
                <a:solidFill>
                  <a:srgbClr val="FF0000"/>
                </a:solidFill>
                <a:latin typeface="Lucida Sans Typewriter" panose="020B0509030504030204" pitchFamily="49" charset="0"/>
              </a:rPr>
              <a:t>and_raise</a:t>
            </a:r>
            <a:r>
              <a:rPr lang="en-US" altLang="en-US" sz="2400" dirty="0" smtClean="0">
                <a:solidFill>
                  <a:schemeClr val="accent2"/>
                </a:solidFill>
                <a:latin typeface="Lucida Sans Typewriter" panose="020B0509030504030204" pitchFamily="49" charset="0"/>
              </a:rPr>
              <a:t>(</a:t>
            </a:r>
            <a:r>
              <a:rPr lang="en-US" altLang="en-US" sz="2400" dirty="0" err="1" smtClean="0">
                <a:solidFill>
                  <a:schemeClr val="bg2"/>
                </a:solidFill>
                <a:latin typeface="Lucida Sans Typewriter" panose="020B0509030504030204" pitchFamily="49" charset="0"/>
              </a:rPr>
              <a:t>SomeClass</a:t>
            </a:r>
            <a:r>
              <a:rPr lang="en-US" altLang="en-US" sz="2400" dirty="0" smtClean="0">
                <a:solidFill>
                  <a:schemeClr val="bg2"/>
                </a:solidFill>
                <a:latin typeface="Lucida Sans Typewriter" panose="020B0509030504030204" pitchFamily="49" charset="0"/>
              </a:rPr>
              <a:t>::</a:t>
            </a:r>
            <a:r>
              <a:rPr lang="en-US" altLang="en-US" sz="2400" dirty="0" err="1" smtClean="0">
                <a:solidFill>
                  <a:schemeClr val="bg2"/>
                </a:solidFill>
                <a:latin typeface="Lucida Sans Typewriter" panose="020B0509030504030204" pitchFamily="49" charset="0"/>
              </a:rPr>
              <a:t>SomeError</a:t>
            </a:r>
            <a:r>
              <a:rPr lang="en-US" altLang="en-US" sz="2400" dirty="0" smtClean="0">
                <a:solidFill>
                  <a:schemeClr val="accent2"/>
                </a:solidFill>
                <a:latin typeface="Lucida Sans Typewriter" panose="020B0509030504030204" pitchFamily="49" charset="0"/>
              </a:rPr>
              <a:t>)</a:t>
            </a:r>
          </a:p>
          <a:p>
            <a:pPr marL="0" indent="0">
              <a:spcBef>
                <a:spcPct val="0"/>
              </a:spcBef>
              <a:buFontTx/>
              <a:buNone/>
            </a:pPr>
            <a:endParaRPr lang="en-US" altLang="en-US" sz="2400" dirty="0" smtClean="0">
              <a:solidFill>
                <a:schemeClr val="bg2"/>
              </a:solidFill>
              <a:latin typeface="Lucida Sans Typewriter" panose="020B0509030504030204" pitchFamily="49" charset="0"/>
            </a:endParaRPr>
          </a:p>
          <a:p>
            <a:pPr marL="0" indent="0">
              <a:spcBef>
                <a:spcPct val="0"/>
              </a:spcBef>
              <a:buFontTx/>
              <a:buNone/>
            </a:pPr>
            <a:r>
              <a:rPr lang="en-US" altLang="en-US" sz="2400" dirty="0" smtClean="0">
                <a:solidFill>
                  <a:schemeClr val="bg2"/>
                </a:solidFill>
                <a:latin typeface="Lucida Sans Typewriter" panose="020B0509030504030204" pitchFamily="49" charset="0"/>
              </a:rPr>
              <a:t>d =</a:t>
            </a:r>
            <a:r>
              <a:rPr lang="en-US" altLang="en-US" sz="2400" dirty="0" smtClean="0">
                <a:solidFill>
                  <a:schemeClr val="accent2"/>
                </a:solidFill>
                <a:latin typeface="Lucida Sans Typewriter" panose="020B0509030504030204" pitchFamily="49" charset="0"/>
              </a:rPr>
              <a:t> </a:t>
            </a:r>
            <a:r>
              <a:rPr lang="en-US" altLang="en-US" sz="2400" dirty="0" smtClean="0">
                <a:solidFill>
                  <a:schemeClr val="accent2"/>
                </a:solidFill>
                <a:latin typeface="Lucida Sans Typewriter" panose="020B0509030504030204" pitchFamily="49" charset="0"/>
              </a:rPr>
              <a:t>double(</a:t>
            </a:r>
            <a:r>
              <a:rPr lang="en-US" altLang="en-US" sz="2400" dirty="0" smtClean="0">
                <a:solidFill>
                  <a:schemeClr val="bg2"/>
                </a:solidFill>
                <a:latin typeface="Lucida Sans Typewriter" panose="020B0509030504030204" pitchFamily="49" charset="0"/>
              </a:rPr>
              <a:t>'impostor'</a:t>
            </a:r>
            <a:r>
              <a:rPr lang="en-US" altLang="en-US" sz="2400" dirty="0" smtClean="0">
                <a:solidFill>
                  <a:schemeClr val="accent2"/>
                </a:solidFill>
                <a:latin typeface="Lucida Sans Typewriter" panose="020B0509030504030204" pitchFamily="49" charset="0"/>
              </a:rPr>
              <a:t>)</a:t>
            </a:r>
          </a:p>
          <a:p>
            <a:pPr marL="0" indent="0">
              <a:spcBef>
                <a:spcPct val="0"/>
              </a:spcBef>
              <a:buFontTx/>
              <a:buNone/>
            </a:pPr>
            <a:endParaRPr lang="en-US" altLang="en-US" sz="2800" dirty="0" smtClean="0">
              <a:solidFill>
                <a:schemeClr val="accent2"/>
              </a:solidFill>
              <a:latin typeface="Lucida Sans Typewriter" panose="020B0509030504030204" pitchFamily="49" charset="0"/>
            </a:endParaRPr>
          </a:p>
          <a:p>
            <a:pPr marL="0" indent="0">
              <a:spcBef>
                <a:spcPct val="0"/>
              </a:spcBef>
              <a:buFontTx/>
              <a:buNone/>
            </a:pPr>
            <a:r>
              <a:rPr lang="en-US" altLang="en-US" sz="2400" dirty="0" smtClean="0">
                <a:solidFill>
                  <a:schemeClr val="bg2"/>
                </a:solidFill>
                <a:latin typeface="Lucida Sans Typewriter" panose="020B0509030504030204" pitchFamily="49" charset="0"/>
              </a:rPr>
              <a:t>{ action }.</a:t>
            </a:r>
            <a:r>
              <a:rPr lang="en-US" altLang="en-US" sz="2400" dirty="0" smtClean="0">
                <a:solidFill>
                  <a:schemeClr val="accent2"/>
                </a:solidFill>
                <a:latin typeface="Lucida Sans Typewriter" panose="020B0509030504030204" pitchFamily="49" charset="0"/>
              </a:rPr>
              <a:t>should </a:t>
            </a:r>
            <a:r>
              <a:rPr lang="en-US" altLang="en-US" sz="2400" dirty="0" err="1" smtClean="0">
                <a:solidFill>
                  <a:srgbClr val="FF0000"/>
                </a:solidFill>
                <a:latin typeface="Lucida Sans Typewriter" panose="020B0509030504030204" pitchFamily="49" charset="0"/>
              </a:rPr>
              <a:t>raise_error</a:t>
            </a:r>
            <a:r>
              <a:rPr lang="en-US" altLang="en-US" sz="2400" dirty="0" smtClean="0">
                <a:solidFill>
                  <a:schemeClr val="accent2"/>
                </a:solidFill>
                <a:latin typeface="Lucida Sans Typewriter" panose="020B0509030504030204" pitchFamily="49" charset="0"/>
              </a:rPr>
              <a:t>(</a:t>
            </a:r>
            <a:r>
              <a:rPr lang="en-US" altLang="en-US" sz="2400" dirty="0" smtClean="0">
                <a:solidFill>
                  <a:schemeClr val="bg2"/>
                </a:solidFill>
                <a:latin typeface="Lucida Sans Typewriter" panose="020B0509030504030204" pitchFamily="49" charset="0"/>
              </a:rPr>
              <a:t>Some::Error</a:t>
            </a:r>
            <a:r>
              <a:rPr lang="en-US" altLang="en-US" sz="2400" dirty="0" smtClean="0">
                <a:solidFill>
                  <a:schemeClr val="accent2"/>
                </a:solidFill>
                <a:latin typeface="Lucida Sans Typewriter" panose="020B0509030504030204" pitchFamily="49" charset="0"/>
              </a:rPr>
              <a:t>)</a:t>
            </a:r>
          </a:p>
          <a:p>
            <a:pPr marL="0" indent="0">
              <a:spcBef>
                <a:spcPct val="0"/>
              </a:spcBef>
              <a:buFontTx/>
              <a:buNone/>
            </a:pPr>
            <a:r>
              <a:rPr lang="en-US" altLang="en-US" sz="2400" dirty="0" smtClean="0">
                <a:solidFill>
                  <a:schemeClr val="accent2"/>
                </a:solidFill>
                <a:latin typeface="Lucida Sans Typewriter" panose="020B0509030504030204" pitchFamily="49" charset="0"/>
              </a:rPr>
              <a:t>describe, context </a:t>
            </a:r>
            <a:endParaRPr lang="en-US" altLang="en-US" sz="2400" i="1" dirty="0" smtClean="0"/>
          </a:p>
          <a:p>
            <a:pPr marL="0" indent="0">
              <a:spcBef>
                <a:spcPct val="0"/>
              </a:spcBef>
              <a:buFontTx/>
              <a:buNone/>
            </a:pPr>
            <a:endParaRPr lang="en-US" altLang="en-US" sz="2800" i="1" dirty="0" smtClean="0"/>
          </a:p>
          <a:p>
            <a:pPr marL="0" indent="0">
              <a:spcBef>
                <a:spcPct val="0"/>
              </a:spcBef>
              <a:buFontTx/>
              <a:buNone/>
            </a:pPr>
            <a:r>
              <a:rPr lang="en-US" altLang="en-US" sz="2800" dirty="0" smtClean="0"/>
              <a:t>Rails-specific extensions to </a:t>
            </a:r>
            <a:r>
              <a:rPr lang="en-US" altLang="en-US" sz="2800" dirty="0" err="1" smtClean="0"/>
              <a:t>RSpec</a:t>
            </a:r>
            <a:r>
              <a:rPr lang="en-US" altLang="en-US" sz="2800" dirty="0" smtClean="0"/>
              <a:t>:</a:t>
            </a:r>
          </a:p>
          <a:p>
            <a:pPr marL="0" indent="0">
              <a:spcBef>
                <a:spcPct val="0"/>
              </a:spcBef>
              <a:buFontTx/>
              <a:buNone/>
            </a:pPr>
            <a:r>
              <a:rPr lang="en-US" altLang="en-US" sz="2400" dirty="0" smtClean="0">
                <a:solidFill>
                  <a:schemeClr val="accent2"/>
                </a:solidFill>
                <a:latin typeface="Lucida Sans Typewriter" panose="020B0509030504030204" pitchFamily="49" charset="0"/>
              </a:rPr>
              <a:t>assigns(:</a:t>
            </a:r>
            <a:r>
              <a:rPr lang="en-US" altLang="en-US" sz="2400" dirty="0" err="1" smtClean="0">
                <a:solidFill>
                  <a:schemeClr val="accent2"/>
                </a:solidFill>
                <a:latin typeface="Lucida Sans Typewriter" panose="020B0509030504030204" pitchFamily="49" charset="0"/>
              </a:rPr>
              <a:t>instance_var</a:t>
            </a:r>
            <a:r>
              <a:rPr lang="en-US" altLang="en-US" sz="2400" dirty="0" smtClean="0">
                <a:solidFill>
                  <a:schemeClr val="accent2"/>
                </a:solidFill>
                <a:latin typeface="Lucida Sans Typewriter" panose="020B0509030504030204" pitchFamily="49" charset="0"/>
              </a:rPr>
              <a:t>)</a:t>
            </a:r>
          </a:p>
          <a:p>
            <a:pPr marL="0" indent="0">
              <a:spcBef>
                <a:spcPct val="0"/>
              </a:spcBef>
              <a:buFontTx/>
              <a:buNone/>
            </a:pPr>
            <a:r>
              <a:rPr lang="en-US" altLang="en-US" sz="2400" dirty="0" smtClean="0">
                <a:solidFill>
                  <a:schemeClr val="accent2"/>
                </a:solidFill>
                <a:latin typeface="Lucida Sans Typewriter" panose="020B0509030504030204" pitchFamily="49" charset="0"/>
              </a:rPr>
              <a:t>response()</a:t>
            </a:r>
          </a:p>
          <a:p>
            <a:pPr marL="0" indent="0">
              <a:spcBef>
                <a:spcPct val="0"/>
              </a:spcBef>
              <a:buFontTx/>
              <a:buNone/>
            </a:pPr>
            <a:r>
              <a:rPr lang="en-US" altLang="en-US" sz="2400" dirty="0" err="1" smtClean="0">
                <a:solidFill>
                  <a:schemeClr val="accent2"/>
                </a:solidFill>
                <a:latin typeface="Lucida Sans Typewriter" panose="020B0509030504030204" pitchFamily="49" charset="0"/>
              </a:rPr>
              <a:t>render_template</a:t>
            </a:r>
            <a:r>
              <a:rPr lang="en-US" altLang="en-US" sz="2400" dirty="0" smtClean="0">
                <a:solidFill>
                  <a:schemeClr val="accent2"/>
                </a:solidFill>
                <a:latin typeface="Lucida Sans Typewriter" panose="020B0509030504030204" pitchFamily="49" charset="0"/>
              </a:rPr>
              <a:t>()</a:t>
            </a:r>
          </a:p>
          <a:p>
            <a:pPr marL="0" indent="0">
              <a:spcBef>
                <a:spcPct val="0"/>
              </a:spcBef>
              <a:buFontTx/>
              <a:buNone/>
            </a:pPr>
            <a:endParaRPr lang="en-US" altLang="en-US" sz="2800" dirty="0" smtClean="0">
              <a:solidFill>
                <a:schemeClr val="accent2"/>
              </a:solidFill>
              <a:latin typeface="Lucida Sans Typewriter" panose="020B05090305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EB83669-77C5-4157-BA93-5DED24FB4FC7}" type="slidenum">
              <a:rPr lang="en-US" altLang="en-US" sz="1400">
                <a:latin typeface="Helvetica" panose="020B0604020202020204" pitchFamily="34" charset="0"/>
              </a:rPr>
              <a:pPr eaLnBrk="1" hangingPunct="1"/>
              <a:t>22</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23900" dirty="0">
                <a:solidFill>
                  <a:schemeClr val="bg1"/>
                </a:solidFill>
                <a:latin typeface="Arial Black"/>
                <a:ea typeface="+mn-ea"/>
                <a:cs typeface="Arial Black"/>
              </a:rPr>
              <a:t>END</a:t>
            </a:r>
          </a:p>
        </p:txBody>
      </p:sp>
      <p:sp>
        <p:nvSpPr>
          <p:cNvPr id="69635" name="Title 7"/>
          <p:cNvSpPr>
            <a:spLocks noGrp="1"/>
          </p:cNvSpPr>
          <p:nvPr>
            <p:ph type="ctrTitle"/>
          </p:nvPr>
        </p:nvSpPr>
        <p:spPr/>
        <p:txBody>
          <a:bodyPr/>
          <a:lstStyle/>
          <a:p>
            <a:endParaRPr lang="en-US" altLang="en-US" smtClean="0"/>
          </a:p>
        </p:txBody>
      </p:sp>
    </p:spTree>
    <p:extLst>
      <p:ext uri="{BB962C8B-B14F-4D97-AF65-F5344CB8AC3E}">
        <p14:creationId xmlns:p14="http://schemas.microsoft.com/office/powerpoint/2010/main" val="8274287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Box 3"/>
          <p:cNvSpPr txBox="1">
            <a:spLocks noChangeArrowheads="1"/>
          </p:cNvSpPr>
          <p:nvPr/>
        </p:nvSpPr>
        <p:spPr bwMode="auto">
          <a:xfrm>
            <a:off x="1371600" y="3240088"/>
            <a:ext cx="7543800" cy="9540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ln>
                  <a:solidFill>
                    <a:srgbClr val="000000"/>
                  </a:solidFill>
                </a:ln>
                <a:solidFill>
                  <a:srgbClr val="66FF33"/>
                </a:solidFill>
                <a:latin typeface="Helvetica" panose="020B0604020202020204" pitchFamily="34" charset="0"/>
              </a:rPr>
              <a:t>They apply only to unit &amp; functional tests, not integration tests</a:t>
            </a:r>
          </a:p>
        </p:txBody>
      </p:sp>
      <p:sp>
        <p:nvSpPr>
          <p:cNvPr id="36866" name="TextBox 4"/>
          <p:cNvSpPr txBox="1">
            <a:spLocks noChangeArrowheads="1"/>
          </p:cNvSpPr>
          <p:nvPr/>
        </p:nvSpPr>
        <p:spPr bwMode="auto">
          <a:xfrm>
            <a:off x="1371600" y="4198938"/>
            <a:ext cx="77724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99CC00"/>
                </a:solidFill>
                <a:latin typeface="Helvetica" panose="020B0604020202020204" pitchFamily="34" charset="0"/>
              </a:rPr>
              <a:t>Testing them is lower priority than testing explicit requirements, since they </a:t>
            </a:r>
            <a:r>
              <a:rPr lang="en-US" altLang="en-US" sz="2800" b="1" dirty="0" smtClean="0">
                <a:solidFill>
                  <a:srgbClr val="99CC00"/>
                </a:solidFill>
                <a:latin typeface="Helvetica" panose="020B0604020202020204" pitchFamily="34" charset="0"/>
              </a:rPr>
              <a:t>don’</a:t>
            </a:r>
            <a:r>
              <a:rPr lang="en-US" altLang="ja-JP" sz="2800" b="1" dirty="0" smtClean="0">
                <a:solidFill>
                  <a:srgbClr val="99CC00"/>
                </a:solidFill>
                <a:latin typeface="Helvetica" panose="020B0604020202020204" pitchFamily="34" charset="0"/>
              </a:rPr>
              <a:t>t </a:t>
            </a:r>
            <a:r>
              <a:rPr lang="en-US" altLang="ja-JP" sz="2800" b="1" dirty="0">
                <a:solidFill>
                  <a:srgbClr val="99CC00"/>
                </a:solidFill>
                <a:latin typeface="Helvetica" panose="020B0604020202020204" pitchFamily="34" charset="0"/>
              </a:rPr>
              <a:t>come from the customer</a:t>
            </a:r>
            <a:endParaRPr lang="en-US" altLang="en-US" sz="3200" b="1" dirty="0">
              <a:solidFill>
                <a:srgbClr val="99CC00"/>
              </a:solidFill>
              <a:latin typeface="Helvetica" panose="020B0604020202020204" pitchFamily="34" charset="0"/>
            </a:endParaRPr>
          </a:p>
        </p:txBody>
      </p:sp>
      <p:sp>
        <p:nvSpPr>
          <p:cNvPr id="36867" name="TextBox 5"/>
          <p:cNvSpPr txBox="1">
            <a:spLocks noChangeArrowheads="1"/>
          </p:cNvSpPr>
          <p:nvPr/>
        </p:nvSpPr>
        <p:spPr bwMode="auto">
          <a:xfrm>
            <a:off x="1371600" y="5572125"/>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FF6699"/>
                </a:solidFill>
                <a:latin typeface="Helvetica" panose="020B0604020202020204" pitchFamily="34" charset="0"/>
              </a:rPr>
              <a:t>All of the above are true</a:t>
            </a:r>
          </a:p>
        </p:txBody>
      </p:sp>
      <p:grpSp>
        <p:nvGrpSpPr>
          <p:cNvPr id="36868" name="Group 10"/>
          <p:cNvGrpSpPr>
            <a:grpSpLocks/>
          </p:cNvGrpSpPr>
          <p:nvPr/>
        </p:nvGrpSpPr>
        <p:grpSpPr bwMode="auto">
          <a:xfrm>
            <a:off x="960438" y="2286000"/>
            <a:ext cx="7116762" cy="954088"/>
            <a:chOff x="960651" y="1714695"/>
            <a:chExt cx="7116549" cy="714121"/>
          </a:xfrm>
        </p:grpSpPr>
        <p:sp>
          <p:nvSpPr>
            <p:cNvPr id="36874" name="TextBox 2"/>
            <p:cNvSpPr txBox="1">
              <a:spLocks noChangeArrowheads="1"/>
            </p:cNvSpPr>
            <p:nvPr/>
          </p:nvSpPr>
          <p:spPr bwMode="auto">
            <a:xfrm>
              <a:off x="1371600" y="1714695"/>
              <a:ext cx="6705600" cy="714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FF9900"/>
                  </a:solidFill>
                  <a:latin typeface="Helvetica" panose="020B0604020202020204" pitchFamily="34" charset="0"/>
                </a:rPr>
                <a:t>They are often, but not always, derived from explicit requirements</a:t>
              </a:r>
            </a:p>
          </p:txBody>
        </p:sp>
        <p:sp>
          <p:nvSpPr>
            <p:cNvPr id="36875" name="Rectangle 6"/>
            <p:cNvSpPr>
              <a:spLocks noChangeArrowheads="1"/>
            </p:cNvSpPr>
            <p:nvPr/>
          </p:nvSpPr>
          <p:spPr bwMode="auto">
            <a:xfrm>
              <a:off x="960651" y="1809750"/>
              <a:ext cx="492428" cy="34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Helvetica" panose="020B0604020202020204" pitchFamily="34" charset="0"/>
                  <a:ea typeface="MS Gothic" panose="020B0609070205080204" pitchFamily="49" charset="-128"/>
                </a:rPr>
                <a:t>☐</a:t>
              </a:r>
              <a:endParaRPr lang="en-US" altLang="en-US">
                <a:latin typeface="Helvetica" panose="020B0604020202020204" pitchFamily="34" charset="0"/>
              </a:endParaRPr>
            </a:p>
          </p:txBody>
        </p:sp>
      </p:grpSp>
      <p:sp>
        <p:nvSpPr>
          <p:cNvPr id="36869" name="Rectangle 7"/>
          <p:cNvSpPr>
            <a:spLocks noChangeArrowheads="1"/>
          </p:cNvSpPr>
          <p:nvPr/>
        </p:nvSpPr>
        <p:spPr bwMode="auto">
          <a:xfrm>
            <a:off x="960438" y="33432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36870" name="Rectangle 8"/>
          <p:cNvSpPr>
            <a:spLocks noChangeArrowheads="1"/>
          </p:cNvSpPr>
          <p:nvPr/>
        </p:nvSpPr>
        <p:spPr bwMode="auto">
          <a:xfrm>
            <a:off x="960438" y="42576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36871" name="Rectangle 9"/>
          <p:cNvSpPr>
            <a:spLocks noChangeArrowheads="1"/>
          </p:cNvSpPr>
          <p:nvPr/>
        </p:nvSpPr>
        <p:spPr bwMode="auto">
          <a:xfrm>
            <a:off x="947738" y="5659437"/>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latin typeface="MS Gothic" panose="020B0609070205080204" pitchFamily="49" charset="-128"/>
                <a:ea typeface="MS Gothic" panose="020B0609070205080204" pitchFamily="49" charset="-128"/>
              </a:rPr>
              <a:t>☐</a:t>
            </a:r>
            <a:endParaRPr lang="en-US" altLang="en-US" dirty="0"/>
          </a:p>
        </p:txBody>
      </p:sp>
      <p:sp>
        <p:nvSpPr>
          <p:cNvPr id="36872"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63647AD-48CE-418C-BB5D-D69673B5D0A5}" type="slidenum">
              <a:rPr lang="en-US" altLang="en-US" sz="1400">
                <a:latin typeface="Helvetica" panose="020B0604020202020204" pitchFamily="34" charset="0"/>
              </a:rPr>
              <a:pPr eaLnBrk="1" hangingPunct="1"/>
              <a:t>23</a:t>
            </a:fld>
            <a:endParaRPr lang="en-US" altLang="en-US" sz="1400">
              <a:latin typeface="Helvetica" panose="020B0604020202020204" pitchFamily="34" charset="0"/>
            </a:endParaRPr>
          </a:p>
        </p:txBody>
      </p:sp>
      <p:sp>
        <p:nvSpPr>
          <p:cNvPr id="36873" name="TextBox 12"/>
          <p:cNvSpPr txBox="1">
            <a:spLocks noChangeArrowheads="1"/>
          </p:cNvSpPr>
          <p:nvPr/>
        </p:nvSpPr>
        <p:spPr bwMode="auto">
          <a:xfrm>
            <a:off x="685800" y="304800"/>
            <a:ext cx="6629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3200">
                <a:latin typeface="Helvetica" panose="020B0604020202020204" pitchFamily="34" charset="0"/>
              </a:rPr>
              <a:t>Which statement(s) are TRUE about Implicit requirements?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EB83669-77C5-4157-BA93-5DED24FB4FC7}" type="slidenum">
              <a:rPr lang="en-US" altLang="en-US" sz="1400">
                <a:latin typeface="Helvetica" panose="020B0604020202020204" pitchFamily="34" charset="0"/>
              </a:rPr>
              <a:pPr eaLnBrk="1" hangingPunct="1"/>
              <a:t>24</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23900" dirty="0">
                <a:solidFill>
                  <a:schemeClr val="bg1"/>
                </a:solidFill>
                <a:latin typeface="Arial Black"/>
                <a:ea typeface="+mn-ea"/>
                <a:cs typeface="Arial Black"/>
              </a:rPr>
              <a:t>END</a:t>
            </a:r>
          </a:p>
        </p:txBody>
      </p:sp>
      <p:sp>
        <p:nvSpPr>
          <p:cNvPr id="69635" name="Title 7"/>
          <p:cNvSpPr>
            <a:spLocks noGrp="1"/>
          </p:cNvSpPr>
          <p:nvPr>
            <p:ph type="ctrTitle"/>
          </p:nvPr>
        </p:nvSpPr>
        <p:spPr/>
        <p:txBody>
          <a:bodyPr/>
          <a:lstStyle/>
          <a:p>
            <a:endParaRPr lang="en-US" altLang="en-US" smtClean="0"/>
          </a:p>
        </p:txBody>
      </p:sp>
    </p:spTree>
    <p:extLst>
      <p:ext uri="{BB962C8B-B14F-4D97-AF65-F5344CB8AC3E}">
        <p14:creationId xmlns:p14="http://schemas.microsoft.com/office/powerpoint/2010/main" val="3683470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ctrTitle"/>
          </p:nvPr>
        </p:nvSpPr>
        <p:spPr/>
        <p:txBody>
          <a:bodyPr/>
          <a:lstStyle/>
          <a:p>
            <a:pPr eaLnBrk="1" hangingPunct="1"/>
            <a:r>
              <a:rPr lang="en-US" altLang="en-US" dirty="0" smtClean="0"/>
              <a:t>Coverage, Unit vs. Integration Tests </a:t>
            </a:r>
            <a:br>
              <a:rPr lang="en-US" altLang="en-US" dirty="0" smtClean="0"/>
            </a:br>
            <a:r>
              <a:rPr lang="en-US" altLang="en-US" sz="3200" i="1" dirty="0" smtClean="0"/>
              <a:t>(Engineering Software as a Service §8.7)</a:t>
            </a:r>
            <a:endParaRPr lang="en-US" altLang="en-US" dirty="0" smtClean="0"/>
          </a:p>
        </p:txBody>
      </p:sp>
      <p:sp>
        <p:nvSpPr>
          <p:cNvPr id="39939" name="TextBox 5"/>
          <p:cNvSpPr txBox="1">
            <a:spLocks noChangeArrowheads="1"/>
          </p:cNvSpPr>
          <p:nvPr/>
        </p:nvSpPr>
        <p:spPr bwMode="auto">
          <a:xfrm>
            <a:off x="2743200" y="6248400"/>
            <a:ext cx="3657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latin typeface="Arial Narrow" panose="020B0606020202030204" pitchFamily="34" charset="0"/>
              </a:rPr>
              <a:t>© 2013 Armando Fox &amp; David Patterson, all rights reserved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r>
              <a:rPr lang="en-US" altLang="en-US" dirty="0" smtClean="0"/>
              <a:t>How Much </a:t>
            </a:r>
            <a:r>
              <a:rPr lang="en-US" altLang="en-US" dirty="0"/>
              <a:t>T</a:t>
            </a:r>
            <a:r>
              <a:rPr lang="en-US" altLang="en-US" dirty="0" smtClean="0"/>
              <a:t>esting is Enough?</a:t>
            </a:r>
          </a:p>
        </p:txBody>
      </p:sp>
      <p:sp>
        <p:nvSpPr>
          <p:cNvPr id="40962" name="Content Placeholder 2"/>
          <p:cNvSpPr>
            <a:spLocks noGrp="1"/>
          </p:cNvSpPr>
          <p:nvPr>
            <p:ph idx="1"/>
          </p:nvPr>
        </p:nvSpPr>
        <p:spPr/>
        <p:txBody>
          <a:bodyPr/>
          <a:lstStyle/>
          <a:p>
            <a:r>
              <a:rPr lang="en-US" altLang="en-US" dirty="0" smtClean="0"/>
              <a:t>Bad: </a:t>
            </a:r>
            <a:r>
              <a:rPr lang="ja-JP" altLang="en-US" dirty="0" smtClean="0"/>
              <a:t>“</a:t>
            </a:r>
            <a:r>
              <a:rPr lang="en-US" altLang="ja-JP" dirty="0" smtClean="0"/>
              <a:t>Until time to ship</a:t>
            </a:r>
            <a:r>
              <a:rPr lang="ja-JP" altLang="en-US" dirty="0" smtClean="0"/>
              <a:t>”</a:t>
            </a:r>
            <a:endParaRPr lang="en-US" altLang="ja-JP" dirty="0" smtClean="0"/>
          </a:p>
          <a:p>
            <a:r>
              <a:rPr lang="en-US" altLang="en-US" dirty="0" smtClean="0"/>
              <a:t>A bit better: (Lines of test) / (Lines of code)</a:t>
            </a:r>
          </a:p>
          <a:p>
            <a:pPr lvl="1"/>
            <a:r>
              <a:rPr lang="en-US" altLang="en-US" dirty="0" smtClean="0"/>
              <a:t> 1.2–1.5 not unreasonable</a:t>
            </a:r>
          </a:p>
          <a:p>
            <a:pPr lvl="1"/>
            <a:r>
              <a:rPr lang="en-US" altLang="en-US" dirty="0"/>
              <a:t>O</a:t>
            </a:r>
            <a:r>
              <a:rPr lang="en-US" altLang="en-US" dirty="0" smtClean="0"/>
              <a:t>ften </a:t>
            </a:r>
            <a:r>
              <a:rPr lang="en-US" altLang="en-US" i="1" dirty="0" smtClean="0"/>
              <a:t>much higher </a:t>
            </a:r>
            <a:r>
              <a:rPr lang="en-US" altLang="en-US" dirty="0" smtClean="0"/>
              <a:t>for production systems</a:t>
            </a:r>
          </a:p>
          <a:p>
            <a:r>
              <a:rPr lang="en-US" altLang="en-US" dirty="0" smtClean="0"/>
              <a:t>Better question: </a:t>
            </a:r>
            <a:r>
              <a:rPr lang="ja-JP" altLang="en-US" dirty="0" smtClean="0"/>
              <a:t>“</a:t>
            </a:r>
            <a:r>
              <a:rPr lang="en-US" altLang="ja-JP" dirty="0" smtClean="0"/>
              <a:t>How thorough is my testing?</a:t>
            </a:r>
            <a:r>
              <a:rPr lang="ja-JP" altLang="en-US" dirty="0" smtClean="0"/>
              <a:t>”</a:t>
            </a:r>
            <a:endParaRPr lang="en-US" altLang="ja-JP" dirty="0" smtClean="0"/>
          </a:p>
          <a:p>
            <a:pPr lvl="1"/>
            <a:r>
              <a:rPr lang="en-US" altLang="en-US" dirty="0" smtClean="0"/>
              <a:t>Formal methods</a:t>
            </a:r>
          </a:p>
          <a:p>
            <a:pPr lvl="1"/>
            <a:r>
              <a:rPr lang="en-US" altLang="en-US" dirty="0" smtClean="0"/>
              <a:t>Coverage measurement</a:t>
            </a:r>
          </a:p>
          <a:p>
            <a:pPr lvl="1"/>
            <a:r>
              <a:rPr lang="en-US" altLang="en-US" dirty="0" smtClean="0"/>
              <a:t>We focus on the latter, though the former is gaining traction</a:t>
            </a:r>
          </a:p>
          <a:p>
            <a:endParaRPr lang="en-US" alt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a:spLocks noChangeArrowheads="1"/>
          </p:cNvSpPr>
          <p:nvPr/>
        </p:nvSpPr>
        <p:spPr bwMode="auto">
          <a:xfrm>
            <a:off x="1066800" y="2925763"/>
            <a:ext cx="1219200" cy="304800"/>
          </a:xfrm>
          <a:prstGeom prst="roundRect">
            <a:avLst>
              <a:gd name="adj" fmla="val 16667"/>
            </a:avLst>
          </a:prstGeom>
          <a:gradFill rotWithShape="1">
            <a:gsLst>
              <a:gs pos="0">
                <a:srgbClr val="CBFFFF"/>
              </a:gs>
              <a:gs pos="100000">
                <a:srgbClr val="B5E5E9"/>
              </a:gs>
            </a:gsLst>
            <a:lin ang="5400000"/>
          </a:gradFill>
          <a:ln w="9525">
            <a:solidFill>
              <a:srgbClr val="B6DCDF"/>
            </a:solidFill>
            <a:round/>
            <a:headEnd/>
            <a:tailEnd/>
          </a:ln>
          <a:effectLst>
            <a:outerShdw blurRad="40000" dist="23000" dir="5400000" rotWithShape="0">
              <a:srgbClr val="808080">
                <a:alpha val="34999"/>
              </a:srgbClr>
            </a:outerShdw>
          </a:effectLst>
        </p:spPr>
        <p:txBody>
          <a:bodyPr anchor="ctr"/>
          <a:lstStyle/>
          <a:p>
            <a:pPr algn="ctr">
              <a:defRPr/>
            </a:pPr>
            <a:endParaRPr lang="en-US">
              <a:solidFill>
                <a:srgbClr val="FFFFFF"/>
              </a:solidFill>
              <a:latin typeface="+mn-lt"/>
              <a:ea typeface="ＭＳ Ｐゴシック" charset="0"/>
              <a:cs typeface="ＭＳ Ｐゴシック" charset="0"/>
            </a:endParaRPr>
          </a:p>
        </p:txBody>
      </p:sp>
      <p:grpSp>
        <p:nvGrpSpPr>
          <p:cNvPr id="2" name="Group 9"/>
          <p:cNvGrpSpPr>
            <a:grpSpLocks/>
          </p:cNvGrpSpPr>
          <p:nvPr/>
        </p:nvGrpSpPr>
        <p:grpSpPr bwMode="auto">
          <a:xfrm>
            <a:off x="381000" y="2620963"/>
            <a:ext cx="1905000" cy="609600"/>
            <a:chOff x="381000" y="2057400"/>
            <a:chExt cx="1905000" cy="609600"/>
          </a:xfrm>
        </p:grpSpPr>
        <p:sp>
          <p:nvSpPr>
            <p:cNvPr id="8" name="Rounded Rectangle 7"/>
            <p:cNvSpPr>
              <a:spLocks noChangeArrowheads="1"/>
            </p:cNvSpPr>
            <p:nvPr/>
          </p:nvSpPr>
          <p:spPr bwMode="auto">
            <a:xfrm>
              <a:off x="381000" y="2057400"/>
              <a:ext cx="762000" cy="304800"/>
            </a:xfrm>
            <a:prstGeom prst="roundRect">
              <a:avLst>
                <a:gd name="adj" fmla="val 16667"/>
              </a:avLst>
            </a:prstGeom>
            <a:gradFill rotWithShape="1">
              <a:gsLst>
                <a:gs pos="0">
                  <a:srgbClr val="CBFFFF"/>
                </a:gs>
                <a:gs pos="100000">
                  <a:srgbClr val="B5E5E9"/>
                </a:gs>
              </a:gsLst>
              <a:lin ang="5400000"/>
            </a:gradFill>
            <a:ln w="9525">
              <a:solidFill>
                <a:srgbClr val="B6DCDF"/>
              </a:solidFill>
              <a:round/>
              <a:headEnd/>
              <a:tailEnd/>
            </a:ln>
            <a:effectLst>
              <a:outerShdw blurRad="40000" dist="23000" dir="5400000" rotWithShape="0">
                <a:srgbClr val="808080">
                  <a:alpha val="34999"/>
                </a:srgbClr>
              </a:outerShdw>
            </a:effectLst>
          </p:spPr>
          <p:txBody>
            <a:bodyPr anchor="ctr"/>
            <a:lstStyle/>
            <a:p>
              <a:pPr algn="ctr">
                <a:defRPr/>
              </a:pPr>
              <a:endParaRPr lang="en-US">
                <a:solidFill>
                  <a:srgbClr val="FFFFFF"/>
                </a:solidFill>
                <a:latin typeface="+mn-lt"/>
                <a:ea typeface="ＭＳ Ｐゴシック" charset="0"/>
                <a:cs typeface="ＭＳ Ｐゴシック" charset="0"/>
              </a:endParaRPr>
            </a:p>
          </p:txBody>
        </p:sp>
        <p:sp>
          <p:nvSpPr>
            <p:cNvPr id="9" name="Rounded Rectangle 8"/>
            <p:cNvSpPr>
              <a:spLocks noChangeArrowheads="1"/>
            </p:cNvSpPr>
            <p:nvPr/>
          </p:nvSpPr>
          <p:spPr bwMode="auto">
            <a:xfrm>
              <a:off x="609600" y="2362200"/>
              <a:ext cx="1676400" cy="304800"/>
            </a:xfrm>
            <a:prstGeom prst="roundRect">
              <a:avLst>
                <a:gd name="adj" fmla="val 16667"/>
              </a:avLst>
            </a:prstGeom>
            <a:gradFill rotWithShape="1">
              <a:gsLst>
                <a:gs pos="0">
                  <a:srgbClr val="CBFFFF"/>
                </a:gs>
                <a:gs pos="100000">
                  <a:srgbClr val="B5E5E9"/>
                </a:gs>
              </a:gsLst>
              <a:lin ang="5400000"/>
            </a:gradFill>
            <a:ln w="9525">
              <a:solidFill>
                <a:srgbClr val="B6DCDF"/>
              </a:solidFill>
              <a:round/>
              <a:headEnd/>
              <a:tailEnd/>
            </a:ln>
            <a:effectLst>
              <a:outerShdw blurRad="40000" dist="23000" dir="5400000" rotWithShape="0">
                <a:srgbClr val="808080">
                  <a:alpha val="34999"/>
                </a:srgbClr>
              </a:outerShdw>
            </a:effectLst>
          </p:spPr>
          <p:txBody>
            <a:bodyPr anchor="ctr"/>
            <a:lstStyle/>
            <a:p>
              <a:pPr algn="ctr">
                <a:defRPr/>
              </a:pPr>
              <a:endParaRPr lang="en-US">
                <a:solidFill>
                  <a:srgbClr val="FFFFFF"/>
                </a:solidFill>
                <a:latin typeface="+mn-lt"/>
                <a:ea typeface="ＭＳ Ｐゴシック" charset="0"/>
                <a:cs typeface="ＭＳ Ｐゴシック" charset="0"/>
              </a:endParaRPr>
            </a:p>
          </p:txBody>
        </p:sp>
      </p:grpSp>
      <p:grpSp>
        <p:nvGrpSpPr>
          <p:cNvPr id="4" name="Group 6"/>
          <p:cNvGrpSpPr>
            <a:grpSpLocks/>
          </p:cNvGrpSpPr>
          <p:nvPr/>
        </p:nvGrpSpPr>
        <p:grpSpPr bwMode="auto">
          <a:xfrm>
            <a:off x="457200" y="3459163"/>
            <a:ext cx="1447800" cy="1371600"/>
            <a:chOff x="457200" y="2895600"/>
            <a:chExt cx="1447800" cy="1371600"/>
          </a:xfrm>
        </p:grpSpPr>
        <p:sp>
          <p:nvSpPr>
            <p:cNvPr id="5" name="Rounded Rectangle 4"/>
            <p:cNvSpPr>
              <a:spLocks noChangeArrowheads="1"/>
            </p:cNvSpPr>
            <p:nvPr/>
          </p:nvSpPr>
          <p:spPr bwMode="auto">
            <a:xfrm>
              <a:off x="457200" y="2895600"/>
              <a:ext cx="1143000" cy="381000"/>
            </a:xfrm>
            <a:prstGeom prst="roundRect">
              <a:avLst>
                <a:gd name="adj" fmla="val 16667"/>
              </a:avLst>
            </a:prstGeom>
            <a:gradFill rotWithShape="1">
              <a:gsLst>
                <a:gs pos="0">
                  <a:srgbClr val="CBFFFF"/>
                </a:gs>
                <a:gs pos="100000">
                  <a:srgbClr val="B5E5E9"/>
                </a:gs>
              </a:gsLst>
              <a:lin ang="5400000"/>
            </a:gradFill>
            <a:ln w="9525">
              <a:solidFill>
                <a:srgbClr val="B6DCDF"/>
              </a:solidFill>
              <a:round/>
              <a:headEnd/>
              <a:tailEnd/>
            </a:ln>
            <a:effectLst>
              <a:outerShdw blurRad="40000" dist="23000" dir="5400000" rotWithShape="0">
                <a:srgbClr val="808080">
                  <a:alpha val="34999"/>
                </a:srgbClr>
              </a:outerShdw>
            </a:effectLst>
          </p:spPr>
          <p:txBody>
            <a:bodyPr anchor="ctr"/>
            <a:lstStyle/>
            <a:p>
              <a:pPr algn="ctr">
                <a:defRPr/>
              </a:pPr>
              <a:endParaRPr lang="en-US">
                <a:solidFill>
                  <a:srgbClr val="FFFFFF"/>
                </a:solidFill>
                <a:latin typeface="+mn-lt"/>
                <a:ea typeface="ＭＳ Ｐゴシック" charset="0"/>
                <a:cs typeface="ＭＳ Ｐゴシック" charset="0"/>
              </a:endParaRPr>
            </a:p>
          </p:txBody>
        </p:sp>
        <p:sp>
          <p:nvSpPr>
            <p:cNvPr id="6" name="Rounded Rectangle 5"/>
            <p:cNvSpPr>
              <a:spLocks noChangeArrowheads="1"/>
            </p:cNvSpPr>
            <p:nvPr/>
          </p:nvSpPr>
          <p:spPr bwMode="auto">
            <a:xfrm>
              <a:off x="762000" y="3886200"/>
              <a:ext cx="1143000" cy="381000"/>
            </a:xfrm>
            <a:prstGeom prst="roundRect">
              <a:avLst>
                <a:gd name="adj" fmla="val 16667"/>
              </a:avLst>
            </a:prstGeom>
            <a:gradFill rotWithShape="1">
              <a:gsLst>
                <a:gs pos="0">
                  <a:srgbClr val="CBFFFF"/>
                </a:gs>
                <a:gs pos="100000">
                  <a:srgbClr val="B5E5E9"/>
                </a:gs>
              </a:gsLst>
              <a:lin ang="5400000"/>
            </a:gradFill>
            <a:ln w="9525">
              <a:solidFill>
                <a:srgbClr val="B6DCDF"/>
              </a:solidFill>
              <a:round/>
              <a:headEnd/>
              <a:tailEnd/>
            </a:ln>
            <a:effectLst>
              <a:outerShdw blurRad="40000" dist="23000" dir="5400000" rotWithShape="0">
                <a:srgbClr val="808080">
                  <a:alpha val="34999"/>
                </a:srgbClr>
              </a:outerShdw>
            </a:effectLst>
          </p:spPr>
          <p:txBody>
            <a:bodyPr anchor="ctr"/>
            <a:lstStyle/>
            <a:p>
              <a:pPr algn="ctr">
                <a:defRPr/>
              </a:pPr>
              <a:endParaRPr lang="en-US">
                <a:solidFill>
                  <a:srgbClr val="FFFFFF"/>
                </a:solidFill>
                <a:latin typeface="+mn-lt"/>
                <a:ea typeface="ＭＳ Ｐゴシック" charset="0"/>
                <a:cs typeface="ＭＳ Ｐゴシック" charset="0"/>
              </a:endParaRPr>
            </a:p>
          </p:txBody>
        </p:sp>
      </p:grpSp>
      <p:sp>
        <p:nvSpPr>
          <p:cNvPr id="41988" name="Title 1"/>
          <p:cNvSpPr>
            <a:spLocks noGrp="1"/>
          </p:cNvSpPr>
          <p:nvPr>
            <p:ph type="title"/>
          </p:nvPr>
        </p:nvSpPr>
        <p:spPr/>
        <p:txBody>
          <a:bodyPr/>
          <a:lstStyle/>
          <a:p>
            <a:r>
              <a:rPr lang="en-US" altLang="en-US" dirty="0" smtClean="0"/>
              <a:t>Measuring Coverage - Basics</a:t>
            </a:r>
          </a:p>
        </p:txBody>
      </p:sp>
      <p:sp>
        <p:nvSpPr>
          <p:cNvPr id="3" name="Content Placeholder 2"/>
          <p:cNvSpPr>
            <a:spLocks noGrp="1"/>
          </p:cNvSpPr>
          <p:nvPr>
            <p:ph idx="1"/>
          </p:nvPr>
        </p:nvSpPr>
        <p:spPr>
          <a:xfrm>
            <a:off x="4876800" y="1371600"/>
            <a:ext cx="3962400" cy="4754563"/>
          </a:xfrm>
        </p:spPr>
        <p:txBody>
          <a:bodyPr/>
          <a:lstStyle/>
          <a:p>
            <a:r>
              <a:rPr lang="en-US" altLang="en-US" sz="2400" smtClean="0"/>
              <a:t>S0: every method called</a:t>
            </a:r>
          </a:p>
          <a:p>
            <a:r>
              <a:rPr lang="en-US" altLang="en-US" sz="2400" smtClean="0"/>
              <a:t>S1: every method </a:t>
            </a:r>
            <a:r>
              <a:rPr lang="en-US" altLang="en-US" sz="2400" i="1" smtClean="0"/>
              <a:t>from every call site</a:t>
            </a:r>
          </a:p>
          <a:p>
            <a:r>
              <a:rPr lang="en-US" altLang="en-US" sz="2400" smtClean="0">
                <a:solidFill>
                  <a:schemeClr val="accent2"/>
                </a:solidFill>
              </a:rPr>
              <a:t>C0: every statement</a:t>
            </a:r>
          </a:p>
          <a:p>
            <a:pPr lvl="1"/>
            <a:r>
              <a:rPr lang="en-US" altLang="en-US" sz="2000" smtClean="0">
                <a:solidFill>
                  <a:schemeClr val="accent2"/>
                </a:solidFill>
              </a:rPr>
              <a:t>Ruby SimpleCov gem</a:t>
            </a:r>
          </a:p>
          <a:p>
            <a:r>
              <a:rPr lang="en-US" altLang="en-US" sz="2400" smtClean="0"/>
              <a:t>C1: every branch in both directions</a:t>
            </a:r>
          </a:p>
          <a:p>
            <a:r>
              <a:rPr lang="en-US" altLang="en-US" sz="2400" smtClean="0"/>
              <a:t>C1+decision coverage: every </a:t>
            </a:r>
            <a:r>
              <a:rPr lang="en-US" altLang="en-US" sz="2400" i="1" smtClean="0"/>
              <a:t>subexpression </a:t>
            </a:r>
            <a:r>
              <a:rPr lang="en-US" altLang="en-US" sz="2400" smtClean="0"/>
              <a:t>in conditional</a:t>
            </a:r>
          </a:p>
          <a:p>
            <a:r>
              <a:rPr lang="en-US" altLang="en-US" sz="2400" smtClean="0"/>
              <a:t>C2: every path (difficult, and disagreement on how valuable)</a:t>
            </a:r>
          </a:p>
          <a:p>
            <a:endParaRPr lang="en-US" altLang="en-US" sz="2400" smtClean="0"/>
          </a:p>
        </p:txBody>
      </p:sp>
      <p:sp>
        <p:nvSpPr>
          <p:cNvPr id="41990" name="TextBox 3"/>
          <p:cNvSpPr txBox="1">
            <a:spLocks noChangeArrowheads="1"/>
          </p:cNvSpPr>
          <p:nvPr/>
        </p:nvSpPr>
        <p:spPr bwMode="auto">
          <a:xfrm>
            <a:off x="76200" y="1935163"/>
            <a:ext cx="4876800"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000">
                <a:latin typeface="Lucida Sans Typewriter" panose="020B0509030504030204" pitchFamily="49" charset="0"/>
              </a:rPr>
              <a:t>class MyClass</a:t>
            </a:r>
          </a:p>
          <a:p>
            <a:pPr eaLnBrk="1" hangingPunct="1"/>
            <a:r>
              <a:rPr lang="en-US" altLang="en-US" sz="2000">
                <a:latin typeface="Lucida Sans Typewriter" panose="020B0509030504030204" pitchFamily="49" charset="0"/>
              </a:rPr>
              <a:t> def foo(x,y,z)</a:t>
            </a:r>
          </a:p>
          <a:p>
            <a:pPr eaLnBrk="1" hangingPunct="1"/>
            <a:r>
              <a:rPr lang="en-US" altLang="en-US" sz="2000">
                <a:latin typeface="Lucida Sans Typewriter" panose="020B0509030504030204" pitchFamily="49" charset="0"/>
              </a:rPr>
              <a:t>  if x</a:t>
            </a:r>
          </a:p>
          <a:p>
            <a:pPr eaLnBrk="1" hangingPunct="1"/>
            <a:r>
              <a:rPr lang="en-US" altLang="en-US" sz="2000">
                <a:latin typeface="Lucida Sans Typewriter" panose="020B0509030504030204" pitchFamily="49" charset="0"/>
              </a:rPr>
              <a:t>   if (y &amp;&amp; z) then bar(0) end</a:t>
            </a:r>
          </a:p>
          <a:p>
            <a:pPr eaLnBrk="1" hangingPunct="1"/>
            <a:r>
              <a:rPr lang="en-US" altLang="en-US" sz="2000">
                <a:latin typeface="Lucida Sans Typewriter" panose="020B0509030504030204" pitchFamily="49" charset="0"/>
              </a:rPr>
              <a:t>  else</a:t>
            </a:r>
          </a:p>
          <a:p>
            <a:pPr eaLnBrk="1" hangingPunct="1"/>
            <a:r>
              <a:rPr lang="en-US" altLang="en-US" sz="2000">
                <a:latin typeface="Lucida Sans Typewriter" panose="020B0509030504030204" pitchFamily="49" charset="0"/>
              </a:rPr>
              <a:t>   bar(1)</a:t>
            </a:r>
          </a:p>
          <a:p>
            <a:pPr eaLnBrk="1" hangingPunct="1"/>
            <a:r>
              <a:rPr lang="en-US" altLang="en-US" sz="2000">
                <a:latin typeface="Lucida Sans Typewriter" panose="020B0509030504030204" pitchFamily="49" charset="0"/>
              </a:rPr>
              <a:t>  end</a:t>
            </a:r>
          </a:p>
          <a:p>
            <a:pPr eaLnBrk="1" hangingPunct="1"/>
            <a:r>
              <a:rPr lang="en-US" altLang="en-US" sz="2000">
                <a:latin typeface="Lucida Sans Typewriter" panose="020B0509030504030204" pitchFamily="49" charset="0"/>
              </a:rPr>
              <a:t> end</a:t>
            </a:r>
          </a:p>
          <a:p>
            <a:pPr eaLnBrk="1" hangingPunct="1"/>
            <a:r>
              <a:rPr lang="en-US" altLang="en-US" sz="2000">
                <a:latin typeface="Lucida Sans Typewriter" panose="020B0509030504030204" pitchFamily="49" charset="0"/>
              </a:rPr>
              <a:t> def bar(x) ; @w = x ; end</a:t>
            </a:r>
          </a:p>
          <a:p>
            <a:pPr eaLnBrk="1" hangingPunct="1"/>
            <a:r>
              <a:rPr lang="en-US" altLang="en-US" sz="2000">
                <a:latin typeface="Lucida Sans Typewriter" panose="020B0509030504030204" pitchFamily="49" charset="0"/>
              </a:rPr>
              <a:t>end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US" altLang="en-US" dirty="0" smtClean="0"/>
              <a:t>What Kinds of Tests?</a:t>
            </a:r>
          </a:p>
        </p:txBody>
      </p:sp>
      <p:sp>
        <p:nvSpPr>
          <p:cNvPr id="43010" name="Content Placeholder 2"/>
          <p:cNvSpPr>
            <a:spLocks noGrp="1"/>
          </p:cNvSpPr>
          <p:nvPr>
            <p:ph idx="1"/>
          </p:nvPr>
        </p:nvSpPr>
        <p:spPr>
          <a:xfrm>
            <a:off x="152400" y="1371600"/>
            <a:ext cx="4267200" cy="4754563"/>
          </a:xfrm>
        </p:spPr>
        <p:txBody>
          <a:bodyPr/>
          <a:lstStyle/>
          <a:p>
            <a:r>
              <a:rPr lang="en-US" altLang="en-US" sz="2800" dirty="0" smtClean="0"/>
              <a:t>Unit (one method/class)</a:t>
            </a:r>
          </a:p>
          <a:p>
            <a:endParaRPr lang="en-US" altLang="en-US" sz="2800" dirty="0" smtClean="0"/>
          </a:p>
          <a:p>
            <a:endParaRPr lang="en-US" altLang="en-US" sz="2800" dirty="0" smtClean="0"/>
          </a:p>
          <a:p>
            <a:r>
              <a:rPr lang="en-US" altLang="en-US" sz="2800" dirty="0" smtClean="0"/>
              <a:t>Functional or module (few methods/classes)</a:t>
            </a:r>
          </a:p>
          <a:p>
            <a:endParaRPr lang="en-US" altLang="en-US" sz="2800" dirty="0" smtClean="0"/>
          </a:p>
          <a:p>
            <a:endParaRPr lang="en-US" altLang="en-US" sz="2800" dirty="0" smtClean="0"/>
          </a:p>
          <a:p>
            <a:r>
              <a:rPr lang="en-US" altLang="en-US" sz="2800" dirty="0" smtClean="0"/>
              <a:t>Integration/system</a:t>
            </a:r>
          </a:p>
          <a:p>
            <a:endParaRPr lang="en-US" altLang="en-US" sz="2800" dirty="0" smtClean="0"/>
          </a:p>
          <a:p>
            <a:endParaRPr lang="en-US" altLang="en-US" sz="2800" dirty="0" smtClean="0"/>
          </a:p>
        </p:txBody>
      </p:sp>
      <p:sp>
        <p:nvSpPr>
          <p:cNvPr id="4" name="Up-Down Arrow 3"/>
          <p:cNvSpPr/>
          <p:nvPr/>
        </p:nvSpPr>
        <p:spPr>
          <a:xfrm>
            <a:off x="3810000" y="1295400"/>
            <a:ext cx="1600200" cy="5181600"/>
          </a:xfrm>
          <a:prstGeom prst="upDownArrow">
            <a:avLst/>
          </a:prstGeom>
          <a:gradFill flip="none" rotWithShape="1">
            <a:gsLst>
              <a:gs pos="0">
                <a:schemeClr val="accent1">
                  <a:lumMod val="90000"/>
                </a:schemeClr>
              </a:gs>
              <a:gs pos="100000">
                <a:schemeClr val="accent1">
                  <a:tint val="50000"/>
                  <a:shade val="100000"/>
                  <a:satMod val="350000"/>
                </a:schemeClr>
              </a:gs>
            </a:gsLst>
            <a:path path="circle">
              <a:fillToRect l="50000" t="50000" r="50000" b="50000"/>
            </a:path>
            <a:tileRect/>
          </a:gradFill>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endParaRPr lang="en-US" smtClean="0">
              <a:solidFill>
                <a:srgbClr val="FFFFFF"/>
              </a:solidFill>
              <a:latin typeface="Helvetica" charset="0"/>
            </a:endParaRPr>
          </a:p>
        </p:txBody>
      </p:sp>
      <p:sp>
        <p:nvSpPr>
          <p:cNvPr id="43014" name="TextBox 5"/>
          <p:cNvSpPr txBox="1">
            <a:spLocks noChangeArrowheads="1"/>
          </p:cNvSpPr>
          <p:nvPr/>
        </p:nvSpPr>
        <p:spPr bwMode="auto">
          <a:xfrm>
            <a:off x="4038600" y="1371600"/>
            <a:ext cx="1219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2000">
                <a:solidFill>
                  <a:srgbClr val="333399"/>
                </a:solidFill>
                <a:latin typeface="Helvetica" panose="020B0604020202020204" pitchFamily="34" charset="0"/>
              </a:rPr>
              <a:t>e.g. model specs</a:t>
            </a:r>
          </a:p>
        </p:txBody>
      </p:sp>
      <p:sp>
        <p:nvSpPr>
          <p:cNvPr id="43015" name="TextBox 6"/>
          <p:cNvSpPr txBox="1">
            <a:spLocks noChangeArrowheads="1"/>
          </p:cNvSpPr>
          <p:nvPr/>
        </p:nvSpPr>
        <p:spPr bwMode="auto">
          <a:xfrm>
            <a:off x="4038600" y="3276600"/>
            <a:ext cx="10668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2000" dirty="0">
                <a:solidFill>
                  <a:srgbClr val="333399"/>
                </a:solidFill>
                <a:latin typeface="Helvetica" panose="020B0604020202020204" pitchFamily="34" charset="0"/>
              </a:rPr>
              <a:t>e.g. </a:t>
            </a:r>
            <a:r>
              <a:rPr lang="en-US" altLang="en-US" sz="2000" dirty="0" err="1" smtClean="0">
                <a:solidFill>
                  <a:srgbClr val="333399"/>
                </a:solidFill>
                <a:latin typeface="Helvetica" panose="020B0604020202020204" pitchFamily="34" charset="0"/>
              </a:rPr>
              <a:t>ctrlr</a:t>
            </a:r>
            <a:endParaRPr lang="en-US" altLang="en-US" sz="2000" dirty="0">
              <a:solidFill>
                <a:srgbClr val="333399"/>
              </a:solidFill>
              <a:latin typeface="Helvetica" panose="020B0604020202020204" pitchFamily="34" charset="0"/>
            </a:endParaRPr>
          </a:p>
          <a:p>
            <a:pPr algn="ctr" eaLnBrk="1" hangingPunct="1"/>
            <a:r>
              <a:rPr lang="en-US" altLang="en-US" sz="2000" dirty="0">
                <a:solidFill>
                  <a:srgbClr val="333399"/>
                </a:solidFill>
                <a:latin typeface="Helvetica" panose="020B0604020202020204" pitchFamily="34" charset="0"/>
              </a:rPr>
              <a:t>specs</a:t>
            </a:r>
          </a:p>
        </p:txBody>
      </p:sp>
      <p:sp>
        <p:nvSpPr>
          <p:cNvPr id="43016" name="TextBox 7"/>
          <p:cNvSpPr txBox="1">
            <a:spLocks noChangeArrowheads="1"/>
          </p:cNvSpPr>
          <p:nvPr/>
        </p:nvSpPr>
        <p:spPr bwMode="auto">
          <a:xfrm>
            <a:off x="4038600" y="5029200"/>
            <a:ext cx="12192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2000">
                <a:solidFill>
                  <a:srgbClr val="333399"/>
                </a:solidFill>
                <a:latin typeface="Helvetica" panose="020B0604020202020204" pitchFamily="34" charset="0"/>
              </a:rPr>
              <a:t>e.g. Cuke</a:t>
            </a:r>
          </a:p>
          <a:p>
            <a:pPr algn="ctr" eaLnBrk="1" hangingPunct="1"/>
            <a:r>
              <a:rPr lang="en-US" altLang="en-US" sz="2000">
                <a:solidFill>
                  <a:srgbClr val="333399"/>
                </a:solidFill>
                <a:latin typeface="Helvetica" panose="020B0604020202020204" pitchFamily="34" charset="0"/>
              </a:rPr>
              <a:t>scena-</a:t>
            </a:r>
          </a:p>
          <a:p>
            <a:pPr algn="ctr" eaLnBrk="1" hangingPunct="1"/>
            <a:r>
              <a:rPr lang="en-US" altLang="en-US" sz="2000">
                <a:solidFill>
                  <a:srgbClr val="333399"/>
                </a:solidFill>
                <a:latin typeface="Helvetica" panose="020B0604020202020204" pitchFamily="34" charset="0"/>
              </a:rPr>
              <a:t>rios</a:t>
            </a:r>
          </a:p>
        </p:txBody>
      </p:sp>
      <p:sp>
        <p:nvSpPr>
          <p:cNvPr id="9" name="TextBox 8"/>
          <p:cNvSpPr txBox="1">
            <a:spLocks noChangeArrowheads="1"/>
          </p:cNvSpPr>
          <p:nvPr/>
        </p:nvSpPr>
        <p:spPr bwMode="auto">
          <a:xfrm>
            <a:off x="5181600" y="1524000"/>
            <a:ext cx="2514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a:solidFill>
                  <a:srgbClr val="0000FF"/>
                </a:solidFill>
                <a:latin typeface="Helvetica" panose="020B0604020202020204" pitchFamily="34" charset="0"/>
              </a:rPr>
              <a:t>Runs fast</a:t>
            </a:r>
          </a:p>
          <a:p>
            <a:pPr eaLnBrk="1" hangingPunct="1"/>
            <a:endParaRPr lang="en-US" altLang="en-US" b="1">
              <a:solidFill>
                <a:srgbClr val="0000FF"/>
              </a:solidFill>
              <a:latin typeface="Helvetica" panose="020B0604020202020204" pitchFamily="34" charset="0"/>
            </a:endParaRPr>
          </a:p>
          <a:p>
            <a:pPr eaLnBrk="1" hangingPunct="1"/>
            <a:endParaRPr lang="en-US" altLang="en-US" b="1">
              <a:solidFill>
                <a:srgbClr val="0000FF"/>
              </a:solidFill>
              <a:latin typeface="Helvetica" panose="020B0604020202020204" pitchFamily="34" charset="0"/>
            </a:endParaRPr>
          </a:p>
          <a:p>
            <a:pPr eaLnBrk="1" hangingPunct="1"/>
            <a:endParaRPr lang="en-US" altLang="en-US" b="1">
              <a:solidFill>
                <a:srgbClr val="0000FF"/>
              </a:solidFill>
              <a:latin typeface="Helvetica" panose="020B0604020202020204" pitchFamily="34" charset="0"/>
            </a:endParaRPr>
          </a:p>
          <a:p>
            <a:pPr eaLnBrk="1" hangingPunct="1"/>
            <a:endParaRPr lang="en-US" altLang="en-US" b="1">
              <a:solidFill>
                <a:srgbClr val="0000FF"/>
              </a:solidFill>
              <a:latin typeface="Helvetica" panose="020B0604020202020204" pitchFamily="34" charset="0"/>
            </a:endParaRPr>
          </a:p>
          <a:p>
            <a:pPr eaLnBrk="1" hangingPunct="1"/>
            <a:endParaRPr lang="en-US" altLang="en-US" b="1">
              <a:solidFill>
                <a:srgbClr val="0000FF"/>
              </a:solidFill>
              <a:latin typeface="Helvetica" panose="020B0604020202020204" pitchFamily="34" charset="0"/>
            </a:endParaRPr>
          </a:p>
          <a:p>
            <a:pPr eaLnBrk="1" hangingPunct="1"/>
            <a:endParaRPr lang="en-US" altLang="en-US" b="1">
              <a:solidFill>
                <a:srgbClr val="0000FF"/>
              </a:solidFill>
              <a:latin typeface="Helvetica" panose="020B0604020202020204" pitchFamily="34" charset="0"/>
            </a:endParaRPr>
          </a:p>
          <a:p>
            <a:pPr eaLnBrk="1" hangingPunct="1"/>
            <a:endParaRPr lang="en-US" altLang="en-US" b="1">
              <a:solidFill>
                <a:srgbClr val="0000FF"/>
              </a:solidFill>
              <a:latin typeface="Helvetica" panose="020B0604020202020204" pitchFamily="34" charset="0"/>
            </a:endParaRPr>
          </a:p>
          <a:p>
            <a:pPr eaLnBrk="1" hangingPunct="1"/>
            <a:endParaRPr lang="en-US" altLang="en-US" b="1">
              <a:solidFill>
                <a:srgbClr val="0000FF"/>
              </a:solidFill>
              <a:latin typeface="Helvetica" panose="020B0604020202020204" pitchFamily="34" charset="0"/>
            </a:endParaRPr>
          </a:p>
          <a:p>
            <a:pPr eaLnBrk="1" hangingPunct="1"/>
            <a:endParaRPr lang="en-US" altLang="en-US" b="1">
              <a:solidFill>
                <a:srgbClr val="0000FF"/>
              </a:solidFill>
              <a:latin typeface="Helvetica" panose="020B0604020202020204" pitchFamily="34" charset="0"/>
            </a:endParaRPr>
          </a:p>
          <a:p>
            <a:pPr eaLnBrk="1" hangingPunct="1"/>
            <a:endParaRPr lang="en-US" altLang="en-US" b="1">
              <a:solidFill>
                <a:srgbClr val="0000FF"/>
              </a:solidFill>
              <a:latin typeface="Helvetica" panose="020B0604020202020204" pitchFamily="34" charset="0"/>
            </a:endParaRPr>
          </a:p>
          <a:p>
            <a:pPr eaLnBrk="1" hangingPunct="1"/>
            <a:endParaRPr lang="en-US" altLang="en-US" b="1">
              <a:solidFill>
                <a:srgbClr val="0000FF"/>
              </a:solidFill>
              <a:latin typeface="Helvetica" panose="020B0604020202020204" pitchFamily="34" charset="0"/>
            </a:endParaRPr>
          </a:p>
          <a:p>
            <a:pPr eaLnBrk="1" hangingPunct="1"/>
            <a:r>
              <a:rPr lang="en-US" altLang="en-US" b="1">
                <a:solidFill>
                  <a:srgbClr val="0000FF"/>
                </a:solidFill>
                <a:latin typeface="Helvetica" panose="020B0604020202020204" pitchFamily="34" charset="0"/>
              </a:rPr>
              <a:t>Runs slow</a:t>
            </a:r>
          </a:p>
        </p:txBody>
      </p:sp>
      <p:sp>
        <p:nvSpPr>
          <p:cNvPr id="10" name="TextBox 9"/>
          <p:cNvSpPr txBox="1">
            <a:spLocks noChangeArrowheads="1"/>
          </p:cNvSpPr>
          <p:nvPr/>
        </p:nvSpPr>
        <p:spPr bwMode="auto">
          <a:xfrm>
            <a:off x="5257800" y="1811338"/>
            <a:ext cx="3276600"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a:solidFill>
                  <a:srgbClr val="FF0000"/>
                </a:solidFill>
                <a:latin typeface="Helvetica" panose="020B0604020202020204" pitchFamily="34" charset="0"/>
              </a:rPr>
              <a:t>Fine resolution</a:t>
            </a:r>
          </a:p>
          <a:p>
            <a:pPr eaLnBrk="1" hangingPunct="1"/>
            <a:endParaRPr lang="en-US" altLang="en-US" b="1">
              <a:solidFill>
                <a:srgbClr val="FF0000"/>
              </a:solidFill>
              <a:latin typeface="Helvetica" panose="020B0604020202020204" pitchFamily="34" charset="0"/>
            </a:endParaRPr>
          </a:p>
          <a:p>
            <a:pPr eaLnBrk="1" hangingPunct="1"/>
            <a:endParaRPr lang="en-US" altLang="en-US" b="1">
              <a:solidFill>
                <a:srgbClr val="FF0000"/>
              </a:solidFill>
              <a:latin typeface="Helvetica" panose="020B0604020202020204" pitchFamily="34" charset="0"/>
            </a:endParaRPr>
          </a:p>
          <a:p>
            <a:pPr eaLnBrk="1" hangingPunct="1"/>
            <a:endParaRPr lang="en-US" altLang="en-US" b="1">
              <a:solidFill>
                <a:srgbClr val="FF0000"/>
              </a:solidFill>
              <a:latin typeface="Helvetica" panose="020B0604020202020204" pitchFamily="34" charset="0"/>
            </a:endParaRPr>
          </a:p>
          <a:p>
            <a:pPr eaLnBrk="1" hangingPunct="1"/>
            <a:endParaRPr lang="en-US" altLang="en-US" b="1">
              <a:solidFill>
                <a:srgbClr val="FF0000"/>
              </a:solidFill>
              <a:latin typeface="Helvetica" panose="020B0604020202020204" pitchFamily="34" charset="0"/>
            </a:endParaRPr>
          </a:p>
          <a:p>
            <a:pPr eaLnBrk="1" hangingPunct="1"/>
            <a:endParaRPr lang="en-US" altLang="en-US" b="1">
              <a:solidFill>
                <a:srgbClr val="FF0000"/>
              </a:solidFill>
              <a:latin typeface="Helvetica" panose="020B0604020202020204" pitchFamily="34" charset="0"/>
            </a:endParaRPr>
          </a:p>
          <a:p>
            <a:pPr eaLnBrk="1" hangingPunct="1"/>
            <a:endParaRPr lang="en-US" altLang="en-US" b="1">
              <a:solidFill>
                <a:srgbClr val="FF0000"/>
              </a:solidFill>
              <a:latin typeface="Helvetica" panose="020B0604020202020204" pitchFamily="34" charset="0"/>
            </a:endParaRPr>
          </a:p>
          <a:p>
            <a:pPr eaLnBrk="1" hangingPunct="1"/>
            <a:endParaRPr lang="en-US" altLang="en-US" b="1">
              <a:solidFill>
                <a:srgbClr val="FF0000"/>
              </a:solidFill>
              <a:latin typeface="Helvetica" panose="020B0604020202020204" pitchFamily="34" charset="0"/>
            </a:endParaRPr>
          </a:p>
          <a:p>
            <a:pPr eaLnBrk="1" hangingPunct="1"/>
            <a:endParaRPr lang="en-US" altLang="en-US" b="1">
              <a:solidFill>
                <a:srgbClr val="FF0000"/>
              </a:solidFill>
              <a:latin typeface="Helvetica" panose="020B0604020202020204" pitchFamily="34" charset="0"/>
            </a:endParaRPr>
          </a:p>
          <a:p>
            <a:pPr eaLnBrk="1" hangingPunct="1"/>
            <a:endParaRPr lang="en-US" altLang="en-US" b="1">
              <a:solidFill>
                <a:srgbClr val="FF0000"/>
              </a:solidFill>
              <a:latin typeface="Helvetica" panose="020B0604020202020204" pitchFamily="34" charset="0"/>
            </a:endParaRPr>
          </a:p>
          <a:p>
            <a:pPr eaLnBrk="1" hangingPunct="1"/>
            <a:endParaRPr lang="en-US" altLang="en-US" b="1">
              <a:solidFill>
                <a:srgbClr val="FF0000"/>
              </a:solidFill>
              <a:latin typeface="Helvetica" panose="020B0604020202020204" pitchFamily="34" charset="0"/>
            </a:endParaRPr>
          </a:p>
          <a:p>
            <a:pPr eaLnBrk="1" hangingPunct="1"/>
            <a:endParaRPr lang="en-US" altLang="en-US" b="1">
              <a:solidFill>
                <a:srgbClr val="FF0000"/>
              </a:solidFill>
              <a:latin typeface="Helvetica" panose="020B0604020202020204" pitchFamily="34" charset="0"/>
            </a:endParaRPr>
          </a:p>
          <a:p>
            <a:pPr eaLnBrk="1" hangingPunct="1"/>
            <a:r>
              <a:rPr lang="en-US" altLang="en-US" b="1">
                <a:solidFill>
                  <a:srgbClr val="FF0000"/>
                </a:solidFill>
                <a:latin typeface="Helvetica" panose="020B0604020202020204" pitchFamily="34" charset="0"/>
              </a:rPr>
              <a:t>Coarse resolution</a:t>
            </a:r>
          </a:p>
        </p:txBody>
      </p:sp>
      <p:sp>
        <p:nvSpPr>
          <p:cNvPr id="11" name="TextBox 10"/>
          <p:cNvSpPr txBox="1">
            <a:spLocks noChangeArrowheads="1"/>
          </p:cNvSpPr>
          <p:nvPr/>
        </p:nvSpPr>
        <p:spPr bwMode="auto">
          <a:xfrm>
            <a:off x="6629400" y="1524000"/>
            <a:ext cx="25146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r>
              <a:rPr lang="en-US" altLang="en-US" b="1">
                <a:solidFill>
                  <a:srgbClr val="008000"/>
                </a:solidFill>
                <a:latin typeface="Helvetica" panose="020B0604020202020204" pitchFamily="34" charset="0"/>
              </a:rPr>
              <a:t>High coverage</a:t>
            </a:r>
          </a:p>
          <a:p>
            <a:pPr algn="r" eaLnBrk="1" hangingPunct="1"/>
            <a:endParaRPr lang="en-US" altLang="en-US" b="1">
              <a:solidFill>
                <a:srgbClr val="008000"/>
              </a:solidFill>
              <a:latin typeface="Helvetica" panose="020B0604020202020204" pitchFamily="34" charset="0"/>
            </a:endParaRPr>
          </a:p>
          <a:p>
            <a:pPr algn="r" eaLnBrk="1" hangingPunct="1"/>
            <a:endParaRPr lang="en-US" altLang="en-US" b="1">
              <a:solidFill>
                <a:srgbClr val="008000"/>
              </a:solidFill>
              <a:latin typeface="Helvetica" panose="020B0604020202020204" pitchFamily="34" charset="0"/>
            </a:endParaRPr>
          </a:p>
          <a:p>
            <a:pPr algn="r" eaLnBrk="1" hangingPunct="1"/>
            <a:endParaRPr lang="en-US" altLang="en-US" b="1">
              <a:solidFill>
                <a:srgbClr val="008000"/>
              </a:solidFill>
              <a:latin typeface="Helvetica" panose="020B0604020202020204" pitchFamily="34" charset="0"/>
            </a:endParaRPr>
          </a:p>
          <a:p>
            <a:pPr algn="r" eaLnBrk="1" hangingPunct="1"/>
            <a:endParaRPr lang="en-US" altLang="en-US" b="1">
              <a:solidFill>
                <a:srgbClr val="008000"/>
              </a:solidFill>
              <a:latin typeface="Helvetica" panose="020B0604020202020204" pitchFamily="34" charset="0"/>
            </a:endParaRPr>
          </a:p>
          <a:p>
            <a:pPr algn="r" eaLnBrk="1" hangingPunct="1"/>
            <a:endParaRPr lang="en-US" altLang="en-US" b="1">
              <a:solidFill>
                <a:srgbClr val="008000"/>
              </a:solidFill>
              <a:latin typeface="Helvetica" panose="020B0604020202020204" pitchFamily="34" charset="0"/>
            </a:endParaRPr>
          </a:p>
          <a:p>
            <a:pPr algn="r" eaLnBrk="1" hangingPunct="1"/>
            <a:endParaRPr lang="en-US" altLang="en-US" b="1">
              <a:solidFill>
                <a:srgbClr val="008000"/>
              </a:solidFill>
              <a:latin typeface="Helvetica" panose="020B0604020202020204" pitchFamily="34" charset="0"/>
            </a:endParaRPr>
          </a:p>
          <a:p>
            <a:pPr algn="r" eaLnBrk="1" hangingPunct="1"/>
            <a:endParaRPr lang="en-US" altLang="en-US" b="1">
              <a:solidFill>
                <a:srgbClr val="008000"/>
              </a:solidFill>
              <a:latin typeface="Helvetica" panose="020B0604020202020204" pitchFamily="34" charset="0"/>
            </a:endParaRPr>
          </a:p>
          <a:p>
            <a:pPr algn="r" eaLnBrk="1" hangingPunct="1"/>
            <a:endParaRPr lang="en-US" altLang="en-US" b="1">
              <a:solidFill>
                <a:srgbClr val="008000"/>
              </a:solidFill>
              <a:latin typeface="Helvetica" panose="020B0604020202020204" pitchFamily="34" charset="0"/>
            </a:endParaRPr>
          </a:p>
          <a:p>
            <a:pPr algn="r" eaLnBrk="1" hangingPunct="1"/>
            <a:endParaRPr lang="en-US" altLang="en-US" b="1">
              <a:solidFill>
                <a:srgbClr val="008000"/>
              </a:solidFill>
              <a:latin typeface="Helvetica" panose="020B0604020202020204" pitchFamily="34" charset="0"/>
            </a:endParaRPr>
          </a:p>
          <a:p>
            <a:pPr algn="r" eaLnBrk="1" hangingPunct="1"/>
            <a:endParaRPr lang="en-US" altLang="en-US" b="1">
              <a:solidFill>
                <a:srgbClr val="008000"/>
              </a:solidFill>
              <a:latin typeface="Helvetica" panose="020B0604020202020204" pitchFamily="34" charset="0"/>
            </a:endParaRPr>
          </a:p>
          <a:p>
            <a:pPr algn="r" eaLnBrk="1" hangingPunct="1"/>
            <a:endParaRPr lang="en-US" altLang="en-US" b="1">
              <a:solidFill>
                <a:srgbClr val="008000"/>
              </a:solidFill>
              <a:latin typeface="Helvetica" panose="020B0604020202020204" pitchFamily="34" charset="0"/>
            </a:endParaRPr>
          </a:p>
          <a:p>
            <a:pPr algn="r" eaLnBrk="1" hangingPunct="1"/>
            <a:r>
              <a:rPr lang="en-US" altLang="en-US" b="1">
                <a:solidFill>
                  <a:srgbClr val="008000"/>
                </a:solidFill>
                <a:latin typeface="Helvetica" panose="020B0604020202020204" pitchFamily="34" charset="0"/>
              </a:rPr>
              <a:t>Low coverage</a:t>
            </a:r>
          </a:p>
        </p:txBody>
      </p:sp>
      <p:sp>
        <p:nvSpPr>
          <p:cNvPr id="12" name="TextBox 11"/>
          <p:cNvSpPr txBox="1">
            <a:spLocks noChangeArrowheads="1"/>
          </p:cNvSpPr>
          <p:nvPr/>
        </p:nvSpPr>
        <p:spPr bwMode="auto">
          <a:xfrm>
            <a:off x="4953000" y="2157413"/>
            <a:ext cx="419100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b="1" dirty="0">
                <a:latin typeface="Helvetica" panose="020B0604020202020204" pitchFamily="34" charset="0"/>
              </a:rPr>
              <a:t>Many </a:t>
            </a:r>
            <a:r>
              <a:rPr lang="en-US" altLang="en-US" b="1" dirty="0" smtClean="0">
                <a:latin typeface="Helvetica" panose="020B0604020202020204" pitchFamily="34" charset="0"/>
              </a:rPr>
              <a:t>mocks;</a:t>
            </a:r>
            <a:endParaRPr lang="en-US" altLang="en-US" b="1" dirty="0">
              <a:latin typeface="Helvetica" panose="020B0604020202020204" pitchFamily="34" charset="0"/>
            </a:endParaRPr>
          </a:p>
          <a:p>
            <a:pPr algn="ctr" eaLnBrk="1" hangingPunct="1"/>
            <a:r>
              <a:rPr lang="en-US" altLang="en-US" b="1" dirty="0" smtClean="0">
                <a:latin typeface="Helvetica" panose="020B0604020202020204" pitchFamily="34" charset="0"/>
              </a:rPr>
              <a:t>Doesn’</a:t>
            </a:r>
            <a:r>
              <a:rPr lang="en-US" altLang="ja-JP" b="1" dirty="0" smtClean="0">
                <a:latin typeface="Helvetica" panose="020B0604020202020204" pitchFamily="34" charset="0"/>
              </a:rPr>
              <a:t>t </a:t>
            </a:r>
            <a:r>
              <a:rPr lang="en-US" altLang="ja-JP" b="1" dirty="0">
                <a:latin typeface="Helvetica" panose="020B0604020202020204" pitchFamily="34" charset="0"/>
              </a:rPr>
              <a:t>test interfaces </a:t>
            </a:r>
          </a:p>
          <a:p>
            <a:pPr algn="ctr" eaLnBrk="1" hangingPunct="1"/>
            <a:endParaRPr lang="en-US" altLang="en-US" b="1" dirty="0">
              <a:latin typeface="Helvetica" panose="020B0604020202020204" pitchFamily="34" charset="0"/>
            </a:endParaRPr>
          </a:p>
          <a:p>
            <a:pPr algn="ctr" eaLnBrk="1" hangingPunct="1"/>
            <a:endParaRPr lang="en-US" altLang="en-US" b="1" dirty="0">
              <a:latin typeface="Helvetica" panose="020B0604020202020204" pitchFamily="34" charset="0"/>
            </a:endParaRPr>
          </a:p>
          <a:p>
            <a:pPr algn="ctr" eaLnBrk="1" hangingPunct="1"/>
            <a:endParaRPr lang="en-US" altLang="en-US" b="1" dirty="0">
              <a:latin typeface="Helvetica" panose="020B0604020202020204" pitchFamily="34" charset="0"/>
            </a:endParaRPr>
          </a:p>
          <a:p>
            <a:pPr algn="ctr" eaLnBrk="1" hangingPunct="1"/>
            <a:endParaRPr lang="en-US" altLang="en-US" b="1" dirty="0">
              <a:latin typeface="Helvetica" panose="020B0604020202020204" pitchFamily="34" charset="0"/>
            </a:endParaRPr>
          </a:p>
          <a:p>
            <a:pPr algn="ctr" eaLnBrk="1" hangingPunct="1"/>
            <a:endParaRPr lang="en-US" altLang="en-US" b="1" dirty="0">
              <a:latin typeface="Helvetica" panose="020B0604020202020204" pitchFamily="34" charset="0"/>
            </a:endParaRPr>
          </a:p>
          <a:p>
            <a:pPr algn="ctr" eaLnBrk="1" hangingPunct="1"/>
            <a:endParaRPr lang="en-US" altLang="en-US" b="1" dirty="0">
              <a:latin typeface="Helvetica" panose="020B0604020202020204" pitchFamily="34" charset="0"/>
            </a:endParaRPr>
          </a:p>
          <a:p>
            <a:pPr algn="ctr" eaLnBrk="1" hangingPunct="1"/>
            <a:r>
              <a:rPr lang="en-US" altLang="en-US" b="1" dirty="0">
                <a:latin typeface="Helvetica" panose="020B0604020202020204" pitchFamily="34" charset="0"/>
              </a:rPr>
              <a:t>Few </a:t>
            </a:r>
            <a:r>
              <a:rPr lang="en-US" altLang="en-US" b="1" dirty="0" err="1" smtClean="0">
                <a:latin typeface="Helvetica" panose="020B0604020202020204" pitchFamily="34" charset="0"/>
              </a:rPr>
              <a:t>mocksf</a:t>
            </a:r>
            <a:r>
              <a:rPr lang="en-US" altLang="en-US" b="1" dirty="0" smtClean="0">
                <a:latin typeface="Helvetica" panose="020B0604020202020204" pitchFamily="34" charset="0"/>
              </a:rPr>
              <a:t>; </a:t>
            </a:r>
            <a:endParaRPr lang="en-US" altLang="en-US" b="1" dirty="0">
              <a:latin typeface="Helvetica" panose="020B0604020202020204" pitchFamily="34" charset="0"/>
            </a:endParaRPr>
          </a:p>
          <a:p>
            <a:pPr algn="ctr" eaLnBrk="1" hangingPunct="1"/>
            <a:r>
              <a:rPr lang="en-US" altLang="en-US" b="1" dirty="0">
                <a:latin typeface="Helvetica" panose="020B0604020202020204" pitchFamily="34" charset="0"/>
              </a:rPr>
              <a:t>tests interfaces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altLang="en-US" dirty="0" smtClean="0"/>
              <a:t>Going to Extremes</a:t>
            </a:r>
          </a:p>
        </p:txBody>
      </p:sp>
      <p:sp>
        <p:nvSpPr>
          <p:cNvPr id="3" name="Content Placeholder 2"/>
          <p:cNvSpPr>
            <a:spLocks noGrp="1"/>
          </p:cNvSpPr>
          <p:nvPr>
            <p:ph idx="1"/>
          </p:nvPr>
        </p:nvSpPr>
        <p:spPr/>
        <p:txBody>
          <a:bodyPr/>
          <a:lstStyle/>
          <a:p>
            <a:pPr>
              <a:buFont typeface="Matura MT Script Capitals" panose="03020802060602070202" pitchFamily="66" charset="0"/>
              <a:buChar char="×"/>
            </a:pPr>
            <a:r>
              <a:rPr lang="ja-JP" altLang="en-US" dirty="0" smtClean="0">
                <a:solidFill>
                  <a:srgbClr val="FF0000"/>
                </a:solidFill>
              </a:rPr>
              <a:t>“</a:t>
            </a:r>
            <a:r>
              <a:rPr lang="en-US" altLang="ja-JP" dirty="0" smtClean="0">
                <a:solidFill>
                  <a:srgbClr val="FF0000"/>
                </a:solidFill>
              </a:rPr>
              <a:t>I kicked the tires, it works</a:t>
            </a:r>
            <a:r>
              <a:rPr lang="ja-JP" altLang="en-US" dirty="0" smtClean="0">
                <a:solidFill>
                  <a:srgbClr val="FF0000"/>
                </a:solidFill>
              </a:rPr>
              <a:t>”</a:t>
            </a:r>
            <a:endParaRPr lang="en-US" altLang="ja-JP" dirty="0" smtClean="0">
              <a:solidFill>
                <a:srgbClr val="FF0000"/>
              </a:solidFill>
            </a:endParaRPr>
          </a:p>
          <a:p>
            <a:pPr>
              <a:buFont typeface="Matura MT Script Capitals" panose="03020802060602070202" pitchFamily="66" charset="0"/>
              <a:buChar char="×"/>
            </a:pPr>
            <a:r>
              <a:rPr lang="ja-JP" altLang="en-US" dirty="0" smtClean="0">
                <a:solidFill>
                  <a:srgbClr val="FF0000"/>
                </a:solidFill>
              </a:rPr>
              <a:t>“</a:t>
            </a:r>
            <a:r>
              <a:rPr lang="en-US" altLang="ja-JP" dirty="0" smtClean="0">
                <a:solidFill>
                  <a:srgbClr val="FF0000"/>
                </a:solidFill>
              </a:rPr>
              <a:t>Don’t ship until 100% covered &amp; green</a:t>
            </a:r>
            <a:r>
              <a:rPr lang="ja-JP" altLang="en-US" dirty="0" smtClean="0">
                <a:solidFill>
                  <a:srgbClr val="FF0000"/>
                </a:solidFill>
              </a:rPr>
              <a:t>”</a:t>
            </a:r>
            <a:endParaRPr lang="en-US" altLang="ja-JP" dirty="0" smtClean="0">
              <a:solidFill>
                <a:srgbClr val="FF0000"/>
              </a:solidFill>
            </a:endParaRPr>
          </a:p>
          <a:p>
            <a:pPr>
              <a:buFont typeface="Wingdings" panose="05000000000000000000" pitchFamily="2" charset="2"/>
              <a:buChar char=""/>
            </a:pPr>
            <a:r>
              <a:rPr lang="en-US" altLang="en-US" dirty="0" smtClean="0">
                <a:solidFill>
                  <a:srgbClr val="008000"/>
                </a:solidFill>
              </a:rPr>
              <a:t> Use coverage to identify untested or </a:t>
            </a:r>
            <a:r>
              <a:rPr lang="en-US" altLang="en-US" dirty="0" err="1" smtClean="0">
                <a:solidFill>
                  <a:srgbClr val="008000"/>
                </a:solidFill>
              </a:rPr>
              <a:t>undertested</a:t>
            </a:r>
            <a:r>
              <a:rPr lang="en-US" altLang="en-US" dirty="0" smtClean="0">
                <a:solidFill>
                  <a:srgbClr val="008000"/>
                </a:solidFill>
              </a:rPr>
              <a:t> parts of code</a:t>
            </a:r>
          </a:p>
          <a:p>
            <a:pPr>
              <a:buFont typeface="Matura MT Script Capitals" panose="03020802060602070202" pitchFamily="66" charset="0"/>
              <a:buChar char="×"/>
            </a:pPr>
            <a:r>
              <a:rPr lang="ja-JP" altLang="en-US" dirty="0" smtClean="0">
                <a:solidFill>
                  <a:srgbClr val="FF0000"/>
                </a:solidFill>
              </a:rPr>
              <a:t>“</a:t>
            </a:r>
            <a:r>
              <a:rPr lang="en-US" altLang="ja-JP" dirty="0" smtClean="0">
                <a:solidFill>
                  <a:srgbClr val="FF0000"/>
                </a:solidFill>
              </a:rPr>
              <a:t>Focus on unit tests, they’re more thorough</a:t>
            </a:r>
            <a:r>
              <a:rPr lang="ja-JP" altLang="en-US" dirty="0" smtClean="0">
                <a:solidFill>
                  <a:srgbClr val="FF0000"/>
                </a:solidFill>
              </a:rPr>
              <a:t>”</a:t>
            </a:r>
            <a:endParaRPr lang="en-US" altLang="ja-JP" dirty="0" smtClean="0">
              <a:solidFill>
                <a:srgbClr val="FF0000"/>
              </a:solidFill>
            </a:endParaRPr>
          </a:p>
          <a:p>
            <a:pPr>
              <a:buFont typeface="Matura MT Script Capitals" panose="03020802060602070202" pitchFamily="66" charset="0"/>
              <a:buChar char="×"/>
            </a:pPr>
            <a:r>
              <a:rPr lang="ja-JP" altLang="en-US" dirty="0" smtClean="0">
                <a:solidFill>
                  <a:srgbClr val="FF0000"/>
                </a:solidFill>
              </a:rPr>
              <a:t>“</a:t>
            </a:r>
            <a:r>
              <a:rPr lang="en-US" altLang="ja-JP" dirty="0" smtClean="0">
                <a:solidFill>
                  <a:srgbClr val="FF0000"/>
                </a:solidFill>
              </a:rPr>
              <a:t>Focus on integration tests, they’re more realistic</a:t>
            </a:r>
            <a:r>
              <a:rPr lang="ja-JP" altLang="en-US" dirty="0" smtClean="0">
                <a:solidFill>
                  <a:srgbClr val="FF0000"/>
                </a:solidFill>
              </a:rPr>
              <a:t>”</a:t>
            </a:r>
            <a:endParaRPr lang="en-US" altLang="ja-JP" dirty="0" smtClean="0">
              <a:solidFill>
                <a:srgbClr val="FF0000"/>
              </a:solidFill>
            </a:endParaRPr>
          </a:p>
          <a:p>
            <a:pPr>
              <a:buFont typeface="Wingdings" panose="05000000000000000000" pitchFamily="2" charset="2"/>
              <a:buChar char=""/>
            </a:pPr>
            <a:r>
              <a:rPr lang="en-US" altLang="en-US" dirty="0" smtClean="0">
                <a:solidFill>
                  <a:srgbClr val="008000"/>
                </a:solidFill>
              </a:rPr>
              <a:t> Each finds bugs the other misses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p:txBody>
          <a:bodyPr/>
          <a:lstStyle/>
          <a:p>
            <a:r>
              <a:rPr lang="en-US" altLang="en-US" dirty="0" smtClean="0"/>
              <a:t>Two New </a:t>
            </a:r>
            <a:r>
              <a:rPr lang="en-US" altLang="en-US" dirty="0"/>
              <a:t>S</a:t>
            </a:r>
            <a:r>
              <a:rPr lang="en-US" altLang="en-US" dirty="0" smtClean="0"/>
              <a:t>eam </a:t>
            </a:r>
            <a:r>
              <a:rPr lang="en-US" altLang="en-US" dirty="0"/>
              <a:t>C</a:t>
            </a:r>
            <a:r>
              <a:rPr lang="en-US" altLang="en-US" dirty="0" smtClean="0"/>
              <a:t>oncepts</a:t>
            </a:r>
          </a:p>
        </p:txBody>
      </p:sp>
      <p:sp>
        <p:nvSpPr>
          <p:cNvPr id="3" name="Content Placeholder 2"/>
          <p:cNvSpPr>
            <a:spLocks noGrp="1"/>
          </p:cNvSpPr>
          <p:nvPr>
            <p:ph idx="1"/>
          </p:nvPr>
        </p:nvSpPr>
        <p:spPr/>
        <p:txBody>
          <a:bodyPr/>
          <a:lstStyle/>
          <a:p>
            <a:r>
              <a:rPr lang="en-US" altLang="en-US" sz="2800" dirty="0" smtClean="0">
                <a:solidFill>
                  <a:schemeClr val="accent2"/>
                </a:solidFill>
                <a:latin typeface="Lucida Sans Typewriter" panose="020B0509030504030204" pitchFamily="49" charset="0"/>
              </a:rPr>
              <a:t>stub</a:t>
            </a:r>
            <a:endParaRPr lang="en-US" altLang="en-US" sz="2400" dirty="0" smtClean="0">
              <a:solidFill>
                <a:schemeClr val="accent2"/>
              </a:solidFill>
              <a:latin typeface="Lucida Sans Typewriter" panose="020B0509030504030204" pitchFamily="49" charset="0"/>
            </a:endParaRPr>
          </a:p>
          <a:p>
            <a:pPr lvl="1"/>
            <a:r>
              <a:rPr lang="en-US" altLang="en-US" dirty="0" smtClean="0"/>
              <a:t>similar to </a:t>
            </a:r>
            <a:r>
              <a:rPr lang="en-US" altLang="en-US" sz="2400" dirty="0" err="1" smtClean="0">
                <a:solidFill>
                  <a:schemeClr val="accent2"/>
                </a:solidFill>
                <a:latin typeface="Lucida Sans Typewriter" panose="020B0509030504030204" pitchFamily="49" charset="0"/>
              </a:rPr>
              <a:t>should_receive</a:t>
            </a:r>
            <a:r>
              <a:rPr lang="en-US" altLang="en-US" dirty="0" smtClean="0"/>
              <a:t>, but not expectation</a:t>
            </a:r>
          </a:p>
          <a:p>
            <a:pPr lvl="1"/>
            <a:r>
              <a:rPr lang="en-US" altLang="en-US" sz="2400" dirty="0" err="1" smtClean="0">
                <a:solidFill>
                  <a:schemeClr val="accent2"/>
                </a:solidFill>
                <a:latin typeface="Lucida Sans Typewriter" panose="020B0509030504030204" pitchFamily="49" charset="0"/>
              </a:rPr>
              <a:t>and_return</a:t>
            </a:r>
            <a:r>
              <a:rPr lang="en-US" altLang="en-US" i="1" dirty="0" smtClean="0"/>
              <a:t> </a:t>
            </a:r>
            <a:r>
              <a:rPr lang="en-US" altLang="en-US" dirty="0" smtClean="0"/>
              <a:t>optionally controls return value</a:t>
            </a:r>
          </a:p>
          <a:p>
            <a:r>
              <a:rPr lang="en-US" altLang="en-US" sz="2800" dirty="0" smtClean="0">
                <a:solidFill>
                  <a:schemeClr val="accent2"/>
                </a:solidFill>
                <a:latin typeface="Lucida Sans Typewriter" panose="020B0509030504030204" pitchFamily="49" charset="0"/>
              </a:rPr>
              <a:t>mock</a:t>
            </a:r>
            <a:r>
              <a:rPr lang="en-US" altLang="en-US" dirty="0" smtClean="0"/>
              <a:t>: </a:t>
            </a:r>
            <a:r>
              <a:rPr lang="ja-JP" altLang="en-US" dirty="0" smtClean="0"/>
              <a:t>“</a:t>
            </a:r>
            <a:r>
              <a:rPr lang="en-US" altLang="ja-JP" dirty="0" smtClean="0"/>
              <a:t>stunt double</a:t>
            </a:r>
            <a:r>
              <a:rPr lang="ja-JP" altLang="en-US" dirty="0" smtClean="0"/>
              <a:t>”</a:t>
            </a:r>
            <a:r>
              <a:rPr lang="en-US" altLang="ja-JP" dirty="0" smtClean="0"/>
              <a:t> object, often used for behavior verification (did method get called)</a:t>
            </a:r>
          </a:p>
          <a:p>
            <a:pPr lvl="1"/>
            <a:r>
              <a:rPr lang="en-US" altLang="en-US" dirty="0" smtClean="0"/>
              <a:t>stub individual methods on it:</a:t>
            </a:r>
          </a:p>
          <a:p>
            <a:pPr lvl="1">
              <a:buFontTx/>
              <a:buNone/>
            </a:pPr>
            <a:r>
              <a:rPr lang="en-US" altLang="en-US" sz="2400" dirty="0" smtClean="0">
                <a:solidFill>
                  <a:schemeClr val="accent2"/>
                </a:solidFill>
                <a:latin typeface="Lucida Sans Typewriter" panose="020B0509030504030204" pitchFamily="49" charset="0"/>
              </a:rPr>
              <a:t>m=double(</a:t>
            </a:r>
            <a:r>
              <a:rPr lang="en-US" altLang="en-US" sz="2400" dirty="0" smtClean="0">
                <a:solidFill>
                  <a:schemeClr val="accent2"/>
                </a:solidFill>
                <a:latin typeface="Lucida Sans Typewriter" panose="020B0509030504030204" pitchFamily="49" charset="0"/>
              </a:rPr>
              <a:t>'movie1',:title=&gt;'Rambo')</a:t>
            </a:r>
            <a:endParaRPr lang="en-US" altLang="en-US" dirty="0" smtClean="0">
              <a:solidFill>
                <a:schemeClr val="accent2"/>
              </a:solidFill>
              <a:latin typeface="Lucida Sans Typewriter" panose="020B0509030504030204" pitchFamily="49" charset="0"/>
            </a:endParaRPr>
          </a:p>
          <a:p>
            <a:pPr algn="ctr">
              <a:buFontTx/>
              <a:buNone/>
            </a:pPr>
            <a:r>
              <a:rPr lang="en-US" altLang="en-US" dirty="0" smtClean="0">
                <a:solidFill>
                  <a:srgbClr val="FF0000"/>
                </a:solidFill>
              </a:rPr>
              <a:t>each seam enables just enough functionality for some </a:t>
            </a:r>
            <a:r>
              <a:rPr lang="en-US" altLang="en-US" i="1" dirty="0" smtClean="0">
                <a:solidFill>
                  <a:srgbClr val="FF0000"/>
                </a:solidFill>
              </a:rPr>
              <a:t>specific </a:t>
            </a:r>
            <a:r>
              <a:rPr lang="en-US" altLang="en-US" dirty="0" smtClean="0">
                <a:solidFill>
                  <a:srgbClr val="FF0000"/>
                </a:solidFill>
              </a:rPr>
              <a:t>behavior under test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EB83669-77C5-4157-BA93-5DED24FB4FC7}" type="slidenum">
              <a:rPr lang="en-US" altLang="en-US" sz="1400">
                <a:latin typeface="Helvetica" panose="020B0604020202020204" pitchFamily="34" charset="0"/>
              </a:rPr>
              <a:pPr eaLnBrk="1" hangingPunct="1"/>
              <a:t>30</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23900" dirty="0">
                <a:solidFill>
                  <a:schemeClr val="bg1"/>
                </a:solidFill>
                <a:latin typeface="Arial Black"/>
                <a:ea typeface="+mn-ea"/>
                <a:cs typeface="Arial Black"/>
              </a:rPr>
              <a:t>END</a:t>
            </a:r>
          </a:p>
        </p:txBody>
      </p:sp>
      <p:sp>
        <p:nvSpPr>
          <p:cNvPr id="69635" name="Title 7"/>
          <p:cNvSpPr>
            <a:spLocks noGrp="1"/>
          </p:cNvSpPr>
          <p:nvPr>
            <p:ph type="ctrTitle"/>
          </p:nvPr>
        </p:nvSpPr>
        <p:spPr/>
        <p:txBody>
          <a:bodyPr/>
          <a:lstStyle/>
          <a:p>
            <a:endParaRPr lang="en-US" altLang="en-US" smtClean="0"/>
          </a:p>
        </p:txBody>
      </p:sp>
    </p:spTree>
    <p:extLst>
      <p:ext uri="{BB962C8B-B14F-4D97-AF65-F5344CB8AC3E}">
        <p14:creationId xmlns:p14="http://schemas.microsoft.com/office/powerpoint/2010/main" val="25217471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Box 3"/>
          <p:cNvSpPr txBox="1">
            <a:spLocks noChangeArrowheads="1"/>
          </p:cNvSpPr>
          <p:nvPr/>
        </p:nvSpPr>
        <p:spPr bwMode="auto">
          <a:xfrm>
            <a:off x="804862" y="3240088"/>
            <a:ext cx="7543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3200" b="1" dirty="0">
                <a:ln>
                  <a:solidFill>
                    <a:srgbClr val="000000"/>
                  </a:solidFill>
                </a:ln>
                <a:solidFill>
                  <a:srgbClr val="66FF33"/>
                </a:solidFill>
                <a:latin typeface="Helvetica" panose="020B0604020202020204" pitchFamily="34" charset="0"/>
              </a:rPr>
              <a:t>Aim for high unit test coverage</a:t>
            </a:r>
          </a:p>
        </p:txBody>
      </p:sp>
      <p:sp>
        <p:nvSpPr>
          <p:cNvPr id="45058" name="TextBox 4"/>
          <p:cNvSpPr txBox="1">
            <a:spLocks noChangeArrowheads="1"/>
          </p:cNvSpPr>
          <p:nvPr/>
        </p:nvSpPr>
        <p:spPr bwMode="auto">
          <a:xfrm>
            <a:off x="804862" y="4038600"/>
            <a:ext cx="67056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3200" b="1" dirty="0">
                <a:solidFill>
                  <a:srgbClr val="99CC00"/>
                </a:solidFill>
                <a:latin typeface="Helvetica" panose="020B0604020202020204" pitchFamily="34" charset="0"/>
              </a:rPr>
              <a:t>Sometimes </a:t>
            </a:r>
            <a:r>
              <a:rPr lang="en-US" altLang="en-US" sz="3200" b="1" dirty="0" smtClean="0">
                <a:solidFill>
                  <a:srgbClr val="99CC00"/>
                </a:solidFill>
                <a:latin typeface="Helvetica" panose="020B0604020202020204" pitchFamily="34" charset="0"/>
              </a:rPr>
              <a:t>it’</a:t>
            </a:r>
            <a:r>
              <a:rPr lang="en-US" altLang="ja-JP" sz="3200" b="1" dirty="0" smtClean="0">
                <a:solidFill>
                  <a:srgbClr val="99CC00"/>
                </a:solidFill>
                <a:latin typeface="Helvetica" panose="020B0604020202020204" pitchFamily="34" charset="0"/>
              </a:rPr>
              <a:t>s </a:t>
            </a:r>
            <a:r>
              <a:rPr lang="en-US" altLang="ja-JP" sz="3200" b="1" dirty="0">
                <a:solidFill>
                  <a:srgbClr val="99CC00"/>
                </a:solidFill>
                <a:latin typeface="Helvetica" panose="020B0604020202020204" pitchFamily="34" charset="0"/>
              </a:rPr>
              <a:t>OK to use stubs &amp; </a:t>
            </a:r>
            <a:r>
              <a:rPr lang="en-US" altLang="ja-JP" sz="3200" b="1" dirty="0" smtClean="0">
                <a:solidFill>
                  <a:srgbClr val="99CC00"/>
                </a:solidFill>
                <a:latin typeface="Helvetica" panose="020B0604020202020204" pitchFamily="34" charset="0"/>
              </a:rPr>
              <a:t>mocks in </a:t>
            </a:r>
            <a:r>
              <a:rPr lang="en-US" altLang="ja-JP" sz="3200" b="1" dirty="0">
                <a:solidFill>
                  <a:srgbClr val="99CC00"/>
                </a:solidFill>
                <a:latin typeface="Helvetica" panose="020B0604020202020204" pitchFamily="34" charset="0"/>
              </a:rPr>
              <a:t>integration tests</a:t>
            </a:r>
            <a:endParaRPr lang="en-US" altLang="en-US" sz="3200" b="1" dirty="0">
              <a:solidFill>
                <a:srgbClr val="99CC00"/>
              </a:solidFill>
              <a:latin typeface="Helvetica" panose="020B0604020202020204" pitchFamily="34" charset="0"/>
            </a:endParaRPr>
          </a:p>
        </p:txBody>
      </p:sp>
      <p:sp>
        <p:nvSpPr>
          <p:cNvPr id="45059" name="TextBox 5"/>
          <p:cNvSpPr txBox="1">
            <a:spLocks noChangeArrowheads="1"/>
          </p:cNvSpPr>
          <p:nvPr/>
        </p:nvSpPr>
        <p:spPr bwMode="auto">
          <a:xfrm>
            <a:off x="804862" y="5068888"/>
            <a:ext cx="7772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3200" b="1" dirty="0">
                <a:solidFill>
                  <a:srgbClr val="FF6699"/>
                </a:solidFill>
                <a:latin typeface="Helvetica" panose="020B0604020202020204" pitchFamily="34" charset="0"/>
              </a:rPr>
              <a:t>Unit tests give you higher confidence of system correctness than integration tests</a:t>
            </a:r>
          </a:p>
        </p:txBody>
      </p:sp>
      <p:grpSp>
        <p:nvGrpSpPr>
          <p:cNvPr id="45060" name="Group 10"/>
          <p:cNvGrpSpPr>
            <a:grpSpLocks/>
          </p:cNvGrpSpPr>
          <p:nvPr/>
        </p:nvGrpSpPr>
        <p:grpSpPr bwMode="auto">
          <a:xfrm>
            <a:off x="393700" y="2172840"/>
            <a:ext cx="8183562" cy="584774"/>
            <a:chOff x="960651" y="1835870"/>
            <a:chExt cx="7802328" cy="437834"/>
          </a:xfrm>
        </p:grpSpPr>
        <p:sp>
          <p:nvSpPr>
            <p:cNvPr id="45066" name="TextBox 2"/>
            <p:cNvSpPr txBox="1">
              <a:spLocks noChangeArrowheads="1"/>
            </p:cNvSpPr>
            <p:nvPr/>
          </p:nvSpPr>
          <p:spPr bwMode="auto">
            <a:xfrm>
              <a:off x="1371600" y="1835870"/>
              <a:ext cx="7391379" cy="437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3200" b="1" dirty="0" smtClean="0">
                  <a:solidFill>
                    <a:srgbClr val="FF9900"/>
                  </a:solidFill>
                  <a:latin typeface="Helvetica" panose="020B0604020202020204" pitchFamily="34" charset="0"/>
                </a:rPr>
                <a:t>Mock</a:t>
              </a:r>
              <a:r>
                <a:rPr lang="en-US" altLang="en-US" sz="3200" b="1" dirty="0" smtClean="0">
                  <a:solidFill>
                    <a:srgbClr val="FF9900"/>
                  </a:solidFill>
                  <a:latin typeface="Helvetica" panose="020B0604020202020204" pitchFamily="34" charset="0"/>
                </a:rPr>
                <a:t> &amp; </a:t>
              </a:r>
              <a:r>
                <a:rPr lang="en-US" altLang="en-US" sz="3200" b="1" dirty="0">
                  <a:solidFill>
                    <a:srgbClr val="FF9900"/>
                  </a:solidFill>
                  <a:latin typeface="Helvetica" panose="020B0604020202020204" pitchFamily="34" charset="0"/>
                </a:rPr>
                <a:t>stub early &amp; often in unit tests</a:t>
              </a:r>
            </a:p>
          </p:txBody>
        </p:sp>
        <p:sp>
          <p:nvSpPr>
            <p:cNvPr id="45067" name="Rectangle 6"/>
            <p:cNvSpPr>
              <a:spLocks noChangeArrowheads="1"/>
            </p:cNvSpPr>
            <p:nvPr/>
          </p:nvSpPr>
          <p:spPr bwMode="auto">
            <a:xfrm>
              <a:off x="960651" y="1885820"/>
              <a:ext cx="648424" cy="34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latin typeface="Helvetica" panose="020B0604020202020204" pitchFamily="34" charset="0"/>
                  <a:ea typeface="MS Gothic" panose="020B0609070205080204" pitchFamily="49" charset="-128"/>
                </a:rPr>
                <a:t>☐</a:t>
              </a:r>
              <a:endParaRPr lang="en-US" altLang="en-US" dirty="0">
                <a:latin typeface="Helvetica" panose="020B0604020202020204" pitchFamily="34" charset="0"/>
              </a:endParaRPr>
            </a:p>
          </p:txBody>
        </p:sp>
      </p:grpSp>
      <p:sp>
        <p:nvSpPr>
          <p:cNvPr id="45061" name="Rectangle 7"/>
          <p:cNvSpPr>
            <a:spLocks noChangeArrowheads="1"/>
          </p:cNvSpPr>
          <p:nvPr/>
        </p:nvSpPr>
        <p:spPr bwMode="auto">
          <a:xfrm>
            <a:off x="393700" y="33432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45062" name="Rectangle 8"/>
          <p:cNvSpPr>
            <a:spLocks noChangeArrowheads="1"/>
          </p:cNvSpPr>
          <p:nvPr/>
        </p:nvSpPr>
        <p:spPr bwMode="auto">
          <a:xfrm>
            <a:off x="393700" y="42576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45063" name="Rectangle 9"/>
          <p:cNvSpPr>
            <a:spLocks noChangeArrowheads="1"/>
          </p:cNvSpPr>
          <p:nvPr/>
        </p:nvSpPr>
        <p:spPr bwMode="auto">
          <a:xfrm>
            <a:off x="381000" y="51562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45064"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1127ACA-8B4F-4F09-A7F2-52EB51978FAB}" type="slidenum">
              <a:rPr lang="en-US" altLang="en-US" sz="1400">
                <a:latin typeface="Helvetica" panose="020B0604020202020204" pitchFamily="34" charset="0"/>
              </a:rPr>
              <a:pPr eaLnBrk="1" hangingPunct="1"/>
              <a:t>31</a:t>
            </a:fld>
            <a:endParaRPr lang="en-US" altLang="en-US" sz="1400">
              <a:latin typeface="Helvetica" panose="020B0604020202020204" pitchFamily="34" charset="0"/>
            </a:endParaRPr>
          </a:p>
        </p:txBody>
      </p:sp>
      <p:sp>
        <p:nvSpPr>
          <p:cNvPr id="45065" name="TextBox 12"/>
          <p:cNvSpPr txBox="1">
            <a:spLocks noChangeArrowheads="1"/>
          </p:cNvSpPr>
          <p:nvPr/>
        </p:nvSpPr>
        <p:spPr bwMode="auto">
          <a:xfrm>
            <a:off x="685800" y="304800"/>
            <a:ext cx="76628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3200" dirty="0">
                <a:latin typeface="Helvetica" panose="020B0604020202020204" pitchFamily="34" charset="0"/>
              </a:rPr>
              <a:t>Which of these is POOR advice for TDD?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EB83669-77C5-4157-BA93-5DED24FB4FC7}" type="slidenum">
              <a:rPr lang="en-US" altLang="en-US" sz="1400">
                <a:latin typeface="Helvetica" panose="020B0604020202020204" pitchFamily="34" charset="0"/>
              </a:rPr>
              <a:pPr eaLnBrk="1" hangingPunct="1"/>
              <a:t>32</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23900" dirty="0">
                <a:solidFill>
                  <a:schemeClr val="bg1"/>
                </a:solidFill>
                <a:latin typeface="Arial Black"/>
                <a:ea typeface="+mn-ea"/>
                <a:cs typeface="Arial Black"/>
              </a:rPr>
              <a:t>END</a:t>
            </a:r>
          </a:p>
        </p:txBody>
      </p:sp>
      <p:sp>
        <p:nvSpPr>
          <p:cNvPr id="69635" name="Title 7"/>
          <p:cNvSpPr>
            <a:spLocks noGrp="1"/>
          </p:cNvSpPr>
          <p:nvPr>
            <p:ph type="ctrTitle"/>
          </p:nvPr>
        </p:nvSpPr>
        <p:spPr/>
        <p:txBody>
          <a:bodyPr/>
          <a:lstStyle/>
          <a:p>
            <a:endParaRPr lang="en-US" altLang="en-US" smtClean="0"/>
          </a:p>
        </p:txBody>
      </p:sp>
    </p:spTree>
    <p:extLst>
      <p:ext uri="{BB962C8B-B14F-4D97-AF65-F5344CB8AC3E}">
        <p14:creationId xmlns:p14="http://schemas.microsoft.com/office/powerpoint/2010/main" val="2595167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ctrTitle"/>
          </p:nvPr>
        </p:nvSpPr>
        <p:spPr/>
        <p:txBody>
          <a:bodyPr/>
          <a:lstStyle/>
          <a:p>
            <a:pPr eaLnBrk="1" hangingPunct="1"/>
            <a:r>
              <a:rPr lang="en-US" altLang="en-US" dirty="0" smtClean="0"/>
              <a:t>Other Testing Concepts; Testing vs. Debugging</a:t>
            </a:r>
            <a:br>
              <a:rPr lang="en-US" altLang="en-US" dirty="0" smtClean="0"/>
            </a:br>
            <a:r>
              <a:rPr lang="en-US" altLang="en-US" sz="3200" i="1" dirty="0" smtClean="0"/>
              <a:t>(Engineering Software as a Service §8.8, 8.11)</a:t>
            </a:r>
            <a:endParaRPr lang="en-US" altLang="en-US" dirty="0" smtClean="0"/>
          </a:p>
        </p:txBody>
      </p:sp>
      <p:sp>
        <p:nvSpPr>
          <p:cNvPr id="48131" name="TextBox 5"/>
          <p:cNvSpPr txBox="1">
            <a:spLocks noChangeArrowheads="1"/>
          </p:cNvSpPr>
          <p:nvPr/>
        </p:nvSpPr>
        <p:spPr bwMode="auto">
          <a:xfrm>
            <a:off x="2743200" y="6248400"/>
            <a:ext cx="3657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latin typeface="Arial Narrow" panose="020B0606020202030204" pitchFamily="34" charset="0"/>
              </a:rPr>
              <a:t>© 2013 Armando Fox &amp; David Patterson, all rights reserved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r>
              <a:rPr lang="en-US" altLang="en-US" dirty="0" smtClean="0"/>
              <a:t>Other Testing </a:t>
            </a:r>
            <a:r>
              <a:rPr lang="en-US" altLang="en-US" dirty="0"/>
              <a:t>T</a:t>
            </a:r>
            <a:r>
              <a:rPr lang="en-US" altLang="en-US" dirty="0" smtClean="0"/>
              <a:t>erms You </a:t>
            </a:r>
            <a:r>
              <a:rPr lang="en-US" altLang="en-US" dirty="0"/>
              <a:t>M</a:t>
            </a:r>
            <a:r>
              <a:rPr lang="en-US" altLang="en-US" dirty="0" smtClean="0"/>
              <a:t>ay </a:t>
            </a:r>
            <a:r>
              <a:rPr lang="en-US" altLang="en-US" dirty="0"/>
              <a:t>H</a:t>
            </a:r>
            <a:r>
              <a:rPr lang="en-US" altLang="en-US" dirty="0" smtClean="0"/>
              <a:t>ear</a:t>
            </a:r>
          </a:p>
        </p:txBody>
      </p:sp>
      <p:sp>
        <p:nvSpPr>
          <p:cNvPr id="3" name="Content Placeholder 2"/>
          <p:cNvSpPr>
            <a:spLocks noGrp="1"/>
          </p:cNvSpPr>
          <p:nvPr>
            <p:ph idx="1"/>
          </p:nvPr>
        </p:nvSpPr>
        <p:spPr/>
        <p:txBody>
          <a:bodyPr/>
          <a:lstStyle/>
          <a:p>
            <a:r>
              <a:rPr lang="en-US" altLang="en-US" dirty="0" smtClean="0"/>
              <a:t>Mutation testing: introduce deliberate error in code, do tests fail?</a:t>
            </a:r>
          </a:p>
          <a:p>
            <a:r>
              <a:rPr lang="en-US" altLang="en-US" dirty="0" smtClean="0"/>
              <a:t>Fuzz testing: 10,000 monkeys throw random input at your code</a:t>
            </a:r>
          </a:p>
          <a:p>
            <a:pPr lvl="1"/>
            <a:r>
              <a:rPr lang="en-US" altLang="en-US" dirty="0" smtClean="0"/>
              <a:t>Find ~20% MS bugs, crash ~25% UNIX utilities</a:t>
            </a:r>
          </a:p>
          <a:p>
            <a:pPr lvl="1"/>
            <a:r>
              <a:rPr lang="en-US" altLang="en-US" i="1" dirty="0" smtClean="0"/>
              <a:t>Tests app the way it </a:t>
            </a:r>
            <a:r>
              <a:rPr lang="en-US" altLang="en-US" i="1" u="sng" dirty="0" smtClean="0"/>
              <a:t>wasn’</a:t>
            </a:r>
            <a:r>
              <a:rPr lang="en-US" altLang="ja-JP" i="1" u="sng" dirty="0" smtClean="0"/>
              <a:t>t</a:t>
            </a:r>
            <a:r>
              <a:rPr lang="en-US" altLang="ja-JP" i="1" dirty="0" smtClean="0"/>
              <a:t> meant to be used</a:t>
            </a:r>
            <a:endParaRPr lang="en-US" altLang="ja-JP" i="1" u="sng" dirty="0" smtClean="0"/>
          </a:p>
          <a:p>
            <a:r>
              <a:rPr lang="en-US" altLang="en-US" dirty="0" smtClean="0"/>
              <a:t>DU-coverage: is every pair &lt;define </a:t>
            </a:r>
            <a:r>
              <a:rPr lang="en-US" altLang="en-US" dirty="0" smtClean="0">
                <a:solidFill>
                  <a:srgbClr val="333399"/>
                </a:solidFill>
                <a:latin typeface="Lucida Sans Typewriter" panose="020B0509030504030204" pitchFamily="49" charset="0"/>
              </a:rPr>
              <a:t>x</a:t>
            </a:r>
            <a:r>
              <a:rPr lang="en-US" altLang="en-US" dirty="0" smtClean="0"/>
              <a:t>/use </a:t>
            </a:r>
            <a:r>
              <a:rPr lang="en-US" altLang="en-US" dirty="0" smtClean="0">
                <a:solidFill>
                  <a:srgbClr val="333399"/>
                </a:solidFill>
                <a:latin typeface="Lucida Sans Typewriter" panose="020B0509030504030204" pitchFamily="49" charset="0"/>
              </a:rPr>
              <a:t>x</a:t>
            </a:r>
            <a:r>
              <a:rPr lang="en-US" altLang="en-US" dirty="0" smtClean="0"/>
              <a:t>&gt; executed?</a:t>
            </a:r>
          </a:p>
          <a:p>
            <a:r>
              <a:rPr lang="en-US" altLang="en-US" dirty="0" smtClean="0"/>
              <a:t>Black-box vs. white-box/glass-box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r>
              <a:rPr lang="en-US" altLang="en-US" dirty="0" smtClean="0"/>
              <a:t>TDD vs. Conventional Debugging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95033395"/>
              </p:ext>
            </p:extLst>
          </p:nvPr>
        </p:nvGraphicFramePr>
        <p:xfrm>
          <a:off x="304800" y="1371600"/>
          <a:ext cx="8534400" cy="2931835"/>
        </p:xfrm>
        <a:graphic>
          <a:graphicData uri="http://schemas.openxmlformats.org/drawingml/2006/table">
            <a:tbl>
              <a:tblPr/>
              <a:tblGrid>
                <a:gridCol w="4267200"/>
                <a:gridCol w="4267200"/>
              </a:tblGrid>
              <a:tr h="371475">
                <a:tc>
                  <a:txBody>
                    <a:bodyPr/>
                    <a:lstStyle>
                      <a:lvl1pPr defTabSz="457200" eaLnBrk="0" hangingPunct="0">
                        <a:spcBef>
                          <a:spcPct val="20000"/>
                        </a:spcBef>
                        <a:defRPr sz="2800">
                          <a:solidFill>
                            <a:schemeClr val="tx1"/>
                          </a:solidFill>
                          <a:latin typeface="Helvetica" panose="020B0604020202020204" pitchFamily="34" charset="0"/>
                          <a:ea typeface="MS PGothic" panose="020B0600070205080204" pitchFamily="34" charset="-128"/>
                        </a:defRPr>
                      </a:lvl1pPr>
                      <a:lvl2pPr marL="742950" indent="-285750" defTabSz="457200" eaLnBrk="0" hangingPunct="0">
                        <a:spcBef>
                          <a:spcPct val="20000"/>
                        </a:spcBef>
                        <a:defRPr sz="2400">
                          <a:solidFill>
                            <a:schemeClr val="tx1"/>
                          </a:solidFill>
                          <a:latin typeface="Helvetica" panose="020B0604020202020204" pitchFamily="34" charset="0"/>
                          <a:ea typeface="MS PGothic" panose="020B0600070205080204" pitchFamily="34" charset="-128"/>
                        </a:defRPr>
                      </a:lvl2pPr>
                      <a:lvl3pPr marL="1143000" indent="-228600" defTabSz="457200" eaLnBrk="0" hangingPunct="0">
                        <a:spcBef>
                          <a:spcPct val="20000"/>
                        </a:spcBef>
                        <a:defRPr sz="2000">
                          <a:solidFill>
                            <a:schemeClr val="tx1"/>
                          </a:solidFill>
                          <a:latin typeface="Helvetica" panose="020B0604020202020204" pitchFamily="34" charset="0"/>
                          <a:ea typeface="MS PGothic" panose="020B0600070205080204" pitchFamily="34" charset="-128"/>
                        </a:defRPr>
                      </a:lvl3pPr>
                      <a:lvl4pPr marL="16002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4pPr>
                      <a:lvl5pPr marL="20574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FFFFFF"/>
                          </a:solidFill>
                          <a:effectLst/>
                          <a:latin typeface="Helvetica" panose="020B0604020202020204" pitchFamily="34" charset="0"/>
                          <a:ea typeface="MS PGothic" panose="020B0600070205080204" pitchFamily="34" charset="-128"/>
                        </a:rPr>
                        <a:t>Conventional</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eaLnBrk="0" hangingPunct="0">
                        <a:spcBef>
                          <a:spcPct val="20000"/>
                        </a:spcBef>
                        <a:defRPr sz="2800">
                          <a:solidFill>
                            <a:schemeClr val="tx1"/>
                          </a:solidFill>
                          <a:latin typeface="Helvetica" panose="020B0604020202020204" pitchFamily="34" charset="0"/>
                          <a:ea typeface="MS PGothic" panose="020B0600070205080204" pitchFamily="34" charset="-128"/>
                        </a:defRPr>
                      </a:lvl1pPr>
                      <a:lvl2pPr marL="742950" indent="-285750" defTabSz="457200" eaLnBrk="0" hangingPunct="0">
                        <a:spcBef>
                          <a:spcPct val="20000"/>
                        </a:spcBef>
                        <a:defRPr sz="2400">
                          <a:solidFill>
                            <a:schemeClr val="tx1"/>
                          </a:solidFill>
                          <a:latin typeface="Helvetica" panose="020B0604020202020204" pitchFamily="34" charset="0"/>
                          <a:ea typeface="MS PGothic" panose="020B0600070205080204" pitchFamily="34" charset="-128"/>
                        </a:defRPr>
                      </a:lvl2pPr>
                      <a:lvl3pPr marL="1143000" indent="-228600" defTabSz="457200" eaLnBrk="0" hangingPunct="0">
                        <a:spcBef>
                          <a:spcPct val="20000"/>
                        </a:spcBef>
                        <a:defRPr sz="2000">
                          <a:solidFill>
                            <a:schemeClr val="tx1"/>
                          </a:solidFill>
                          <a:latin typeface="Helvetica" panose="020B0604020202020204" pitchFamily="34" charset="0"/>
                          <a:ea typeface="MS PGothic" panose="020B0600070205080204" pitchFamily="34" charset="-128"/>
                        </a:defRPr>
                      </a:lvl3pPr>
                      <a:lvl4pPr marL="16002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4pPr>
                      <a:lvl5pPr marL="20574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Helvetica" panose="020B0604020202020204" pitchFamily="34" charset="0"/>
                          <a:ea typeface="MS PGothic" panose="020B0600070205080204" pitchFamily="34" charset="-128"/>
                        </a:rPr>
                        <a:t>TDD</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39763">
                <a:tc>
                  <a:txBody>
                    <a:bodyPr/>
                    <a:lstStyle>
                      <a:lvl1pPr defTabSz="457200" eaLnBrk="0" hangingPunct="0">
                        <a:spcBef>
                          <a:spcPct val="20000"/>
                        </a:spcBef>
                        <a:defRPr sz="2800">
                          <a:solidFill>
                            <a:schemeClr val="tx1"/>
                          </a:solidFill>
                          <a:latin typeface="Helvetica" panose="020B0604020202020204" pitchFamily="34" charset="0"/>
                          <a:ea typeface="MS PGothic" panose="020B0600070205080204" pitchFamily="34" charset="-128"/>
                        </a:defRPr>
                      </a:lvl1pPr>
                      <a:lvl2pPr marL="742950" indent="-285750" defTabSz="457200" eaLnBrk="0" hangingPunct="0">
                        <a:spcBef>
                          <a:spcPct val="20000"/>
                        </a:spcBef>
                        <a:defRPr sz="2400">
                          <a:solidFill>
                            <a:schemeClr val="tx1"/>
                          </a:solidFill>
                          <a:latin typeface="Helvetica" panose="020B0604020202020204" pitchFamily="34" charset="0"/>
                          <a:ea typeface="MS PGothic" panose="020B0600070205080204" pitchFamily="34" charset="-128"/>
                        </a:defRPr>
                      </a:lvl2pPr>
                      <a:lvl3pPr marL="1143000" indent="-228600" defTabSz="457200" eaLnBrk="0" hangingPunct="0">
                        <a:spcBef>
                          <a:spcPct val="20000"/>
                        </a:spcBef>
                        <a:defRPr sz="2000">
                          <a:solidFill>
                            <a:schemeClr val="tx1"/>
                          </a:solidFill>
                          <a:latin typeface="Helvetica" panose="020B0604020202020204" pitchFamily="34" charset="0"/>
                          <a:ea typeface="MS PGothic" panose="020B0600070205080204" pitchFamily="34" charset="-128"/>
                        </a:defRPr>
                      </a:lvl3pPr>
                      <a:lvl4pPr marL="16002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4pPr>
                      <a:lvl5pPr marL="20574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Helvetica" panose="020B0604020202020204" pitchFamily="34" charset="0"/>
                          <a:ea typeface="MS PGothic" panose="020B0600070205080204" pitchFamily="34" charset="-128"/>
                        </a:rPr>
                        <a:t>Write 10s of lines, run, hit bug: break out debugger</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defTabSz="457200" eaLnBrk="0" hangingPunct="0">
                        <a:spcBef>
                          <a:spcPct val="20000"/>
                        </a:spcBef>
                        <a:defRPr sz="2800">
                          <a:solidFill>
                            <a:schemeClr val="tx1"/>
                          </a:solidFill>
                          <a:latin typeface="Helvetica" panose="020B0604020202020204" pitchFamily="34" charset="0"/>
                          <a:ea typeface="MS PGothic" panose="020B0600070205080204" pitchFamily="34" charset="-128"/>
                        </a:defRPr>
                      </a:lvl1pPr>
                      <a:lvl2pPr marL="742950" indent="-285750" defTabSz="457200" eaLnBrk="0" hangingPunct="0">
                        <a:spcBef>
                          <a:spcPct val="20000"/>
                        </a:spcBef>
                        <a:defRPr sz="2400">
                          <a:solidFill>
                            <a:schemeClr val="tx1"/>
                          </a:solidFill>
                          <a:latin typeface="Helvetica" panose="020B0604020202020204" pitchFamily="34" charset="0"/>
                          <a:ea typeface="MS PGothic" panose="020B0600070205080204" pitchFamily="34" charset="-128"/>
                        </a:defRPr>
                      </a:lvl2pPr>
                      <a:lvl3pPr marL="1143000" indent="-228600" defTabSz="457200" eaLnBrk="0" hangingPunct="0">
                        <a:spcBef>
                          <a:spcPct val="20000"/>
                        </a:spcBef>
                        <a:defRPr sz="2000">
                          <a:solidFill>
                            <a:schemeClr val="tx1"/>
                          </a:solidFill>
                          <a:latin typeface="Helvetica" panose="020B0604020202020204" pitchFamily="34" charset="0"/>
                          <a:ea typeface="MS PGothic" panose="020B0600070205080204" pitchFamily="34" charset="-128"/>
                        </a:defRPr>
                      </a:lvl3pPr>
                      <a:lvl4pPr marL="16002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4pPr>
                      <a:lvl5pPr marL="20574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Helvetica" panose="020B0604020202020204" pitchFamily="34" charset="0"/>
                          <a:ea typeface="MS PGothic" panose="020B0600070205080204" pitchFamily="34" charset="-128"/>
                        </a:rPr>
                        <a:t>Write a few lines, with test first; know immediately if broken</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639763">
                <a:tc>
                  <a:txBody>
                    <a:bodyPr/>
                    <a:lstStyle>
                      <a:lvl1pPr defTabSz="457200" eaLnBrk="0" hangingPunct="0">
                        <a:spcBef>
                          <a:spcPct val="20000"/>
                        </a:spcBef>
                        <a:defRPr sz="2800">
                          <a:solidFill>
                            <a:schemeClr val="tx1"/>
                          </a:solidFill>
                          <a:latin typeface="Helvetica" panose="020B0604020202020204" pitchFamily="34" charset="0"/>
                          <a:ea typeface="MS PGothic" panose="020B0600070205080204" pitchFamily="34" charset="-128"/>
                        </a:defRPr>
                      </a:lvl1pPr>
                      <a:lvl2pPr marL="742950" indent="-285750" defTabSz="457200" eaLnBrk="0" hangingPunct="0">
                        <a:spcBef>
                          <a:spcPct val="20000"/>
                        </a:spcBef>
                        <a:defRPr sz="2400">
                          <a:solidFill>
                            <a:schemeClr val="tx1"/>
                          </a:solidFill>
                          <a:latin typeface="Helvetica" panose="020B0604020202020204" pitchFamily="34" charset="0"/>
                          <a:ea typeface="MS PGothic" panose="020B0600070205080204" pitchFamily="34" charset="-128"/>
                        </a:defRPr>
                      </a:lvl2pPr>
                      <a:lvl3pPr marL="1143000" indent="-228600" defTabSz="457200" eaLnBrk="0" hangingPunct="0">
                        <a:spcBef>
                          <a:spcPct val="20000"/>
                        </a:spcBef>
                        <a:defRPr sz="2000">
                          <a:solidFill>
                            <a:schemeClr val="tx1"/>
                          </a:solidFill>
                          <a:latin typeface="Helvetica" panose="020B0604020202020204" pitchFamily="34" charset="0"/>
                          <a:ea typeface="MS PGothic" panose="020B0600070205080204" pitchFamily="34" charset="-128"/>
                        </a:defRPr>
                      </a:lvl3pPr>
                      <a:lvl4pPr marL="16002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4pPr>
                      <a:lvl5pPr marL="20574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Helvetica" panose="020B0604020202020204" pitchFamily="34" charset="0"/>
                          <a:ea typeface="MS PGothic" panose="020B0600070205080204" pitchFamily="34" charset="-128"/>
                        </a:rPr>
                        <a:t>Insert </a:t>
                      </a:r>
                      <a:r>
                        <a:rPr kumimoji="0" lang="en-US" altLang="en-US" sz="1800" b="0" i="0" u="none" strike="noStrike" cap="none" normalizeH="0" baseline="0" dirty="0" err="1" smtClean="0">
                          <a:ln>
                            <a:noFill/>
                          </a:ln>
                          <a:solidFill>
                            <a:srgbClr val="000000"/>
                          </a:solidFill>
                          <a:effectLst/>
                          <a:latin typeface="Helvetica" panose="020B0604020202020204" pitchFamily="34" charset="0"/>
                          <a:ea typeface="MS PGothic" panose="020B0600070205080204" pitchFamily="34" charset="-128"/>
                        </a:rPr>
                        <a:t>printf’</a:t>
                      </a:r>
                      <a:r>
                        <a:rPr kumimoji="0" lang="en-US" altLang="ja-JP" sz="1800" b="0" i="0" u="none" strike="noStrike" cap="none" normalizeH="0" baseline="0" dirty="0" err="1" smtClean="0">
                          <a:ln>
                            <a:noFill/>
                          </a:ln>
                          <a:solidFill>
                            <a:srgbClr val="000000"/>
                          </a:solidFill>
                          <a:effectLst/>
                          <a:latin typeface="Helvetica" panose="020B0604020202020204" pitchFamily="34" charset="0"/>
                          <a:ea typeface="MS PGothic" panose="020B0600070205080204" pitchFamily="34" charset="-128"/>
                        </a:rPr>
                        <a:t>s</a:t>
                      </a:r>
                      <a:r>
                        <a:rPr kumimoji="0" lang="en-US" altLang="ja-JP" sz="1800" b="0" i="0" u="none" strike="noStrike" cap="none" normalizeH="0" baseline="0" dirty="0" smtClean="0">
                          <a:ln>
                            <a:noFill/>
                          </a:ln>
                          <a:solidFill>
                            <a:srgbClr val="000000"/>
                          </a:solidFill>
                          <a:effectLst/>
                          <a:latin typeface="Helvetica" panose="020B0604020202020204" pitchFamily="34" charset="0"/>
                          <a:ea typeface="MS PGothic" panose="020B0600070205080204" pitchFamily="34" charset="-128"/>
                        </a:rPr>
                        <a:t> to print variables while running repeatedly</a:t>
                      </a:r>
                      <a:endParaRPr kumimoji="0" lang="en-US" altLang="en-US" sz="1800" b="0" i="0" u="none" strike="noStrike" cap="none" normalizeH="0" baseline="0" dirty="0" smtClean="0">
                        <a:ln>
                          <a:noFill/>
                        </a:ln>
                        <a:solidFill>
                          <a:srgbClr val="000000"/>
                        </a:solidFill>
                        <a:effectLst/>
                        <a:latin typeface="Helvetica" panose="020B0604020202020204" pitchFamily="34" charset="0"/>
                        <a:ea typeface="MS PGothic" panose="020B0600070205080204" pitchFamily="34"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defTabSz="457200" eaLnBrk="0" hangingPunct="0">
                        <a:spcBef>
                          <a:spcPct val="20000"/>
                        </a:spcBef>
                        <a:defRPr sz="2800">
                          <a:solidFill>
                            <a:schemeClr val="tx1"/>
                          </a:solidFill>
                          <a:latin typeface="Helvetica" panose="020B0604020202020204" pitchFamily="34" charset="0"/>
                          <a:ea typeface="MS PGothic" panose="020B0600070205080204" pitchFamily="34" charset="-128"/>
                        </a:defRPr>
                      </a:lvl1pPr>
                      <a:lvl2pPr marL="742950" indent="-285750" defTabSz="457200" eaLnBrk="0" hangingPunct="0">
                        <a:spcBef>
                          <a:spcPct val="20000"/>
                        </a:spcBef>
                        <a:defRPr sz="2400">
                          <a:solidFill>
                            <a:schemeClr val="tx1"/>
                          </a:solidFill>
                          <a:latin typeface="Helvetica" panose="020B0604020202020204" pitchFamily="34" charset="0"/>
                          <a:ea typeface="MS PGothic" panose="020B0600070205080204" pitchFamily="34" charset="-128"/>
                        </a:defRPr>
                      </a:lvl2pPr>
                      <a:lvl3pPr marL="1143000" indent="-228600" defTabSz="457200" eaLnBrk="0" hangingPunct="0">
                        <a:spcBef>
                          <a:spcPct val="20000"/>
                        </a:spcBef>
                        <a:defRPr sz="2000">
                          <a:solidFill>
                            <a:schemeClr val="tx1"/>
                          </a:solidFill>
                          <a:latin typeface="Helvetica" panose="020B0604020202020204" pitchFamily="34" charset="0"/>
                          <a:ea typeface="MS PGothic" panose="020B0600070205080204" pitchFamily="34" charset="-128"/>
                        </a:defRPr>
                      </a:lvl3pPr>
                      <a:lvl4pPr marL="16002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4pPr>
                      <a:lvl5pPr marL="20574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Helvetica" panose="020B0604020202020204" pitchFamily="34" charset="0"/>
                          <a:ea typeface="MS PGothic" panose="020B0600070205080204" pitchFamily="34" charset="-128"/>
                        </a:rPr>
                        <a:t>Test short pieces of code using expectations</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639763">
                <a:tc>
                  <a:txBody>
                    <a:bodyPr/>
                    <a:lstStyle>
                      <a:lvl1pPr defTabSz="457200" eaLnBrk="0" hangingPunct="0">
                        <a:spcBef>
                          <a:spcPct val="20000"/>
                        </a:spcBef>
                        <a:defRPr sz="2800">
                          <a:solidFill>
                            <a:schemeClr val="tx1"/>
                          </a:solidFill>
                          <a:latin typeface="Helvetica" panose="020B0604020202020204" pitchFamily="34" charset="0"/>
                          <a:ea typeface="MS PGothic" panose="020B0600070205080204" pitchFamily="34" charset="-128"/>
                        </a:defRPr>
                      </a:lvl1pPr>
                      <a:lvl2pPr marL="742950" indent="-285750" defTabSz="457200" eaLnBrk="0" hangingPunct="0">
                        <a:spcBef>
                          <a:spcPct val="20000"/>
                        </a:spcBef>
                        <a:defRPr sz="2400">
                          <a:solidFill>
                            <a:schemeClr val="tx1"/>
                          </a:solidFill>
                          <a:latin typeface="Helvetica" panose="020B0604020202020204" pitchFamily="34" charset="0"/>
                          <a:ea typeface="MS PGothic" panose="020B0600070205080204" pitchFamily="34" charset="-128"/>
                        </a:defRPr>
                      </a:lvl2pPr>
                      <a:lvl3pPr marL="1143000" indent="-228600" defTabSz="457200" eaLnBrk="0" hangingPunct="0">
                        <a:spcBef>
                          <a:spcPct val="20000"/>
                        </a:spcBef>
                        <a:defRPr sz="2000">
                          <a:solidFill>
                            <a:schemeClr val="tx1"/>
                          </a:solidFill>
                          <a:latin typeface="Helvetica" panose="020B0604020202020204" pitchFamily="34" charset="0"/>
                          <a:ea typeface="MS PGothic" panose="020B0600070205080204" pitchFamily="34" charset="-128"/>
                        </a:defRPr>
                      </a:lvl3pPr>
                      <a:lvl4pPr marL="16002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4pPr>
                      <a:lvl5pPr marL="20574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Helvetica" panose="020B0604020202020204" pitchFamily="34" charset="0"/>
                          <a:ea typeface="MS PGothic" panose="020B0600070205080204" pitchFamily="34" charset="-128"/>
                        </a:rPr>
                        <a:t>Stop in debugger, tweak/set variables to control code path </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defTabSz="457200" eaLnBrk="0" hangingPunct="0">
                        <a:spcBef>
                          <a:spcPct val="20000"/>
                        </a:spcBef>
                        <a:defRPr sz="2800">
                          <a:solidFill>
                            <a:schemeClr val="tx1"/>
                          </a:solidFill>
                          <a:latin typeface="Helvetica" panose="020B0604020202020204" pitchFamily="34" charset="0"/>
                          <a:ea typeface="MS PGothic" panose="020B0600070205080204" pitchFamily="34" charset="-128"/>
                        </a:defRPr>
                      </a:lvl1pPr>
                      <a:lvl2pPr marL="742950" indent="-285750" defTabSz="457200" eaLnBrk="0" hangingPunct="0">
                        <a:spcBef>
                          <a:spcPct val="20000"/>
                        </a:spcBef>
                        <a:defRPr sz="2400">
                          <a:solidFill>
                            <a:schemeClr val="tx1"/>
                          </a:solidFill>
                          <a:latin typeface="Helvetica" panose="020B0604020202020204" pitchFamily="34" charset="0"/>
                          <a:ea typeface="MS PGothic" panose="020B0600070205080204" pitchFamily="34" charset="-128"/>
                        </a:defRPr>
                      </a:lvl2pPr>
                      <a:lvl3pPr marL="1143000" indent="-228600" defTabSz="457200" eaLnBrk="0" hangingPunct="0">
                        <a:spcBef>
                          <a:spcPct val="20000"/>
                        </a:spcBef>
                        <a:defRPr sz="2000">
                          <a:solidFill>
                            <a:schemeClr val="tx1"/>
                          </a:solidFill>
                          <a:latin typeface="Helvetica" panose="020B0604020202020204" pitchFamily="34" charset="0"/>
                          <a:ea typeface="MS PGothic" panose="020B0600070205080204" pitchFamily="34" charset="-128"/>
                        </a:defRPr>
                      </a:lvl3pPr>
                      <a:lvl4pPr marL="16002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4pPr>
                      <a:lvl5pPr marL="20574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Helvetica" panose="020B0604020202020204" pitchFamily="34" charset="0"/>
                          <a:ea typeface="MS PGothic" panose="020B0600070205080204" pitchFamily="34" charset="-128"/>
                        </a:rPr>
                        <a:t>Use </a:t>
                      </a:r>
                      <a:r>
                        <a:rPr kumimoji="0" lang="en-US" altLang="en-US" sz="1800" b="0" i="0" u="none" strike="noStrike" cap="none" normalizeH="0" baseline="0" dirty="0" smtClean="0">
                          <a:ln>
                            <a:noFill/>
                          </a:ln>
                          <a:solidFill>
                            <a:srgbClr val="000000"/>
                          </a:solidFill>
                          <a:effectLst/>
                          <a:latin typeface="Helvetica" panose="020B0604020202020204" pitchFamily="34" charset="0"/>
                          <a:ea typeface="MS PGothic" panose="020B0600070205080204" pitchFamily="34" charset="-128"/>
                        </a:rPr>
                        <a:t>mocks and </a:t>
                      </a:r>
                      <a:r>
                        <a:rPr kumimoji="0" lang="en-US" altLang="en-US" sz="1800" b="0" i="0" u="none" strike="noStrike" cap="none" normalizeH="0" baseline="0" dirty="0" smtClean="0">
                          <a:ln>
                            <a:noFill/>
                          </a:ln>
                          <a:solidFill>
                            <a:srgbClr val="000000"/>
                          </a:solidFill>
                          <a:effectLst/>
                          <a:latin typeface="Helvetica" panose="020B0604020202020204" pitchFamily="34" charset="0"/>
                          <a:ea typeface="MS PGothic" panose="020B0600070205080204" pitchFamily="34" charset="-128"/>
                        </a:rPr>
                        <a:t>stubs to control code path</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639763">
                <a:tc>
                  <a:txBody>
                    <a:bodyPr/>
                    <a:lstStyle>
                      <a:lvl1pPr defTabSz="457200" eaLnBrk="0" hangingPunct="0">
                        <a:spcBef>
                          <a:spcPct val="20000"/>
                        </a:spcBef>
                        <a:defRPr sz="2800">
                          <a:solidFill>
                            <a:schemeClr val="tx1"/>
                          </a:solidFill>
                          <a:latin typeface="Helvetica" panose="020B0604020202020204" pitchFamily="34" charset="0"/>
                          <a:ea typeface="MS PGothic" panose="020B0600070205080204" pitchFamily="34" charset="-128"/>
                        </a:defRPr>
                      </a:lvl1pPr>
                      <a:lvl2pPr marL="742950" indent="-285750" defTabSz="457200" eaLnBrk="0" hangingPunct="0">
                        <a:spcBef>
                          <a:spcPct val="20000"/>
                        </a:spcBef>
                        <a:defRPr sz="2400">
                          <a:solidFill>
                            <a:schemeClr val="tx1"/>
                          </a:solidFill>
                          <a:latin typeface="Helvetica" panose="020B0604020202020204" pitchFamily="34" charset="0"/>
                          <a:ea typeface="MS PGothic" panose="020B0600070205080204" pitchFamily="34" charset="-128"/>
                        </a:defRPr>
                      </a:lvl2pPr>
                      <a:lvl3pPr marL="1143000" indent="-228600" defTabSz="457200" eaLnBrk="0" hangingPunct="0">
                        <a:spcBef>
                          <a:spcPct val="20000"/>
                        </a:spcBef>
                        <a:defRPr sz="2000">
                          <a:solidFill>
                            <a:schemeClr val="tx1"/>
                          </a:solidFill>
                          <a:latin typeface="Helvetica" panose="020B0604020202020204" pitchFamily="34" charset="0"/>
                          <a:ea typeface="MS PGothic" panose="020B0600070205080204" pitchFamily="34" charset="-128"/>
                        </a:defRPr>
                      </a:lvl3pPr>
                      <a:lvl4pPr marL="16002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4pPr>
                      <a:lvl5pPr marL="20574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Helvetica" panose="020B0604020202020204" pitchFamily="34" charset="0"/>
                          <a:ea typeface="MS PGothic" panose="020B0600070205080204" pitchFamily="34" charset="-128"/>
                        </a:rPr>
                        <a:t>Darn, I thought for sure I fixed it, now have to do this all again</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defTabSz="457200" eaLnBrk="0" hangingPunct="0">
                        <a:spcBef>
                          <a:spcPct val="20000"/>
                        </a:spcBef>
                        <a:defRPr sz="2800">
                          <a:solidFill>
                            <a:schemeClr val="tx1"/>
                          </a:solidFill>
                          <a:latin typeface="Helvetica" panose="020B0604020202020204" pitchFamily="34" charset="0"/>
                          <a:ea typeface="MS PGothic" panose="020B0600070205080204" pitchFamily="34" charset="-128"/>
                        </a:defRPr>
                      </a:lvl1pPr>
                      <a:lvl2pPr marL="742950" indent="-285750" defTabSz="457200" eaLnBrk="0" hangingPunct="0">
                        <a:spcBef>
                          <a:spcPct val="20000"/>
                        </a:spcBef>
                        <a:defRPr sz="2400">
                          <a:solidFill>
                            <a:schemeClr val="tx1"/>
                          </a:solidFill>
                          <a:latin typeface="Helvetica" panose="020B0604020202020204" pitchFamily="34" charset="0"/>
                          <a:ea typeface="MS PGothic" panose="020B0600070205080204" pitchFamily="34" charset="-128"/>
                        </a:defRPr>
                      </a:lvl2pPr>
                      <a:lvl3pPr marL="1143000" indent="-228600" defTabSz="457200" eaLnBrk="0" hangingPunct="0">
                        <a:spcBef>
                          <a:spcPct val="20000"/>
                        </a:spcBef>
                        <a:defRPr sz="2000">
                          <a:solidFill>
                            <a:schemeClr val="tx1"/>
                          </a:solidFill>
                          <a:latin typeface="Helvetica" panose="020B0604020202020204" pitchFamily="34" charset="0"/>
                          <a:ea typeface="MS PGothic" panose="020B0600070205080204" pitchFamily="34" charset="-128"/>
                        </a:defRPr>
                      </a:lvl3pPr>
                      <a:lvl4pPr marL="16002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4pPr>
                      <a:lvl5pPr marL="20574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Helvetica" panose="020B0604020202020204" pitchFamily="34" charset="0"/>
                          <a:ea typeface="MS PGothic" panose="020B0600070205080204" pitchFamily="34" charset="-128"/>
                        </a:rPr>
                        <a:t>Re-run test automatically</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bl>
          </a:graphicData>
        </a:graphic>
      </p:graphicFrame>
      <p:sp>
        <p:nvSpPr>
          <p:cNvPr id="5" name="TextBox 4"/>
          <p:cNvSpPr txBox="1">
            <a:spLocks noChangeArrowheads="1"/>
          </p:cNvSpPr>
          <p:nvPr/>
        </p:nvSpPr>
        <p:spPr bwMode="auto">
          <a:xfrm>
            <a:off x="304800" y="4495800"/>
            <a:ext cx="7924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Arial" panose="020B0604020202020204" pitchFamily="34" charset="0"/>
              <a:buChar char="•"/>
            </a:pPr>
            <a:r>
              <a:rPr lang="en-US" altLang="en-US" dirty="0">
                <a:latin typeface="Helvetica" panose="020B0604020202020204" pitchFamily="34" charset="0"/>
              </a:rPr>
              <a:t> Lesson 1: TDD uses same skills &amp; techniques as conventional </a:t>
            </a:r>
            <a:r>
              <a:rPr lang="en-US" altLang="en-US" dirty="0" smtClean="0">
                <a:latin typeface="Helvetica" panose="020B0604020202020204" pitchFamily="34" charset="0"/>
              </a:rPr>
              <a:t>debugging - but </a:t>
            </a:r>
            <a:r>
              <a:rPr lang="en-US" altLang="en-US" dirty="0">
                <a:latin typeface="Helvetica" panose="020B0604020202020204" pitchFamily="34" charset="0"/>
              </a:rPr>
              <a:t>more productive (FIRST)</a:t>
            </a:r>
          </a:p>
          <a:p>
            <a:pPr eaLnBrk="1" hangingPunct="1">
              <a:buFont typeface="Arial" panose="020B0604020202020204" pitchFamily="34" charset="0"/>
              <a:buChar char="•"/>
            </a:pPr>
            <a:endParaRPr lang="en-US" altLang="en-US" dirty="0">
              <a:latin typeface="Helvetica" panose="020B0604020202020204" pitchFamily="34" charset="0"/>
            </a:endParaRPr>
          </a:p>
          <a:p>
            <a:pPr eaLnBrk="1" hangingPunct="1">
              <a:buFont typeface="Arial" panose="020B0604020202020204" pitchFamily="34" charset="0"/>
              <a:buChar char="•"/>
            </a:pPr>
            <a:r>
              <a:rPr lang="en-US" altLang="en-US" dirty="0">
                <a:latin typeface="Helvetica" panose="020B0604020202020204" pitchFamily="34" charset="0"/>
              </a:rPr>
              <a:t> Lesson 2: writing tests </a:t>
            </a:r>
            <a:r>
              <a:rPr lang="en-US" altLang="en-US" i="1" dirty="0">
                <a:latin typeface="Helvetica" panose="020B0604020202020204" pitchFamily="34" charset="0"/>
              </a:rPr>
              <a:t>before </a:t>
            </a:r>
            <a:r>
              <a:rPr lang="en-US" altLang="en-US" dirty="0">
                <a:latin typeface="Helvetica" panose="020B0604020202020204" pitchFamily="34" charset="0"/>
              </a:rPr>
              <a:t>code takes </a:t>
            </a:r>
            <a:r>
              <a:rPr lang="en-US" altLang="en-US" i="1" dirty="0">
                <a:latin typeface="Helvetica" panose="020B0604020202020204" pitchFamily="34" charset="0"/>
              </a:rPr>
              <a:t>more time </a:t>
            </a:r>
            <a:r>
              <a:rPr lang="en-US" altLang="en-US" dirty="0">
                <a:latin typeface="Helvetica" panose="020B0604020202020204" pitchFamily="34" charset="0"/>
              </a:rPr>
              <a:t>up-front, but often </a:t>
            </a:r>
            <a:r>
              <a:rPr lang="en-US" altLang="en-US" i="1" dirty="0">
                <a:latin typeface="Helvetica" panose="020B0604020202020204" pitchFamily="34" charset="0"/>
              </a:rPr>
              <a:t>less time </a:t>
            </a:r>
            <a:r>
              <a:rPr lang="en-US" altLang="en-US" dirty="0">
                <a:latin typeface="Helvetica" panose="020B0604020202020204" pitchFamily="34" charset="0"/>
              </a:rPr>
              <a:t>overall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r>
              <a:rPr lang="en-US" altLang="en-US" smtClean="0"/>
              <a:t>TDD Summary</a:t>
            </a:r>
          </a:p>
        </p:txBody>
      </p:sp>
      <p:sp>
        <p:nvSpPr>
          <p:cNvPr id="3" name="Content Placeholder 2"/>
          <p:cNvSpPr>
            <a:spLocks noGrp="1"/>
          </p:cNvSpPr>
          <p:nvPr>
            <p:ph idx="1"/>
          </p:nvPr>
        </p:nvSpPr>
        <p:spPr/>
        <p:txBody>
          <a:bodyPr/>
          <a:lstStyle/>
          <a:p>
            <a:r>
              <a:rPr lang="en-US" altLang="en-US" dirty="0" smtClean="0">
                <a:solidFill>
                  <a:srgbClr val="FF0000"/>
                </a:solidFill>
              </a:rPr>
              <a:t>Red </a:t>
            </a:r>
            <a:r>
              <a:rPr lang="en-US" altLang="en-US" dirty="0" smtClean="0"/>
              <a:t>– </a:t>
            </a:r>
            <a:r>
              <a:rPr lang="en-US" altLang="en-US" dirty="0" smtClean="0">
                <a:solidFill>
                  <a:srgbClr val="008000"/>
                </a:solidFill>
              </a:rPr>
              <a:t>Green </a:t>
            </a:r>
            <a:r>
              <a:rPr lang="en-US" altLang="en-US" dirty="0" smtClean="0"/>
              <a:t>– Refactor, and always have working code</a:t>
            </a:r>
          </a:p>
          <a:p>
            <a:r>
              <a:rPr lang="en-US" altLang="en-US" dirty="0" smtClean="0"/>
              <a:t>Test </a:t>
            </a:r>
            <a:r>
              <a:rPr lang="en-US" altLang="en-US" i="1" dirty="0" smtClean="0"/>
              <a:t>one </a:t>
            </a:r>
            <a:r>
              <a:rPr lang="en-US" altLang="en-US" dirty="0" smtClean="0"/>
              <a:t>behavior at a time, using seams</a:t>
            </a:r>
          </a:p>
          <a:p>
            <a:r>
              <a:rPr lang="en-US" altLang="en-US" dirty="0" smtClean="0"/>
              <a:t>Use </a:t>
            </a:r>
            <a:r>
              <a:rPr lang="en-US" altLang="en-US" sz="2800" dirty="0" smtClean="0">
                <a:solidFill>
                  <a:srgbClr val="333399"/>
                </a:solidFill>
                <a:latin typeface="Lucida Sans Typewriter" panose="020B0509030504030204" pitchFamily="49" charset="0"/>
              </a:rPr>
              <a:t>it </a:t>
            </a:r>
            <a:r>
              <a:rPr lang="ja-JP" altLang="en-US" dirty="0" smtClean="0"/>
              <a:t>“</a:t>
            </a:r>
            <a:r>
              <a:rPr lang="en-US" altLang="ja-JP" dirty="0" smtClean="0"/>
              <a:t>placeholders</a:t>
            </a:r>
            <a:r>
              <a:rPr lang="ja-JP" altLang="en-US" dirty="0" smtClean="0"/>
              <a:t>”</a:t>
            </a:r>
            <a:r>
              <a:rPr lang="en-US" altLang="ja-JP" dirty="0" smtClean="0"/>
              <a:t> or </a:t>
            </a:r>
            <a:r>
              <a:rPr lang="en-US" altLang="ja-JP" sz="2800" dirty="0" smtClean="0">
                <a:solidFill>
                  <a:srgbClr val="333399"/>
                </a:solidFill>
                <a:latin typeface="Lucida Sans Typewriter" panose="020B0509030504030204" pitchFamily="49" charset="0"/>
              </a:rPr>
              <a:t>pending</a:t>
            </a:r>
            <a:r>
              <a:rPr lang="en-US" altLang="ja-JP" dirty="0" smtClean="0"/>
              <a:t> to note tests you know you’ll need</a:t>
            </a:r>
          </a:p>
          <a:p>
            <a:r>
              <a:rPr lang="en-US" altLang="en-US" dirty="0" smtClean="0"/>
              <a:t>Read &amp; understand coverage reports</a:t>
            </a:r>
          </a:p>
          <a:p>
            <a:r>
              <a:rPr lang="ja-JP" altLang="en-US" dirty="0" smtClean="0"/>
              <a:t>“</a:t>
            </a:r>
            <a:r>
              <a:rPr lang="en-US" altLang="ja-JP" dirty="0" smtClean="0"/>
              <a:t>Defense in depth</a:t>
            </a:r>
            <a:r>
              <a:rPr lang="ja-JP" altLang="en-US" dirty="0" smtClean="0"/>
              <a:t>”</a:t>
            </a:r>
            <a:r>
              <a:rPr lang="en-US" altLang="ja-JP" dirty="0" smtClean="0"/>
              <a:t>: don’t rely too heavily on any </a:t>
            </a:r>
            <a:r>
              <a:rPr lang="en-US" altLang="ja-JP" i="1" dirty="0" smtClean="0"/>
              <a:t>one </a:t>
            </a:r>
            <a:r>
              <a:rPr lang="en-US" altLang="ja-JP" dirty="0" smtClean="0"/>
              <a:t>kind of test</a:t>
            </a:r>
          </a:p>
          <a:p>
            <a:pPr lvl="1"/>
            <a:r>
              <a:rPr lang="en-US" altLang="en-US" dirty="0" smtClean="0"/>
              <a:t>They only hit what they are aiming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EB83669-77C5-4157-BA93-5DED24FB4FC7}" type="slidenum">
              <a:rPr lang="en-US" altLang="en-US" sz="1400">
                <a:latin typeface="Helvetica" panose="020B0604020202020204" pitchFamily="34" charset="0"/>
              </a:rPr>
              <a:pPr eaLnBrk="1" hangingPunct="1"/>
              <a:t>37</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23900" dirty="0">
                <a:solidFill>
                  <a:schemeClr val="bg1"/>
                </a:solidFill>
                <a:latin typeface="Arial Black"/>
                <a:ea typeface="+mn-ea"/>
                <a:cs typeface="Arial Black"/>
              </a:rPr>
              <a:t>END</a:t>
            </a:r>
          </a:p>
        </p:txBody>
      </p:sp>
      <p:sp>
        <p:nvSpPr>
          <p:cNvPr id="69635" name="Title 7"/>
          <p:cNvSpPr>
            <a:spLocks noGrp="1"/>
          </p:cNvSpPr>
          <p:nvPr>
            <p:ph type="ctrTitle"/>
          </p:nvPr>
        </p:nvSpPr>
        <p:spPr/>
        <p:txBody>
          <a:bodyPr/>
          <a:lstStyle/>
          <a:p>
            <a:endParaRPr lang="en-US" altLang="en-US" smtClean="0"/>
          </a:p>
        </p:txBody>
      </p:sp>
    </p:spTree>
    <p:extLst>
      <p:ext uri="{BB962C8B-B14F-4D97-AF65-F5344CB8AC3E}">
        <p14:creationId xmlns:p14="http://schemas.microsoft.com/office/powerpoint/2010/main" val="21607517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extBox 3"/>
          <p:cNvSpPr txBox="1">
            <a:spLocks noChangeArrowheads="1"/>
          </p:cNvSpPr>
          <p:nvPr/>
        </p:nvSpPr>
        <p:spPr bwMode="auto">
          <a:xfrm>
            <a:off x="1371600" y="3200400"/>
            <a:ext cx="75438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ln>
                  <a:solidFill>
                    <a:srgbClr val="000000"/>
                  </a:solidFill>
                </a:ln>
                <a:solidFill>
                  <a:srgbClr val="66FF33"/>
                </a:solidFill>
                <a:latin typeface="Helvetica" panose="020B0604020202020204" pitchFamily="34" charset="0"/>
              </a:rPr>
              <a:t>If you can stimulate a bug-causing condition in a debugger, you can capture it in a test</a:t>
            </a:r>
          </a:p>
        </p:txBody>
      </p:sp>
      <p:sp>
        <p:nvSpPr>
          <p:cNvPr id="52226" name="TextBox 4"/>
          <p:cNvSpPr txBox="1">
            <a:spLocks noChangeArrowheads="1"/>
          </p:cNvSpPr>
          <p:nvPr/>
        </p:nvSpPr>
        <p:spPr bwMode="auto">
          <a:xfrm>
            <a:off x="1371600" y="4532312"/>
            <a:ext cx="6705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99CC00"/>
                </a:solidFill>
                <a:latin typeface="Helvetica" panose="020B0604020202020204" pitchFamily="34" charset="0"/>
              </a:rPr>
              <a:t>Testing eliminates the need to use a debugger</a:t>
            </a:r>
          </a:p>
        </p:txBody>
      </p:sp>
      <p:sp>
        <p:nvSpPr>
          <p:cNvPr id="52227" name="TextBox 5"/>
          <p:cNvSpPr txBox="1">
            <a:spLocks noChangeArrowheads="1"/>
          </p:cNvSpPr>
          <p:nvPr/>
        </p:nvSpPr>
        <p:spPr bwMode="auto">
          <a:xfrm>
            <a:off x="1371600" y="5446713"/>
            <a:ext cx="77724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FF6699"/>
                </a:solidFill>
                <a:latin typeface="Helvetica" panose="020B0604020202020204" pitchFamily="34" charset="0"/>
              </a:rPr>
              <a:t>When you change your code, you need to change your tests as well</a:t>
            </a:r>
          </a:p>
        </p:txBody>
      </p:sp>
      <p:grpSp>
        <p:nvGrpSpPr>
          <p:cNvPr id="52228" name="Group 10"/>
          <p:cNvGrpSpPr>
            <a:grpSpLocks/>
          </p:cNvGrpSpPr>
          <p:nvPr/>
        </p:nvGrpSpPr>
        <p:grpSpPr bwMode="auto">
          <a:xfrm>
            <a:off x="960438" y="2209800"/>
            <a:ext cx="7802562" cy="954088"/>
            <a:chOff x="960651" y="1657609"/>
            <a:chExt cx="7802328" cy="714362"/>
          </a:xfrm>
        </p:grpSpPr>
        <p:sp>
          <p:nvSpPr>
            <p:cNvPr id="52234" name="TextBox 2"/>
            <p:cNvSpPr txBox="1">
              <a:spLocks noChangeArrowheads="1"/>
            </p:cNvSpPr>
            <p:nvPr/>
          </p:nvSpPr>
          <p:spPr bwMode="auto">
            <a:xfrm>
              <a:off x="1371600" y="1657609"/>
              <a:ext cx="7391379" cy="7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FF9900"/>
                  </a:solidFill>
                  <a:latin typeface="Helvetica" panose="020B0604020202020204" pitchFamily="34" charset="0"/>
                </a:rPr>
                <a:t>Even 100% test coverage is not a guarantee of being bug-free</a:t>
              </a:r>
            </a:p>
          </p:txBody>
        </p:sp>
        <p:sp>
          <p:nvSpPr>
            <p:cNvPr id="52235" name="Rectangle 6"/>
            <p:cNvSpPr>
              <a:spLocks noChangeArrowheads="1"/>
            </p:cNvSpPr>
            <p:nvPr/>
          </p:nvSpPr>
          <p:spPr bwMode="auto">
            <a:xfrm>
              <a:off x="960651" y="1809751"/>
              <a:ext cx="492428" cy="34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Helvetica" panose="020B0604020202020204" pitchFamily="34" charset="0"/>
                  <a:ea typeface="MS Gothic" panose="020B0609070205080204" pitchFamily="49" charset="-128"/>
                </a:rPr>
                <a:t>☐</a:t>
              </a:r>
              <a:endParaRPr lang="en-US" altLang="en-US">
                <a:latin typeface="Helvetica" panose="020B0604020202020204" pitchFamily="34" charset="0"/>
              </a:endParaRPr>
            </a:p>
          </p:txBody>
        </p:sp>
      </p:grpSp>
      <p:sp>
        <p:nvSpPr>
          <p:cNvPr id="52229" name="Rectangle 7"/>
          <p:cNvSpPr>
            <a:spLocks noChangeArrowheads="1"/>
          </p:cNvSpPr>
          <p:nvPr/>
        </p:nvSpPr>
        <p:spPr bwMode="auto">
          <a:xfrm>
            <a:off x="960438" y="33432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52230" name="Rectangle 8"/>
          <p:cNvSpPr>
            <a:spLocks noChangeArrowheads="1"/>
          </p:cNvSpPr>
          <p:nvPr/>
        </p:nvSpPr>
        <p:spPr bwMode="auto">
          <a:xfrm>
            <a:off x="960438" y="4589462"/>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latin typeface="MS Gothic" panose="020B0609070205080204" pitchFamily="49" charset="-128"/>
                <a:ea typeface="MS Gothic" panose="020B0609070205080204" pitchFamily="49" charset="-128"/>
              </a:rPr>
              <a:t>☐</a:t>
            </a:r>
            <a:endParaRPr lang="en-US" altLang="en-US" dirty="0"/>
          </a:p>
        </p:txBody>
      </p:sp>
      <p:sp>
        <p:nvSpPr>
          <p:cNvPr id="52231" name="Rectangle 9"/>
          <p:cNvSpPr>
            <a:spLocks noChangeArrowheads="1"/>
          </p:cNvSpPr>
          <p:nvPr/>
        </p:nvSpPr>
        <p:spPr bwMode="auto">
          <a:xfrm>
            <a:off x="947738" y="5534025"/>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52232"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48954BA-D549-4B80-923D-92C5936995FB}" type="slidenum">
              <a:rPr lang="en-US" altLang="en-US" sz="1400">
                <a:latin typeface="Helvetica" panose="020B0604020202020204" pitchFamily="34" charset="0"/>
              </a:rPr>
              <a:pPr eaLnBrk="1" hangingPunct="1"/>
              <a:t>38</a:t>
            </a:fld>
            <a:endParaRPr lang="en-US" altLang="en-US" sz="1400">
              <a:latin typeface="Helvetica" panose="020B0604020202020204" pitchFamily="34" charset="0"/>
            </a:endParaRPr>
          </a:p>
        </p:txBody>
      </p:sp>
      <p:sp>
        <p:nvSpPr>
          <p:cNvPr id="52233" name="TextBox 12"/>
          <p:cNvSpPr txBox="1">
            <a:spLocks noChangeArrowheads="1"/>
          </p:cNvSpPr>
          <p:nvPr/>
        </p:nvSpPr>
        <p:spPr bwMode="auto">
          <a:xfrm>
            <a:off x="685800" y="304800"/>
            <a:ext cx="6629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3200">
                <a:latin typeface="Helvetica" panose="020B0604020202020204" pitchFamily="34" charset="0"/>
              </a:rPr>
              <a:t>Which non-obvious statement about testing is FALSE?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EB83669-77C5-4157-BA93-5DED24FB4FC7}" type="slidenum">
              <a:rPr lang="en-US" altLang="en-US" sz="1400">
                <a:latin typeface="Helvetica" panose="020B0604020202020204" pitchFamily="34" charset="0"/>
              </a:rPr>
              <a:pPr eaLnBrk="1" hangingPunct="1"/>
              <a:t>39</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23900" dirty="0">
                <a:solidFill>
                  <a:schemeClr val="bg1"/>
                </a:solidFill>
                <a:latin typeface="Arial Black"/>
                <a:ea typeface="+mn-ea"/>
                <a:cs typeface="Arial Black"/>
              </a:rPr>
              <a:t>END</a:t>
            </a:r>
          </a:p>
        </p:txBody>
      </p:sp>
      <p:sp>
        <p:nvSpPr>
          <p:cNvPr id="69635" name="Title 7"/>
          <p:cNvSpPr>
            <a:spLocks noGrp="1"/>
          </p:cNvSpPr>
          <p:nvPr>
            <p:ph type="ctrTitle"/>
          </p:nvPr>
        </p:nvSpPr>
        <p:spPr/>
        <p:txBody>
          <a:bodyPr/>
          <a:lstStyle/>
          <a:p>
            <a:endParaRPr lang="en-US" altLang="en-US" smtClean="0"/>
          </a:p>
        </p:txBody>
      </p:sp>
    </p:spTree>
    <p:extLst>
      <p:ext uri="{BB962C8B-B14F-4D97-AF65-F5344CB8AC3E}">
        <p14:creationId xmlns:p14="http://schemas.microsoft.com/office/powerpoint/2010/main" val="3503711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lstStyle/>
          <a:p>
            <a:r>
              <a:rPr lang="en-US" altLang="en-US" smtClean="0"/>
              <a:t>    RSpec Cookery #1</a:t>
            </a:r>
          </a:p>
        </p:txBody>
      </p:sp>
      <p:sp>
        <p:nvSpPr>
          <p:cNvPr id="12290" name="Content Placeholder 2"/>
          <p:cNvSpPr>
            <a:spLocks noGrp="1"/>
          </p:cNvSpPr>
          <p:nvPr>
            <p:ph idx="1"/>
          </p:nvPr>
        </p:nvSpPr>
        <p:spPr/>
        <p:txBody>
          <a:bodyPr/>
          <a:lstStyle/>
          <a:p>
            <a:r>
              <a:rPr lang="en-US" altLang="en-US" smtClean="0"/>
              <a:t>Each spec should test </a:t>
            </a:r>
            <a:r>
              <a:rPr lang="en-US" altLang="en-US" i="1" smtClean="0"/>
              <a:t>just one behavior</a:t>
            </a:r>
          </a:p>
          <a:p>
            <a:r>
              <a:rPr lang="en-US" altLang="en-US" smtClean="0"/>
              <a:t>Use seams as needed to isolate that behavior</a:t>
            </a:r>
          </a:p>
          <a:p>
            <a:r>
              <a:rPr lang="en-US" altLang="en-US" smtClean="0"/>
              <a:t>Determine what type of expectation will </a:t>
            </a:r>
            <a:r>
              <a:rPr lang="en-US" altLang="ja-JP" smtClean="0"/>
              <a:t>check the behavior</a:t>
            </a:r>
          </a:p>
          <a:p>
            <a:r>
              <a:rPr lang="en-US" altLang="en-US" smtClean="0"/>
              <a:t>Write the test and make sure it fails </a:t>
            </a:r>
            <a:r>
              <a:rPr lang="en-US" altLang="en-US" i="1" smtClean="0"/>
              <a:t>for the right reason</a:t>
            </a:r>
          </a:p>
          <a:p>
            <a:r>
              <a:rPr lang="en-US" altLang="en-US" smtClean="0"/>
              <a:t>Add code until test is green</a:t>
            </a:r>
          </a:p>
          <a:p>
            <a:r>
              <a:rPr lang="en-US" altLang="en-US" smtClean="0"/>
              <a:t>Look for opportunities to refactor/beautify</a:t>
            </a:r>
          </a:p>
          <a:p>
            <a:endParaRPr lang="en-US" altLang="en-US" smtClean="0"/>
          </a:p>
        </p:txBody>
      </p:sp>
      <p:grpSp>
        <p:nvGrpSpPr>
          <p:cNvPr id="12291" name="Group 6"/>
          <p:cNvGrpSpPr>
            <a:grpSpLocks/>
          </p:cNvGrpSpPr>
          <p:nvPr/>
        </p:nvGrpSpPr>
        <p:grpSpPr bwMode="auto">
          <a:xfrm>
            <a:off x="381000" y="152400"/>
            <a:ext cx="1658937" cy="873125"/>
            <a:chOff x="1356626" y="152400"/>
            <a:chExt cx="1660096" cy="872934"/>
          </a:xfrm>
        </p:grpSpPr>
        <p:pic>
          <p:nvPicPr>
            <p:cNvPr id="12292" name="Picture 3"/>
            <p:cNvPicPr>
              <a:picLocks noChangeAspect="1"/>
            </p:cNvPicPr>
            <p:nvPr/>
          </p:nvPicPr>
          <p:blipFill>
            <a:blip r:embed="rId2">
              <a:extLst>
                <a:ext uri="{28A0092B-C50C-407E-A947-70E740481C1C}">
                  <a14:useLocalDpi xmlns:a14="http://schemas.microsoft.com/office/drawing/2010/main" val="0"/>
                </a:ext>
              </a:extLst>
            </a:blip>
            <a:srcRect l="923" t="1430" r="5673" b="10001"/>
            <a:stretch>
              <a:fillRect/>
            </a:stretch>
          </p:blipFill>
          <p:spPr bwMode="auto">
            <a:xfrm>
              <a:off x="1356626" y="152400"/>
              <a:ext cx="1660096" cy="872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1922299">
              <a:off x="1619050" y="297918"/>
              <a:ext cx="396945" cy="47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8" descr="manag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533400"/>
            <a:ext cx="2819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8" name="Title 1"/>
          <p:cNvSpPr>
            <a:spLocks noGrp="1"/>
          </p:cNvSpPr>
          <p:nvPr>
            <p:ph type="ctrTitle"/>
          </p:nvPr>
        </p:nvSpPr>
        <p:spPr>
          <a:xfrm>
            <a:off x="533400" y="3200400"/>
            <a:ext cx="8382000" cy="1470025"/>
          </a:xfrm>
        </p:spPr>
        <p:txBody>
          <a:bodyPr/>
          <a:lstStyle/>
          <a:p>
            <a:pPr eaLnBrk="1" hangingPunct="1"/>
            <a:r>
              <a:rPr lang="en-US" altLang="en-US" dirty="0" smtClean="0"/>
              <a:t>Plan-And-Document Perspective on Software Testing</a:t>
            </a:r>
            <a:br>
              <a:rPr lang="en-US" altLang="en-US" dirty="0" smtClean="0"/>
            </a:br>
            <a:r>
              <a:rPr lang="en-US" altLang="en-US" sz="2800" i="1" dirty="0" smtClean="0"/>
              <a:t>(Engineering Software as a Service §8.9)</a:t>
            </a:r>
            <a:endParaRPr lang="en-US" altLang="en-US" i="1" dirty="0" smtClean="0"/>
          </a:p>
        </p:txBody>
      </p:sp>
      <p:sp>
        <p:nvSpPr>
          <p:cNvPr id="5530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E21E724-0804-4080-9B3C-47F59D943CE3}" type="slidenum">
              <a:rPr lang="en-US" altLang="en-US" sz="1400">
                <a:latin typeface="Helvetica" panose="020B0604020202020204" pitchFamily="34" charset="0"/>
              </a:rPr>
              <a:pPr eaLnBrk="1" hangingPunct="1"/>
              <a:t>40</a:t>
            </a:fld>
            <a:endParaRPr lang="en-US" altLang="en-US" sz="1400">
              <a:latin typeface="Helvetica" panose="020B0604020202020204" pitchFamily="34" charset="0"/>
            </a:endParaRPr>
          </a:p>
        </p:txBody>
      </p:sp>
      <p:sp>
        <p:nvSpPr>
          <p:cNvPr id="55301" name="TextBox 5"/>
          <p:cNvSpPr txBox="1">
            <a:spLocks noChangeArrowheads="1"/>
          </p:cNvSpPr>
          <p:nvPr/>
        </p:nvSpPr>
        <p:spPr bwMode="auto">
          <a:xfrm>
            <a:off x="2743200" y="6248400"/>
            <a:ext cx="3657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latin typeface="Arial Narrow" panose="020B0606020202030204" pitchFamily="34" charset="0"/>
              </a:rPr>
              <a:t>© 2013 Armando Fox &amp; David Patterson, all rights reserved</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US" altLang="en-US" smtClean="0"/>
              <a:t>P&amp;D Testing?</a:t>
            </a:r>
          </a:p>
        </p:txBody>
      </p:sp>
      <p:sp>
        <p:nvSpPr>
          <p:cNvPr id="56322" name="Content Placeholder 2"/>
          <p:cNvSpPr>
            <a:spLocks noGrp="1"/>
          </p:cNvSpPr>
          <p:nvPr>
            <p:ph idx="1"/>
          </p:nvPr>
        </p:nvSpPr>
        <p:spPr/>
        <p:txBody>
          <a:bodyPr/>
          <a:lstStyle/>
          <a:p>
            <a:r>
              <a:rPr lang="en-US" altLang="en-US" smtClean="0"/>
              <a:t>BDD/TDD writes tests before code</a:t>
            </a:r>
          </a:p>
          <a:p>
            <a:pPr lvl="1"/>
            <a:r>
              <a:rPr lang="en-US" altLang="en-US" smtClean="0"/>
              <a:t>When do P&amp;D developers write tests?</a:t>
            </a:r>
          </a:p>
          <a:p>
            <a:r>
              <a:rPr lang="en-US" altLang="en-US" smtClean="0"/>
              <a:t>BDD/TDD starts from user stories</a:t>
            </a:r>
          </a:p>
          <a:p>
            <a:pPr lvl="1"/>
            <a:r>
              <a:rPr lang="en-US" altLang="en-US" smtClean="0"/>
              <a:t>Where do P&amp;D developers start?</a:t>
            </a:r>
          </a:p>
          <a:p>
            <a:r>
              <a:rPr lang="en-US" altLang="en-US" smtClean="0"/>
              <a:t>BDD/TDD developers write tests &amp; code</a:t>
            </a:r>
          </a:p>
          <a:p>
            <a:pPr lvl="1"/>
            <a:r>
              <a:rPr lang="en-US" altLang="en-US" smtClean="0"/>
              <a:t>Does P&amp;D use same or different people for testing and coding?</a:t>
            </a:r>
          </a:p>
          <a:p>
            <a:r>
              <a:rPr lang="en-US" altLang="en-US" smtClean="0"/>
              <a:t>What does the Testing Plan and Testing Documentation look like?</a:t>
            </a:r>
          </a:p>
        </p:txBody>
      </p:sp>
      <p:sp>
        <p:nvSpPr>
          <p:cNvPr id="5632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3ABE0C05-6850-427D-8DEB-FECF2F7048A6}" type="slidenum">
              <a:rPr lang="en-US" altLang="en-US" sz="1400">
                <a:latin typeface="Helvetica" panose="020B0604020202020204" pitchFamily="34" charset="0"/>
              </a:rPr>
              <a:pPr eaLnBrk="1" hangingPunct="1"/>
              <a:t>41</a:t>
            </a:fld>
            <a:endParaRPr lang="en-US" altLang="en-US" sz="14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4" descr="manager2.JPG"/>
          <p:cNvPicPr>
            <a:picLocks noChangeAspect="1"/>
          </p:cNvPicPr>
          <p:nvPr/>
        </p:nvPicPr>
        <p:blipFill rotWithShape="1">
          <a:blip r:embed="rId2">
            <a:extLst>
              <a:ext uri="{28A0092B-C50C-407E-A947-70E740481C1C}">
                <a14:useLocalDpi xmlns:a14="http://schemas.microsoft.com/office/drawing/2010/main" val="0"/>
              </a:ext>
            </a:extLst>
          </a:blip>
          <a:srcRect l="9846" r="-923"/>
          <a:stretch/>
        </p:blipFill>
        <p:spPr bwMode="auto">
          <a:xfrm>
            <a:off x="6324601" y="2209800"/>
            <a:ext cx="281940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Title 1"/>
          <p:cNvSpPr>
            <a:spLocks noGrp="1"/>
          </p:cNvSpPr>
          <p:nvPr>
            <p:ph type="title"/>
          </p:nvPr>
        </p:nvSpPr>
        <p:spPr/>
        <p:txBody>
          <a:bodyPr/>
          <a:lstStyle/>
          <a:p>
            <a:r>
              <a:rPr lang="en-US" altLang="en-US" smtClean="0"/>
              <a:t>P&amp;D Project Manager</a:t>
            </a:r>
          </a:p>
        </p:txBody>
      </p:sp>
      <p:sp>
        <p:nvSpPr>
          <p:cNvPr id="3" name="Content Placeholder 2"/>
          <p:cNvSpPr>
            <a:spLocks noGrp="1"/>
          </p:cNvSpPr>
          <p:nvPr>
            <p:ph idx="1"/>
          </p:nvPr>
        </p:nvSpPr>
        <p:spPr>
          <a:xfrm>
            <a:off x="304800" y="1371600"/>
            <a:ext cx="7086600" cy="4754563"/>
          </a:xfrm>
        </p:spPr>
        <p:txBody>
          <a:bodyPr/>
          <a:lstStyle/>
          <a:p>
            <a:r>
              <a:rPr lang="en-US" altLang="en-US" dirty="0" smtClean="0"/>
              <a:t>P&amp;D depends on </a:t>
            </a:r>
            <a:r>
              <a:rPr lang="en-US" altLang="en-US" dirty="0" smtClean="0">
                <a:solidFill>
                  <a:srgbClr val="0000FF"/>
                </a:solidFill>
              </a:rPr>
              <a:t>Project Managers</a:t>
            </a:r>
          </a:p>
          <a:p>
            <a:r>
              <a:rPr lang="en-US" altLang="en-US" dirty="0" smtClean="0"/>
              <a:t>Document project management plan</a:t>
            </a:r>
          </a:p>
          <a:p>
            <a:r>
              <a:rPr lang="en-US" altLang="en-US" dirty="0" smtClean="0"/>
              <a:t>Creates </a:t>
            </a:r>
            <a:r>
              <a:rPr lang="en-US" altLang="en-US" i="1" dirty="0" smtClean="0"/>
              <a:t>Software Requirements Specification </a:t>
            </a:r>
            <a:r>
              <a:rPr lang="en-US" altLang="en-US" dirty="0" smtClean="0"/>
              <a:t>(SRS)</a:t>
            </a:r>
          </a:p>
          <a:p>
            <a:pPr lvl="1"/>
            <a:r>
              <a:rPr lang="en-US" altLang="en-US" dirty="0" smtClean="0"/>
              <a:t>Can be 100s of pages</a:t>
            </a:r>
          </a:p>
          <a:p>
            <a:pPr lvl="1"/>
            <a:r>
              <a:rPr lang="en-US" altLang="en-US" dirty="0" smtClean="0"/>
              <a:t>IEEE standard to follow</a:t>
            </a:r>
          </a:p>
          <a:p>
            <a:r>
              <a:rPr lang="en-US" altLang="en-US" dirty="0" smtClean="0"/>
              <a:t>Must document Test Plan</a:t>
            </a:r>
          </a:p>
          <a:p>
            <a:pPr lvl="1"/>
            <a:r>
              <a:rPr lang="en-US" altLang="en-US" dirty="0" smtClean="0"/>
              <a:t>IEEE standard to follow</a:t>
            </a:r>
          </a:p>
          <a:p>
            <a:pPr lvl="1">
              <a:buFontTx/>
              <a:buNone/>
            </a:pPr>
            <a:endParaRPr lang="en-US" altLang="en-US" dirty="0" smtClean="0"/>
          </a:p>
        </p:txBody>
      </p:sp>
      <p:sp>
        <p:nvSpPr>
          <p:cNvPr id="5734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287CB25-94F7-44E6-A924-C3E538259F3D}" type="slidenum">
              <a:rPr lang="en-US" altLang="en-US" sz="1400">
                <a:latin typeface="Helvetica" panose="020B0604020202020204" pitchFamily="34" charset="0"/>
              </a:rPr>
              <a:pPr eaLnBrk="1" hangingPunct="1"/>
              <a:t>42</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69" name="Picture 4" descr="QA.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2781300"/>
            <a:ext cx="25146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0" name="Title 1"/>
          <p:cNvSpPr>
            <a:spLocks noGrp="1"/>
          </p:cNvSpPr>
          <p:nvPr>
            <p:ph type="title"/>
          </p:nvPr>
        </p:nvSpPr>
        <p:spPr/>
        <p:txBody>
          <a:bodyPr/>
          <a:lstStyle/>
          <a:p>
            <a:r>
              <a:rPr lang="en-US" altLang="en-US" smtClean="0"/>
              <a:t>P&amp;D Approach to Testing</a:t>
            </a:r>
          </a:p>
        </p:txBody>
      </p:sp>
      <p:sp>
        <p:nvSpPr>
          <p:cNvPr id="3" name="Content Placeholder 2"/>
          <p:cNvSpPr>
            <a:spLocks noGrp="1"/>
          </p:cNvSpPr>
          <p:nvPr>
            <p:ph idx="1"/>
          </p:nvPr>
        </p:nvSpPr>
        <p:spPr>
          <a:xfrm>
            <a:off x="304800" y="1371600"/>
            <a:ext cx="6858000" cy="4754563"/>
          </a:xfrm>
        </p:spPr>
        <p:txBody>
          <a:bodyPr/>
          <a:lstStyle/>
          <a:p>
            <a:r>
              <a:rPr lang="en-US" altLang="en-US" dirty="0" smtClean="0"/>
              <a:t>Manager divides SRS into programming units</a:t>
            </a:r>
          </a:p>
          <a:p>
            <a:r>
              <a:rPr lang="en-US" altLang="en-US" dirty="0" smtClean="0"/>
              <a:t>Developers code units</a:t>
            </a:r>
          </a:p>
          <a:p>
            <a:r>
              <a:rPr lang="en-US" altLang="en-US" dirty="0" smtClean="0"/>
              <a:t>Developers perform unit testing</a:t>
            </a:r>
          </a:p>
          <a:p>
            <a:r>
              <a:rPr lang="en-US" altLang="en-US" dirty="0" smtClean="0"/>
              <a:t>Separate Quality Assurance (QA) team does higher level tests:</a:t>
            </a:r>
          </a:p>
          <a:p>
            <a:pPr lvl="1"/>
            <a:r>
              <a:rPr lang="en-US" altLang="en-US" dirty="0" smtClean="0"/>
              <a:t>Module, Integration, System, Acceptance</a:t>
            </a:r>
          </a:p>
        </p:txBody>
      </p:sp>
      <p:sp>
        <p:nvSpPr>
          <p:cNvPr id="5837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A32253D-8E40-4EF3-980B-25AA2136AC60}" type="slidenum">
              <a:rPr lang="en-US" altLang="en-US" sz="1400">
                <a:latin typeface="Helvetica" panose="020B0604020202020204" pitchFamily="34" charset="0"/>
              </a:rPr>
              <a:pPr eaLnBrk="1" hangingPunct="1"/>
              <a:t>43</a:t>
            </a:fld>
            <a:endParaRPr lang="en-US" altLang="en-US" sz="14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r>
              <a:rPr lang="en-US" altLang="en-US" smtClean="0"/>
              <a:t>3 QA Integration Options</a:t>
            </a:r>
          </a:p>
        </p:txBody>
      </p:sp>
      <p:sp>
        <p:nvSpPr>
          <p:cNvPr id="3" name="Content Placeholder 2"/>
          <p:cNvSpPr>
            <a:spLocks noGrp="1"/>
          </p:cNvSpPr>
          <p:nvPr>
            <p:ph idx="1"/>
          </p:nvPr>
        </p:nvSpPr>
        <p:spPr>
          <a:xfrm>
            <a:off x="304800" y="1371600"/>
            <a:ext cx="7239000" cy="4754563"/>
          </a:xfrm>
        </p:spPr>
        <p:txBody>
          <a:bodyPr/>
          <a:lstStyle/>
          <a:p>
            <a:pPr marL="514350" indent="-514350">
              <a:buFont typeface="Helvetica" panose="020B0604020202020204" pitchFamily="34" charset="0"/>
              <a:buAutoNum type="arabicPeriod"/>
            </a:pPr>
            <a:r>
              <a:rPr lang="en-US" altLang="en-US" dirty="0" smtClean="0"/>
              <a:t>Top-down integration</a:t>
            </a:r>
          </a:p>
          <a:p>
            <a:pPr marL="914400" lvl="1" indent="-514350"/>
            <a:r>
              <a:rPr lang="en-US" altLang="en-US" dirty="0" smtClean="0"/>
              <a:t>Start at top of dependency graph</a:t>
            </a:r>
          </a:p>
          <a:p>
            <a:pPr marL="914400" lvl="1" indent="-514350"/>
            <a:r>
              <a:rPr lang="en-US" altLang="en-US" dirty="0" smtClean="0"/>
              <a:t>High-level functions (UI) work soon</a:t>
            </a:r>
          </a:p>
          <a:p>
            <a:pPr marL="914400" lvl="1" indent="-514350"/>
            <a:r>
              <a:rPr lang="en-US" altLang="en-US" dirty="0" smtClean="0"/>
              <a:t>Many stubs to get app to </a:t>
            </a:r>
            <a:r>
              <a:rPr lang="ja-JP" altLang="en-US" dirty="0" smtClean="0"/>
              <a:t>“</a:t>
            </a:r>
            <a:r>
              <a:rPr lang="en-US" altLang="ja-JP" dirty="0" smtClean="0"/>
              <a:t>work</a:t>
            </a:r>
            <a:r>
              <a:rPr lang="ja-JP" altLang="en-US" dirty="0" smtClean="0"/>
              <a:t>”</a:t>
            </a:r>
            <a:endParaRPr lang="en-US" altLang="ja-JP" dirty="0" smtClean="0"/>
          </a:p>
          <a:p>
            <a:pPr marL="514350" indent="-514350">
              <a:buFont typeface="Helvetica" panose="020B0604020202020204" pitchFamily="34" charset="0"/>
              <a:buAutoNum type="arabicPeriod"/>
            </a:pPr>
            <a:r>
              <a:rPr lang="en-US" altLang="en-US" dirty="0" smtClean="0"/>
              <a:t>Bottom-up integration</a:t>
            </a:r>
          </a:p>
          <a:p>
            <a:pPr marL="914400" lvl="1" indent="-514350"/>
            <a:r>
              <a:rPr lang="en-US" altLang="en-US" dirty="0" smtClean="0"/>
              <a:t>Start at bottom of dependency graph</a:t>
            </a:r>
          </a:p>
          <a:p>
            <a:pPr marL="914400" lvl="1" indent="-514350"/>
            <a:r>
              <a:rPr lang="en-US" altLang="en-US" dirty="0" smtClean="0"/>
              <a:t>No stubs, integrate everything in a module</a:t>
            </a:r>
          </a:p>
          <a:p>
            <a:pPr marL="914400" lvl="1" indent="-514350"/>
            <a:r>
              <a:rPr lang="en-US" altLang="en-US" dirty="0" smtClean="0"/>
              <a:t>Can’</a:t>
            </a:r>
            <a:r>
              <a:rPr lang="en-US" altLang="ja-JP" dirty="0" smtClean="0"/>
              <a:t>t see app working until all code written &amp; integrated</a:t>
            </a:r>
            <a:endParaRPr lang="en-US" altLang="en-US" dirty="0" smtClean="0"/>
          </a:p>
        </p:txBody>
      </p:sp>
      <p:sp>
        <p:nvSpPr>
          <p:cNvPr id="5939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0494399-1B5F-4699-8D48-9F047AE9CFAD}" type="slidenum">
              <a:rPr lang="en-US" altLang="en-US" sz="1400">
                <a:latin typeface="Helvetica" panose="020B0604020202020204" pitchFamily="34" charset="0"/>
              </a:rPr>
              <a:pPr eaLnBrk="1" hangingPunct="1"/>
              <a:t>44</a:t>
            </a:fld>
            <a:endParaRPr lang="en-US" altLang="en-US" sz="1400">
              <a:latin typeface="Helvetica" panose="020B0604020202020204" pitchFamily="34" charset="0"/>
            </a:endParaRPr>
          </a:p>
        </p:txBody>
      </p:sp>
      <p:pic>
        <p:nvPicPr>
          <p:cNvPr id="59396" name="Picture 4" descr="top.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1295400"/>
            <a:ext cx="1905000"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7" name="Picture 5" descr="Botto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4191000"/>
            <a:ext cx="1443038"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en-US" altLang="en-US" dirty="0" smtClean="0"/>
              <a:t>3 QA Integration Options</a:t>
            </a:r>
          </a:p>
        </p:txBody>
      </p:sp>
      <p:sp>
        <p:nvSpPr>
          <p:cNvPr id="60418" name="Content Placeholder 2"/>
          <p:cNvSpPr>
            <a:spLocks noGrp="1"/>
          </p:cNvSpPr>
          <p:nvPr>
            <p:ph idx="1"/>
          </p:nvPr>
        </p:nvSpPr>
        <p:spPr>
          <a:xfrm>
            <a:off x="304800" y="1371600"/>
            <a:ext cx="5715000" cy="4754563"/>
          </a:xfrm>
        </p:spPr>
        <p:txBody>
          <a:bodyPr/>
          <a:lstStyle/>
          <a:p>
            <a:pPr marL="514350" indent="-514350">
              <a:buFontTx/>
              <a:buNone/>
            </a:pPr>
            <a:r>
              <a:rPr lang="en-US" altLang="en-US" dirty="0" smtClean="0"/>
              <a:t>3. Sandwich integration</a:t>
            </a:r>
          </a:p>
          <a:p>
            <a:pPr marL="914400" lvl="1" indent="-514350"/>
            <a:r>
              <a:rPr lang="en-US" altLang="en-US" dirty="0" smtClean="0"/>
              <a:t>Best of both worlds?</a:t>
            </a:r>
          </a:p>
          <a:p>
            <a:pPr marL="914400" lvl="1" indent="-514350"/>
            <a:r>
              <a:rPr lang="en-US" altLang="en-US" dirty="0" smtClean="0"/>
              <a:t>Reduce stubs by integrating some units bottom up</a:t>
            </a:r>
          </a:p>
          <a:p>
            <a:pPr marL="914400" lvl="1" indent="-514350"/>
            <a:r>
              <a:rPr lang="en-US" altLang="en-US" dirty="0" smtClean="0"/>
              <a:t>Try to get UI operational by integrating some units top down</a:t>
            </a:r>
          </a:p>
        </p:txBody>
      </p:sp>
      <p:sp>
        <p:nvSpPr>
          <p:cNvPr id="6041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7D54781-88CE-48CF-A8A0-B31C40DAB015}" type="slidenum">
              <a:rPr lang="en-US" altLang="en-US" sz="1400">
                <a:latin typeface="Helvetica" panose="020B0604020202020204" pitchFamily="34" charset="0"/>
              </a:rPr>
              <a:pPr eaLnBrk="1" hangingPunct="1"/>
              <a:t>45</a:t>
            </a:fld>
            <a:endParaRPr lang="en-US" altLang="en-US" sz="1400">
              <a:latin typeface="Helvetica" panose="020B0604020202020204" pitchFamily="34" charset="0"/>
            </a:endParaRPr>
          </a:p>
        </p:txBody>
      </p:sp>
      <p:pic>
        <p:nvPicPr>
          <p:cNvPr id="60420" name="Picture 4" descr="Sandwich.WM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209800"/>
            <a:ext cx="3022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altLang="en-US" smtClean="0"/>
              <a:t>QA Team Testing </a:t>
            </a:r>
          </a:p>
        </p:txBody>
      </p:sp>
      <p:sp>
        <p:nvSpPr>
          <p:cNvPr id="3" name="Content Placeholder 2"/>
          <p:cNvSpPr>
            <a:spLocks noGrp="1"/>
          </p:cNvSpPr>
          <p:nvPr>
            <p:ph idx="1"/>
          </p:nvPr>
        </p:nvSpPr>
        <p:spPr/>
        <p:txBody>
          <a:bodyPr/>
          <a:lstStyle/>
          <a:p>
            <a:r>
              <a:rPr lang="en-US" altLang="en-US" dirty="0" smtClean="0"/>
              <a:t>Next QA Team does System Test</a:t>
            </a:r>
          </a:p>
          <a:p>
            <a:pPr lvl="1"/>
            <a:r>
              <a:rPr lang="en-US" altLang="en-US" dirty="0" smtClean="0"/>
              <a:t>Full app should work</a:t>
            </a:r>
          </a:p>
          <a:p>
            <a:pPr lvl="1"/>
            <a:r>
              <a:rPr lang="en-US" altLang="en-US" dirty="0" smtClean="0"/>
              <a:t>Test non-functional requirements (performance) + functional requirements (features in SRS)</a:t>
            </a:r>
          </a:p>
          <a:p>
            <a:r>
              <a:rPr lang="en-US" altLang="en-US" dirty="0" smtClean="0"/>
              <a:t>When is P&amp;D System Testing Done?</a:t>
            </a:r>
          </a:p>
          <a:p>
            <a:pPr lvl="1"/>
            <a:r>
              <a:rPr lang="en-US" altLang="en-US" dirty="0" smtClean="0"/>
              <a:t>Organization policy</a:t>
            </a:r>
          </a:p>
          <a:p>
            <a:pPr lvl="2"/>
            <a:r>
              <a:rPr lang="en-US" altLang="en-US" dirty="0" smtClean="0"/>
              <a:t>E.g., test coverage level (e.g. all statements)</a:t>
            </a:r>
          </a:p>
          <a:p>
            <a:pPr lvl="2"/>
            <a:r>
              <a:rPr lang="en-US" altLang="en-US" dirty="0" smtClean="0"/>
              <a:t>E.g., all inputs tested with good and bad data</a:t>
            </a:r>
          </a:p>
          <a:p>
            <a:r>
              <a:rPr lang="en-US" altLang="en-US" dirty="0" smtClean="0"/>
              <a:t>Final step: Customer or User Acceptance tests (UAT) - validation vs. verification</a:t>
            </a:r>
          </a:p>
        </p:txBody>
      </p:sp>
      <p:sp>
        <p:nvSpPr>
          <p:cNvPr id="6144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CAA10F4-B82F-45C4-871E-39090F3FF002}" type="slidenum">
              <a:rPr lang="en-US" altLang="en-US" sz="1400">
                <a:latin typeface="Helvetica" panose="020B0604020202020204" pitchFamily="34" charset="0"/>
              </a:rPr>
              <a:pPr eaLnBrk="1" hangingPunct="1"/>
              <a:t>46</a:t>
            </a:fld>
            <a:endParaRPr lang="en-US" altLang="en-US" sz="1400" dirty="0">
              <a:latin typeface="Helvetica" panose="020B0604020202020204" pitchFamily="34" charset="0"/>
            </a:endParaRPr>
          </a:p>
        </p:txBody>
      </p:sp>
      <p:pic>
        <p:nvPicPr>
          <p:cNvPr id="61444" name="Picture 5" descr="finish2.WM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3429000"/>
            <a:ext cx="1752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altLang="en-US" smtClean="0"/>
              <a:t>Limits of Testing</a:t>
            </a:r>
          </a:p>
        </p:txBody>
      </p:sp>
      <p:sp>
        <p:nvSpPr>
          <p:cNvPr id="62466" name="Content Placeholder 2"/>
          <p:cNvSpPr>
            <a:spLocks noGrp="1"/>
          </p:cNvSpPr>
          <p:nvPr>
            <p:ph idx="1"/>
          </p:nvPr>
        </p:nvSpPr>
        <p:spPr/>
        <p:txBody>
          <a:bodyPr/>
          <a:lstStyle/>
          <a:p>
            <a:r>
              <a:rPr lang="en-US" altLang="en-US" smtClean="0"/>
              <a:t>Program testing can be used to show the presence of bugs, but never to show their absence!</a:t>
            </a:r>
          </a:p>
          <a:p>
            <a:pPr lvl="1"/>
            <a:r>
              <a:rPr lang="en-US" altLang="en-US" smtClean="0"/>
              <a:t>Edsger W. Dijkstra</a:t>
            </a:r>
          </a:p>
          <a:p>
            <a:pPr lvl="1">
              <a:buFontTx/>
              <a:buNone/>
            </a:pPr>
            <a:endParaRPr lang="en-US" altLang="en-US" smtClean="0"/>
          </a:p>
          <a:p>
            <a:pPr lvl="1">
              <a:buFontTx/>
              <a:buNone/>
            </a:pPr>
            <a:r>
              <a:rPr lang="en-US" altLang="en-US" sz="2000" smtClean="0"/>
              <a:t>(received the 1972 Turing Award for</a:t>
            </a:r>
          </a:p>
          <a:p>
            <a:pPr lvl="1">
              <a:buFontTx/>
              <a:buNone/>
            </a:pPr>
            <a:r>
              <a:rPr lang="en-US" altLang="en-US" sz="2000" smtClean="0"/>
              <a:t>fundamental contributions to </a:t>
            </a:r>
          </a:p>
          <a:p>
            <a:pPr lvl="1">
              <a:buFontTx/>
              <a:buNone/>
            </a:pPr>
            <a:r>
              <a:rPr lang="en-US" altLang="en-US" sz="2000" smtClean="0"/>
              <a:t>developing programming languages)</a:t>
            </a:r>
          </a:p>
        </p:txBody>
      </p:sp>
      <p:sp>
        <p:nvSpPr>
          <p:cNvPr id="6246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D98816E-FAAC-449C-9EA7-1B703874CA07}" type="slidenum">
              <a:rPr lang="en-US" altLang="en-US" sz="1400">
                <a:latin typeface="Helvetica" panose="020B0604020202020204" pitchFamily="34" charset="0"/>
              </a:rPr>
              <a:pPr eaLnBrk="1" hangingPunct="1"/>
              <a:t>47</a:t>
            </a:fld>
            <a:endParaRPr lang="en-US" altLang="en-US" sz="1400">
              <a:latin typeface="Helvetica" panose="020B0604020202020204" pitchFamily="34" charset="0"/>
            </a:endParaRPr>
          </a:p>
        </p:txBody>
      </p:sp>
      <p:pic>
        <p:nvPicPr>
          <p:cNvPr id="62468" name="Picture 4" descr="Edsger_Wybe_Dijkstra_Larg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2590800"/>
            <a:ext cx="2895600"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0" y="5943600"/>
            <a:ext cx="2362200" cy="415925"/>
          </a:xfrm>
          <a:prstGeom prst="rect">
            <a:avLst/>
          </a:prstGeom>
          <a:noFill/>
        </p:spPr>
        <p:txBody>
          <a:bodyPr>
            <a:spAutoFit/>
          </a:bodyPr>
          <a:lstStyle/>
          <a:p>
            <a:pPr>
              <a:defRPr/>
            </a:pPr>
            <a:r>
              <a:rPr lang="en-US" sz="1050" dirty="0">
                <a:latin typeface="Arial" pitchFamily="1" charset="0"/>
                <a:ea typeface="ＭＳ Ｐゴシック" pitchFamily="1" charset="-128"/>
                <a:cs typeface="ＭＳ Ｐゴシック" pitchFamily="1" charset="-128"/>
              </a:rPr>
              <a:t>(Photo by Hamilton Richards. Used by permission under CC-BY-SA-3.0.)</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r>
              <a:rPr lang="en-US" altLang="en-US" smtClean="0"/>
              <a:t>Formal Methods</a:t>
            </a:r>
          </a:p>
        </p:txBody>
      </p:sp>
      <p:sp>
        <p:nvSpPr>
          <p:cNvPr id="3" name="Content Placeholder 2"/>
          <p:cNvSpPr>
            <a:spLocks noGrp="1"/>
          </p:cNvSpPr>
          <p:nvPr>
            <p:ph idx="1"/>
          </p:nvPr>
        </p:nvSpPr>
        <p:spPr>
          <a:xfrm>
            <a:off x="228600" y="1219200"/>
            <a:ext cx="7696200" cy="4754563"/>
          </a:xfrm>
        </p:spPr>
        <p:txBody>
          <a:bodyPr/>
          <a:lstStyle/>
          <a:p>
            <a:r>
              <a:rPr lang="en-US" altLang="en-US" dirty="0" smtClean="0"/>
              <a:t>Start with formal specification &amp; prove program behavior follows spec. </a:t>
            </a:r>
          </a:p>
          <a:p>
            <a:pPr marL="514350" indent="-514350">
              <a:buFont typeface="+mj-lt"/>
              <a:buAutoNum type="arabicPeriod"/>
            </a:pPr>
            <a:r>
              <a:rPr lang="en-US" altLang="en-US" dirty="0" smtClean="0"/>
              <a:t>Human does proof</a:t>
            </a:r>
          </a:p>
          <a:p>
            <a:pPr marL="514350" indent="-514350">
              <a:buFont typeface="+mj-lt"/>
              <a:buAutoNum type="arabicPeriod"/>
            </a:pPr>
            <a:r>
              <a:rPr lang="en-US" altLang="en-US" dirty="0" smtClean="0"/>
              <a:t>Computer via automatic theorem proving</a:t>
            </a:r>
          </a:p>
          <a:p>
            <a:pPr marL="914400" lvl="1" indent="-514350"/>
            <a:r>
              <a:rPr lang="en-US" altLang="en-US" dirty="0" smtClean="0"/>
              <a:t>Uses inference + logical axioms to produce proofs from scratch</a:t>
            </a:r>
          </a:p>
          <a:p>
            <a:pPr marL="514350" indent="-514350">
              <a:buFont typeface="+mj-lt"/>
              <a:buAutoNum type="arabicPeriod"/>
            </a:pPr>
            <a:r>
              <a:rPr lang="en-US" altLang="en-US" dirty="0" smtClean="0"/>
              <a:t>Computer via model checking</a:t>
            </a:r>
          </a:p>
          <a:p>
            <a:pPr marL="914400" lvl="1" indent="-514350"/>
            <a:r>
              <a:rPr lang="en-US" altLang="en-US" dirty="0" smtClean="0"/>
              <a:t>Verifies selected properties by exhaustive search of all possible states that a system could enter during execution</a:t>
            </a:r>
          </a:p>
        </p:txBody>
      </p:sp>
      <p:sp>
        <p:nvSpPr>
          <p:cNvPr id="6349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7247224D-CB60-4666-8539-6C9BF010AE36}" type="slidenum">
              <a:rPr lang="en-US" altLang="en-US" sz="1400">
                <a:latin typeface="Helvetica" panose="020B0604020202020204" pitchFamily="34" charset="0"/>
              </a:rPr>
              <a:pPr eaLnBrk="1" hangingPunct="1"/>
              <a:t>48</a:t>
            </a:fld>
            <a:endParaRPr lang="en-US" altLang="en-US" sz="1400">
              <a:latin typeface="Helvetica" panose="020B0604020202020204" pitchFamily="34" charset="0"/>
            </a:endParaRPr>
          </a:p>
        </p:txBody>
      </p:sp>
      <p:pic>
        <p:nvPicPr>
          <p:cNvPr id="63492" name="Picture 4" descr="robot.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3048000"/>
            <a:ext cx="1981200"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r>
              <a:rPr lang="en-US" altLang="en-US" smtClean="0"/>
              <a:t>Formal Methods</a:t>
            </a:r>
          </a:p>
        </p:txBody>
      </p:sp>
      <p:sp>
        <p:nvSpPr>
          <p:cNvPr id="52227" name="Content Placeholder 2"/>
          <p:cNvSpPr>
            <a:spLocks noGrp="1"/>
          </p:cNvSpPr>
          <p:nvPr>
            <p:ph idx="1"/>
          </p:nvPr>
        </p:nvSpPr>
        <p:spPr>
          <a:xfrm>
            <a:off x="304800" y="1371600"/>
            <a:ext cx="8077200" cy="4754563"/>
          </a:xfrm>
        </p:spPr>
        <p:txBody>
          <a:bodyPr/>
          <a:lstStyle/>
          <a:p>
            <a:r>
              <a:rPr lang="en-US" altLang="en-US" dirty="0" smtClean="0"/>
              <a:t>Computationally expensive, so use when</a:t>
            </a:r>
          </a:p>
          <a:p>
            <a:pPr lvl="1"/>
            <a:r>
              <a:rPr lang="en-US" altLang="en-US" dirty="0" smtClean="0"/>
              <a:t>Small, fixed function</a:t>
            </a:r>
          </a:p>
          <a:p>
            <a:pPr lvl="1"/>
            <a:r>
              <a:rPr lang="en-US" altLang="en-US" dirty="0" smtClean="0"/>
              <a:t>Expensive to repair, very hard to test</a:t>
            </a:r>
          </a:p>
          <a:p>
            <a:pPr lvl="1"/>
            <a:r>
              <a:rPr lang="en-US" altLang="en-US" dirty="0" smtClean="0"/>
              <a:t>E.g. Network protocols, safety critical SW</a:t>
            </a:r>
          </a:p>
          <a:p>
            <a:r>
              <a:rPr lang="en-US" altLang="en-US" dirty="0" smtClean="0"/>
              <a:t>Biggest: OS kernel </a:t>
            </a:r>
            <a:br>
              <a:rPr lang="en-US" altLang="en-US" dirty="0" smtClean="0"/>
            </a:br>
            <a:r>
              <a:rPr lang="en-US" altLang="en-US" dirty="0" smtClean="0"/>
              <a:t>10K LOC @ $500/LOC </a:t>
            </a:r>
          </a:p>
          <a:p>
            <a:pPr lvl="1"/>
            <a:r>
              <a:rPr lang="en-US" altLang="en-US" dirty="0" smtClean="0"/>
              <a:t>NASA SW $80/LOC</a:t>
            </a:r>
          </a:p>
          <a:p>
            <a:r>
              <a:rPr lang="en-US" altLang="en-US" dirty="0" smtClean="0"/>
              <a:t>This course: rapidly changing SW (SaaS), easy to repair, easy to test </a:t>
            </a:r>
            <a:br>
              <a:rPr lang="en-US" altLang="en-US" dirty="0" smtClean="0"/>
            </a:br>
            <a:r>
              <a:rPr lang="en-US" altLang="en-US" dirty="0" smtClean="0"/>
              <a:t>=&gt; no formal methods</a:t>
            </a:r>
          </a:p>
        </p:txBody>
      </p:sp>
      <p:sp>
        <p:nvSpPr>
          <p:cNvPr id="6553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256FEF8-A172-424A-8956-B9974769CA34}" type="slidenum">
              <a:rPr lang="en-US" altLang="en-US" sz="1400">
                <a:latin typeface="Helvetica" panose="020B0604020202020204" pitchFamily="34" charset="0"/>
              </a:rPr>
              <a:pPr eaLnBrk="1" hangingPunct="1"/>
              <a:t>49</a:t>
            </a:fld>
            <a:endParaRPr lang="en-US" altLang="en-US" sz="1400">
              <a:latin typeface="Helvetica" panose="020B0604020202020204" pitchFamily="34" charset="0"/>
            </a:endParaRPr>
          </a:p>
        </p:txBody>
      </p:sp>
      <p:pic>
        <p:nvPicPr>
          <p:cNvPr id="65540" name="Picture 5" descr="cobr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3124200"/>
            <a:ext cx="3657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2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2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22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222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22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2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152400" y="1828800"/>
            <a:ext cx="4876800" cy="3581400"/>
            <a:chOff x="152400" y="1828800"/>
            <a:chExt cx="4876800" cy="3581400"/>
          </a:xfrm>
        </p:grpSpPr>
        <p:sp>
          <p:nvSpPr>
            <p:cNvPr id="8" name="Rounded Rectangle 7"/>
            <p:cNvSpPr>
              <a:spLocks noChangeArrowheads="1"/>
            </p:cNvSpPr>
            <p:nvPr/>
          </p:nvSpPr>
          <p:spPr bwMode="auto">
            <a:xfrm>
              <a:off x="304800" y="4953000"/>
              <a:ext cx="4343400" cy="457200"/>
            </a:xfrm>
            <a:prstGeom prst="roundRect">
              <a:avLst>
                <a:gd name="adj" fmla="val 16667"/>
              </a:avLst>
            </a:prstGeom>
            <a:solidFill>
              <a:srgbClr val="E6E6E6"/>
            </a:solidFill>
            <a:ln w="9525">
              <a:solidFill>
                <a:srgbClr val="B6DCDF"/>
              </a:solidFill>
              <a:round/>
              <a:headEnd/>
              <a:tailEnd/>
            </a:ln>
            <a:effectLst>
              <a:outerShdw blurRad="40000" dist="23000" dir="5400000" rotWithShape="0">
                <a:srgbClr val="808080">
                  <a:alpha val="34999"/>
                </a:srgbClr>
              </a:outerShdw>
            </a:effectLst>
          </p:spPr>
          <p:txBody>
            <a:bodyPr anchor="ctr"/>
            <a:lstStyle/>
            <a:p>
              <a:pPr algn="ctr">
                <a:defRPr/>
              </a:pPr>
              <a:endParaRPr lang="en-US">
                <a:solidFill>
                  <a:srgbClr val="FFFFFF"/>
                </a:solidFill>
                <a:latin typeface="+mn-lt"/>
                <a:ea typeface="ＭＳ Ｐゴシック" charset="0"/>
                <a:cs typeface="ＭＳ Ｐゴシック" charset="0"/>
              </a:endParaRPr>
            </a:p>
          </p:txBody>
        </p:sp>
        <p:sp>
          <p:nvSpPr>
            <p:cNvPr id="7" name="Rounded Rectangle 6"/>
            <p:cNvSpPr>
              <a:spLocks noChangeArrowheads="1"/>
            </p:cNvSpPr>
            <p:nvPr/>
          </p:nvSpPr>
          <p:spPr bwMode="auto">
            <a:xfrm>
              <a:off x="152400" y="1828800"/>
              <a:ext cx="4876800" cy="1219200"/>
            </a:xfrm>
            <a:prstGeom prst="roundRect">
              <a:avLst>
                <a:gd name="adj" fmla="val 16667"/>
              </a:avLst>
            </a:prstGeom>
            <a:solidFill>
              <a:srgbClr val="E6E6E6"/>
            </a:solidFill>
            <a:ln w="9525">
              <a:solidFill>
                <a:srgbClr val="B6DCDF"/>
              </a:solidFill>
              <a:round/>
              <a:headEnd/>
              <a:tailEnd/>
            </a:ln>
            <a:effectLst>
              <a:outerShdw blurRad="40000" dist="23000" dir="5400000" rotWithShape="0">
                <a:srgbClr val="808080">
                  <a:alpha val="34999"/>
                </a:srgbClr>
              </a:outerShdw>
            </a:effectLst>
          </p:spPr>
          <p:txBody>
            <a:bodyPr anchor="ctr"/>
            <a:lstStyle/>
            <a:p>
              <a:pPr algn="ctr">
                <a:defRPr/>
              </a:pPr>
              <a:endParaRPr lang="en-US">
                <a:solidFill>
                  <a:srgbClr val="FFFFFF"/>
                </a:solidFill>
                <a:latin typeface="+mn-lt"/>
                <a:ea typeface="ＭＳ Ｐゴシック" charset="0"/>
                <a:cs typeface="ＭＳ Ｐゴシック" charset="0"/>
              </a:endParaRPr>
            </a:p>
          </p:txBody>
        </p:sp>
      </p:grpSp>
      <p:grpSp>
        <p:nvGrpSpPr>
          <p:cNvPr id="3" name="Group 5"/>
          <p:cNvGrpSpPr>
            <a:grpSpLocks/>
          </p:cNvGrpSpPr>
          <p:nvPr/>
        </p:nvGrpSpPr>
        <p:grpSpPr bwMode="auto">
          <a:xfrm>
            <a:off x="5867400" y="1447800"/>
            <a:ext cx="2590800" cy="1147763"/>
            <a:chOff x="5867400" y="1447800"/>
            <a:chExt cx="2590800" cy="1147465"/>
          </a:xfrm>
        </p:grpSpPr>
        <p:sp>
          <p:nvSpPr>
            <p:cNvPr id="4" name="Rounded Rectangular Callout 3"/>
            <p:cNvSpPr>
              <a:spLocks noChangeArrowheads="1"/>
            </p:cNvSpPr>
            <p:nvPr/>
          </p:nvSpPr>
          <p:spPr bwMode="auto">
            <a:xfrm>
              <a:off x="5867400" y="1447800"/>
              <a:ext cx="2590800" cy="380901"/>
            </a:xfrm>
            <a:prstGeom prst="wedgeRoundRectCallout">
              <a:avLst>
                <a:gd name="adj1" fmla="val 1273"/>
                <a:gd name="adj2" fmla="val 127866"/>
                <a:gd name="adj3" fmla="val 16667"/>
              </a:avLst>
            </a:prstGeom>
            <a:gradFill rotWithShape="1">
              <a:gsLst>
                <a:gs pos="0">
                  <a:srgbClr val="CBFFFF"/>
                </a:gs>
                <a:gs pos="100000">
                  <a:srgbClr val="B5E5E9"/>
                </a:gs>
              </a:gsLst>
              <a:lin ang="5400000"/>
            </a:gra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rgbClr val="FFFFFF"/>
                </a:solidFill>
                <a:latin typeface="+mn-lt"/>
                <a:ea typeface="ＭＳ Ｐゴシック" charset="0"/>
                <a:cs typeface="ＭＳ Ｐゴシック" charset="0"/>
              </a:endParaRPr>
            </a:p>
          </p:txBody>
        </p:sp>
        <p:sp>
          <p:nvSpPr>
            <p:cNvPr id="13318" name="TextBox 4"/>
            <p:cNvSpPr txBox="1">
              <a:spLocks noChangeArrowheads="1"/>
            </p:cNvSpPr>
            <p:nvPr/>
          </p:nvSpPr>
          <p:spPr bwMode="auto">
            <a:xfrm>
              <a:off x="6019800" y="2133600"/>
              <a:ext cx="2438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t>Optional!</a:t>
              </a:r>
            </a:p>
          </p:txBody>
        </p:sp>
      </p:grpSp>
      <p:sp>
        <p:nvSpPr>
          <p:cNvPr id="13315" name="Title 1"/>
          <p:cNvSpPr>
            <a:spLocks noGrp="1"/>
          </p:cNvSpPr>
          <p:nvPr>
            <p:ph type="title"/>
          </p:nvPr>
        </p:nvSpPr>
        <p:spPr/>
        <p:txBody>
          <a:bodyPr/>
          <a:lstStyle/>
          <a:p>
            <a:r>
              <a:rPr lang="en-US" altLang="en-US" dirty="0" smtClean="0"/>
              <a:t>Test Techniques </a:t>
            </a:r>
            <a:r>
              <a:rPr lang="en-US" altLang="en-US" dirty="0"/>
              <a:t>W</a:t>
            </a:r>
            <a:r>
              <a:rPr lang="en-US" altLang="en-US" dirty="0" smtClean="0"/>
              <a:t>e Know</a:t>
            </a:r>
          </a:p>
        </p:txBody>
      </p:sp>
      <p:sp>
        <p:nvSpPr>
          <p:cNvPr id="13316" name="Content Placeholder 2"/>
          <p:cNvSpPr>
            <a:spLocks noGrp="1"/>
          </p:cNvSpPr>
          <p:nvPr>
            <p:ph idx="1"/>
          </p:nvPr>
        </p:nvSpPr>
        <p:spPr/>
        <p:txBody>
          <a:bodyPr/>
          <a:lstStyle/>
          <a:p>
            <a:pPr marL="0" indent="0">
              <a:spcBef>
                <a:spcPct val="0"/>
              </a:spcBef>
              <a:buFontTx/>
              <a:buNone/>
            </a:pPr>
            <a:r>
              <a:rPr lang="en-US" altLang="en-US" sz="2400" dirty="0" err="1" smtClean="0">
                <a:solidFill>
                  <a:schemeClr val="bg2"/>
                </a:solidFill>
                <a:latin typeface="Lucida Sans Typewriter" panose="020B0509030504030204" pitchFamily="49" charset="0"/>
              </a:rPr>
              <a:t>obj</a:t>
            </a:r>
            <a:r>
              <a:rPr lang="en-US" altLang="en-US" sz="2400" dirty="0" err="1" smtClean="0">
                <a:solidFill>
                  <a:schemeClr val="accent2"/>
                </a:solidFill>
                <a:latin typeface="Lucida Sans Typewriter" panose="020B0509030504030204" pitchFamily="49" charset="0"/>
              </a:rPr>
              <a:t>.should_receive</a:t>
            </a:r>
            <a:r>
              <a:rPr lang="en-US" altLang="en-US" sz="2400" dirty="0" smtClean="0">
                <a:solidFill>
                  <a:schemeClr val="accent2"/>
                </a:solidFill>
                <a:latin typeface="Lucida Sans Typewriter" panose="020B0509030504030204" pitchFamily="49" charset="0"/>
              </a:rPr>
              <a:t>(</a:t>
            </a:r>
            <a:r>
              <a:rPr lang="en-US" altLang="en-US" sz="2400" dirty="0" smtClean="0">
                <a:solidFill>
                  <a:schemeClr val="bg2"/>
                </a:solidFill>
                <a:latin typeface="Lucida Sans Typewriter" panose="020B0509030504030204" pitchFamily="49" charset="0"/>
              </a:rPr>
              <a:t>a</a:t>
            </a:r>
            <a:r>
              <a:rPr lang="en-US" altLang="en-US" sz="2400" dirty="0" smtClean="0">
                <a:solidFill>
                  <a:schemeClr val="accent2"/>
                </a:solidFill>
                <a:latin typeface="Lucida Sans Typewriter" panose="020B0509030504030204" pitchFamily="49" charset="0"/>
              </a:rPr>
              <a:t>).with(</a:t>
            </a:r>
            <a:r>
              <a:rPr lang="en-US" altLang="en-US" sz="2400" dirty="0" smtClean="0">
                <a:solidFill>
                  <a:schemeClr val="bg2"/>
                </a:solidFill>
                <a:latin typeface="Lucida Sans Typewriter" panose="020B0509030504030204" pitchFamily="49" charset="0"/>
              </a:rPr>
              <a:t>b</a:t>
            </a:r>
            <a:r>
              <a:rPr lang="en-US" altLang="en-US" sz="2400" dirty="0" smtClean="0">
                <a:solidFill>
                  <a:schemeClr val="accent2"/>
                </a:solidFill>
                <a:latin typeface="Lucida Sans Typewriter" panose="020B0509030504030204" pitchFamily="49" charset="0"/>
              </a:rPr>
              <a:t>).</a:t>
            </a:r>
            <a:r>
              <a:rPr lang="en-US" altLang="en-US" sz="2400" dirty="0" err="1" smtClean="0">
                <a:solidFill>
                  <a:schemeClr val="accent2"/>
                </a:solidFill>
                <a:latin typeface="Lucida Sans Typewriter" panose="020B0509030504030204" pitchFamily="49" charset="0"/>
              </a:rPr>
              <a:t>and_return</a:t>
            </a:r>
            <a:r>
              <a:rPr lang="en-US" altLang="en-US" sz="2400" dirty="0" smtClean="0">
                <a:solidFill>
                  <a:schemeClr val="accent2"/>
                </a:solidFill>
                <a:latin typeface="Lucida Sans Typewriter" panose="020B0509030504030204" pitchFamily="49" charset="0"/>
              </a:rPr>
              <a:t>(</a:t>
            </a:r>
            <a:r>
              <a:rPr lang="en-US" altLang="en-US" sz="2400" dirty="0" smtClean="0">
                <a:solidFill>
                  <a:schemeClr val="bg2"/>
                </a:solidFill>
                <a:latin typeface="Lucida Sans Typewriter" panose="020B0509030504030204" pitchFamily="49" charset="0"/>
              </a:rPr>
              <a:t>c</a:t>
            </a:r>
            <a:r>
              <a:rPr lang="en-US" altLang="en-US" sz="2400" dirty="0" smtClean="0">
                <a:solidFill>
                  <a:schemeClr val="accent2"/>
                </a:solidFill>
                <a:latin typeface="Lucida Sans Typewriter" panose="020B0509030504030204" pitchFamily="49" charset="0"/>
              </a:rPr>
              <a:t>)</a:t>
            </a:r>
          </a:p>
          <a:p>
            <a:pPr marL="0" indent="0">
              <a:spcBef>
                <a:spcPct val="0"/>
              </a:spcBef>
              <a:buFontTx/>
              <a:buNone/>
            </a:pPr>
            <a:r>
              <a:rPr lang="en-US" altLang="en-US" sz="2400" dirty="0" err="1" smtClean="0">
                <a:solidFill>
                  <a:schemeClr val="bg2"/>
                </a:solidFill>
                <a:latin typeface="Lucida Sans Typewriter" panose="020B0509030504030204" pitchFamily="49" charset="0"/>
              </a:rPr>
              <a:t>obj</a:t>
            </a:r>
            <a:r>
              <a:rPr lang="en-US" altLang="en-US" sz="2400" dirty="0" err="1" smtClean="0">
                <a:solidFill>
                  <a:schemeClr val="accent2"/>
                </a:solidFill>
                <a:latin typeface="Lucida Sans Typewriter" panose="020B0509030504030204" pitchFamily="49" charset="0"/>
              </a:rPr>
              <a:t>.stub</a:t>
            </a:r>
            <a:r>
              <a:rPr lang="en-US" altLang="en-US" sz="2400" dirty="0" smtClean="0">
                <a:solidFill>
                  <a:schemeClr val="accent2"/>
                </a:solidFill>
                <a:latin typeface="Lucida Sans Typewriter" panose="020B0509030504030204" pitchFamily="49" charset="0"/>
              </a:rPr>
              <a:t>(</a:t>
            </a:r>
            <a:r>
              <a:rPr lang="en-US" altLang="en-US" sz="2400" dirty="0" smtClean="0">
                <a:solidFill>
                  <a:schemeClr val="bg2"/>
                </a:solidFill>
                <a:latin typeface="Lucida Sans Typewriter" panose="020B0509030504030204" pitchFamily="49" charset="0"/>
              </a:rPr>
              <a:t>a</a:t>
            </a:r>
            <a:r>
              <a:rPr lang="en-US" altLang="en-US" sz="2400" dirty="0" smtClean="0">
                <a:solidFill>
                  <a:schemeClr val="accent2"/>
                </a:solidFill>
                <a:latin typeface="Lucida Sans Typewriter" panose="020B0509030504030204" pitchFamily="49" charset="0"/>
              </a:rPr>
              <a:t>).</a:t>
            </a:r>
            <a:r>
              <a:rPr lang="en-US" altLang="en-US" sz="2400" dirty="0" err="1" smtClean="0">
                <a:solidFill>
                  <a:schemeClr val="accent2"/>
                </a:solidFill>
                <a:latin typeface="Lucida Sans Typewriter" panose="020B0509030504030204" pitchFamily="49" charset="0"/>
              </a:rPr>
              <a:t>and_return</a:t>
            </a:r>
            <a:r>
              <a:rPr lang="en-US" altLang="en-US" sz="2400" dirty="0" smtClean="0">
                <a:solidFill>
                  <a:schemeClr val="accent2"/>
                </a:solidFill>
                <a:latin typeface="Lucida Sans Typewriter" panose="020B0509030504030204" pitchFamily="49" charset="0"/>
              </a:rPr>
              <a:t>(</a:t>
            </a:r>
            <a:r>
              <a:rPr lang="en-US" altLang="en-US" sz="2400" dirty="0" smtClean="0">
                <a:solidFill>
                  <a:schemeClr val="bg2"/>
                </a:solidFill>
                <a:latin typeface="Lucida Sans Typewriter" panose="020B0509030504030204" pitchFamily="49" charset="0"/>
              </a:rPr>
              <a:t>b</a:t>
            </a:r>
            <a:r>
              <a:rPr lang="en-US" altLang="en-US" sz="2400" dirty="0" smtClean="0">
                <a:solidFill>
                  <a:schemeClr val="accent2"/>
                </a:solidFill>
                <a:latin typeface="Lucida Sans Typewriter" panose="020B0509030504030204" pitchFamily="49" charset="0"/>
              </a:rPr>
              <a:t>)</a:t>
            </a:r>
          </a:p>
          <a:p>
            <a:pPr marL="0" indent="0">
              <a:spcBef>
                <a:spcPct val="0"/>
              </a:spcBef>
              <a:buFontTx/>
              <a:buNone/>
            </a:pPr>
            <a:endParaRPr lang="en-US" altLang="en-US" sz="2400" dirty="0" smtClean="0">
              <a:solidFill>
                <a:schemeClr val="bg2"/>
              </a:solidFill>
              <a:latin typeface="Lucida Sans Typewriter" panose="020B0509030504030204" pitchFamily="49" charset="0"/>
            </a:endParaRPr>
          </a:p>
          <a:p>
            <a:pPr marL="0" indent="0">
              <a:spcBef>
                <a:spcPct val="0"/>
              </a:spcBef>
              <a:buFontTx/>
              <a:buNone/>
            </a:pPr>
            <a:r>
              <a:rPr lang="en-US" altLang="en-US" sz="2400" dirty="0" smtClean="0">
                <a:solidFill>
                  <a:schemeClr val="bg2"/>
                </a:solidFill>
                <a:latin typeface="Lucida Sans Typewriter" panose="020B0509030504030204" pitchFamily="49" charset="0"/>
              </a:rPr>
              <a:t>d =</a:t>
            </a:r>
            <a:r>
              <a:rPr lang="en-US" altLang="en-US" sz="2400" dirty="0" smtClean="0">
                <a:solidFill>
                  <a:schemeClr val="accent2"/>
                </a:solidFill>
                <a:latin typeface="Lucida Sans Typewriter" panose="020B0509030504030204" pitchFamily="49" charset="0"/>
              </a:rPr>
              <a:t> </a:t>
            </a:r>
            <a:r>
              <a:rPr lang="en-US" altLang="en-US" sz="2400" dirty="0" smtClean="0">
                <a:solidFill>
                  <a:schemeClr val="accent2"/>
                </a:solidFill>
                <a:latin typeface="Lucida Sans Typewriter" panose="020B0509030504030204" pitchFamily="49" charset="0"/>
              </a:rPr>
              <a:t>double(</a:t>
            </a:r>
            <a:r>
              <a:rPr lang="en-US" altLang="en-US" sz="2400" dirty="0" smtClean="0">
                <a:solidFill>
                  <a:schemeClr val="bg2"/>
                </a:solidFill>
                <a:latin typeface="Lucida Sans Typewriter" panose="020B0509030504030204" pitchFamily="49" charset="0"/>
              </a:rPr>
              <a:t>'impostor'</a:t>
            </a:r>
            <a:r>
              <a:rPr lang="en-US" altLang="en-US" sz="2400" dirty="0" smtClean="0">
                <a:solidFill>
                  <a:schemeClr val="accent2"/>
                </a:solidFill>
                <a:latin typeface="Lucida Sans Typewriter" panose="020B0509030504030204" pitchFamily="49" charset="0"/>
              </a:rPr>
              <a:t>)</a:t>
            </a:r>
          </a:p>
          <a:p>
            <a:pPr marL="0" indent="0">
              <a:spcBef>
                <a:spcPct val="0"/>
              </a:spcBef>
              <a:buFontTx/>
              <a:buNone/>
            </a:pPr>
            <a:endParaRPr lang="en-US" altLang="en-US" sz="2800" dirty="0" smtClean="0">
              <a:solidFill>
                <a:schemeClr val="accent2"/>
              </a:solidFill>
              <a:latin typeface="Lucida Sans Typewriter" panose="020B0509030504030204" pitchFamily="49" charset="0"/>
            </a:endParaRPr>
          </a:p>
          <a:p>
            <a:pPr marL="0" indent="0">
              <a:spcBef>
                <a:spcPct val="0"/>
              </a:spcBef>
              <a:buFontTx/>
              <a:buNone/>
            </a:pPr>
            <a:r>
              <a:rPr lang="en-US" altLang="en-US" sz="2400" dirty="0" err="1" smtClean="0">
                <a:solidFill>
                  <a:schemeClr val="bg2"/>
                </a:solidFill>
                <a:latin typeface="Lucida Sans Typewriter" panose="020B0509030504030204" pitchFamily="49" charset="0"/>
              </a:rPr>
              <a:t>obj.</a:t>
            </a:r>
            <a:r>
              <a:rPr lang="en-US" altLang="en-US" sz="2400" dirty="0" err="1" smtClean="0">
                <a:solidFill>
                  <a:schemeClr val="accent2"/>
                </a:solidFill>
                <a:latin typeface="Lucida Sans Typewriter" panose="020B0509030504030204" pitchFamily="49" charset="0"/>
              </a:rPr>
              <a:t>should</a:t>
            </a:r>
            <a:r>
              <a:rPr lang="en-US" altLang="en-US" sz="2400" dirty="0" smtClean="0">
                <a:solidFill>
                  <a:schemeClr val="accent2"/>
                </a:solidFill>
                <a:latin typeface="Lucida Sans Typewriter" panose="020B0509030504030204" pitchFamily="49" charset="0"/>
              </a:rPr>
              <a:t> </a:t>
            </a:r>
            <a:r>
              <a:rPr lang="en-US" altLang="en-US" sz="2800" i="1" dirty="0" smtClean="0"/>
              <a:t>match-condition</a:t>
            </a:r>
          </a:p>
          <a:p>
            <a:pPr marL="0" indent="0">
              <a:spcBef>
                <a:spcPct val="0"/>
              </a:spcBef>
              <a:buFontTx/>
              <a:buNone/>
            </a:pPr>
            <a:endParaRPr lang="en-US" altLang="en-US" sz="2800" i="1" dirty="0" smtClean="0"/>
          </a:p>
          <a:p>
            <a:pPr marL="0" indent="0">
              <a:spcBef>
                <a:spcPct val="0"/>
              </a:spcBef>
              <a:buFontTx/>
              <a:buNone/>
            </a:pPr>
            <a:endParaRPr lang="en-US" altLang="en-US" sz="2800" i="1" dirty="0" smtClean="0"/>
          </a:p>
          <a:p>
            <a:pPr marL="0" indent="0">
              <a:spcBef>
                <a:spcPct val="0"/>
              </a:spcBef>
              <a:buFontTx/>
              <a:buNone/>
            </a:pPr>
            <a:r>
              <a:rPr lang="en-US" altLang="en-US" sz="2800" dirty="0" smtClean="0"/>
              <a:t>Rails-specific extensions to </a:t>
            </a:r>
            <a:r>
              <a:rPr lang="en-US" altLang="en-US" sz="2800" dirty="0" err="1" smtClean="0"/>
              <a:t>RSpec</a:t>
            </a:r>
            <a:r>
              <a:rPr lang="en-US" altLang="en-US" sz="2800" dirty="0" smtClean="0"/>
              <a:t>:</a:t>
            </a:r>
          </a:p>
          <a:p>
            <a:pPr marL="0" indent="0">
              <a:spcBef>
                <a:spcPct val="0"/>
              </a:spcBef>
              <a:buFontTx/>
              <a:buNone/>
            </a:pPr>
            <a:r>
              <a:rPr lang="en-US" altLang="en-US" sz="2400" dirty="0" smtClean="0">
                <a:solidFill>
                  <a:schemeClr val="accent2"/>
                </a:solidFill>
                <a:latin typeface="Lucida Sans Typewriter" panose="020B0509030504030204" pitchFamily="49" charset="0"/>
              </a:rPr>
              <a:t>assigns(:</a:t>
            </a:r>
            <a:r>
              <a:rPr lang="en-US" altLang="en-US" sz="2400" dirty="0" err="1" smtClean="0">
                <a:solidFill>
                  <a:schemeClr val="accent2"/>
                </a:solidFill>
                <a:latin typeface="Lucida Sans Typewriter" panose="020B0509030504030204" pitchFamily="49" charset="0"/>
              </a:rPr>
              <a:t>instance_var</a:t>
            </a:r>
            <a:r>
              <a:rPr lang="en-US" altLang="en-US" sz="2400" dirty="0" smtClean="0">
                <a:solidFill>
                  <a:schemeClr val="accent2"/>
                </a:solidFill>
                <a:latin typeface="Lucida Sans Typewriter" panose="020B0509030504030204" pitchFamily="49" charset="0"/>
              </a:rPr>
              <a:t>)</a:t>
            </a:r>
          </a:p>
          <a:p>
            <a:pPr marL="0" indent="0">
              <a:spcBef>
                <a:spcPct val="0"/>
              </a:spcBef>
              <a:buFontTx/>
              <a:buNone/>
            </a:pPr>
            <a:r>
              <a:rPr lang="en-US" altLang="en-US" sz="2400" dirty="0" smtClean="0">
                <a:solidFill>
                  <a:schemeClr val="accent2"/>
                </a:solidFill>
                <a:latin typeface="Lucida Sans Typewriter" panose="020B0509030504030204" pitchFamily="49" charset="0"/>
              </a:rPr>
              <a:t>response()</a:t>
            </a:r>
          </a:p>
          <a:p>
            <a:pPr marL="0" indent="0">
              <a:spcBef>
                <a:spcPct val="0"/>
              </a:spcBef>
              <a:buFontTx/>
              <a:buNone/>
            </a:pPr>
            <a:r>
              <a:rPr lang="en-US" altLang="en-US" sz="2400" dirty="0" err="1" smtClean="0">
                <a:solidFill>
                  <a:schemeClr val="accent2"/>
                </a:solidFill>
                <a:latin typeface="Lucida Sans Typewriter" panose="020B0509030504030204" pitchFamily="49" charset="0"/>
              </a:rPr>
              <a:t>render_template</a:t>
            </a:r>
            <a:r>
              <a:rPr lang="en-US" altLang="en-US" sz="2400" dirty="0" smtClean="0">
                <a:solidFill>
                  <a:schemeClr val="accent2"/>
                </a:solidFill>
                <a:latin typeface="Lucida Sans Typewriter" panose="020B0509030504030204" pitchFamily="49" charset="0"/>
              </a:rPr>
              <a:t>()</a:t>
            </a:r>
          </a:p>
          <a:p>
            <a:pPr marL="0" indent="0">
              <a:spcBef>
                <a:spcPct val="0"/>
              </a:spcBef>
              <a:buFontTx/>
              <a:buNone/>
            </a:pPr>
            <a:endParaRPr lang="en-US" altLang="en-US" sz="2800" dirty="0" smtClean="0">
              <a:solidFill>
                <a:schemeClr val="accent2"/>
              </a:solidFill>
              <a:latin typeface="Lucida Sans Typewriter" panose="020B05090305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4DDF41E-762E-492B-9FAF-1E9B307DF3C7}" type="slidenum">
              <a:rPr lang="en-US" altLang="en-US" sz="1400">
                <a:latin typeface="Helvetica" panose="020B0604020202020204" pitchFamily="34" charset="0"/>
              </a:rPr>
              <a:pPr eaLnBrk="1" hangingPunct="1"/>
              <a:t>50</a:t>
            </a:fld>
            <a:endParaRPr lang="en-US" altLang="en-US" sz="1400">
              <a:latin typeface="Helvetica" panose="020B0604020202020204" pitchFamily="34" charset="0"/>
            </a:endParaRPr>
          </a:p>
        </p:txBody>
      </p:sp>
      <p:sp>
        <p:nvSpPr>
          <p:cNvPr id="66562" name="Title 1"/>
          <p:cNvSpPr>
            <a:spLocks noGrp="1"/>
          </p:cNvSpPr>
          <p:nvPr>
            <p:ph type="title" idx="4294967295"/>
          </p:nvPr>
        </p:nvSpPr>
        <p:spPr/>
        <p:txBody>
          <a:bodyPr/>
          <a:lstStyle/>
          <a:p>
            <a:r>
              <a:rPr lang="en-US" altLang="en-US" dirty="0" smtClean="0"/>
              <a:t>SW Testing: P&amp;D vs. Agile</a:t>
            </a:r>
            <a:br>
              <a:rPr lang="en-US" altLang="en-US" dirty="0" smtClean="0"/>
            </a:br>
            <a:r>
              <a:rPr lang="en-US" altLang="en-US" dirty="0" smtClean="0"/>
              <a:t>(Fig. 8.23)</a:t>
            </a:r>
          </a:p>
        </p:txBody>
      </p:sp>
      <p:pic>
        <p:nvPicPr>
          <p:cNvPr id="66563"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200401"/>
            <a:ext cx="9051428" cy="3474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4" name="Picture 5" descr="compare2.WM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371600"/>
            <a:ext cx="23495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EB83669-77C5-4157-BA93-5DED24FB4FC7}" type="slidenum">
              <a:rPr lang="en-US" altLang="en-US" sz="1400">
                <a:latin typeface="Helvetica" panose="020B0604020202020204" pitchFamily="34" charset="0"/>
              </a:rPr>
              <a:pPr eaLnBrk="1" hangingPunct="1"/>
              <a:t>51</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23900" dirty="0">
                <a:solidFill>
                  <a:schemeClr val="bg1"/>
                </a:solidFill>
                <a:latin typeface="Arial Black"/>
                <a:ea typeface="+mn-ea"/>
                <a:cs typeface="Arial Black"/>
              </a:rPr>
              <a:t>END</a:t>
            </a:r>
          </a:p>
        </p:txBody>
      </p:sp>
      <p:sp>
        <p:nvSpPr>
          <p:cNvPr id="69635" name="Title 7"/>
          <p:cNvSpPr>
            <a:spLocks noGrp="1"/>
          </p:cNvSpPr>
          <p:nvPr>
            <p:ph type="ctrTitle"/>
          </p:nvPr>
        </p:nvSpPr>
        <p:spPr/>
        <p:txBody>
          <a:bodyPr/>
          <a:lstStyle/>
          <a:p>
            <a:endParaRPr lang="en-US" altLang="en-US" smtClean="0"/>
          </a:p>
        </p:txBody>
      </p:sp>
    </p:spTree>
    <p:extLst>
      <p:ext uri="{BB962C8B-B14F-4D97-AF65-F5344CB8AC3E}">
        <p14:creationId xmlns:p14="http://schemas.microsoft.com/office/powerpoint/2010/main" val="9186935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extBox 3"/>
          <p:cNvSpPr txBox="1">
            <a:spLocks noChangeArrowheads="1"/>
          </p:cNvSpPr>
          <p:nvPr/>
        </p:nvSpPr>
        <p:spPr bwMode="auto">
          <a:xfrm>
            <a:off x="1371600" y="3240088"/>
            <a:ext cx="7086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ln>
                  <a:solidFill>
                    <a:srgbClr val="000000"/>
                  </a:solidFill>
                </a:ln>
                <a:solidFill>
                  <a:srgbClr val="66FF33"/>
                </a:solidFill>
              </a:rPr>
              <a:t>P&amp;D developers code before they write tests while its vice versa for Agile developers</a:t>
            </a:r>
          </a:p>
        </p:txBody>
      </p:sp>
      <p:sp>
        <p:nvSpPr>
          <p:cNvPr id="67586" name="TextBox 4"/>
          <p:cNvSpPr txBox="1">
            <a:spLocks noChangeArrowheads="1"/>
          </p:cNvSpPr>
          <p:nvPr/>
        </p:nvSpPr>
        <p:spPr bwMode="auto">
          <a:xfrm>
            <a:off x="1371600" y="4154488"/>
            <a:ext cx="7467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solidFill>
                  <a:srgbClr val="99CC00"/>
                </a:solidFill>
              </a:rPr>
              <a:t>Agile developers perform module, integration, system, </a:t>
            </a:r>
            <a:r>
              <a:rPr lang="en-US" altLang="en-US" b="1" dirty="0" smtClean="0">
                <a:solidFill>
                  <a:srgbClr val="99CC00"/>
                </a:solidFill>
              </a:rPr>
              <a:t>and </a:t>
            </a:r>
            <a:r>
              <a:rPr lang="en-US" altLang="en-US" b="1" dirty="0">
                <a:solidFill>
                  <a:srgbClr val="99CC00"/>
                </a:solidFill>
              </a:rPr>
              <a:t>acceptance tests; P&amp;D developers </a:t>
            </a:r>
            <a:r>
              <a:rPr lang="en-US" altLang="en-US" b="1" dirty="0" smtClean="0">
                <a:solidFill>
                  <a:srgbClr val="99CC00"/>
                </a:solidFill>
              </a:rPr>
              <a:t>don’</a:t>
            </a:r>
            <a:r>
              <a:rPr lang="en-US" altLang="ja-JP" b="1" dirty="0" smtClean="0">
                <a:solidFill>
                  <a:srgbClr val="99CC00"/>
                </a:solidFill>
              </a:rPr>
              <a:t>t</a:t>
            </a:r>
            <a:endParaRPr lang="en-US" altLang="en-US" b="1" dirty="0">
              <a:solidFill>
                <a:srgbClr val="99CC00"/>
              </a:solidFill>
            </a:endParaRPr>
          </a:p>
        </p:txBody>
      </p:sp>
      <p:sp>
        <p:nvSpPr>
          <p:cNvPr id="67587" name="TextBox 5"/>
          <p:cNvSpPr txBox="1">
            <a:spLocks noChangeArrowheads="1"/>
          </p:cNvSpPr>
          <p:nvPr/>
        </p:nvSpPr>
        <p:spPr bwMode="auto">
          <a:xfrm>
            <a:off x="1371600" y="5276850"/>
            <a:ext cx="6705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solidFill>
                  <a:srgbClr val="FF6699"/>
                </a:solidFill>
              </a:rPr>
              <a:t>Sandwich integration in P&amp;D aims to reduce effort making stubs while trying to get general functionality early</a:t>
            </a:r>
          </a:p>
        </p:txBody>
      </p:sp>
      <p:sp>
        <p:nvSpPr>
          <p:cNvPr id="67588" name="TextBox 2"/>
          <p:cNvSpPr txBox="1">
            <a:spLocks noChangeArrowheads="1"/>
          </p:cNvSpPr>
          <p:nvPr/>
        </p:nvSpPr>
        <p:spPr bwMode="auto">
          <a:xfrm>
            <a:off x="1371600" y="2325688"/>
            <a:ext cx="6705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solidFill>
                  <a:srgbClr val="FF9900"/>
                </a:solidFill>
              </a:rPr>
              <a:t>Formal methods are expensive but worthwhile to verify important applications</a:t>
            </a:r>
          </a:p>
        </p:txBody>
      </p:sp>
      <p:sp>
        <p:nvSpPr>
          <p:cNvPr id="67589"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6EB8863-6D9D-4288-9BC2-6EF2CB3B8CF4}" type="slidenum">
              <a:rPr lang="en-US" altLang="en-US" sz="1400">
                <a:latin typeface="Helvetica" panose="020B0604020202020204" pitchFamily="34" charset="0"/>
              </a:rPr>
              <a:pPr eaLnBrk="1" hangingPunct="1"/>
              <a:t>52</a:t>
            </a:fld>
            <a:endParaRPr lang="en-US" altLang="en-US" sz="1400">
              <a:latin typeface="Helvetica" panose="020B0604020202020204" pitchFamily="34" charset="0"/>
            </a:endParaRPr>
          </a:p>
        </p:txBody>
      </p:sp>
      <p:sp>
        <p:nvSpPr>
          <p:cNvPr id="67590" name="TextBox 12"/>
          <p:cNvSpPr txBox="1">
            <a:spLocks noChangeArrowheads="1"/>
          </p:cNvSpPr>
          <p:nvPr/>
        </p:nvSpPr>
        <p:spPr bwMode="auto">
          <a:xfrm>
            <a:off x="685800" y="482600"/>
            <a:ext cx="7162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a:solidFill>
                  <a:srgbClr val="000000"/>
                </a:solidFill>
              </a:rPr>
              <a:t>Which statement regarding testing is FALSE?</a:t>
            </a:r>
          </a:p>
          <a:p>
            <a:pPr eaLnBrk="1" hangingPunct="1"/>
            <a:endParaRPr lang="en-US" altLang="en-US" sz="2800">
              <a:solidFill>
                <a:srgbClr val="000000"/>
              </a:solidFill>
            </a:endParaRPr>
          </a:p>
        </p:txBody>
      </p:sp>
      <p:sp>
        <p:nvSpPr>
          <p:cNvPr id="67591" name="Rectangle 6"/>
          <p:cNvSpPr>
            <a:spLocks noChangeArrowheads="1"/>
          </p:cNvSpPr>
          <p:nvPr/>
        </p:nvSpPr>
        <p:spPr bwMode="auto">
          <a:xfrm>
            <a:off x="960438" y="2362200"/>
            <a:ext cx="493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000">
                <a:solidFill>
                  <a:srgbClr val="FF8000"/>
                </a:solidFill>
                <a:latin typeface="Lucida Sans Typewriter" panose="020B0509030504030204" pitchFamily="49" charset="0"/>
                <a:ea typeface="MS Gothic" panose="020B0609070205080204" pitchFamily="49" charset="-128"/>
              </a:rPr>
              <a:t>1.</a:t>
            </a:r>
          </a:p>
        </p:txBody>
      </p:sp>
      <p:sp>
        <p:nvSpPr>
          <p:cNvPr id="67592" name="Rectangle 6"/>
          <p:cNvSpPr>
            <a:spLocks noChangeArrowheads="1"/>
          </p:cNvSpPr>
          <p:nvPr/>
        </p:nvSpPr>
        <p:spPr bwMode="auto">
          <a:xfrm>
            <a:off x="990600" y="3333750"/>
            <a:ext cx="49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000">
                <a:solidFill>
                  <a:srgbClr val="408000"/>
                </a:solidFill>
                <a:latin typeface="Lucida Sans Typewriter" panose="020B0509030504030204" pitchFamily="49" charset="0"/>
                <a:ea typeface="MS Gothic" panose="020B0609070205080204" pitchFamily="49" charset="-128"/>
              </a:rPr>
              <a:t>2.</a:t>
            </a:r>
          </a:p>
        </p:txBody>
      </p:sp>
      <p:sp>
        <p:nvSpPr>
          <p:cNvPr id="67593" name="Rectangle 6"/>
          <p:cNvSpPr>
            <a:spLocks noChangeArrowheads="1"/>
          </p:cNvSpPr>
          <p:nvPr/>
        </p:nvSpPr>
        <p:spPr bwMode="auto">
          <a:xfrm>
            <a:off x="990600" y="4267200"/>
            <a:ext cx="49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000">
                <a:solidFill>
                  <a:srgbClr val="FF3434"/>
                </a:solidFill>
                <a:latin typeface="Lucida Sans Typewriter" panose="020B0509030504030204" pitchFamily="49" charset="0"/>
                <a:ea typeface="MS Gothic" panose="020B0609070205080204" pitchFamily="49" charset="-128"/>
              </a:rPr>
              <a:t>3.</a:t>
            </a:r>
          </a:p>
        </p:txBody>
      </p:sp>
      <p:sp>
        <p:nvSpPr>
          <p:cNvPr id="67594" name="Rectangle 6"/>
          <p:cNvSpPr>
            <a:spLocks noChangeArrowheads="1"/>
          </p:cNvSpPr>
          <p:nvPr/>
        </p:nvSpPr>
        <p:spPr bwMode="auto">
          <a:xfrm>
            <a:off x="990600" y="5338762"/>
            <a:ext cx="49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000">
                <a:solidFill>
                  <a:srgbClr val="000090"/>
                </a:solidFill>
                <a:latin typeface="Lucida Sans Typewriter" panose="020B0509030504030204" pitchFamily="49" charset="0"/>
                <a:ea typeface="MS Gothic" panose="020B0609070205080204" pitchFamily="49" charset="-128"/>
              </a:rPr>
              <a:t>4.</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EB83669-77C5-4157-BA93-5DED24FB4FC7}" type="slidenum">
              <a:rPr lang="en-US" altLang="en-US" sz="1400">
                <a:latin typeface="Helvetica" panose="020B0604020202020204" pitchFamily="34" charset="0"/>
              </a:rPr>
              <a:pPr eaLnBrk="1" hangingPunct="1"/>
              <a:t>53</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23900" dirty="0">
                <a:solidFill>
                  <a:schemeClr val="bg1"/>
                </a:solidFill>
                <a:latin typeface="Arial Black"/>
                <a:ea typeface="+mn-ea"/>
                <a:cs typeface="Arial Black"/>
              </a:rPr>
              <a:t>END</a:t>
            </a:r>
          </a:p>
        </p:txBody>
      </p:sp>
      <p:sp>
        <p:nvSpPr>
          <p:cNvPr id="69635" name="Title 7"/>
          <p:cNvSpPr>
            <a:spLocks noGrp="1"/>
          </p:cNvSpPr>
          <p:nvPr>
            <p:ph type="ctrTitle"/>
          </p:nvPr>
        </p:nvSpPr>
        <p:spPr/>
        <p:txBody>
          <a:bodyPr/>
          <a:lstStyle/>
          <a:p>
            <a:endParaRPr lang="en-US" altLang="en-US"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EB83669-77C5-4157-BA93-5DED24FB4FC7}" type="slidenum">
              <a:rPr lang="en-US" altLang="en-US" sz="1400">
                <a:latin typeface="Helvetica" panose="020B0604020202020204" pitchFamily="34" charset="0"/>
              </a:rPr>
              <a:pPr eaLnBrk="1" hangingPunct="1"/>
              <a:t>6</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23900" dirty="0">
                <a:solidFill>
                  <a:schemeClr val="bg1"/>
                </a:solidFill>
                <a:latin typeface="Arial Black"/>
                <a:ea typeface="+mn-ea"/>
                <a:cs typeface="Arial Black"/>
              </a:rPr>
              <a:t>END</a:t>
            </a:r>
          </a:p>
        </p:txBody>
      </p:sp>
      <p:sp>
        <p:nvSpPr>
          <p:cNvPr id="69635" name="Title 7"/>
          <p:cNvSpPr>
            <a:spLocks noGrp="1"/>
          </p:cNvSpPr>
          <p:nvPr>
            <p:ph type="ctrTitle"/>
          </p:nvPr>
        </p:nvSpPr>
        <p:spPr/>
        <p:txBody>
          <a:bodyPr/>
          <a:lstStyle/>
          <a:p>
            <a:endParaRPr lang="en-US" altLang="en-US" smtClean="0"/>
          </a:p>
        </p:txBody>
      </p:sp>
    </p:spTree>
    <p:extLst>
      <p:ext uri="{BB962C8B-B14F-4D97-AF65-F5344CB8AC3E}">
        <p14:creationId xmlns:p14="http://schemas.microsoft.com/office/powerpoint/2010/main" val="3696113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Box 3"/>
          <p:cNvSpPr txBox="1">
            <a:spLocks noChangeArrowheads="1"/>
          </p:cNvSpPr>
          <p:nvPr/>
        </p:nvSpPr>
        <p:spPr bwMode="auto">
          <a:xfrm>
            <a:off x="1371600" y="3124200"/>
            <a:ext cx="7543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ln>
                  <a:solidFill>
                    <a:schemeClr val="tx1"/>
                  </a:solidFill>
                </a:ln>
                <a:solidFill>
                  <a:srgbClr val="66FF33"/>
                </a:solidFill>
                <a:latin typeface="Helvetica" panose="020B0604020202020204" pitchFamily="34" charset="0"/>
              </a:rPr>
              <a:t>A </a:t>
            </a:r>
            <a:r>
              <a:rPr lang="en-US" altLang="en-US" sz="2800" b="1" dirty="0" smtClean="0">
                <a:ln>
                  <a:solidFill>
                    <a:schemeClr val="tx1"/>
                  </a:solidFill>
                </a:ln>
                <a:solidFill>
                  <a:srgbClr val="66FF33"/>
                </a:solidFill>
                <a:latin typeface="Helvetica" panose="020B0604020202020204" pitchFamily="34" charset="0"/>
              </a:rPr>
              <a:t>mock and </a:t>
            </a:r>
            <a:r>
              <a:rPr lang="en-US" altLang="en-US" sz="2800" b="1" dirty="0">
                <a:ln>
                  <a:solidFill>
                    <a:schemeClr val="tx1"/>
                  </a:solidFill>
                </a:ln>
                <a:solidFill>
                  <a:srgbClr val="66FF33"/>
                </a:solidFill>
                <a:latin typeface="Helvetica" panose="020B0604020202020204" pitchFamily="34" charset="0"/>
              </a:rPr>
              <a:t>an expectation;</a:t>
            </a:r>
            <a:br>
              <a:rPr lang="en-US" altLang="en-US" sz="2800" b="1" dirty="0">
                <a:ln>
                  <a:solidFill>
                    <a:schemeClr val="tx1"/>
                  </a:solidFill>
                </a:ln>
                <a:solidFill>
                  <a:srgbClr val="66FF33"/>
                </a:solidFill>
                <a:latin typeface="Helvetica" panose="020B0604020202020204" pitchFamily="34" charset="0"/>
              </a:rPr>
            </a:br>
            <a:r>
              <a:rPr lang="en-US" altLang="en-US" sz="2800" b="1" dirty="0">
                <a:ln>
                  <a:solidFill>
                    <a:schemeClr val="tx1"/>
                  </a:solidFill>
                </a:ln>
                <a:solidFill>
                  <a:srgbClr val="66FF33"/>
                </a:solidFill>
                <a:latin typeface="Helvetica" panose="020B0604020202020204" pitchFamily="34" charset="0"/>
              </a:rPr>
              <a:t>an expectation </a:t>
            </a:r>
          </a:p>
        </p:txBody>
      </p:sp>
      <p:sp>
        <p:nvSpPr>
          <p:cNvPr id="15362" name="TextBox 4"/>
          <p:cNvSpPr txBox="1">
            <a:spLocks noChangeArrowheads="1"/>
          </p:cNvSpPr>
          <p:nvPr/>
        </p:nvSpPr>
        <p:spPr bwMode="auto">
          <a:xfrm>
            <a:off x="1371600" y="4038600"/>
            <a:ext cx="6705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99CC00"/>
                </a:solidFill>
                <a:latin typeface="Helvetica" panose="020B0604020202020204" pitchFamily="34" charset="0"/>
              </a:rPr>
              <a:t>A seam and an expectation;</a:t>
            </a:r>
            <a:br>
              <a:rPr lang="en-US" altLang="en-US" sz="2800" b="1" dirty="0">
                <a:solidFill>
                  <a:srgbClr val="99CC00"/>
                </a:solidFill>
                <a:latin typeface="Helvetica" panose="020B0604020202020204" pitchFamily="34" charset="0"/>
              </a:rPr>
            </a:br>
            <a:r>
              <a:rPr lang="en-US" altLang="en-US" sz="2800" b="1" dirty="0">
                <a:solidFill>
                  <a:srgbClr val="99CC00"/>
                </a:solidFill>
                <a:latin typeface="Helvetica" panose="020B0604020202020204" pitchFamily="34" charset="0"/>
              </a:rPr>
              <a:t>an expectation</a:t>
            </a:r>
            <a:endParaRPr lang="en-US" altLang="en-US" sz="3200" b="1" dirty="0">
              <a:solidFill>
                <a:srgbClr val="99CC00"/>
              </a:solidFill>
              <a:latin typeface="Helvetica" panose="020B0604020202020204" pitchFamily="34" charset="0"/>
            </a:endParaRPr>
          </a:p>
        </p:txBody>
      </p:sp>
      <p:sp>
        <p:nvSpPr>
          <p:cNvPr id="15363" name="TextBox 5"/>
          <p:cNvSpPr txBox="1">
            <a:spLocks noChangeArrowheads="1"/>
          </p:cNvSpPr>
          <p:nvPr/>
        </p:nvSpPr>
        <p:spPr bwMode="auto">
          <a:xfrm>
            <a:off x="1371600" y="5068888"/>
            <a:ext cx="6705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FF6699"/>
                </a:solidFill>
                <a:latin typeface="Helvetica" panose="020B0604020202020204" pitchFamily="34" charset="0"/>
              </a:rPr>
              <a:t>A seam and an expectation;</a:t>
            </a:r>
            <a:br>
              <a:rPr lang="en-US" altLang="en-US" sz="2800" b="1" dirty="0">
                <a:solidFill>
                  <a:srgbClr val="FF6699"/>
                </a:solidFill>
                <a:latin typeface="Helvetica" panose="020B0604020202020204" pitchFamily="34" charset="0"/>
              </a:rPr>
            </a:br>
            <a:r>
              <a:rPr lang="en-US" altLang="en-US" sz="2800" b="1" dirty="0">
                <a:solidFill>
                  <a:srgbClr val="FF6699"/>
                </a:solidFill>
                <a:latin typeface="Helvetica" panose="020B0604020202020204" pitchFamily="34" charset="0"/>
              </a:rPr>
              <a:t>a seam</a:t>
            </a:r>
          </a:p>
        </p:txBody>
      </p:sp>
      <p:grpSp>
        <p:nvGrpSpPr>
          <p:cNvPr id="15364" name="Group 10"/>
          <p:cNvGrpSpPr>
            <a:grpSpLocks/>
          </p:cNvGrpSpPr>
          <p:nvPr/>
        </p:nvGrpSpPr>
        <p:grpSpPr bwMode="auto">
          <a:xfrm>
            <a:off x="960438" y="2133600"/>
            <a:ext cx="7650162" cy="954088"/>
            <a:chOff x="960651" y="1600628"/>
            <a:chExt cx="7116549" cy="714121"/>
          </a:xfrm>
        </p:grpSpPr>
        <p:sp>
          <p:nvSpPr>
            <p:cNvPr id="15370" name="TextBox 2"/>
            <p:cNvSpPr txBox="1">
              <a:spLocks noChangeArrowheads="1"/>
            </p:cNvSpPr>
            <p:nvPr/>
          </p:nvSpPr>
          <p:spPr bwMode="auto">
            <a:xfrm>
              <a:off x="1371600" y="1600628"/>
              <a:ext cx="6705600" cy="714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FF9900"/>
                  </a:solidFill>
                  <a:latin typeface="Helvetica" panose="020B0604020202020204" pitchFamily="34" charset="0"/>
                </a:rPr>
                <a:t>A </a:t>
              </a:r>
              <a:r>
                <a:rPr lang="en-US" altLang="en-US" sz="2800" b="1" dirty="0" smtClean="0">
                  <a:solidFill>
                    <a:srgbClr val="FF9900"/>
                  </a:solidFill>
                  <a:latin typeface="Helvetica" panose="020B0604020202020204" pitchFamily="34" charset="0"/>
                </a:rPr>
                <a:t>mock and </a:t>
              </a:r>
              <a:r>
                <a:rPr lang="en-US" altLang="en-US" sz="2800" b="1" dirty="0">
                  <a:solidFill>
                    <a:srgbClr val="FF9900"/>
                  </a:solidFill>
                  <a:latin typeface="Helvetica" panose="020B0604020202020204" pitchFamily="34" charset="0"/>
                </a:rPr>
                <a:t>an expectation;</a:t>
              </a:r>
              <a:br>
                <a:rPr lang="en-US" altLang="en-US" sz="2800" b="1" dirty="0">
                  <a:solidFill>
                    <a:srgbClr val="FF9900"/>
                  </a:solidFill>
                  <a:latin typeface="Helvetica" panose="020B0604020202020204" pitchFamily="34" charset="0"/>
                </a:rPr>
              </a:br>
              <a:r>
                <a:rPr lang="en-US" altLang="en-US" sz="2800" b="1" dirty="0">
                  <a:solidFill>
                    <a:srgbClr val="FF9900"/>
                  </a:solidFill>
                  <a:latin typeface="Helvetica" panose="020B0604020202020204" pitchFamily="34" charset="0"/>
                </a:rPr>
                <a:t>a </a:t>
              </a:r>
              <a:r>
                <a:rPr lang="en-US" altLang="en-US" sz="2800" b="1" dirty="0" smtClean="0">
                  <a:solidFill>
                    <a:srgbClr val="FF9900"/>
                  </a:solidFill>
                  <a:latin typeface="Helvetica" panose="020B0604020202020204" pitchFamily="34" charset="0"/>
                </a:rPr>
                <a:t>double</a:t>
              </a:r>
              <a:endParaRPr lang="en-US" altLang="en-US" sz="2800" b="1" dirty="0">
                <a:solidFill>
                  <a:srgbClr val="FF9900"/>
                </a:solidFill>
                <a:latin typeface="Helvetica" panose="020B0604020202020204" pitchFamily="34" charset="0"/>
              </a:endParaRPr>
            </a:p>
          </p:txBody>
        </p:sp>
        <p:sp>
          <p:nvSpPr>
            <p:cNvPr id="15371" name="Rectangle 6"/>
            <p:cNvSpPr>
              <a:spLocks noChangeArrowheads="1"/>
            </p:cNvSpPr>
            <p:nvPr/>
          </p:nvSpPr>
          <p:spPr bwMode="auto">
            <a:xfrm>
              <a:off x="960651" y="1809750"/>
              <a:ext cx="595017" cy="438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3200">
                  <a:latin typeface="Helvetica" panose="020B0604020202020204" pitchFamily="34" charset="0"/>
                  <a:ea typeface="MS Gothic" panose="020B0609070205080204" pitchFamily="49" charset="-128"/>
                </a:rPr>
                <a:t>☐</a:t>
              </a:r>
              <a:endParaRPr lang="en-US" altLang="en-US" sz="3200">
                <a:latin typeface="Helvetica" panose="020B0604020202020204" pitchFamily="34" charset="0"/>
              </a:endParaRPr>
            </a:p>
          </p:txBody>
        </p:sp>
      </p:grpSp>
      <p:sp>
        <p:nvSpPr>
          <p:cNvPr id="15365" name="Rectangle 7"/>
          <p:cNvSpPr>
            <a:spLocks noChangeArrowheads="1"/>
          </p:cNvSpPr>
          <p:nvPr/>
        </p:nvSpPr>
        <p:spPr bwMode="auto">
          <a:xfrm>
            <a:off x="960438" y="33432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15366" name="Rectangle 8"/>
          <p:cNvSpPr>
            <a:spLocks noChangeArrowheads="1"/>
          </p:cNvSpPr>
          <p:nvPr/>
        </p:nvSpPr>
        <p:spPr bwMode="auto">
          <a:xfrm>
            <a:off x="960438" y="42576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15367" name="Rectangle 9"/>
          <p:cNvSpPr>
            <a:spLocks noChangeArrowheads="1"/>
          </p:cNvSpPr>
          <p:nvPr/>
        </p:nvSpPr>
        <p:spPr bwMode="auto">
          <a:xfrm>
            <a:off x="947738" y="51562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15368"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578746B-76EF-4879-B13A-2B378E88940C}" type="slidenum">
              <a:rPr lang="en-US" altLang="en-US" sz="1400">
                <a:latin typeface="Helvetica" panose="020B0604020202020204" pitchFamily="34" charset="0"/>
              </a:rPr>
              <a:pPr eaLnBrk="1" hangingPunct="1"/>
              <a:t>7</a:t>
            </a:fld>
            <a:endParaRPr lang="en-US" altLang="en-US" sz="1400">
              <a:latin typeface="Helvetica" panose="020B0604020202020204" pitchFamily="34" charset="0"/>
            </a:endParaRPr>
          </a:p>
        </p:txBody>
      </p:sp>
      <p:sp>
        <p:nvSpPr>
          <p:cNvPr id="15369" name="TextBox 12"/>
          <p:cNvSpPr txBox="1">
            <a:spLocks noChangeArrowheads="1"/>
          </p:cNvSpPr>
          <p:nvPr/>
        </p:nvSpPr>
        <p:spPr bwMode="auto">
          <a:xfrm>
            <a:off x="685800" y="304800"/>
            <a:ext cx="6629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a:solidFill>
                  <a:srgbClr val="333399"/>
                </a:solidFill>
                <a:latin typeface="Lucida Sans Typewriter" panose="020B0509030504030204" pitchFamily="49" charset="0"/>
              </a:rPr>
              <a:t>should_receive </a:t>
            </a:r>
            <a:r>
              <a:rPr lang="en-US" altLang="en-US" sz="3200">
                <a:latin typeface="Helvetica" panose="020B0604020202020204" pitchFamily="34" charset="0"/>
              </a:rPr>
              <a:t>combines _____ and _____, </a:t>
            </a:r>
            <a:br>
              <a:rPr lang="en-US" altLang="en-US" sz="3200">
                <a:latin typeface="Helvetica" panose="020B0604020202020204" pitchFamily="34" charset="0"/>
              </a:rPr>
            </a:br>
            <a:r>
              <a:rPr lang="en-US" altLang="en-US" sz="3200">
                <a:latin typeface="Helvetica" panose="020B0604020202020204" pitchFamily="34" charset="0"/>
              </a:rPr>
              <a:t>whereas </a:t>
            </a:r>
            <a:r>
              <a:rPr lang="en-US" altLang="en-US" sz="2800">
                <a:solidFill>
                  <a:srgbClr val="333399"/>
                </a:solidFill>
                <a:latin typeface="Lucida Sans Typewriter" panose="020B0509030504030204" pitchFamily="49" charset="0"/>
              </a:rPr>
              <a:t>stub</a:t>
            </a:r>
            <a:r>
              <a:rPr lang="en-US" altLang="en-US" sz="3200">
                <a:latin typeface="Helvetica" panose="020B0604020202020204" pitchFamily="34" charset="0"/>
              </a:rPr>
              <a:t> is only  _____.</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EB83669-77C5-4157-BA93-5DED24FB4FC7}" type="slidenum">
              <a:rPr lang="en-US" altLang="en-US" sz="1400">
                <a:latin typeface="Helvetica" panose="020B0604020202020204" pitchFamily="34" charset="0"/>
              </a:rPr>
              <a:pPr eaLnBrk="1" hangingPunct="1"/>
              <a:t>8</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23900" dirty="0">
                <a:solidFill>
                  <a:schemeClr val="bg1"/>
                </a:solidFill>
                <a:latin typeface="Arial Black"/>
                <a:ea typeface="+mn-ea"/>
                <a:cs typeface="Arial Black"/>
              </a:rPr>
              <a:t>END</a:t>
            </a:r>
          </a:p>
        </p:txBody>
      </p:sp>
      <p:sp>
        <p:nvSpPr>
          <p:cNvPr id="69635" name="Title 7"/>
          <p:cNvSpPr>
            <a:spLocks noGrp="1"/>
          </p:cNvSpPr>
          <p:nvPr>
            <p:ph type="ctrTitle"/>
          </p:nvPr>
        </p:nvSpPr>
        <p:spPr/>
        <p:txBody>
          <a:bodyPr/>
          <a:lstStyle/>
          <a:p>
            <a:endParaRPr lang="en-US" altLang="en-US" smtClean="0"/>
          </a:p>
        </p:txBody>
      </p:sp>
    </p:spTree>
    <p:extLst>
      <p:ext uri="{BB962C8B-B14F-4D97-AF65-F5344CB8AC3E}">
        <p14:creationId xmlns:p14="http://schemas.microsoft.com/office/powerpoint/2010/main" val="2824412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ctrTitle"/>
          </p:nvPr>
        </p:nvSpPr>
        <p:spPr/>
        <p:txBody>
          <a:bodyPr/>
          <a:lstStyle/>
          <a:p>
            <a:pPr eaLnBrk="1" hangingPunct="1"/>
            <a:r>
              <a:rPr lang="en-US" altLang="en-US" smtClean="0"/>
              <a:t>Fixtures and Factories</a:t>
            </a:r>
            <a:br>
              <a:rPr lang="en-US" altLang="en-US" smtClean="0"/>
            </a:br>
            <a:r>
              <a:rPr lang="en-US" altLang="en-US" sz="3200" i="1" smtClean="0"/>
              <a:t>(Engineering Software as a Service §8.5)</a:t>
            </a:r>
            <a:endParaRPr lang="en-US" altLang="en-US" smtClean="0"/>
          </a:p>
        </p:txBody>
      </p:sp>
      <p:sp>
        <p:nvSpPr>
          <p:cNvPr id="18435" name="TextBox 5"/>
          <p:cNvSpPr txBox="1">
            <a:spLocks noChangeArrowheads="1"/>
          </p:cNvSpPr>
          <p:nvPr/>
        </p:nvSpPr>
        <p:spPr bwMode="auto">
          <a:xfrm>
            <a:off x="2743200" y="6248400"/>
            <a:ext cx="3657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latin typeface="Arial Narrow" panose="020B0606020202030204" pitchFamily="34" charset="0"/>
              </a:rPr>
              <a:t>© 2013 Armando Fox &amp; David Patterson, all rights reserved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ADLabHelvetica">
  <a:themeElements>
    <a:clrScheme name="RADLabHelvetic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ADLabHelvetic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RADLabHelvetic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ADLabHelvetic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ADLabHelvetic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ADLabHelvetic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ADLabHelvetic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ADLabHelvetic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ADLabHelvetic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ADLabHelvetic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ADLabHelvetic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ADLabHelvetic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ADLabHelvetic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ADLabHelvetic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Lecture.pot</Template>
  <TotalTime>15011</TotalTime>
  <Words>2709</Words>
  <Application>Microsoft Office PowerPoint</Application>
  <PresentationFormat>On-screen Show (4:3)</PresentationFormat>
  <Paragraphs>478</Paragraphs>
  <Slides>53</Slides>
  <Notes>14</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66" baseType="lpstr">
      <vt:lpstr>MS Gothic</vt:lpstr>
      <vt:lpstr>MS PGothic</vt:lpstr>
      <vt:lpstr>MS PGothic</vt:lpstr>
      <vt:lpstr>Arial</vt:lpstr>
      <vt:lpstr>Arial Black</vt:lpstr>
      <vt:lpstr>Arial Narrow</vt:lpstr>
      <vt:lpstr>Courier</vt:lpstr>
      <vt:lpstr>Helvetica</vt:lpstr>
      <vt:lpstr>Lucida Sans Typewriter</vt:lpstr>
      <vt:lpstr>Matura MT Script Capitals</vt:lpstr>
      <vt:lpstr>Wingdings</vt:lpstr>
      <vt:lpstr>RADLabHelvetica</vt:lpstr>
      <vt:lpstr>Image</vt:lpstr>
      <vt:lpstr>Mocks and Stubs (Engineering Software as a Service §8.4)</vt:lpstr>
      <vt:lpstr>It Should Make Search Results Available to Template</vt:lpstr>
      <vt:lpstr>Two New Seam Concepts</vt:lpstr>
      <vt:lpstr>    RSpec Cookery #1</vt:lpstr>
      <vt:lpstr>Test Techniques We Know</vt:lpstr>
      <vt:lpstr>PowerPoint Presentation</vt:lpstr>
      <vt:lpstr>PowerPoint Presentation</vt:lpstr>
      <vt:lpstr>PowerPoint Presentation</vt:lpstr>
      <vt:lpstr>Fixtures and Factories (Engineering Software as a Service §8.5)</vt:lpstr>
      <vt:lpstr>When You Need the Real Thing</vt:lpstr>
      <vt:lpstr>Fixtures</vt:lpstr>
      <vt:lpstr>Factories</vt:lpstr>
      <vt:lpstr>Pitfall: mock trainwreck</vt:lpstr>
      <vt:lpstr>PowerPoint Presentation</vt:lpstr>
      <vt:lpstr>PowerPoint Presentation</vt:lpstr>
      <vt:lpstr>PowerPoint Presentation</vt:lpstr>
      <vt:lpstr>TDD for the Model &amp; Stubbing the Internet (Engineering Software as a Service §8.6)</vt:lpstr>
      <vt:lpstr>Explicit vs. Implicit Requirements</vt:lpstr>
      <vt:lpstr>Review</vt:lpstr>
      <vt:lpstr>Where to Stub in Service Oriented Architecture?</vt:lpstr>
      <vt:lpstr>Test Techniques We Know</vt:lpstr>
      <vt:lpstr>PowerPoint Presentation</vt:lpstr>
      <vt:lpstr>PowerPoint Presentation</vt:lpstr>
      <vt:lpstr>PowerPoint Presentation</vt:lpstr>
      <vt:lpstr>Coverage, Unit vs. Integration Tests  (Engineering Software as a Service §8.7)</vt:lpstr>
      <vt:lpstr>How Much Testing is Enough?</vt:lpstr>
      <vt:lpstr>Measuring Coverage - Basics</vt:lpstr>
      <vt:lpstr>What Kinds of Tests?</vt:lpstr>
      <vt:lpstr>Going to Extremes</vt:lpstr>
      <vt:lpstr>PowerPoint Presentation</vt:lpstr>
      <vt:lpstr>PowerPoint Presentation</vt:lpstr>
      <vt:lpstr>PowerPoint Presentation</vt:lpstr>
      <vt:lpstr>Other Testing Concepts; Testing vs. Debugging (Engineering Software as a Service §8.8, 8.11)</vt:lpstr>
      <vt:lpstr>Other Testing Terms You May Hear</vt:lpstr>
      <vt:lpstr>TDD vs. Conventional Debugging</vt:lpstr>
      <vt:lpstr>TDD Summary</vt:lpstr>
      <vt:lpstr>PowerPoint Presentation</vt:lpstr>
      <vt:lpstr>PowerPoint Presentation</vt:lpstr>
      <vt:lpstr>PowerPoint Presentation</vt:lpstr>
      <vt:lpstr>Plan-And-Document Perspective on Software Testing (Engineering Software as a Service §8.9)</vt:lpstr>
      <vt:lpstr>P&amp;D Testing?</vt:lpstr>
      <vt:lpstr>P&amp;D Project Manager</vt:lpstr>
      <vt:lpstr>P&amp;D Approach to Testing</vt:lpstr>
      <vt:lpstr>3 QA Integration Options</vt:lpstr>
      <vt:lpstr>3 QA Integration Options</vt:lpstr>
      <vt:lpstr>QA Team Testing </vt:lpstr>
      <vt:lpstr>Limits of Testing</vt:lpstr>
      <vt:lpstr>Formal Methods</vt:lpstr>
      <vt:lpstr>Formal Methods</vt:lpstr>
      <vt:lpstr>SW Testing: P&amp;D vs. Agile (Fig. 8.23)</vt:lpstr>
      <vt:lpstr>PowerPoint Presentation</vt:lpstr>
      <vt:lpstr>PowerPoint Presentation</vt:lpstr>
      <vt:lpstr>PowerPoint Presentation</vt:lpstr>
    </vt:vector>
  </TitlesOfParts>
  <Company>Armando Fox</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98/198: Web 2.0 Applications Using Ruby on Rails</dc:title>
  <dc:creator>Hank Walker</dc:creator>
  <cp:lastModifiedBy>Walker, Duncan M</cp:lastModifiedBy>
  <cp:revision>551</cp:revision>
  <cp:lastPrinted>2012-01-17T16:17:46Z</cp:lastPrinted>
  <dcterms:created xsi:type="dcterms:W3CDTF">2013-10-02T13:32:45Z</dcterms:created>
  <dcterms:modified xsi:type="dcterms:W3CDTF">2016-10-11T20:18:06Z</dcterms:modified>
</cp:coreProperties>
</file>