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71" r:id="rId4"/>
    <p:sldId id="272" r:id="rId5"/>
    <p:sldId id="273" r:id="rId6"/>
    <p:sldId id="258" r:id="rId7"/>
    <p:sldId id="261" r:id="rId8"/>
    <p:sldId id="276" r:id="rId9"/>
    <p:sldId id="274" r:id="rId10"/>
    <p:sldId id="275" r:id="rId11"/>
    <p:sldId id="257" r:id="rId12"/>
    <p:sldId id="265" r:id="rId13"/>
    <p:sldId id="259" r:id="rId14"/>
    <p:sldId id="260" r:id="rId15"/>
    <p:sldId id="277" r:id="rId16"/>
    <p:sldId id="278" r:id="rId17"/>
    <p:sldId id="267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Lucida Console" panose="020B0609040504020204" pitchFamily="49" charset="0"/>
      <p:regular r:id="rId26"/>
    </p:embeddedFont>
    <p:embeddedFont>
      <p:font typeface="Source Code Pro" panose="020B0509030403020204" pitchFamily="49" charset="0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24" autoAdjust="0"/>
  </p:normalViewPr>
  <p:slideViewPr>
    <p:cSldViewPr snapToGrid="0">
      <p:cViewPr varScale="1">
        <p:scale>
          <a:sx n="106" d="100"/>
          <a:sy n="106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BB0F4-18AE-45BA-8FBF-9868124F403A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9E641-7C35-4F5E-8F5B-2F459A6D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9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3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16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62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14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1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34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93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42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2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04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73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76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62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06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5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9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5741-B87E-4D10-AA9D-8BFC7C1A42A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294-BD09-4372-B1A6-17DE8EDA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6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5741-B87E-4D10-AA9D-8BFC7C1A42A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294-BD09-4372-B1A6-17DE8EDA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5741-B87E-4D10-AA9D-8BFC7C1A42A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294-BD09-4372-B1A6-17DE8EDA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5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5741-B87E-4D10-AA9D-8BFC7C1A42A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294-BD09-4372-B1A6-17DE8EDA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3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5741-B87E-4D10-AA9D-8BFC7C1A42A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294-BD09-4372-B1A6-17DE8EDA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1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5741-B87E-4D10-AA9D-8BFC7C1A42A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294-BD09-4372-B1A6-17DE8EDA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5741-B87E-4D10-AA9D-8BFC7C1A42A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294-BD09-4372-B1A6-17DE8EDA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5741-B87E-4D10-AA9D-8BFC7C1A42A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294-BD09-4372-B1A6-17DE8EDA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5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5741-B87E-4D10-AA9D-8BFC7C1A42A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294-BD09-4372-B1A6-17DE8EDA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3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5741-B87E-4D10-AA9D-8BFC7C1A42A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294-BD09-4372-B1A6-17DE8EDA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1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5741-B87E-4D10-AA9D-8BFC7C1A42A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294-BD09-4372-B1A6-17DE8EDA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E5741-B87E-4D10-AA9D-8BFC7C1A42A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36294-BD09-4372-B1A6-17DE8EDA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9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3950" y="6010275"/>
            <a:ext cx="384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Slides created by Carlos Soto.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namespace apple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bool ripe = false;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namespace orange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bool ripe = true;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bool a = apple::ripe;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bool b = orange::ripe;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5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normally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Source Code Pro" panose="020B0509030403020204" pitchFamily="49" charset="0"/>
              </a:rPr>
              <a:t>#include &lt;vector&gt;</a:t>
            </a:r>
          </a:p>
          <a:p>
            <a:pPr marL="0" indent="0">
              <a:buNone/>
            </a:pPr>
            <a:r>
              <a:rPr lang="en-US" sz="3200" dirty="0" smtClean="0">
                <a:latin typeface="Source Code Pro" panose="020B0509030403020204" pitchFamily="49" charset="0"/>
              </a:rPr>
              <a:t>#include &lt;string&gt;</a:t>
            </a:r>
          </a:p>
          <a:p>
            <a:pPr marL="0" indent="0">
              <a:buNone/>
            </a:pPr>
            <a:r>
              <a:rPr lang="en-US" sz="3200" dirty="0" smtClean="0">
                <a:latin typeface="Source Code Pro" panose="020B0509030403020204" pitchFamily="49" charset="0"/>
              </a:rPr>
              <a:t>using namespace std;</a:t>
            </a:r>
          </a:p>
          <a:p>
            <a:pPr marL="0" indent="0">
              <a:buNone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3200" dirty="0">
                <a:latin typeface="Source Code Pro" panose="020B0509030403020204" pitchFamily="49" charset="0"/>
              </a:rPr>
              <a:t>	</a:t>
            </a:r>
            <a:r>
              <a:rPr lang="en-US" sz="3200" dirty="0" smtClean="0">
                <a:latin typeface="Source Code Pro" panose="020B0509030403020204" pitchFamily="49" charset="0"/>
              </a:rPr>
              <a:t>vector&lt;string&gt; names;</a:t>
            </a:r>
          </a:p>
          <a:p>
            <a:pPr marL="0" indent="0">
              <a:buNone/>
            </a:pPr>
            <a:r>
              <a:rPr lang="en-US" sz="3200" dirty="0" smtClean="0">
                <a:latin typeface="Source Code Pro" panose="020B0509030403020204" pitchFamily="49" charset="0"/>
              </a:rPr>
              <a:t>}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67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using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When we declare </a:t>
            </a:r>
            <a:r>
              <a:rPr lang="en-US" sz="4000" b="1" dirty="0" smtClean="0"/>
              <a:t>using namespace std;</a:t>
            </a:r>
            <a:r>
              <a:rPr lang="en-US" sz="4000" dirty="0" smtClean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we </a:t>
            </a:r>
            <a:r>
              <a:rPr lang="en-US" sz="4000" dirty="0" smtClean="0"/>
              <a:t>are bringing the namespace </a:t>
            </a:r>
            <a:r>
              <a:rPr lang="en-US" sz="4000" dirty="0" err="1" smtClean="0"/>
              <a:t>std</a:t>
            </a:r>
            <a:r>
              <a:rPr lang="en-US" sz="4000" dirty="0" smtClean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into </a:t>
            </a:r>
            <a:r>
              <a:rPr lang="en-US" sz="4000" dirty="0" smtClean="0"/>
              <a:t>the current </a:t>
            </a:r>
            <a:r>
              <a:rPr lang="en-US" sz="4000" dirty="0" smtClean="0"/>
              <a:t>scope</a:t>
            </a:r>
          </a:p>
          <a:p>
            <a:endParaRPr lang="en-US" sz="4000" dirty="0" smtClean="0"/>
          </a:p>
          <a:p>
            <a:pPr lvl="1"/>
            <a:r>
              <a:rPr lang="en-US" sz="3600" dirty="0" smtClean="0"/>
              <a:t>so </a:t>
            </a:r>
            <a:r>
              <a:rPr lang="en-US" sz="3600" dirty="0"/>
              <a:t>w</a:t>
            </a:r>
            <a:r>
              <a:rPr lang="en-US" sz="3600" dirty="0" smtClean="0"/>
              <a:t>e don’t have to type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err="1" smtClean="0"/>
              <a:t>std</a:t>
            </a:r>
            <a:r>
              <a:rPr lang="en-US" sz="3600" b="1" dirty="0" smtClean="0"/>
              <a:t>::string</a:t>
            </a:r>
            <a:r>
              <a:rPr lang="en-US" sz="3600" dirty="0" smtClean="0"/>
              <a:t>, </a:t>
            </a:r>
            <a:r>
              <a:rPr lang="en-US" sz="3600" b="1" dirty="0" smtClean="0"/>
              <a:t>std::</a:t>
            </a:r>
            <a:r>
              <a:rPr lang="en-US" sz="3600" b="1" dirty="0" err="1" smtClean="0"/>
              <a:t>cout</a:t>
            </a:r>
            <a:r>
              <a:rPr lang="en-US" sz="3600" dirty="0" smtClean="0"/>
              <a:t>, etc. all the time</a:t>
            </a:r>
          </a:p>
          <a:p>
            <a:pPr marL="457200" lvl="1" indent="0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5153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it is not included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Source Code Pro" panose="020B0509030403020204" pitchFamily="49" charset="0"/>
              </a:rPr>
              <a:t>#include &lt;vector&gt;</a:t>
            </a:r>
          </a:p>
          <a:p>
            <a:pPr marL="0" indent="0">
              <a:buNone/>
            </a:pPr>
            <a:r>
              <a:rPr lang="en-US" sz="3200" dirty="0" smtClean="0">
                <a:latin typeface="Source Code Pro" panose="020B0509030403020204" pitchFamily="49" charset="0"/>
              </a:rPr>
              <a:t>#include &lt;string&gt;</a:t>
            </a:r>
          </a:p>
          <a:p>
            <a:pPr marL="0" indent="0">
              <a:buNone/>
            </a:pPr>
            <a:endParaRPr lang="en-US" sz="32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3200" dirty="0">
                <a:latin typeface="Source Code Pro" panose="020B0509030403020204" pitchFamily="49" charset="0"/>
              </a:rPr>
              <a:t>	</a:t>
            </a:r>
            <a:r>
              <a:rPr lang="en-US" sz="3200" dirty="0" smtClean="0">
                <a:latin typeface="Source Code Pro" panose="020B0509030403020204" pitchFamily="49" charset="0"/>
              </a:rPr>
              <a:t>vector&lt;string&gt; names;</a:t>
            </a:r>
          </a:p>
          <a:p>
            <a:pPr marL="0" indent="0">
              <a:buNone/>
            </a:pPr>
            <a:r>
              <a:rPr lang="en-US" sz="3200" dirty="0" smtClean="0">
                <a:latin typeface="Source Code Pro" panose="020B0509030403020204" pitchFamily="49" charset="0"/>
              </a:rPr>
              <a:t>}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259434">
            <a:off x="6340505" y="2866331"/>
            <a:ext cx="3085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Compiler Error!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1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7268" y="4550979"/>
            <a:ext cx="1261241" cy="620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13738" y="4550979"/>
            <a:ext cx="1177159" cy="620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Source Code Pro" panose="020B0509030403020204" pitchFamily="49" charset="0"/>
              </a:rPr>
              <a:t>#include &lt;vector&gt;</a:t>
            </a:r>
          </a:p>
          <a:p>
            <a:pPr marL="0" indent="0">
              <a:buNone/>
            </a:pPr>
            <a:r>
              <a:rPr lang="en-US" sz="3200" dirty="0" smtClean="0">
                <a:latin typeface="Source Code Pro" panose="020B0509030403020204" pitchFamily="49" charset="0"/>
              </a:rPr>
              <a:t>#include &lt;string&gt;</a:t>
            </a:r>
          </a:p>
          <a:p>
            <a:pPr marL="0" indent="0">
              <a:buNone/>
            </a:pPr>
            <a:endParaRPr lang="en-US" sz="32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3200" dirty="0">
                <a:latin typeface="Source Code Pro" panose="020B0509030403020204" pitchFamily="49" charset="0"/>
              </a:rPr>
              <a:t>	</a:t>
            </a:r>
            <a:r>
              <a:rPr lang="en-US" sz="3200" dirty="0" smtClean="0">
                <a:latin typeface="Source Code Pro" panose="020B0509030403020204" pitchFamily="49" charset="0"/>
              </a:rPr>
              <a:t>std::vector&lt;std::string&gt; names;</a:t>
            </a:r>
          </a:p>
          <a:p>
            <a:pPr marL="0" indent="0">
              <a:buNone/>
            </a:pPr>
            <a:r>
              <a:rPr lang="en-US" sz="3200" dirty="0" smtClean="0">
                <a:latin typeface="Source Code Pro" panose="020B0509030403020204" pitchFamily="49" charset="0"/>
              </a:rPr>
              <a:t>}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to prepend to things from </a:t>
            </a:r>
            <a:r>
              <a:rPr lang="en-US" dirty="0" err="1" smtClean="0"/>
              <a:t>std</a:t>
            </a:r>
            <a:r>
              <a:rPr lang="en-US" dirty="0" smtClean="0"/>
              <a:t>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6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‘using namespace’ multiple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allowed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using namespace </a:t>
            </a:r>
            <a:r>
              <a:rPr lang="en-US" dirty="0" err="1" smtClean="0">
                <a:latin typeface="Source Code Pro" panose="020B0509030403020204" pitchFamily="49" charset="0"/>
              </a:rPr>
              <a:t>std</a:t>
            </a:r>
            <a:r>
              <a:rPr lang="en-US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using namespace </a:t>
            </a:r>
            <a:r>
              <a:rPr lang="en-US" dirty="0" err="1" smtClean="0">
                <a:latin typeface="Source Code Pro" panose="020B0509030403020204" pitchFamily="49" charset="0"/>
              </a:rPr>
              <a:t>OtherLibrary</a:t>
            </a:r>
            <a:r>
              <a:rPr lang="en-US" dirty="0" smtClean="0">
                <a:latin typeface="Source Code Pro" panose="020B0509030403020204" pitchFamily="49" charset="0"/>
              </a:rPr>
              <a:t>; </a:t>
            </a:r>
          </a:p>
          <a:p>
            <a:endParaRPr lang="en-US" dirty="0"/>
          </a:p>
          <a:p>
            <a:r>
              <a:rPr lang="en-US" dirty="0" smtClean="0"/>
              <a:t>Problem???</a:t>
            </a:r>
          </a:p>
          <a:p>
            <a:pPr lvl="1"/>
            <a:r>
              <a:rPr lang="en-US" dirty="0" smtClean="0"/>
              <a:t>What if </a:t>
            </a:r>
            <a:r>
              <a:rPr lang="en-US" dirty="0" err="1" smtClean="0"/>
              <a:t>std</a:t>
            </a:r>
            <a:r>
              <a:rPr lang="en-US" dirty="0" smtClean="0"/>
              <a:t> and </a:t>
            </a:r>
            <a:r>
              <a:rPr lang="en-US" dirty="0" err="1" smtClean="0"/>
              <a:t>OtherLibrary</a:t>
            </a:r>
            <a:r>
              <a:rPr lang="en-US" dirty="0" smtClean="0"/>
              <a:t> both have a ‘list’?</a:t>
            </a:r>
          </a:p>
          <a:p>
            <a:pPr lvl="1"/>
            <a:r>
              <a:rPr lang="en-US" dirty="0" smtClean="0"/>
              <a:t>Which to 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6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 Resolution with 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local scope (local variables and parameters)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member function,</a:t>
            </a:r>
            <a:br>
              <a:rPr lang="en-US" dirty="0" smtClean="0"/>
            </a:br>
            <a:r>
              <a:rPr lang="en-US" dirty="0" smtClean="0"/>
              <a:t> try pre-pending ‘</a:t>
            </a:r>
            <a:r>
              <a:rPr lang="en-US" dirty="0" smtClean="0">
                <a:latin typeface="Source Code Pro" panose="020B0509030403020204" pitchFamily="49" charset="0"/>
              </a:rPr>
              <a:t>this-&gt;</a:t>
            </a:r>
            <a:r>
              <a:rPr lang="en-US" dirty="0" smtClean="0"/>
              <a:t>’ and see if it is in the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using: </a:t>
            </a:r>
            <a:br>
              <a:rPr lang="en-US" dirty="0" smtClean="0"/>
            </a:br>
            <a:r>
              <a:rPr lang="en-US" dirty="0" smtClean="0"/>
              <a:t>For each namespace try pre-pending </a:t>
            </a:r>
            <a:r>
              <a:rPr lang="en-US" dirty="0" smtClean="0"/>
              <a:t>‘</a:t>
            </a:r>
            <a:r>
              <a:rPr lang="en-US" dirty="0" err="1">
                <a:latin typeface="Source Code Pro" panose="020B0509030403020204" pitchFamily="49" charset="0"/>
              </a:rPr>
              <a:t>namespaceName</a:t>
            </a:r>
            <a:r>
              <a:rPr lang="en-US">
                <a:latin typeface="Source Code Pro" panose="020B0509030403020204" pitchFamily="49" charset="0"/>
              </a:rPr>
              <a:t>::</a:t>
            </a:r>
            <a:r>
              <a:rPr lang="en-US" smtClean="0"/>
              <a:t>’</a:t>
            </a:r>
            <a:endParaRPr lang="en-US" dirty="0" smtClean="0"/>
          </a:p>
          <a:p>
            <a:pPr lvl="1"/>
            <a:r>
              <a:rPr lang="en-US" dirty="0" smtClean="0"/>
              <a:t>What if multiple namespaces have a match?</a:t>
            </a:r>
          </a:p>
          <a:p>
            <a:pPr lvl="1"/>
            <a:r>
              <a:rPr lang="en-US" dirty="0" smtClean="0"/>
              <a:t>Not always the one you intended!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7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Commonly used in libraries (e.g. </a:t>
            </a:r>
            <a:r>
              <a:rPr lang="en-US" sz="3600" dirty="0" err="1" smtClean="0"/>
              <a:t>OpenCV</a:t>
            </a:r>
            <a:r>
              <a:rPr lang="en-US" sz="3600" dirty="0" smtClean="0"/>
              <a:t>, FLTK, etc.)</a:t>
            </a:r>
          </a:p>
          <a:p>
            <a:r>
              <a:rPr lang="en-US" sz="3600" dirty="0" smtClean="0"/>
              <a:t>You probably won’t need to create your own namespaces any time soon</a:t>
            </a:r>
            <a:br>
              <a:rPr lang="en-US" sz="3600" dirty="0" smtClean="0"/>
            </a:br>
            <a:endParaRPr lang="en-US" sz="3600" dirty="0" smtClean="0"/>
          </a:p>
          <a:p>
            <a:r>
              <a:rPr lang="en-US" sz="3600" dirty="0" smtClean="0"/>
              <a:t>Some argue that you should never do </a:t>
            </a:r>
            <a:br>
              <a:rPr lang="en-US" sz="3600" dirty="0" smtClean="0"/>
            </a:br>
            <a:r>
              <a:rPr lang="en-US" sz="3600" dirty="0" smtClean="0"/>
              <a:t>‘</a:t>
            </a:r>
            <a:r>
              <a:rPr lang="en-US" sz="3600" dirty="0" smtClean="0">
                <a:latin typeface="Source Code Pro" panose="020B0509030403020204" pitchFamily="49" charset="0"/>
              </a:rPr>
              <a:t>using namespace </a:t>
            </a:r>
            <a:r>
              <a:rPr lang="en-US" sz="3600" dirty="0" err="1" smtClean="0">
                <a:latin typeface="Source Code Pro" panose="020B0509030403020204" pitchFamily="49" charset="0"/>
              </a:rPr>
              <a:t>std</a:t>
            </a:r>
            <a:r>
              <a:rPr lang="en-US" sz="3600" dirty="0" smtClean="0">
                <a:latin typeface="Source Code Pro" panose="020B0509030403020204" pitchFamily="49" charset="0"/>
              </a:rPr>
              <a:t>;</a:t>
            </a:r>
            <a:r>
              <a:rPr lang="en-US" sz="3600" dirty="0" smtClean="0"/>
              <a:t>’</a:t>
            </a:r>
          </a:p>
          <a:p>
            <a:pPr lvl="1"/>
            <a:r>
              <a:rPr lang="en-US" sz="3200" dirty="0" smtClean="0"/>
              <a:t>Instead always use </a:t>
            </a:r>
            <a:r>
              <a:rPr lang="en-US" sz="3200" dirty="0" err="1" smtClean="0">
                <a:latin typeface="Source Code Pro" panose="020B0509030403020204" pitchFamily="49" charset="0"/>
              </a:rPr>
              <a:t>std</a:t>
            </a:r>
            <a:r>
              <a:rPr lang="en-US" sz="3200" dirty="0" smtClean="0">
                <a:latin typeface="Source Code Pro" panose="020B0509030403020204" pitchFamily="49" charset="0"/>
              </a:rPr>
              <a:t>::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4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Disambiguation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email</a:t>
            </a:r>
          </a:p>
          <a:p>
            <a:r>
              <a:rPr lang="en-US" dirty="0" smtClean="0"/>
              <a:t>Email address: president</a:t>
            </a:r>
          </a:p>
          <a:p>
            <a:pPr lvl="1"/>
            <a:r>
              <a:rPr lang="en-US" dirty="0" smtClean="0"/>
              <a:t>Which one?</a:t>
            </a:r>
          </a:p>
          <a:p>
            <a:r>
              <a:rPr lang="en-US" dirty="0" smtClean="0"/>
              <a:t>Email address: webmaster</a:t>
            </a:r>
          </a:p>
          <a:p>
            <a:pPr lvl="1"/>
            <a:r>
              <a:rPr lang="en-US" dirty="0" smtClean="0"/>
              <a:t>Which one?</a:t>
            </a:r>
          </a:p>
          <a:p>
            <a:pPr lvl="1"/>
            <a:endParaRPr lang="en-US" dirty="0"/>
          </a:p>
          <a:p>
            <a:r>
              <a:rPr lang="en-US" dirty="0" smtClean="0"/>
              <a:t>Clarification: president@tamu.edu</a:t>
            </a:r>
          </a:p>
          <a:p>
            <a:r>
              <a:rPr lang="en-US" dirty="0" smtClean="0"/>
              <a:t>Clarification: webmaster@tamu.edu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6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Disambiguation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signatures must be unique</a:t>
            </a:r>
          </a:p>
          <a:p>
            <a:pPr lvl="1"/>
            <a:r>
              <a:rPr lang="en-US" dirty="0" smtClean="0"/>
              <a:t>Lots of people may want to create an ‘add’ function…</a:t>
            </a:r>
          </a:p>
          <a:p>
            <a:pPr lvl="1"/>
            <a:r>
              <a:rPr lang="en-US" dirty="0" smtClean="0"/>
              <a:t>How to </a:t>
            </a:r>
            <a:r>
              <a:rPr lang="en-US" dirty="0" smtClean="0"/>
              <a:t>give it unique signature?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762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put related things together.</a:t>
            </a:r>
          </a:p>
          <a:p>
            <a:endParaRPr lang="en-US" dirty="0" smtClean="0"/>
          </a:p>
          <a:p>
            <a:r>
              <a:rPr lang="en-US" dirty="0" smtClean="0"/>
              <a:t>Class name becomes a namespace for its attributes and methods (aka. data members and member functions)</a:t>
            </a:r>
          </a:p>
          <a:p>
            <a:endParaRPr lang="en-US" dirty="0" smtClean="0"/>
          </a:p>
          <a:p>
            <a:r>
              <a:rPr lang="en-US" dirty="0" smtClean="0"/>
              <a:t>Can explicitly create a namespace.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that has a name in C++ (functions, objects, classes, etc.) has a scope</a:t>
            </a:r>
          </a:p>
          <a:p>
            <a:pPr lvl="1"/>
            <a:r>
              <a:rPr lang="en-US" dirty="0" smtClean="0"/>
              <a:t>global scope</a:t>
            </a:r>
          </a:p>
          <a:p>
            <a:pPr lvl="1"/>
            <a:r>
              <a:rPr lang="en-US" dirty="0" smtClean="0"/>
              <a:t>class scope</a:t>
            </a:r>
          </a:p>
          <a:p>
            <a:pPr lvl="1"/>
            <a:r>
              <a:rPr lang="en-US" dirty="0" smtClean="0"/>
              <a:t>local scope</a:t>
            </a:r>
          </a:p>
          <a:p>
            <a:pPr lvl="2"/>
            <a:r>
              <a:rPr lang="en-US" sz="2400" dirty="0"/>
              <a:t>function scope (including inside main</a:t>
            </a:r>
            <a:r>
              <a:rPr lang="en-US" sz="2400" dirty="0" smtClean="0"/>
              <a:t>)</a:t>
            </a:r>
          </a:p>
          <a:p>
            <a:pPr lvl="1"/>
            <a:r>
              <a:rPr lang="en-US" dirty="0" smtClean="0"/>
              <a:t>statement scope</a:t>
            </a:r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namespace</a:t>
            </a:r>
            <a:r>
              <a:rPr lang="en-US" dirty="0"/>
              <a:t> is just a named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3076" y="1825625"/>
            <a:ext cx="441433" cy="6201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:: </a:t>
            </a:r>
            <a:r>
              <a:rPr lang="en-US" sz="4000" b="1" dirty="0" smtClean="0"/>
              <a:t>Scope resolution operator</a:t>
            </a:r>
          </a:p>
          <a:p>
            <a:pPr lvl="1"/>
            <a:r>
              <a:rPr lang="en-US" sz="3600" dirty="0" smtClean="0"/>
              <a:t>For classes, it means that the identifier that follows (data or function) is a </a:t>
            </a:r>
            <a:r>
              <a:rPr lang="en-US" sz="3600" b="1" dirty="0" smtClean="0"/>
              <a:t>member</a:t>
            </a:r>
            <a:r>
              <a:rPr lang="en-US" sz="3600" dirty="0" smtClean="0"/>
              <a:t> of the class that precedes the ::</a:t>
            </a:r>
          </a:p>
          <a:p>
            <a:endParaRPr lang="en-US" sz="4000" dirty="0" smtClean="0"/>
          </a:p>
          <a:p>
            <a:r>
              <a:rPr lang="en-US" sz="4000" dirty="0" smtClean="0"/>
              <a:t>So for  </a:t>
            </a:r>
            <a:r>
              <a:rPr lang="en-US" sz="4000" b="1" dirty="0" smtClean="0"/>
              <a:t>Student::</a:t>
            </a:r>
            <a:r>
              <a:rPr lang="en-US" sz="4000" b="1" dirty="0" err="1" smtClean="0"/>
              <a:t>getID</a:t>
            </a:r>
            <a:r>
              <a:rPr lang="en-US" sz="4000" b="1" dirty="0" smtClean="0"/>
              <a:t>()</a:t>
            </a:r>
            <a:r>
              <a:rPr lang="en-US" sz="4000" dirty="0" smtClean="0"/>
              <a:t>,</a:t>
            </a:r>
            <a:r>
              <a:rPr lang="en-US" sz="4000" b="1" dirty="0" smtClean="0"/>
              <a:t> </a:t>
            </a:r>
            <a:r>
              <a:rPr lang="en-US" sz="4000" dirty="0" err="1" smtClean="0"/>
              <a:t>getID</a:t>
            </a:r>
            <a:r>
              <a:rPr lang="en-US" sz="4000" dirty="0" smtClean="0"/>
              <a:t>() is a member function of the class Student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5670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vector</a:t>
            </a:r>
            <a:r>
              <a:rPr lang="en-US" sz="4000" dirty="0" smtClean="0"/>
              <a:t> and </a:t>
            </a:r>
            <a:r>
              <a:rPr lang="en-US" sz="4000" b="1" dirty="0" smtClean="0"/>
              <a:t>string</a:t>
            </a:r>
            <a:r>
              <a:rPr lang="en-US" sz="4000" dirty="0" smtClean="0"/>
              <a:t> are not member functions or data members, they’re datatypes...</a:t>
            </a:r>
          </a:p>
          <a:p>
            <a:r>
              <a:rPr lang="en-US" sz="4000" dirty="0" smtClean="0"/>
              <a:t>and </a:t>
            </a:r>
            <a:r>
              <a:rPr lang="en-US" sz="4000" b="1" dirty="0" smtClean="0"/>
              <a:t>std</a:t>
            </a:r>
            <a:r>
              <a:rPr lang="en-US" sz="4000" dirty="0" smtClean="0"/>
              <a:t> is not a class...</a:t>
            </a:r>
          </a:p>
          <a:p>
            <a:endParaRPr lang="en-US" sz="4000" dirty="0"/>
          </a:p>
          <a:p>
            <a:r>
              <a:rPr lang="en-US" sz="4000" dirty="0" smtClean="0"/>
              <a:t>it’s a </a:t>
            </a:r>
            <a:r>
              <a:rPr lang="en-US" sz="4000" b="1" dirty="0" smtClean="0"/>
              <a:t>namespace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4374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 std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Source Code Pro" panose="020B0509030403020204" pitchFamily="49" charset="0"/>
              </a:rPr>
              <a:t>namespace std {</a:t>
            </a:r>
          </a:p>
          <a:p>
            <a:pPr marL="0" indent="0">
              <a:buNone/>
            </a:pPr>
            <a:r>
              <a:rPr lang="en-US" sz="3600" dirty="0">
                <a:latin typeface="Source Code Pro" panose="020B0509030403020204" pitchFamily="49" charset="0"/>
              </a:rPr>
              <a:t>	</a:t>
            </a:r>
            <a:r>
              <a:rPr lang="en-US" sz="3600" dirty="0" smtClean="0">
                <a:latin typeface="Source Code Pro" panose="020B0509030403020204" pitchFamily="49" charset="0"/>
              </a:rPr>
              <a:t>class string // ...</a:t>
            </a:r>
          </a:p>
          <a:p>
            <a:pPr marL="0" indent="0">
              <a:buNone/>
            </a:pPr>
            <a:r>
              <a:rPr lang="en-US" sz="3600" dirty="0">
                <a:latin typeface="Source Code Pro" panose="020B0509030403020204" pitchFamily="49" charset="0"/>
              </a:rPr>
              <a:t>	</a:t>
            </a:r>
            <a:r>
              <a:rPr lang="en-US" sz="3600" dirty="0" smtClean="0">
                <a:latin typeface="Source Code Pro" panose="020B0509030403020204" pitchFamily="49" charset="0"/>
              </a:rPr>
              <a:t>class vector // ...</a:t>
            </a:r>
          </a:p>
          <a:p>
            <a:pPr marL="0" indent="0">
              <a:buNone/>
            </a:pPr>
            <a:r>
              <a:rPr lang="en-US" sz="3600" dirty="0">
                <a:latin typeface="Source Code Pro" panose="020B0509030403020204" pitchFamily="49" charset="0"/>
              </a:rPr>
              <a:t>	</a:t>
            </a:r>
            <a:r>
              <a:rPr lang="en-US" sz="3600" dirty="0" err="1" smtClean="0">
                <a:latin typeface="Source Code Pro" panose="020B0509030403020204" pitchFamily="49" charset="0"/>
              </a:rPr>
              <a:t>ostream</a:t>
            </a:r>
            <a:r>
              <a:rPr lang="en-US" sz="3600" dirty="0" smtClean="0">
                <a:latin typeface="Source Code Pro" panose="020B0509030403020204" pitchFamily="49" charset="0"/>
              </a:rPr>
              <a:t> </a:t>
            </a:r>
            <a:r>
              <a:rPr lang="en-US" sz="3600" dirty="0" err="1" smtClean="0">
                <a:latin typeface="Source Code Pro" panose="020B0509030403020204" pitchFamily="49" charset="0"/>
              </a:rPr>
              <a:t>cout</a:t>
            </a:r>
            <a:r>
              <a:rPr lang="en-US" sz="3600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600" dirty="0">
                <a:latin typeface="Source Code Pro" panose="020B0509030403020204" pitchFamily="49" charset="0"/>
              </a:rPr>
              <a:t>	</a:t>
            </a:r>
            <a:r>
              <a:rPr lang="en-US" sz="3600" dirty="0" err="1" smtClean="0">
                <a:latin typeface="Source Code Pro" panose="020B0509030403020204" pitchFamily="49" charset="0"/>
              </a:rPr>
              <a:t>istream</a:t>
            </a:r>
            <a:r>
              <a:rPr lang="en-US" sz="3600" dirty="0" smtClean="0">
                <a:latin typeface="Source Code Pro" panose="020B0509030403020204" pitchFamily="49" charset="0"/>
              </a:rPr>
              <a:t> </a:t>
            </a:r>
            <a:r>
              <a:rPr lang="en-US" sz="3600" dirty="0" err="1" smtClean="0">
                <a:latin typeface="Source Code Pro" panose="020B0509030403020204" pitchFamily="49" charset="0"/>
              </a:rPr>
              <a:t>cin</a:t>
            </a:r>
            <a:r>
              <a:rPr lang="en-US" sz="3600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600" dirty="0">
                <a:latin typeface="Source Code Pro" panose="020B0509030403020204" pitchFamily="49" charset="0"/>
              </a:rPr>
              <a:t>	</a:t>
            </a:r>
            <a:r>
              <a:rPr lang="en-US" sz="3600" dirty="0" smtClean="0">
                <a:latin typeface="Source Code Pro" panose="020B0509030403020204" pitchFamily="49" charset="0"/>
              </a:rPr>
              <a:t>// ... and more!</a:t>
            </a:r>
          </a:p>
          <a:p>
            <a:pPr marL="0" indent="0">
              <a:buNone/>
            </a:pPr>
            <a:r>
              <a:rPr lang="en-US" sz="3600" dirty="0" smtClean="0">
                <a:latin typeface="Source Code Pro" panose="020B0509030403020204" pitchFamily="49" charset="0"/>
              </a:rPr>
              <a:t>}</a:t>
            </a:r>
            <a:endParaRPr lang="en-US" sz="36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1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20662" y="4842094"/>
            <a:ext cx="441433" cy="6201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41378" y="5287086"/>
            <a:ext cx="441433" cy="6201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rce Code Pro" panose="020B0509030403020204" pitchFamily="49" charset="0"/>
              </a:rPr>
              <a:t>Namespaces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namespace apple 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int</a:t>
            </a:r>
            <a:r>
              <a:rPr lang="en-US" dirty="0" smtClean="0">
                <a:latin typeface="Lucida Console" panose="020B0609040504020204" pitchFamily="49" charset="0"/>
              </a:rPr>
              <a:t> golden = 1;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namespace orange 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char navel = ‘n’;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cout</a:t>
            </a:r>
            <a:r>
              <a:rPr lang="en-US" dirty="0" smtClean="0">
                <a:latin typeface="Lucida Console" panose="020B0609040504020204" pitchFamily="49" charset="0"/>
              </a:rPr>
              <a:t> &lt;&lt; apple::golden;</a:t>
            </a: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cout</a:t>
            </a:r>
            <a:r>
              <a:rPr lang="en-US" dirty="0" smtClean="0">
                <a:latin typeface="Lucida Console" panose="020B0609040504020204" pitchFamily="49" charset="0"/>
              </a:rPr>
              <a:t> &lt;&lt; orange::navel;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4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400</Words>
  <Application>Microsoft Office PowerPoint</Application>
  <PresentationFormat>Widescreen</PresentationFormat>
  <Paragraphs>135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Lucida Console</vt:lpstr>
      <vt:lpstr>Source Code Pro</vt:lpstr>
      <vt:lpstr>Arial</vt:lpstr>
      <vt:lpstr>Office Theme</vt:lpstr>
      <vt:lpstr>Namespaces</vt:lpstr>
      <vt:lpstr>Disambiguation</vt:lpstr>
      <vt:lpstr>Disambiguation in C++</vt:lpstr>
      <vt:lpstr>Namespace</vt:lpstr>
      <vt:lpstr>Scope</vt:lpstr>
      <vt:lpstr>Recall</vt:lpstr>
      <vt:lpstr>std?</vt:lpstr>
      <vt:lpstr>namespace std</vt:lpstr>
      <vt:lpstr>Namespaces</vt:lpstr>
      <vt:lpstr>Namespaces</vt:lpstr>
      <vt:lpstr>What we normally do</vt:lpstr>
      <vt:lpstr>The using keyword</vt:lpstr>
      <vt:lpstr>When it is not included</vt:lpstr>
      <vt:lpstr>We have to prepend to things from std library</vt:lpstr>
      <vt:lpstr>‘using namespace’ multiple times</vt:lpstr>
      <vt:lpstr>Identifier Resolution with using</vt:lpstr>
      <vt:lpstr>Notes on Namespaces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Namespaces and Multiple Files</dc:title>
  <dc:creator>Carlos Xavier Soto</dc:creator>
  <cp:lastModifiedBy>jmichael</cp:lastModifiedBy>
  <cp:revision>38</cp:revision>
  <dcterms:created xsi:type="dcterms:W3CDTF">2016-03-21T12:32:58Z</dcterms:created>
  <dcterms:modified xsi:type="dcterms:W3CDTF">2016-07-10T00:42:58Z</dcterms:modified>
</cp:coreProperties>
</file>