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68" r:id="rId6"/>
    <p:sldId id="281" r:id="rId7"/>
    <p:sldId id="270" r:id="rId8"/>
    <p:sldId id="271" r:id="rId9"/>
    <p:sldId id="276" r:id="rId10"/>
    <p:sldId id="277" r:id="rId11"/>
    <p:sldId id="274" r:id="rId12"/>
    <p:sldId id="278" r:id="rId13"/>
    <p:sldId id="261" r:id="rId14"/>
  </p:sldIdLst>
  <p:sldSz cx="12192000" cy="6858000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Lucida Console" panose="020B0609040504020204" pitchFamily="49" charset="0"/>
      <p:regular r:id="rId18"/>
    </p:embeddedFont>
    <p:embeddedFont>
      <p:font typeface="Source Code Pro" panose="020B0509030403020204" pitchFamily="49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22" autoAdjust="0"/>
  </p:normalViewPr>
  <p:slideViewPr>
    <p:cSldViewPr snapToGrid="0">
      <p:cViewPr varScale="1">
        <p:scale>
          <a:sx n="96" d="100"/>
          <a:sy n="96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C6C80-B2B8-48FF-AAE0-E845A9A892DD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2AFD-E9A9-4493-8F87-5DB8741E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0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26B3-32FF-4E7F-9120-3B2C7313DD1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41D4-C3F0-4E9C-9C57-1F83FF22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950" y="6010275"/>
            <a:ext cx="384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97564" y="2360428"/>
            <a:ext cx="435935" cy="425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5634" y="2360428"/>
            <a:ext cx="871870" cy="425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Alternatively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86000" y="2785730"/>
            <a:ext cx="1616149" cy="211233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05916" y="2785730"/>
            <a:ext cx="1290085" cy="8579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088" y="4898063"/>
            <a:ext cx="6544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Recall:: ‘</a:t>
            </a:r>
            <a:r>
              <a:rPr lang="en-US" sz="3600" b="1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this</a:t>
            </a:r>
            <a:r>
              <a:rPr lang="en-US" sz="3600" b="1" dirty="0" smtClean="0">
                <a:solidFill>
                  <a:srgbClr val="0070C0"/>
                </a:solidFill>
              </a:rPr>
              <a:t>’</a:t>
            </a:r>
            <a:r>
              <a:rPr lang="en-US" sz="3600" dirty="0" smtClean="0">
                <a:solidFill>
                  <a:srgbClr val="0070C0"/>
                </a:solidFill>
              </a:rPr>
              <a:t> is a pointer to the instance of the class Student that called the == operator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6372" y="3214702"/>
            <a:ext cx="529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element access operator for pointers to objects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bool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::</a:t>
            </a:r>
            <a:r>
              <a:rPr lang="en-US" dirty="0" smtClean="0">
                <a:latin typeface="Source Code Pro" panose="020B0509030403020204" pitchFamily="49" charset="0"/>
              </a:rPr>
              <a:t>operator==(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&amp; other){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return </a:t>
            </a:r>
            <a:r>
              <a:rPr lang="en-US" dirty="0" smtClean="0">
                <a:latin typeface="Source Code Pro" panose="020B0509030403020204" pitchFamily="49" charset="0"/>
              </a:rPr>
              <a:t>(this-&gt;</a:t>
            </a:r>
            <a:r>
              <a:rPr lang="en-US" dirty="0" err="1" smtClean="0">
                <a:latin typeface="Source Code Pro" panose="020B0509030403020204" pitchFamily="49" charset="0"/>
              </a:rPr>
              <a:t>myAttr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== </a:t>
            </a:r>
            <a:r>
              <a:rPr lang="en-US" dirty="0" err="1">
                <a:latin typeface="Source Code Pro" panose="020B0509030403020204" pitchFamily="49" charset="0"/>
              </a:rPr>
              <a:t>other.myAttr</a:t>
            </a:r>
            <a:r>
              <a:rPr lang="en-US" dirty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7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625703"/>
            <a:ext cx="1660451" cy="40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string operator+(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string&amp; a, 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string&amp; b);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bool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::</a:t>
            </a:r>
            <a:r>
              <a:rPr lang="en-US" sz="2400" dirty="0">
                <a:latin typeface="Lucida Console" panose="020B0609040504020204" pitchFamily="49" charset="0"/>
              </a:rPr>
              <a:t>operator==(</a:t>
            </a:r>
            <a:r>
              <a:rPr lang="en-US" sz="2400" dirty="0" err="1">
                <a:latin typeface="Lucida Console" panose="020B0609040504020204" pitchFamily="49" charset="0"/>
              </a:rPr>
              <a:t>const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&amp; </a:t>
            </a:r>
            <a:r>
              <a:rPr lang="en-US" sz="2400" dirty="0">
                <a:latin typeface="Lucida Console" panose="020B0609040504020204" pitchFamily="49" charset="0"/>
              </a:rPr>
              <a:t>other);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&amp;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::operator=(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MyClass</a:t>
            </a:r>
            <a:r>
              <a:rPr lang="en-US" sz="2400" dirty="0">
                <a:latin typeface="Lucida Console" panose="020B0609040504020204" pitchFamily="49" charset="0"/>
              </a:rPr>
              <a:t> &amp; </a:t>
            </a:r>
            <a:r>
              <a:rPr lang="en-US" sz="2400" dirty="0" smtClean="0">
                <a:latin typeface="Lucida Console" panose="020B0609040504020204" pitchFamily="49" charset="0"/>
              </a:rPr>
              <a:t>other);</a:t>
            </a:r>
          </a:p>
        </p:txBody>
      </p:sp>
    </p:spTree>
    <p:extLst>
      <p:ext uri="{BB962C8B-B14F-4D97-AF65-F5344CB8AC3E}">
        <p14:creationId xmlns:p14="http://schemas.microsoft.com/office/powerpoint/2010/main" val="23729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reference </a:t>
            </a:r>
            <a:br>
              <a:rPr lang="en-US" dirty="0" smtClean="0"/>
            </a:br>
            <a:r>
              <a:rPr lang="en-US" dirty="0" smtClean="0"/>
              <a:t>in a overloaded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::operator=(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other)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this-&gt;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other.myAttr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*this;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16786">
            <a:off x="2338599" y="4235366"/>
            <a:ext cx="57459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Essentially, dereference ‘</a:t>
            </a: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this</a:t>
            </a:r>
            <a:r>
              <a:rPr lang="en-US" sz="2800" dirty="0" smtClean="0">
                <a:solidFill>
                  <a:srgbClr val="7030A0"/>
                </a:solidFill>
              </a:rPr>
              <a:t>’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and the compiler knows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how to get the address from the class.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Can only overload existing operators</a:t>
            </a:r>
          </a:p>
          <a:p>
            <a:pPr lvl="1"/>
            <a:r>
              <a:rPr lang="en-US" sz="3200" dirty="0" smtClean="0"/>
              <a:t>can’t create your </a:t>
            </a:r>
            <a:r>
              <a:rPr lang="en-US" sz="3200" dirty="0" smtClean="0"/>
              <a:t>own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Cannot change the number of </a:t>
            </a:r>
            <a:r>
              <a:rPr lang="en-US" sz="3600" dirty="0" smtClean="0"/>
              <a:t>operands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Must take at least one non-primitive datatype operand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48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Assignment: =</a:t>
            </a:r>
          </a:p>
          <a:p>
            <a:pPr marL="0" indent="0">
              <a:buNone/>
            </a:pPr>
            <a:r>
              <a:rPr lang="en-US" sz="3200" dirty="0" smtClean="0"/>
              <a:t>Arithmetic: +, -, *, /, %</a:t>
            </a:r>
          </a:p>
          <a:p>
            <a:pPr marL="0" indent="0">
              <a:buNone/>
            </a:pPr>
            <a:r>
              <a:rPr lang="en-US" sz="3200" dirty="0" smtClean="0"/>
              <a:t>Compound assignment: +=, -=, *=, /=, %=</a:t>
            </a:r>
          </a:p>
          <a:p>
            <a:pPr marL="0" indent="0">
              <a:buNone/>
            </a:pPr>
            <a:r>
              <a:rPr lang="en-US" sz="3200" dirty="0" smtClean="0"/>
              <a:t>Increment/decrement: ++, --</a:t>
            </a:r>
          </a:p>
          <a:p>
            <a:pPr marL="0" indent="0">
              <a:buNone/>
            </a:pPr>
            <a:r>
              <a:rPr lang="en-US" sz="3200" dirty="0" smtClean="0"/>
              <a:t>Logical: !, &amp;&amp;, ||</a:t>
            </a:r>
          </a:p>
          <a:p>
            <a:pPr marL="0" indent="0">
              <a:buNone/>
            </a:pPr>
            <a:r>
              <a:rPr lang="en-US" sz="3200" dirty="0" smtClean="0"/>
              <a:t>Comparison: ==, !=, &lt;, &gt;, &lt;=, &gt;=</a:t>
            </a:r>
          </a:p>
          <a:p>
            <a:pPr marL="0" indent="0">
              <a:buNone/>
            </a:pPr>
            <a:r>
              <a:rPr lang="en-US" sz="3200" dirty="0" smtClean="0"/>
              <a:t>Other: &lt;&lt;, &gt;&gt;, etc.</a:t>
            </a:r>
          </a:p>
        </p:txBody>
      </p:sp>
    </p:spTree>
    <p:extLst>
      <p:ext uri="{BB962C8B-B14F-4D97-AF65-F5344CB8AC3E}">
        <p14:creationId xmlns:p14="http://schemas.microsoft.com/office/powerpoint/2010/main" val="23600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(kind of like functions...)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9" y="1825625"/>
            <a:ext cx="1145126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a = 0, b = 5;</a:t>
            </a: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c = a + b;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b);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c++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  <a:endParaRPr lang="en-US" sz="3600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void ++(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&amp; c);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d = a;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void =(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&amp; a,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&amp;d);</a:t>
            </a:r>
            <a:endParaRPr lang="en-US" sz="3600" dirty="0">
              <a:solidFill>
                <a:srgbClr val="7030A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(a lot like functions...)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33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= 0, j = 5;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string s;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++;	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matches ++ operator’s ‘arguments’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s++;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no match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k = </a:t>
            </a: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+ j;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integer addition</a:t>
            </a:r>
            <a:endParaRPr 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string s2 = s + s;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944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k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j;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b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s2 = s + s;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string +(string a, string b);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97257">
            <a:off x="5575851" y="2913201"/>
            <a:ext cx="5423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NOT actually a function, because 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is </a:t>
            </a:r>
            <a:r>
              <a:rPr lang="en-US" sz="2800" dirty="0">
                <a:solidFill>
                  <a:srgbClr val="0070C0"/>
                </a:solidFill>
              </a:rPr>
              <a:t>a PRIMITIVE datatype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89508" y="2578545"/>
            <a:ext cx="5267739" cy="1987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62" y="1825625"/>
            <a:ext cx="11789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k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j;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b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s2 = s + s;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// string operator+(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&amp; string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&amp; string b);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508" y="2578545"/>
            <a:ext cx="5267739" cy="1987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= 7;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outside class scope</a:t>
            </a:r>
            <a:endParaRPr lang="en-US" sz="2400" dirty="0">
              <a:solidFill>
                <a:srgbClr val="7030A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operator+(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a,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830215">
            <a:off x="6132802" y="2539920"/>
            <a:ext cx="431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Does not have access to private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MyClass</a:t>
            </a:r>
            <a:r>
              <a:rPr lang="en-US" sz="2400" dirty="0" smtClean="0">
                <a:solidFill>
                  <a:srgbClr val="0070C0"/>
                </a:solidFill>
              </a:rPr>
              <a:t> data and methods.</a:t>
            </a:r>
          </a:p>
        </p:txBody>
      </p:sp>
    </p:spTree>
    <p:extLst>
      <p:ext uri="{BB962C8B-B14F-4D97-AF65-F5344CB8AC3E}">
        <p14:creationId xmlns:p14="http://schemas.microsoft.com/office/powerpoint/2010/main" val="25231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0665" y="3955055"/>
            <a:ext cx="6604356" cy="1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(inside class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k) :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(k) {}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operator==(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operator+(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a,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b);</a:t>
            </a:r>
          </a:p>
        </p:txBody>
      </p:sp>
      <p:sp>
        <p:nvSpPr>
          <p:cNvPr id="4" name="TextBox 3"/>
          <p:cNvSpPr txBox="1"/>
          <p:nvPr/>
        </p:nvSpPr>
        <p:spPr>
          <a:xfrm rot="830215">
            <a:off x="4625860" y="2387730"/>
            <a:ext cx="3673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Has access to private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MyClass</a:t>
            </a:r>
            <a:r>
              <a:rPr lang="en-US" sz="2400" dirty="0" smtClean="0">
                <a:solidFill>
                  <a:srgbClr val="0070C0"/>
                </a:solidFill>
              </a:rPr>
              <a:t> 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377704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372" y="4603898"/>
            <a:ext cx="1329070" cy="425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(implicit and explicit)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bool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::</a:t>
            </a:r>
            <a:r>
              <a:rPr lang="en-US" dirty="0" smtClean="0">
                <a:latin typeface="Source Code Pro" panose="020B0509030403020204" pitchFamily="49" charset="0"/>
              </a:rPr>
              <a:t>operator==(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&amp; other){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return (</a:t>
            </a:r>
            <a:r>
              <a:rPr lang="en-US" dirty="0" err="1">
                <a:latin typeface="Source Code Pro" panose="020B0509030403020204" pitchFamily="49" charset="0"/>
              </a:rPr>
              <a:t>myAttr</a:t>
            </a:r>
            <a:r>
              <a:rPr lang="en-US" dirty="0">
                <a:latin typeface="Source Code Pro" panose="020B0509030403020204" pitchFamily="49" charset="0"/>
              </a:rPr>
              <a:t> == </a:t>
            </a:r>
            <a:r>
              <a:rPr lang="en-US" dirty="0" err="1">
                <a:latin typeface="Source Code Pro" panose="020B0509030403020204" pitchFamily="49" charset="0"/>
              </a:rPr>
              <a:t>other.myAttr</a:t>
            </a:r>
            <a:r>
              <a:rPr lang="en-US" dirty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// ...</a:t>
            </a:r>
            <a:endParaRPr lang="en-US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 a = </a:t>
            </a: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(7);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B </a:t>
            </a:r>
            <a:r>
              <a:rPr lang="en-US" dirty="0">
                <a:latin typeface="Source Code Pro" panose="020B0509030403020204" pitchFamily="49" charset="0"/>
              </a:rPr>
              <a:t>= </a:t>
            </a: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(11);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if (a == b)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20188" y="2753833"/>
            <a:ext cx="1552352" cy="193512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62180" y="2753833"/>
            <a:ext cx="2636871" cy="1881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701536">
            <a:off x="6432557" y="4274794"/>
            <a:ext cx="49103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Equivalent </a:t>
            </a:r>
            <a:r>
              <a:rPr lang="en-US" sz="2800" dirty="0" smtClean="0">
                <a:solidFill>
                  <a:srgbClr val="7030A0"/>
                </a:solidFill>
              </a:rPr>
              <a:t>to calling:</a:t>
            </a:r>
            <a:br>
              <a:rPr lang="en-US" sz="2800" dirty="0" smtClean="0">
                <a:solidFill>
                  <a:srgbClr val="7030A0"/>
                </a:solidFill>
              </a:rPr>
            </a:b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if (</a:t>
            </a:r>
            <a:r>
              <a:rPr lang="en-US" sz="28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a.operator</a:t>
            </a: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==(b)) {</a:t>
            </a:r>
            <a:endParaRPr lang="en-US" sz="2800" dirty="0">
              <a:solidFill>
                <a:srgbClr val="7030A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387</Words>
  <Application>Microsoft Office PowerPoint</Application>
  <PresentationFormat>Widescreen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 Light</vt:lpstr>
      <vt:lpstr>Lucida Console</vt:lpstr>
      <vt:lpstr>Source Code Pro</vt:lpstr>
      <vt:lpstr>Arial</vt:lpstr>
      <vt:lpstr>Calibri</vt:lpstr>
      <vt:lpstr>Office Theme</vt:lpstr>
      <vt:lpstr>Operator Overloading</vt:lpstr>
      <vt:lpstr>Operators</vt:lpstr>
      <vt:lpstr>Operators (kind of like functions...)</vt:lpstr>
      <vt:lpstr>Operators (a lot like functions...)</vt:lpstr>
      <vt:lpstr>Operator Overloading</vt:lpstr>
      <vt:lpstr>Operator Overloading</vt:lpstr>
      <vt:lpstr>Operator overloading</vt:lpstr>
      <vt:lpstr>Operator overloading (inside class scope)</vt:lpstr>
      <vt:lpstr>Parameters (implicit and explicit)</vt:lpstr>
      <vt:lpstr>Alternatively</vt:lpstr>
      <vt:lpstr>Return types</vt:lpstr>
      <vt:lpstr>Returning a reference  in a overloaded operator</vt:lpstr>
      <vt:lpstr>Rules for Operator Overloading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Continued</dc:title>
  <dc:creator>Carlos Xavier Soto</dc:creator>
  <cp:lastModifiedBy>jmichael</cp:lastModifiedBy>
  <cp:revision>70</cp:revision>
  <dcterms:created xsi:type="dcterms:W3CDTF">2016-03-09T05:36:56Z</dcterms:created>
  <dcterms:modified xsi:type="dcterms:W3CDTF">2016-07-10T21:48:45Z</dcterms:modified>
</cp:coreProperties>
</file>