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8"/>
  </p:notesMasterIdLst>
  <p:sldIdLst>
    <p:sldId id="256" r:id="rId2"/>
    <p:sldId id="275" r:id="rId3"/>
    <p:sldId id="314" r:id="rId4"/>
    <p:sldId id="277" r:id="rId5"/>
    <p:sldId id="302" r:id="rId6"/>
    <p:sldId id="316" r:id="rId7"/>
    <p:sldId id="317" r:id="rId8"/>
    <p:sldId id="315" r:id="rId9"/>
    <p:sldId id="321" r:id="rId10"/>
    <p:sldId id="320" r:id="rId11"/>
    <p:sldId id="329" r:id="rId12"/>
    <p:sldId id="331" r:id="rId13"/>
    <p:sldId id="330" r:id="rId14"/>
    <p:sldId id="318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9" r:id="rId25"/>
    <p:sldId id="288" r:id="rId26"/>
    <p:sldId id="322" r:id="rId27"/>
    <p:sldId id="323" r:id="rId28"/>
    <p:sldId id="324" r:id="rId29"/>
    <p:sldId id="326" r:id="rId30"/>
    <p:sldId id="325" r:id="rId31"/>
    <p:sldId id="328" r:id="rId32"/>
    <p:sldId id="337" r:id="rId33"/>
    <p:sldId id="336" r:id="rId34"/>
    <p:sldId id="335" r:id="rId35"/>
    <p:sldId id="339" r:id="rId36"/>
    <p:sldId id="338" r:id="rId37"/>
    <p:sldId id="334" r:id="rId38"/>
    <p:sldId id="332" r:id="rId39"/>
    <p:sldId id="333" r:id="rId40"/>
    <p:sldId id="327" r:id="rId41"/>
    <p:sldId id="343" r:id="rId42"/>
    <p:sldId id="340" r:id="rId43"/>
    <p:sldId id="341" r:id="rId44"/>
    <p:sldId id="342" r:id="rId45"/>
    <p:sldId id="344" r:id="rId46"/>
    <p:sldId id="345" r:id="rId47"/>
    <p:sldId id="346" r:id="rId48"/>
    <p:sldId id="350" r:id="rId49"/>
    <p:sldId id="349" r:id="rId50"/>
    <p:sldId id="348" r:id="rId51"/>
    <p:sldId id="347" r:id="rId52"/>
    <p:sldId id="351" r:id="rId53"/>
    <p:sldId id="352" r:id="rId54"/>
    <p:sldId id="354" r:id="rId55"/>
    <p:sldId id="353" r:id="rId56"/>
    <p:sldId id="26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E0F845-72E4-4077-A95A-D8CFBB4465DD}">
          <p14:sldIdLst>
            <p14:sldId id="256"/>
            <p14:sldId id="275"/>
            <p14:sldId id="314"/>
            <p14:sldId id="277"/>
            <p14:sldId id="302"/>
            <p14:sldId id="316"/>
            <p14:sldId id="317"/>
            <p14:sldId id="315"/>
            <p14:sldId id="321"/>
            <p14:sldId id="320"/>
            <p14:sldId id="329"/>
            <p14:sldId id="331"/>
            <p14:sldId id="330"/>
            <p14:sldId id="318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9"/>
            <p14:sldId id="288"/>
            <p14:sldId id="322"/>
            <p14:sldId id="323"/>
            <p14:sldId id="324"/>
            <p14:sldId id="326"/>
            <p14:sldId id="325"/>
            <p14:sldId id="328"/>
            <p14:sldId id="337"/>
            <p14:sldId id="336"/>
            <p14:sldId id="335"/>
            <p14:sldId id="339"/>
            <p14:sldId id="338"/>
            <p14:sldId id="334"/>
            <p14:sldId id="332"/>
            <p14:sldId id="333"/>
            <p14:sldId id="327"/>
            <p14:sldId id="343"/>
            <p14:sldId id="340"/>
            <p14:sldId id="341"/>
            <p14:sldId id="342"/>
            <p14:sldId id="344"/>
            <p14:sldId id="345"/>
            <p14:sldId id="346"/>
            <p14:sldId id="350"/>
            <p14:sldId id="349"/>
            <p14:sldId id="348"/>
            <p14:sldId id="347"/>
            <p14:sldId id="351"/>
            <p14:sldId id="352"/>
            <p14:sldId id="354"/>
            <p14:sldId id="35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29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0D12F-73A8-45C5-BB76-19EF18F16EC5}" type="datetimeFigureOut">
              <a:rPr lang="en-US" smtClean="0"/>
              <a:t>6/15/2015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7EAB6-3A42-4E86-A654-CF78B4945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Boyer-Moore algorithm uses information gathered during the preprocess step to skip sections of the text, resulting in a lower constant factor than many other string algorithms.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Naïve string matching has worst case scenario of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O(NM). For instance, When text is aaaa…b and pattern is aa..b.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Boyer Moore also has worst case of O(MN).</a:t>
            </a:r>
            <a:r>
              <a:rPr lang="en-US" baseline="0" dirty="0" smtClean="0"/>
              <a:t> For instance, searching 01..1 in 1^n.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Best case: searching 0^m in 1^n. O(M/N)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Average Case</a:t>
            </a:r>
            <a:r>
              <a:rPr lang="en-US" baseline="0" smtClean="0"/>
              <a:t>: O(M/|</a:t>
            </a:r>
            <a:r>
              <a:rPr lang="en-US" baseline="0" dirty="0" smtClean="0"/>
              <a:t>E|)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7EAB6-3A42-4E86-A654-CF78B49454D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4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915908C-DFFB-44A2-906A-B23B20217474}" type="datetimeFigureOut">
              <a:rPr lang="en-IN" smtClean="0"/>
              <a:t>15-06-2015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8258BF2-A6C4-4931-998B-F111D357451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908C-DFFB-44A2-906A-B23B20217474}" type="datetimeFigureOut">
              <a:rPr lang="en-IN" smtClean="0"/>
              <a:t>15-06-2015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BF2-A6C4-4931-998B-F111D357451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908C-DFFB-44A2-906A-B23B20217474}" type="datetimeFigureOut">
              <a:rPr lang="en-IN" smtClean="0"/>
              <a:t>15-06-2015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BF2-A6C4-4931-998B-F111D357451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908C-DFFB-44A2-906A-B23B20217474}" type="datetimeFigureOut">
              <a:rPr lang="en-IN" smtClean="0"/>
              <a:t>15-06-2015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BF2-A6C4-4931-998B-F111D357451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908C-DFFB-44A2-906A-B23B20217474}" type="datetimeFigureOut">
              <a:rPr lang="en-IN" smtClean="0"/>
              <a:t>15-06-2015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BF2-A6C4-4931-998B-F111D357451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908C-DFFB-44A2-906A-B23B20217474}" type="datetimeFigureOut">
              <a:rPr lang="en-IN" smtClean="0"/>
              <a:t>15-06-2015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BF2-A6C4-4931-998B-F111D357451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15908C-DFFB-44A2-906A-B23B20217474}" type="datetimeFigureOut">
              <a:rPr lang="en-IN" smtClean="0"/>
              <a:t>15-06-2015</a:t>
            </a:fld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258BF2-A6C4-4931-998B-F111D357451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915908C-DFFB-44A2-906A-B23B20217474}" type="datetimeFigureOut">
              <a:rPr lang="en-IN" smtClean="0"/>
              <a:t>15-06-2015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8258BF2-A6C4-4931-998B-F111D357451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908C-DFFB-44A2-906A-B23B20217474}" type="datetimeFigureOut">
              <a:rPr lang="en-IN" smtClean="0"/>
              <a:t>15-06-2015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BF2-A6C4-4931-998B-F111D357451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908C-DFFB-44A2-906A-B23B20217474}" type="datetimeFigureOut">
              <a:rPr lang="en-IN" smtClean="0"/>
              <a:t>15-06-2015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BF2-A6C4-4931-998B-F111D357451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908C-DFFB-44A2-906A-B23B20217474}" type="datetimeFigureOut">
              <a:rPr lang="en-IN" smtClean="0"/>
              <a:t>15-06-2015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8BF2-A6C4-4931-998B-F111D357451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915908C-DFFB-44A2-906A-B23B20217474}" type="datetimeFigureOut">
              <a:rPr lang="en-IN" smtClean="0"/>
              <a:t>15-06-2015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8258BF2-A6C4-4931-998B-F111D357451C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ivank.net/aho-corasick-algorithm-in-as3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76872"/>
            <a:ext cx="8458200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String Searching Algorithms Summary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149080"/>
            <a:ext cx="8507288" cy="1752600"/>
          </a:xfrm>
        </p:spPr>
        <p:txBody>
          <a:bodyPr/>
          <a:lstStyle/>
          <a:p>
            <a:pPr algn="r"/>
            <a:r>
              <a:rPr lang="en-US" dirty="0" smtClean="0"/>
              <a:t>- Sourabh S Shenoy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764704"/>
            <a:ext cx="6924675" cy="2533650"/>
          </a:xfrm>
        </p:spPr>
      </p:pic>
      <p:sp>
        <p:nvSpPr>
          <p:cNvPr id="9" name="TextBox 8"/>
          <p:cNvSpPr txBox="1"/>
          <p:nvPr/>
        </p:nvSpPr>
        <p:spPr>
          <a:xfrm>
            <a:off x="2411760" y="4077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792" y="3933056"/>
            <a:ext cx="8942704" cy="26173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900"/>
              </a:lnSpc>
            </a:pPr>
            <a:r>
              <a:rPr lang="en-US" sz="2000" dirty="0" smtClean="0"/>
              <a:t>Suppose we </a:t>
            </a:r>
            <a:r>
              <a:rPr lang="en-US" sz="2000" dirty="0"/>
              <a:t>have the string “hello world”, and let’s assume that its hash is hash(‘hello world’) = 12345. So if hash(‘he’) = 1 we can say that the pattern “he” is contained in the text “hello world”. Thus on every step we take from the text a sub-string with the length of m, where m is the pattern length.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91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" y="288032"/>
            <a:ext cx="10441169" cy="6569968"/>
          </a:xfrm>
        </p:spPr>
      </p:pic>
    </p:spTree>
    <p:extLst>
      <p:ext uri="{BB962C8B-B14F-4D97-AF65-F5344CB8AC3E}">
        <p14:creationId xmlns:p14="http://schemas.microsoft.com/office/powerpoint/2010/main" val="288522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5"/>
            <a:ext cx="10116616" cy="6525345"/>
          </a:xfrm>
        </p:spPr>
      </p:pic>
    </p:spTree>
    <p:extLst>
      <p:ext uri="{BB962C8B-B14F-4D97-AF65-F5344CB8AC3E}">
        <p14:creationId xmlns:p14="http://schemas.microsoft.com/office/powerpoint/2010/main" val="150477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10016346" cy="6597352"/>
          </a:xfrm>
        </p:spPr>
      </p:pic>
    </p:spTree>
    <p:extLst>
      <p:ext uri="{BB962C8B-B14F-4D97-AF65-F5344CB8AC3E}">
        <p14:creationId xmlns:p14="http://schemas.microsoft.com/office/powerpoint/2010/main" val="42654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Boyer-Moore-</a:t>
            </a:r>
            <a:r>
              <a:rPr lang="en-US" dirty="0" err="1" smtClean="0"/>
              <a:t>Horsepool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string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72" y="404664"/>
            <a:ext cx="83565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Boyer-Moore-</a:t>
            </a:r>
            <a:r>
              <a:rPr lang="en-US" dirty="0"/>
              <a:t>H</a:t>
            </a:r>
            <a:r>
              <a:rPr lang="en-US" dirty="0" smtClean="0"/>
              <a:t>orsepool String Matching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972" y="1484784"/>
            <a:ext cx="8229600" cy="4914800"/>
          </a:xfrm>
        </p:spPr>
        <p:txBody>
          <a:bodyPr/>
          <a:lstStyle/>
          <a:p>
            <a:pPr>
              <a:lnSpc>
                <a:spcPts val="3900"/>
              </a:lnSpc>
            </a:pPr>
            <a:r>
              <a:rPr lang="en-IN" dirty="0" smtClean="0"/>
              <a:t>It is useful when pattern is shorter than the String</a:t>
            </a:r>
          </a:p>
          <a:p>
            <a:pPr>
              <a:lnSpc>
                <a:spcPts val="3900"/>
              </a:lnSpc>
            </a:pPr>
            <a:r>
              <a:rPr lang="en-US" dirty="0" smtClean="0"/>
              <a:t>Has a lower </a:t>
            </a:r>
            <a:r>
              <a:rPr lang="en-US" dirty="0"/>
              <a:t>constant factor than many other string </a:t>
            </a:r>
            <a:r>
              <a:rPr lang="en-US" dirty="0" smtClean="0"/>
              <a:t>algorithms</a:t>
            </a:r>
          </a:p>
          <a:p>
            <a:pPr>
              <a:lnSpc>
                <a:spcPts val="3900"/>
              </a:lnSpc>
            </a:pPr>
            <a:r>
              <a:rPr lang="en-US" dirty="0" smtClean="0"/>
              <a:t>A brute-force search</a:t>
            </a:r>
            <a:r>
              <a:rPr lang="en-US" dirty="0"/>
              <a:t> of all alignments </a:t>
            </a:r>
            <a:r>
              <a:rPr lang="en-US" dirty="0" smtClean="0"/>
              <a:t>takes m-n+1 steps, whereas </a:t>
            </a:r>
            <a:r>
              <a:rPr lang="en-US" dirty="0"/>
              <a:t>Boyer-Moore uses information gained by preprocessing </a:t>
            </a:r>
            <a:r>
              <a:rPr lang="en-US" b="1" i="1" dirty="0" smtClean="0"/>
              <a:t>the pattern</a:t>
            </a:r>
            <a:r>
              <a:rPr lang="en-US" dirty="0"/>
              <a:t> to skip as many alignments as possible</a:t>
            </a:r>
            <a:r>
              <a:rPr lang="en-US" dirty="0" smtClean="0"/>
              <a:t>.</a:t>
            </a:r>
          </a:p>
          <a:p>
            <a:pPr>
              <a:lnSpc>
                <a:spcPts val="3900"/>
              </a:lnSpc>
            </a:pPr>
            <a:r>
              <a:rPr lang="en-US" dirty="0"/>
              <a:t>Time complexity of O(m+n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ts val="39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44" y="476672"/>
            <a:ext cx="8229600" cy="1066800"/>
          </a:xfrm>
        </p:spPr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472"/>
            <a:ext cx="8229600" cy="5031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Create a “Bad Match table” for all the letters.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Value of a letter present in the pattern = length of the pattern – index – 1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For every other letter, value = length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No letter is repeated in the table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Also, last letter of the pattern = length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510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04" y="47667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Sample Bad Match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04" y="1412776"/>
            <a:ext cx="4320480" cy="50405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Pattern = </a:t>
            </a:r>
            <a:r>
              <a:rPr lang="en-US" dirty="0"/>
              <a:t>nitte</a:t>
            </a:r>
            <a:r>
              <a:rPr lang="en-US" dirty="0" smtClean="0"/>
              <a:t>nmamit</a:t>
            </a:r>
          </a:p>
          <a:p>
            <a:pPr marL="109728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51720" y="3789040"/>
          <a:ext cx="60959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09742" y="3332534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24456"/>
                </a:solidFill>
              </a:rPr>
              <a:t>BMT</a:t>
            </a:r>
            <a:endParaRPr lang="en-US" sz="2400" dirty="0">
              <a:solidFill>
                <a:srgbClr val="42445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111" y="4094137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24456"/>
                </a:solidFill>
              </a:rPr>
              <a:t>Value</a:t>
            </a:r>
            <a:endParaRPr lang="en-US" sz="2000" dirty="0">
              <a:solidFill>
                <a:srgbClr val="42445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57" y="2234173"/>
            <a:ext cx="4982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small" dirty="0" smtClean="0">
                <a:solidFill>
                  <a:prstClr val="black"/>
                </a:solidFill>
              </a:rPr>
              <a:t>n     i     t     t     e     n     m     a     m     i     t</a:t>
            </a:r>
          </a:p>
          <a:p>
            <a:r>
              <a:rPr lang="en-US" sz="2000" cap="small" dirty="0" smtClean="0">
                <a:solidFill>
                  <a:prstClr val="black"/>
                </a:solidFill>
              </a:rPr>
              <a:t>0     1     2    3    4     5     6      7      8      9    10</a:t>
            </a:r>
            <a:endParaRPr lang="en-US" sz="2000" cap="small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5661248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Value = 11 - Index - 1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34754" y="1412776"/>
            <a:ext cx="4320480" cy="50405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r">
              <a:buClr>
                <a:srgbClr val="A04DA3"/>
              </a:buClr>
              <a:buFont typeface="Georgia"/>
              <a:buNone/>
            </a:pPr>
            <a:r>
              <a:rPr lang="en-US" dirty="0" smtClean="0">
                <a:solidFill>
                  <a:prstClr val="black"/>
                </a:solidFill>
              </a:rPr>
              <a:t>Length = 11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3399" y="416006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5816" y="41490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6844" y="416006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8065" y="4104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4008" y="41490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00047" y="41600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57468" y="416006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72200" y="4139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43295" y="41600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1253" y="414009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51166" y="411698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8526" y="413978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7" grpId="0"/>
      <p:bldP spid="18" grpId="0"/>
      <p:bldP spid="18" grpId="1"/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6704" y="47667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80528" y="3635152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 i am from	 nmamit nmite </a:t>
            </a:r>
          </a:p>
          <a:p>
            <a:pPr algn="ctr"/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000" spc="5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000" spc="5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knoan as nittenmamit and am …</a:t>
            </a:r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47664" y="17970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405065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nittenmamit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87824" y="3284984"/>
            <a:ext cx="0" cy="3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5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0.2526 -0.00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2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85185E-6 L 0.25208 0.006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6704" y="47667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80528" y="3635152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 i am from	 nmamit nmite </a:t>
            </a:r>
          </a:p>
          <a:p>
            <a:pPr algn="ctr"/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000" spc="5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000" spc="5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knoan as nittenmamit and am …</a:t>
            </a:r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47664" y="17970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15816" y="405065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nittenmamit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64088" y="3284984"/>
            <a:ext cx="0" cy="3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0.26042 -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0.2599 -0.004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38 -0.0044 L 0.23438 -0.00625 " pathEditMode="relative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37 -0.01134 L 0.21077 -0.0132 " pathEditMode="relative" ptsTypes="AA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77 -0.00625 L 0.18577 -0.00787 " pathEditMode="relative" ptsTypes="AA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4330824" cy="48017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Naïve pattern matching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Finite State Automaton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Rabin </a:t>
            </a:r>
            <a:r>
              <a:rPr lang="en-US" dirty="0"/>
              <a:t>K</a:t>
            </a:r>
            <a:r>
              <a:rPr lang="en-US" dirty="0" smtClean="0"/>
              <a:t>arp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Boyer Moore </a:t>
            </a:r>
            <a:r>
              <a:rPr lang="en-US" dirty="0" err="1" smtClean="0"/>
              <a:t>Horsepool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Boyer Moore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Baeza</a:t>
            </a:r>
            <a:r>
              <a:rPr lang="en-US" dirty="0" smtClean="0"/>
              <a:t> </a:t>
            </a:r>
            <a:r>
              <a:rPr lang="en-US" dirty="0" err="1" smtClean="0"/>
              <a:t>Vates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87560" y="908720"/>
            <a:ext cx="4568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2"/>
                </a:solidFill>
              </a:rPr>
              <a:t>Table of Contents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45174" y="1778526"/>
            <a:ext cx="4330824" cy="480172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/>
              <a:t>Morris Pratt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Knuth Morris Pratt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Horsepool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Reverse Factor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Aho</a:t>
            </a:r>
            <a:r>
              <a:rPr lang="en-US" dirty="0" smtClean="0"/>
              <a:t> </a:t>
            </a:r>
            <a:r>
              <a:rPr lang="en-US" dirty="0" err="1" smtClean="0"/>
              <a:t>Corasick</a:t>
            </a:r>
            <a:endParaRPr lang="en-US" dirty="0" smtClean="0"/>
          </a:p>
          <a:p>
            <a:pPr marL="109728" indent="0">
              <a:lnSpc>
                <a:spcPct val="200000"/>
              </a:lnSpc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8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6704" y="47667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80528" y="3635152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 i am from	 nmamit nmite </a:t>
            </a:r>
          </a:p>
          <a:p>
            <a:pPr algn="ctr"/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000" spc="5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000" spc="5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knoan as nittenmamit and am …</a:t>
            </a:r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47664" y="17970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14101" y="405065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endParaRPr lang="en-US" sz="2000" spc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55776" y="4509120"/>
            <a:ext cx="0" cy="3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1560" y="5266368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ttenmamit</a:t>
            </a:r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6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6704" y="47667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80528" y="3635152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 i am from	 nmamit nmite </a:t>
            </a:r>
          </a:p>
          <a:p>
            <a:pPr algn="ctr"/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000" spc="5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000" spc="5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knoan as nittenmamit and am …</a:t>
            </a:r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47664" y="17970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203848" y="4509120"/>
            <a:ext cx="0" cy="3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7114" y="526636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nittenmamit</a:t>
            </a:r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4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L 0.07049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0.06302 -0.0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6704" y="47667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80528" y="3635152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 i am from	 nmamit nmite </a:t>
            </a:r>
          </a:p>
          <a:p>
            <a:pPr algn="ctr"/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000" spc="5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000" spc="5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knoan as nittenmamit and am …</a:t>
            </a:r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47664" y="17970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779912" y="4509120"/>
            <a:ext cx="0" cy="3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75656" y="526636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nittenmamit</a:t>
            </a:r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5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11858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1805 -0.0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6704" y="47667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80528" y="3635152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 i am from	 nmamit nmite </a:t>
            </a:r>
          </a:p>
          <a:p>
            <a:pPr algn="ctr"/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000" spc="5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000" spc="5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knoan as nittenmamit and am …</a:t>
            </a:r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47664" y="17970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860032" y="4509120"/>
            <a:ext cx="0" cy="3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55776" y="526113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nittenmamit</a:t>
            </a:r>
            <a:endParaRPr lang="en-US" sz="2000" spc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587843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Match Found!!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33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0.11875 -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0.11823 0.006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57 0.00301 L -0.11302 0.00301 " pathEditMode="relative" ptsTypes="AA">
                                      <p:cBhvr>
                                        <p:cTn id="1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Boyer-Moore string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85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229600" cy="1066800"/>
          </a:xfrm>
        </p:spPr>
        <p:txBody>
          <a:bodyPr/>
          <a:lstStyle/>
          <a:p>
            <a:r>
              <a:rPr lang="en-US" dirty="0" smtClean="0"/>
              <a:t>2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Bad Character Rule (seen in BMH Algorithm)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Good Suffix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/>
          <a:lstStyle/>
          <a:p>
            <a:r>
              <a:rPr lang="en-US" dirty="0" smtClean="0"/>
              <a:t>Good Suffix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54" y="1340768"/>
            <a:ext cx="8229600" cy="5377784"/>
          </a:xfrm>
        </p:spPr>
        <p:txBody>
          <a:bodyPr>
            <a:normAutofit/>
          </a:bodyPr>
          <a:lstStyle/>
          <a:p>
            <a:pPr marL="109728" indent="0">
              <a:lnSpc>
                <a:spcPts val="3300"/>
              </a:lnSpc>
              <a:buNone/>
            </a:pPr>
            <a:r>
              <a:rPr lang="en-US" sz="2000" dirty="0"/>
              <a:t>Suppose for a given alignment of </a:t>
            </a:r>
            <a:r>
              <a:rPr lang="en-US" sz="2000" b="1" i="1" dirty="0"/>
              <a:t>P</a:t>
            </a:r>
            <a:r>
              <a:rPr lang="en-US" sz="2000" dirty="0"/>
              <a:t> and </a:t>
            </a:r>
            <a:r>
              <a:rPr lang="en-US" sz="2000" b="1" i="1" dirty="0"/>
              <a:t>T</a:t>
            </a:r>
            <a:r>
              <a:rPr lang="en-US" sz="2000" dirty="0"/>
              <a:t>, a substring </a:t>
            </a:r>
            <a:r>
              <a:rPr lang="en-US" sz="2000" b="1" i="1" dirty="0"/>
              <a:t>t</a:t>
            </a:r>
            <a:r>
              <a:rPr lang="en-US" sz="2000" dirty="0"/>
              <a:t> of </a:t>
            </a:r>
            <a:r>
              <a:rPr lang="en-US" sz="2000" b="1" i="1" dirty="0"/>
              <a:t>T</a:t>
            </a:r>
            <a:r>
              <a:rPr lang="en-US" sz="2000" dirty="0"/>
              <a:t> matches a suffix of </a:t>
            </a:r>
            <a:r>
              <a:rPr lang="en-US" sz="2000" b="1" i="1" dirty="0"/>
              <a:t>P</a:t>
            </a:r>
            <a:r>
              <a:rPr lang="en-US" sz="2000" dirty="0"/>
              <a:t>, but a mismatch occurs at the next comparison to the left. Then find, if it exists, the right-most copy </a:t>
            </a:r>
            <a:r>
              <a:rPr lang="en-US" sz="2000" b="1" i="1" dirty="0"/>
              <a:t>t'</a:t>
            </a:r>
            <a:r>
              <a:rPr lang="en-US" sz="2000" dirty="0"/>
              <a:t> of </a:t>
            </a:r>
            <a:r>
              <a:rPr lang="en-US" sz="2000" b="1" i="1" dirty="0"/>
              <a:t>t</a:t>
            </a:r>
            <a:r>
              <a:rPr lang="en-US" sz="2000" dirty="0"/>
              <a:t> in </a:t>
            </a:r>
            <a:r>
              <a:rPr lang="en-US" sz="2000" b="1" i="1" dirty="0"/>
              <a:t>P</a:t>
            </a:r>
            <a:r>
              <a:rPr lang="en-US" sz="2000" dirty="0"/>
              <a:t> such that </a:t>
            </a:r>
            <a:r>
              <a:rPr lang="en-US" sz="2000" b="1" i="1" dirty="0"/>
              <a:t>t'</a:t>
            </a:r>
            <a:r>
              <a:rPr lang="en-US" sz="2000" dirty="0"/>
              <a:t> is not a suffix of </a:t>
            </a:r>
            <a:r>
              <a:rPr lang="en-US" sz="2000" b="1" i="1" dirty="0"/>
              <a:t>P</a:t>
            </a:r>
            <a:r>
              <a:rPr lang="en-US" sz="2000" dirty="0"/>
              <a:t> and the character to the left of </a:t>
            </a:r>
            <a:r>
              <a:rPr lang="en-US" sz="2000" b="1" i="1" dirty="0"/>
              <a:t>t'</a:t>
            </a:r>
            <a:r>
              <a:rPr lang="en-US" sz="2000" dirty="0"/>
              <a:t> in </a:t>
            </a:r>
            <a:r>
              <a:rPr lang="en-US" sz="2000" b="1" i="1" dirty="0"/>
              <a:t>P</a:t>
            </a:r>
            <a:r>
              <a:rPr lang="en-US" sz="2000" dirty="0"/>
              <a:t> differs from the character to the left of </a:t>
            </a:r>
            <a:r>
              <a:rPr lang="en-US" sz="2000" b="1" i="1" dirty="0"/>
              <a:t>t</a:t>
            </a:r>
            <a:r>
              <a:rPr lang="en-US" sz="2000" dirty="0"/>
              <a:t> in </a:t>
            </a:r>
            <a:r>
              <a:rPr lang="en-US" sz="2000" b="1" i="1" dirty="0"/>
              <a:t>P</a:t>
            </a:r>
            <a:r>
              <a:rPr lang="en-US" sz="2000" dirty="0"/>
              <a:t>. Shift </a:t>
            </a:r>
            <a:r>
              <a:rPr lang="en-US" sz="2000" b="1" i="1" dirty="0"/>
              <a:t>P</a:t>
            </a:r>
            <a:r>
              <a:rPr lang="en-US" sz="2000" dirty="0"/>
              <a:t> to the right so that substring </a:t>
            </a:r>
            <a:r>
              <a:rPr lang="en-US" sz="2000" b="1" i="1" dirty="0"/>
              <a:t>t'</a:t>
            </a:r>
            <a:r>
              <a:rPr lang="en-US" sz="2000" dirty="0"/>
              <a:t> in </a:t>
            </a:r>
            <a:r>
              <a:rPr lang="en-US" sz="2000" b="1" i="1" dirty="0"/>
              <a:t>P</a:t>
            </a:r>
            <a:r>
              <a:rPr lang="en-US" sz="2000" dirty="0"/>
              <a:t> aligns with substring </a:t>
            </a:r>
            <a:r>
              <a:rPr lang="en-US" sz="2000" b="1" i="1" dirty="0"/>
              <a:t>t</a:t>
            </a:r>
            <a:r>
              <a:rPr lang="en-US" sz="2000" dirty="0"/>
              <a:t> in </a:t>
            </a:r>
            <a:r>
              <a:rPr lang="en-US" sz="2000" b="1" i="1" dirty="0"/>
              <a:t>T</a:t>
            </a:r>
            <a:r>
              <a:rPr lang="en-US" sz="2000" dirty="0"/>
              <a:t>. If </a:t>
            </a:r>
            <a:r>
              <a:rPr lang="en-US" sz="2000" b="1" i="1" dirty="0"/>
              <a:t>t'</a:t>
            </a:r>
            <a:r>
              <a:rPr lang="en-US" sz="2000" dirty="0"/>
              <a:t> does not exist, then shift the left end of </a:t>
            </a:r>
            <a:r>
              <a:rPr lang="en-US" sz="2000" b="1" i="1" dirty="0"/>
              <a:t>P</a:t>
            </a:r>
            <a:r>
              <a:rPr lang="en-US" sz="2000" dirty="0"/>
              <a:t> past the left end of </a:t>
            </a:r>
            <a:r>
              <a:rPr lang="en-US" sz="2000" b="1" i="1" dirty="0"/>
              <a:t>t</a:t>
            </a:r>
            <a:r>
              <a:rPr lang="en-US" sz="2000" dirty="0"/>
              <a:t> in </a:t>
            </a:r>
            <a:r>
              <a:rPr lang="en-US" sz="2000" b="1" i="1" dirty="0"/>
              <a:t>T</a:t>
            </a:r>
            <a:r>
              <a:rPr lang="en-US" sz="2000" dirty="0"/>
              <a:t> by the least amount so that a prefix of the shifted pattern matches a suffix of </a:t>
            </a:r>
            <a:r>
              <a:rPr lang="en-US" sz="2000" b="1" i="1" dirty="0"/>
              <a:t>t</a:t>
            </a:r>
            <a:r>
              <a:rPr lang="en-US" sz="2000" dirty="0"/>
              <a:t> in </a:t>
            </a:r>
            <a:r>
              <a:rPr lang="en-US" sz="2000" b="1" i="1" dirty="0"/>
              <a:t>T</a:t>
            </a:r>
            <a:r>
              <a:rPr lang="en-US" sz="2000" dirty="0"/>
              <a:t>. If no such shift is possible, then shift </a:t>
            </a:r>
            <a:r>
              <a:rPr lang="en-US" sz="2000" b="1" i="1" dirty="0"/>
              <a:t>P</a:t>
            </a:r>
            <a:r>
              <a:rPr lang="en-US" sz="2000" dirty="0"/>
              <a:t> by </a:t>
            </a:r>
            <a:r>
              <a:rPr lang="en-US" sz="2000" b="1" i="1" dirty="0"/>
              <a:t>n</a:t>
            </a:r>
            <a:r>
              <a:rPr lang="en-US" sz="2000" dirty="0"/>
              <a:t> places to the right. If an occurrence of </a:t>
            </a:r>
            <a:r>
              <a:rPr lang="en-US" sz="2000" b="1" i="1" dirty="0"/>
              <a:t>P</a:t>
            </a:r>
            <a:r>
              <a:rPr lang="en-US" sz="2000" dirty="0"/>
              <a:t> is found, then shift </a:t>
            </a:r>
            <a:r>
              <a:rPr lang="en-US" sz="2000" b="1" i="1" dirty="0"/>
              <a:t>P</a:t>
            </a:r>
            <a:r>
              <a:rPr lang="en-US" sz="2000" dirty="0"/>
              <a:t> by the least amount so that a </a:t>
            </a:r>
            <a:r>
              <a:rPr lang="en-US" sz="2000" i="1" dirty="0"/>
              <a:t>proper</a:t>
            </a:r>
            <a:r>
              <a:rPr lang="en-US" sz="2000" dirty="0"/>
              <a:t> prefix of the shifted </a:t>
            </a:r>
            <a:r>
              <a:rPr lang="en-US" sz="2000" b="1" i="1" dirty="0"/>
              <a:t>P</a:t>
            </a:r>
            <a:r>
              <a:rPr lang="en-US" sz="2000" dirty="0"/>
              <a:t> matches a suffix of the occurrence of </a:t>
            </a:r>
            <a:r>
              <a:rPr lang="en-US" sz="2000" b="1" i="1" dirty="0"/>
              <a:t>P</a:t>
            </a:r>
            <a:r>
              <a:rPr lang="en-US" sz="2000" dirty="0"/>
              <a:t> in </a:t>
            </a:r>
            <a:r>
              <a:rPr lang="en-US" sz="2000" b="1" i="1" dirty="0"/>
              <a:t>T</a:t>
            </a:r>
            <a:r>
              <a:rPr lang="en-US" sz="2000" dirty="0"/>
              <a:t>. If no such shift is possible, then shift </a:t>
            </a:r>
            <a:r>
              <a:rPr lang="en-US" sz="2000" b="1" i="1" dirty="0"/>
              <a:t>P</a:t>
            </a:r>
            <a:r>
              <a:rPr lang="en-US" sz="2000" dirty="0"/>
              <a:t> by </a:t>
            </a:r>
            <a:r>
              <a:rPr lang="en-US" sz="2000" b="1" i="1" dirty="0"/>
              <a:t>n</a:t>
            </a:r>
            <a:r>
              <a:rPr lang="en-US" sz="2000" dirty="0"/>
              <a:t> places, that is, shift </a:t>
            </a:r>
            <a:r>
              <a:rPr lang="en-US" sz="2000" b="1" i="1" dirty="0"/>
              <a:t>P</a:t>
            </a:r>
            <a:r>
              <a:rPr lang="en-US" sz="2000" dirty="0"/>
              <a:t> past </a:t>
            </a:r>
            <a:r>
              <a:rPr lang="en-US" sz="2000" b="1" i="1" dirty="0"/>
              <a:t>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29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1143000"/>
            <a:ext cx="5976664" cy="5544310"/>
          </a:xfrm>
        </p:spPr>
      </p:pic>
    </p:spTree>
    <p:extLst>
      <p:ext uri="{BB962C8B-B14F-4D97-AF65-F5344CB8AC3E}">
        <p14:creationId xmlns:p14="http://schemas.microsoft.com/office/powerpoint/2010/main" val="23339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424936" cy="106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Baeza</a:t>
            </a:r>
            <a:r>
              <a:rPr lang="en-US" dirty="0" err="1"/>
              <a:t>-</a:t>
            </a:r>
            <a:r>
              <a:rPr lang="en-US" dirty="0" err="1" smtClean="0"/>
              <a:t>Vates</a:t>
            </a:r>
            <a:r>
              <a:rPr lang="en-US" dirty="0" smtClean="0"/>
              <a:t> (</a:t>
            </a:r>
            <a:r>
              <a:rPr lang="en-US" dirty="0" err="1" smtClean="0"/>
              <a:t>Bitap</a:t>
            </a:r>
            <a:r>
              <a:rPr lang="en-US" dirty="0" smtClean="0"/>
              <a:t>) String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82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378871" cy="6381328"/>
          </a:xfrm>
        </p:spPr>
      </p:pic>
    </p:spTree>
    <p:extLst>
      <p:ext uri="{BB962C8B-B14F-4D97-AF65-F5344CB8AC3E}">
        <p14:creationId xmlns:p14="http://schemas.microsoft.com/office/powerpoint/2010/main" val="124734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852936"/>
            <a:ext cx="8229600" cy="1066800"/>
          </a:xfrm>
        </p:spPr>
        <p:txBody>
          <a:bodyPr/>
          <a:lstStyle/>
          <a:p>
            <a:r>
              <a:rPr lang="en-US" dirty="0" smtClean="0"/>
              <a:t>Naïve String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928263"/>
          </a:xfrm>
        </p:spPr>
      </p:pic>
    </p:spTree>
    <p:extLst>
      <p:ext uri="{BB962C8B-B14F-4D97-AF65-F5344CB8AC3E}">
        <p14:creationId xmlns:p14="http://schemas.microsoft.com/office/powerpoint/2010/main" val="481888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996952"/>
            <a:ext cx="8229600" cy="1066800"/>
          </a:xfrm>
        </p:spPr>
        <p:txBody>
          <a:bodyPr/>
          <a:lstStyle/>
          <a:p>
            <a:r>
              <a:rPr lang="en-US" dirty="0" smtClean="0"/>
              <a:t>Morris-Pratt String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5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4" y="-200370"/>
            <a:ext cx="9154264" cy="7085754"/>
          </a:xfrm>
        </p:spPr>
      </p:pic>
    </p:spTree>
    <p:extLst>
      <p:ext uri="{BB962C8B-B14F-4D97-AF65-F5344CB8AC3E}">
        <p14:creationId xmlns:p14="http://schemas.microsoft.com/office/powerpoint/2010/main" val="2443455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" y="0"/>
            <a:ext cx="9313633" cy="6597352"/>
          </a:xfrm>
        </p:spPr>
      </p:pic>
    </p:spTree>
    <p:extLst>
      <p:ext uri="{BB962C8B-B14F-4D97-AF65-F5344CB8AC3E}">
        <p14:creationId xmlns:p14="http://schemas.microsoft.com/office/powerpoint/2010/main" val="2095863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11797" cy="6741368"/>
          </a:xfrm>
        </p:spPr>
      </p:pic>
    </p:spTree>
    <p:extLst>
      <p:ext uri="{BB962C8B-B14F-4D97-AF65-F5344CB8AC3E}">
        <p14:creationId xmlns:p14="http://schemas.microsoft.com/office/powerpoint/2010/main" val="51032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" y="0"/>
            <a:ext cx="9144974" cy="6669360"/>
          </a:xfrm>
        </p:spPr>
      </p:pic>
    </p:spTree>
    <p:extLst>
      <p:ext uri="{BB962C8B-B14F-4D97-AF65-F5344CB8AC3E}">
        <p14:creationId xmlns:p14="http://schemas.microsoft.com/office/powerpoint/2010/main" val="4223645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917929"/>
          </a:xfrm>
        </p:spPr>
      </p:pic>
    </p:spTree>
    <p:extLst>
      <p:ext uri="{BB962C8B-B14F-4D97-AF65-F5344CB8AC3E}">
        <p14:creationId xmlns:p14="http://schemas.microsoft.com/office/powerpoint/2010/main" val="2421137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325112"/>
          </a:xfrm>
        </p:spPr>
        <p:txBody>
          <a:bodyPr/>
          <a:lstStyle/>
          <a:p>
            <a:r>
              <a:rPr lang="en-US" dirty="0"/>
              <a:t>This algorithm needs some time and space for preprocessing. 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the preprocess of the pattern can be done in O(m), where m is the length of the pattern, while the search itself needs O(</a:t>
            </a:r>
            <a:r>
              <a:rPr lang="en-US" dirty="0" err="1"/>
              <a:t>m+n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32" y="3560482"/>
            <a:ext cx="6681244" cy="329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09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066800"/>
          </a:xfrm>
        </p:spPr>
        <p:txBody>
          <a:bodyPr/>
          <a:lstStyle/>
          <a:p>
            <a:r>
              <a:rPr lang="en-US" dirty="0" smtClean="0"/>
              <a:t>Knuth-Morris-Pratt String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38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22" y="332656"/>
            <a:ext cx="9172722" cy="6624736"/>
          </a:xfrm>
        </p:spPr>
      </p:pic>
    </p:spTree>
    <p:extLst>
      <p:ext uri="{BB962C8B-B14F-4D97-AF65-F5344CB8AC3E}">
        <p14:creationId xmlns:p14="http://schemas.microsoft.com/office/powerpoint/2010/main" val="368350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/>
          <a:lstStyle/>
          <a:p>
            <a:r>
              <a:rPr lang="en-US" dirty="0" smtClean="0"/>
              <a:t>Naïve String Matching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NAÏVE_STRING_MATCHER (T, P)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i="1" dirty="0" smtClean="0"/>
              <a:t>n</a:t>
            </a:r>
            <a:r>
              <a:rPr lang="en-US" dirty="0"/>
              <a:t> ← length [</a:t>
            </a:r>
            <a:r>
              <a:rPr lang="en-US" i="1" dirty="0"/>
              <a:t>T</a:t>
            </a:r>
            <a:r>
              <a:rPr lang="en-US" dirty="0"/>
              <a:t>]</a:t>
            </a:r>
          </a:p>
          <a:p>
            <a:pPr>
              <a:lnSpc>
                <a:spcPct val="150000"/>
              </a:lnSpc>
            </a:pPr>
            <a:r>
              <a:rPr lang="en-US" i="1" dirty="0"/>
              <a:t>m</a:t>
            </a:r>
            <a:r>
              <a:rPr lang="en-US" dirty="0"/>
              <a:t> ← length [</a:t>
            </a:r>
            <a:r>
              <a:rPr lang="en-US" i="1" dirty="0"/>
              <a:t>P</a:t>
            </a:r>
            <a:r>
              <a:rPr lang="en-US" dirty="0"/>
              <a:t>]</a:t>
            </a:r>
          </a:p>
          <a:p>
            <a:pPr>
              <a:lnSpc>
                <a:spcPct val="150000"/>
              </a:lnSpc>
            </a:pPr>
            <a:r>
              <a:rPr lang="en-US" dirty="0"/>
              <a:t>for </a:t>
            </a:r>
            <a:r>
              <a:rPr lang="en-US" i="1" dirty="0"/>
              <a:t>s</a:t>
            </a:r>
            <a:r>
              <a:rPr lang="en-US" dirty="0"/>
              <a:t> ← 0 to </a:t>
            </a:r>
            <a:r>
              <a:rPr lang="en-US" i="1" dirty="0"/>
              <a:t>n </a:t>
            </a:r>
            <a:r>
              <a:rPr lang="en-US" dirty="0"/>
              <a:t>-</a:t>
            </a:r>
            <a:r>
              <a:rPr lang="en-US" i="1" dirty="0"/>
              <a:t> m</a:t>
            </a:r>
            <a:r>
              <a:rPr lang="en-US" dirty="0"/>
              <a:t> do</a:t>
            </a:r>
          </a:p>
          <a:p>
            <a:pPr>
              <a:lnSpc>
                <a:spcPct val="150000"/>
              </a:lnSpc>
            </a:pPr>
            <a:r>
              <a:rPr lang="en-US" dirty="0"/>
              <a:t>    if </a:t>
            </a:r>
            <a:r>
              <a:rPr lang="en-US" i="1" dirty="0"/>
              <a:t>P</a:t>
            </a:r>
            <a:r>
              <a:rPr lang="en-US" dirty="0"/>
              <a:t>[1 . . </a:t>
            </a:r>
            <a:r>
              <a:rPr lang="en-US" i="1" dirty="0"/>
              <a:t>m</a:t>
            </a:r>
            <a:r>
              <a:rPr lang="en-US" dirty="0"/>
              <a:t>] = 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s </a:t>
            </a:r>
            <a:r>
              <a:rPr lang="en-US" dirty="0"/>
              <a:t>+1 . . </a:t>
            </a:r>
            <a:r>
              <a:rPr lang="en-US" i="1" dirty="0"/>
              <a:t>s </a:t>
            </a:r>
            <a:r>
              <a:rPr lang="en-US" dirty="0"/>
              <a:t>+</a:t>
            </a:r>
            <a:r>
              <a:rPr lang="en-US" i="1" dirty="0"/>
              <a:t> m</a:t>
            </a:r>
            <a:r>
              <a:rPr lang="en-US" dirty="0"/>
              <a:t>]</a:t>
            </a:r>
          </a:p>
          <a:p>
            <a:pPr>
              <a:lnSpc>
                <a:spcPct val="150000"/>
              </a:lnSpc>
            </a:pPr>
            <a:r>
              <a:rPr lang="en-US" dirty="0"/>
              <a:t>        then return valid shift </a:t>
            </a:r>
            <a:r>
              <a:rPr lang="en-US" i="1" dirty="0"/>
              <a:t>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27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699"/>
            <a:ext cx="9144000" cy="6684075"/>
          </a:xfrm>
        </p:spPr>
      </p:pic>
    </p:spTree>
    <p:extLst>
      <p:ext uri="{BB962C8B-B14F-4D97-AF65-F5344CB8AC3E}">
        <p14:creationId xmlns:p14="http://schemas.microsoft.com/office/powerpoint/2010/main" val="4079719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80928"/>
            <a:ext cx="8229600" cy="1066800"/>
          </a:xfrm>
        </p:spPr>
        <p:txBody>
          <a:bodyPr/>
          <a:lstStyle/>
          <a:p>
            <a:r>
              <a:rPr lang="en-US" dirty="0" err="1" smtClean="0"/>
              <a:t>Horspool</a:t>
            </a:r>
            <a:r>
              <a:rPr lang="en-US" dirty="0" smtClean="0"/>
              <a:t> String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22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0B3A-495D-4126-BE19-E4A8AF581BE0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57200" y="1557338"/>
            <a:ext cx="82296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400">
                <a:latin typeface="Times New Roman" panose="02020603050405020304" pitchFamily="18" charset="0"/>
              </a:rPr>
              <a:t>For each position of the window, we compare its last character(</a:t>
            </a:r>
            <a:r>
              <a:rPr lang="en-US" altLang="zh-TW" sz="2400" i="1">
                <a:latin typeface="Times New Roman" panose="02020603050405020304" pitchFamily="18" charset="0"/>
                <a:cs typeface="Arial" panose="020B0604020202020204" pitchFamily="34" charset="0"/>
              </a:rPr>
              <a:t>ß</a:t>
            </a:r>
            <a:r>
              <a:rPr lang="en-US" altLang="zh-TW" sz="2400">
                <a:latin typeface="Times New Roman" panose="02020603050405020304" pitchFamily="18" charset="0"/>
              </a:rPr>
              <a:t>) with the last character of the pattern. </a:t>
            </a:r>
            <a:br>
              <a:rPr lang="en-US" altLang="zh-TW" sz="2400">
                <a:latin typeface="Times New Roman" panose="02020603050405020304" pitchFamily="18" charset="0"/>
              </a:rPr>
            </a:br>
            <a:endParaRPr lang="en-US" altLang="zh-TW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latin typeface="Times New Roman" panose="02020603050405020304" pitchFamily="18" charset="0"/>
              </a:rPr>
              <a:t>If they match, we scan the window backwardly against the pattern until we either find the pattern or fail on a text character.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>
              <a:latin typeface="Times New Roman" panose="02020603050405020304" pitchFamily="18" charset="0"/>
            </a:endParaRPr>
          </a:p>
        </p:txBody>
      </p:sp>
      <p:grpSp>
        <p:nvGrpSpPr>
          <p:cNvPr id="42021" name="Group 37"/>
          <p:cNvGrpSpPr>
            <a:grpSpLocks/>
          </p:cNvGrpSpPr>
          <p:nvPr/>
        </p:nvGrpSpPr>
        <p:grpSpPr bwMode="auto">
          <a:xfrm>
            <a:off x="1706563" y="3860800"/>
            <a:ext cx="6105525" cy="2095500"/>
            <a:chOff x="1075" y="2432"/>
            <a:chExt cx="3846" cy="1320"/>
          </a:xfrm>
        </p:grpSpPr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1529" y="283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1755" y="283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1983" y="283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2209" y="2832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2435" y="2832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2663" y="2832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2889" y="2832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3116" y="2833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Rectangle 14"/>
            <p:cNvSpPr>
              <a:spLocks noChangeArrowheads="1"/>
            </p:cNvSpPr>
            <p:nvPr/>
          </p:nvSpPr>
          <p:spPr bwMode="auto">
            <a:xfrm>
              <a:off x="3344" y="283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3570" y="283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3797" y="283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4024" y="2840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>
              <a:off x="4250" y="2840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Rectangle 19"/>
            <p:cNvSpPr>
              <a:spLocks noChangeArrowheads="1"/>
            </p:cNvSpPr>
            <p:nvPr/>
          </p:nvSpPr>
          <p:spPr bwMode="auto">
            <a:xfrm>
              <a:off x="4469" y="2840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Rectangle 20"/>
            <p:cNvSpPr>
              <a:spLocks noChangeArrowheads="1"/>
            </p:cNvSpPr>
            <p:nvPr/>
          </p:nvSpPr>
          <p:spPr bwMode="auto">
            <a:xfrm>
              <a:off x="4695" y="2840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1756" y="3200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Rectangle 22"/>
            <p:cNvSpPr>
              <a:spLocks noChangeArrowheads="1"/>
            </p:cNvSpPr>
            <p:nvPr/>
          </p:nvSpPr>
          <p:spPr bwMode="auto">
            <a:xfrm>
              <a:off x="1984" y="3200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Rectangle 23"/>
            <p:cNvSpPr>
              <a:spLocks noChangeArrowheads="1"/>
            </p:cNvSpPr>
            <p:nvPr/>
          </p:nvSpPr>
          <p:spPr bwMode="auto">
            <a:xfrm>
              <a:off x="2210" y="3199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Rectangle 24"/>
            <p:cNvSpPr>
              <a:spLocks noChangeArrowheads="1"/>
            </p:cNvSpPr>
            <p:nvPr/>
          </p:nvSpPr>
          <p:spPr bwMode="auto">
            <a:xfrm>
              <a:off x="2436" y="3199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Rectangle 25"/>
            <p:cNvSpPr>
              <a:spLocks noChangeArrowheads="1"/>
            </p:cNvSpPr>
            <p:nvPr/>
          </p:nvSpPr>
          <p:spPr bwMode="auto">
            <a:xfrm>
              <a:off x="2664" y="3199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Rectangle 26"/>
            <p:cNvSpPr>
              <a:spLocks noChangeArrowheads="1"/>
            </p:cNvSpPr>
            <p:nvPr/>
          </p:nvSpPr>
          <p:spPr bwMode="auto">
            <a:xfrm>
              <a:off x="2890" y="3199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Rectangle 27"/>
            <p:cNvSpPr>
              <a:spLocks noChangeArrowheads="1"/>
            </p:cNvSpPr>
            <p:nvPr/>
          </p:nvSpPr>
          <p:spPr bwMode="auto">
            <a:xfrm>
              <a:off x="3117" y="3200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Text Box 28"/>
            <p:cNvSpPr txBox="1">
              <a:spLocks noChangeArrowheads="1"/>
            </p:cNvSpPr>
            <p:nvPr/>
          </p:nvSpPr>
          <p:spPr bwMode="auto">
            <a:xfrm>
              <a:off x="3116" y="2832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i="1"/>
                <a:t>ß</a:t>
              </a:r>
            </a:p>
          </p:txBody>
        </p:sp>
        <p:sp>
          <p:nvSpPr>
            <p:cNvPr id="42013" name="Text Box 29"/>
            <p:cNvSpPr txBox="1">
              <a:spLocks noChangeArrowheads="1"/>
            </p:cNvSpPr>
            <p:nvPr/>
          </p:nvSpPr>
          <p:spPr bwMode="auto">
            <a:xfrm>
              <a:off x="1075" y="2828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新細明體" panose="02020500000000000000" pitchFamily="18" charset="-120"/>
                </a:rPr>
                <a:t>Text</a:t>
              </a:r>
            </a:p>
          </p:txBody>
        </p:sp>
        <p:sp>
          <p:nvSpPr>
            <p:cNvPr id="42014" name="Text Box 30"/>
            <p:cNvSpPr txBox="1">
              <a:spLocks noChangeArrowheads="1"/>
            </p:cNvSpPr>
            <p:nvPr/>
          </p:nvSpPr>
          <p:spPr bwMode="auto">
            <a:xfrm>
              <a:off x="1166" y="3195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新細明體" panose="02020500000000000000" pitchFamily="18" charset="-120"/>
                </a:rPr>
                <a:t>Pattern</a:t>
              </a:r>
            </a:p>
          </p:txBody>
        </p:sp>
        <p:sp>
          <p:nvSpPr>
            <p:cNvPr id="42015" name="Text Box 31"/>
            <p:cNvSpPr txBox="1">
              <a:spLocks noChangeArrowheads="1"/>
            </p:cNvSpPr>
            <p:nvPr/>
          </p:nvSpPr>
          <p:spPr bwMode="auto">
            <a:xfrm>
              <a:off x="2209" y="2832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zh-TW" b="1" i="1"/>
                <a:t>α</a:t>
              </a:r>
              <a:endParaRPr lang="en-US" altLang="zh-TW" b="1" i="1"/>
            </a:p>
          </p:txBody>
        </p:sp>
        <p:sp>
          <p:nvSpPr>
            <p:cNvPr id="42016" name="Text Box 32"/>
            <p:cNvSpPr txBox="1">
              <a:spLocks noChangeArrowheads="1"/>
            </p:cNvSpPr>
            <p:nvPr/>
          </p:nvSpPr>
          <p:spPr bwMode="auto">
            <a:xfrm>
              <a:off x="2209" y="3199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zh-TW" b="1" i="1"/>
                <a:t>σ</a:t>
              </a:r>
              <a:endParaRPr lang="en-US" altLang="zh-TW" b="1" i="1"/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 flipH="1" flipV="1">
              <a:off x="2436" y="2749"/>
              <a:ext cx="90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Text Box 34"/>
            <p:cNvSpPr txBox="1">
              <a:spLocks noChangeArrowheads="1"/>
            </p:cNvSpPr>
            <p:nvPr/>
          </p:nvSpPr>
          <p:spPr bwMode="auto">
            <a:xfrm>
              <a:off x="2436" y="2432"/>
              <a:ext cx="9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新細明體" panose="02020500000000000000" pitchFamily="18" charset="-120"/>
                </a:rPr>
                <a:t>Suffix search</a:t>
              </a:r>
            </a:p>
          </p:txBody>
        </p:sp>
        <p:sp>
          <p:nvSpPr>
            <p:cNvPr id="42019" name="Line 35"/>
            <p:cNvSpPr>
              <a:spLocks noChangeShapeType="1"/>
            </p:cNvSpPr>
            <p:nvPr/>
          </p:nvSpPr>
          <p:spPr bwMode="auto">
            <a:xfrm>
              <a:off x="2426" y="3521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Text Box 36"/>
            <p:cNvSpPr txBox="1">
              <a:spLocks noChangeArrowheads="1"/>
            </p:cNvSpPr>
            <p:nvPr/>
          </p:nvSpPr>
          <p:spPr bwMode="auto">
            <a:xfrm>
              <a:off x="2699" y="3521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新細明體" panose="02020500000000000000" pitchFamily="18" charset="-120"/>
                </a:rPr>
                <a:t>match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6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E9B-1A06-4E62-A50D-BD84558BD0AD}" type="slidenum">
              <a:rPr lang="en-US" altLang="zh-TW"/>
              <a:pPr/>
              <a:t>43</a:t>
            </a:fld>
            <a:endParaRPr lang="en-US" altLang="zh-TW"/>
          </a:p>
        </p:txBody>
      </p:sp>
      <p:grpSp>
        <p:nvGrpSpPr>
          <p:cNvPr id="17474" name="Group 66"/>
          <p:cNvGrpSpPr>
            <a:grpSpLocks/>
          </p:cNvGrpSpPr>
          <p:nvPr/>
        </p:nvGrpSpPr>
        <p:grpSpPr bwMode="auto">
          <a:xfrm>
            <a:off x="971550" y="4502150"/>
            <a:ext cx="6191250" cy="1590675"/>
            <a:chOff x="794" y="2478"/>
            <a:chExt cx="3900" cy="1002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1293" y="248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1520" y="248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1747" y="248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973" y="2482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199" y="2482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2427" y="2482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2653" y="2482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2880" y="2483"/>
              <a:ext cx="226" cy="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3107" y="248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3334" y="248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3561" y="248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3788" y="2482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4014" y="248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4242" y="248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4468" y="2482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2880" y="247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i="1"/>
                <a:t>ß</a:t>
              </a:r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839" y="2478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新細明體" panose="02020500000000000000" pitchFamily="18" charset="-120"/>
                </a:rPr>
                <a:t>Text</a:t>
              </a: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2427" y="2845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2655" y="2845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2881" y="2840"/>
              <a:ext cx="226" cy="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3107" y="2844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3335" y="2844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3561" y="2844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3788" y="2845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794" y="2882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新細明體" panose="02020500000000000000" pitchFamily="18" charset="-120"/>
                </a:rPr>
                <a:t>Safe shift</a:t>
              </a:r>
            </a:p>
          </p:txBody>
        </p:sp>
        <p:sp>
          <p:nvSpPr>
            <p:cNvPr id="17439" name="Text Box 31"/>
            <p:cNvSpPr txBox="1">
              <a:spLocks noChangeArrowheads="1"/>
            </p:cNvSpPr>
            <p:nvPr/>
          </p:nvSpPr>
          <p:spPr bwMode="auto">
            <a:xfrm>
              <a:off x="2880" y="284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i="1"/>
                <a:t>ß</a:t>
              </a:r>
            </a:p>
          </p:txBody>
        </p:sp>
        <p:sp>
          <p:nvSpPr>
            <p:cNvPr id="17440" name="Line 32"/>
            <p:cNvSpPr>
              <a:spLocks noChangeShapeType="1"/>
            </p:cNvSpPr>
            <p:nvPr/>
          </p:nvSpPr>
          <p:spPr bwMode="auto">
            <a:xfrm>
              <a:off x="1474" y="2976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>
              <a:off x="3107" y="320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Text Box 34"/>
            <p:cNvSpPr txBox="1">
              <a:spLocks noChangeArrowheads="1"/>
            </p:cNvSpPr>
            <p:nvPr/>
          </p:nvSpPr>
          <p:spPr bwMode="auto">
            <a:xfrm>
              <a:off x="3061" y="3249"/>
              <a:ext cx="10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新細明體" panose="02020500000000000000" pitchFamily="18" charset="-120"/>
                </a:rPr>
                <a:t>no </a:t>
              </a:r>
              <a:r>
                <a:rPr lang="en-US" altLang="zh-TW" i="1">
                  <a:latin typeface="新細明體" panose="02020500000000000000" pitchFamily="18" charset="-120"/>
                </a:rPr>
                <a:t>ß  </a:t>
              </a:r>
              <a:r>
                <a:rPr lang="en-US" altLang="zh-TW">
                  <a:latin typeface="新細明體" panose="02020500000000000000" pitchFamily="18" charset="-120"/>
                </a:rPr>
                <a:t>in this part</a:t>
              </a:r>
            </a:p>
          </p:txBody>
        </p:sp>
      </p:grpSp>
      <p:sp>
        <p:nvSpPr>
          <p:cNvPr id="17476" name="Rectangle 68"/>
          <p:cNvSpPr>
            <a:spLocks noChangeArrowheads="1"/>
          </p:cNvSpPr>
          <p:nvPr/>
        </p:nvSpPr>
        <p:spPr bwMode="auto">
          <a:xfrm>
            <a:off x="347662" y="644526"/>
            <a:ext cx="82296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400" dirty="0">
                <a:latin typeface="Times New Roman" panose="02020603050405020304" pitchFamily="18" charset="0"/>
              </a:rPr>
              <a:t>Then, no matter whether there is a match or not, we shift the window so that the pattern matches </a:t>
            </a:r>
            <a:r>
              <a:rPr lang="en-US" altLang="zh-TW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ß</a:t>
            </a:r>
            <a:r>
              <a:rPr lang="en-US" altLang="zh-TW" sz="2400" dirty="0">
                <a:latin typeface="Times New Roman" panose="02020603050405020304" pitchFamily="18" charset="0"/>
              </a:rPr>
              <a:t>.  Note that </a:t>
            </a:r>
            <a:r>
              <a:rPr lang="en-US" altLang="zh-TW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ß </a:t>
            </a:r>
            <a:r>
              <a:rPr lang="en-US" altLang="zh-TW" sz="2400" dirty="0">
                <a:latin typeface="Times New Roman" panose="02020603050405020304" pitchFamily="18" charset="0"/>
                <a:cs typeface="Arial" panose="020B0604020202020204" pitchFamily="34" charset="0"/>
              </a:rPr>
              <a:t>is the last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Arial" panose="020B0604020202020204" pitchFamily="34" charset="0"/>
              </a:rPr>
              <a:t>	character of the previous window.</a:t>
            </a:r>
            <a:endParaRPr lang="en-US" altLang="zh-TW" sz="2400" i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1490663" y="1844675"/>
            <a:ext cx="6105525" cy="2095500"/>
            <a:chOff x="1075" y="2432"/>
            <a:chExt cx="3846" cy="1320"/>
          </a:xfrm>
        </p:grpSpPr>
        <p:sp>
          <p:nvSpPr>
            <p:cNvPr id="17479" name="Rectangle 71"/>
            <p:cNvSpPr>
              <a:spLocks noChangeArrowheads="1"/>
            </p:cNvSpPr>
            <p:nvPr/>
          </p:nvSpPr>
          <p:spPr bwMode="auto">
            <a:xfrm>
              <a:off x="1529" y="283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0" name="Rectangle 72"/>
            <p:cNvSpPr>
              <a:spLocks noChangeArrowheads="1"/>
            </p:cNvSpPr>
            <p:nvPr/>
          </p:nvSpPr>
          <p:spPr bwMode="auto">
            <a:xfrm>
              <a:off x="1755" y="283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1" name="Rectangle 73"/>
            <p:cNvSpPr>
              <a:spLocks noChangeArrowheads="1"/>
            </p:cNvSpPr>
            <p:nvPr/>
          </p:nvSpPr>
          <p:spPr bwMode="auto">
            <a:xfrm>
              <a:off x="1983" y="283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" name="Rectangle 74"/>
            <p:cNvSpPr>
              <a:spLocks noChangeArrowheads="1"/>
            </p:cNvSpPr>
            <p:nvPr/>
          </p:nvSpPr>
          <p:spPr bwMode="auto">
            <a:xfrm>
              <a:off x="2209" y="2832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3" name="Rectangle 75"/>
            <p:cNvSpPr>
              <a:spLocks noChangeArrowheads="1"/>
            </p:cNvSpPr>
            <p:nvPr/>
          </p:nvSpPr>
          <p:spPr bwMode="auto">
            <a:xfrm>
              <a:off x="2435" y="2832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2663" y="2832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5" name="Rectangle 77"/>
            <p:cNvSpPr>
              <a:spLocks noChangeArrowheads="1"/>
            </p:cNvSpPr>
            <p:nvPr/>
          </p:nvSpPr>
          <p:spPr bwMode="auto">
            <a:xfrm>
              <a:off x="2889" y="2832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6" name="Rectangle 78"/>
            <p:cNvSpPr>
              <a:spLocks noChangeArrowheads="1"/>
            </p:cNvSpPr>
            <p:nvPr/>
          </p:nvSpPr>
          <p:spPr bwMode="auto">
            <a:xfrm>
              <a:off x="3116" y="2833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7" name="Rectangle 79"/>
            <p:cNvSpPr>
              <a:spLocks noChangeArrowheads="1"/>
            </p:cNvSpPr>
            <p:nvPr/>
          </p:nvSpPr>
          <p:spPr bwMode="auto">
            <a:xfrm>
              <a:off x="3344" y="283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" name="Rectangle 80"/>
            <p:cNvSpPr>
              <a:spLocks noChangeArrowheads="1"/>
            </p:cNvSpPr>
            <p:nvPr/>
          </p:nvSpPr>
          <p:spPr bwMode="auto">
            <a:xfrm>
              <a:off x="3570" y="283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" name="Rectangle 81"/>
            <p:cNvSpPr>
              <a:spLocks noChangeArrowheads="1"/>
            </p:cNvSpPr>
            <p:nvPr/>
          </p:nvSpPr>
          <p:spPr bwMode="auto">
            <a:xfrm>
              <a:off x="3797" y="2833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" name="Rectangle 82"/>
            <p:cNvSpPr>
              <a:spLocks noChangeArrowheads="1"/>
            </p:cNvSpPr>
            <p:nvPr/>
          </p:nvSpPr>
          <p:spPr bwMode="auto">
            <a:xfrm>
              <a:off x="4024" y="2840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1" name="Rectangle 83"/>
            <p:cNvSpPr>
              <a:spLocks noChangeArrowheads="1"/>
            </p:cNvSpPr>
            <p:nvPr/>
          </p:nvSpPr>
          <p:spPr bwMode="auto">
            <a:xfrm>
              <a:off x="4250" y="2840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2" name="Rectangle 84"/>
            <p:cNvSpPr>
              <a:spLocks noChangeArrowheads="1"/>
            </p:cNvSpPr>
            <p:nvPr/>
          </p:nvSpPr>
          <p:spPr bwMode="auto">
            <a:xfrm>
              <a:off x="4469" y="2840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3" name="Rectangle 85"/>
            <p:cNvSpPr>
              <a:spLocks noChangeArrowheads="1"/>
            </p:cNvSpPr>
            <p:nvPr/>
          </p:nvSpPr>
          <p:spPr bwMode="auto">
            <a:xfrm>
              <a:off x="4695" y="2840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4" name="Rectangle 86"/>
            <p:cNvSpPr>
              <a:spLocks noChangeArrowheads="1"/>
            </p:cNvSpPr>
            <p:nvPr/>
          </p:nvSpPr>
          <p:spPr bwMode="auto">
            <a:xfrm>
              <a:off x="1756" y="3200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5" name="Rectangle 87"/>
            <p:cNvSpPr>
              <a:spLocks noChangeArrowheads="1"/>
            </p:cNvSpPr>
            <p:nvPr/>
          </p:nvSpPr>
          <p:spPr bwMode="auto">
            <a:xfrm>
              <a:off x="1984" y="3200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6" name="Rectangle 88"/>
            <p:cNvSpPr>
              <a:spLocks noChangeArrowheads="1"/>
            </p:cNvSpPr>
            <p:nvPr/>
          </p:nvSpPr>
          <p:spPr bwMode="auto">
            <a:xfrm>
              <a:off x="2210" y="3199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7" name="Rectangle 89"/>
            <p:cNvSpPr>
              <a:spLocks noChangeArrowheads="1"/>
            </p:cNvSpPr>
            <p:nvPr/>
          </p:nvSpPr>
          <p:spPr bwMode="auto">
            <a:xfrm>
              <a:off x="2436" y="3199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8" name="Rectangle 90"/>
            <p:cNvSpPr>
              <a:spLocks noChangeArrowheads="1"/>
            </p:cNvSpPr>
            <p:nvPr/>
          </p:nvSpPr>
          <p:spPr bwMode="auto">
            <a:xfrm>
              <a:off x="2664" y="3199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9" name="Rectangle 91"/>
            <p:cNvSpPr>
              <a:spLocks noChangeArrowheads="1"/>
            </p:cNvSpPr>
            <p:nvPr/>
          </p:nvSpPr>
          <p:spPr bwMode="auto">
            <a:xfrm>
              <a:off x="2890" y="3199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" name="Rectangle 92"/>
            <p:cNvSpPr>
              <a:spLocks noChangeArrowheads="1"/>
            </p:cNvSpPr>
            <p:nvPr/>
          </p:nvSpPr>
          <p:spPr bwMode="auto">
            <a:xfrm>
              <a:off x="3117" y="3200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1" name="Text Box 93"/>
            <p:cNvSpPr txBox="1">
              <a:spLocks noChangeArrowheads="1"/>
            </p:cNvSpPr>
            <p:nvPr/>
          </p:nvSpPr>
          <p:spPr bwMode="auto">
            <a:xfrm>
              <a:off x="3116" y="2832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i="1"/>
                <a:t>ß</a:t>
              </a:r>
            </a:p>
          </p:txBody>
        </p:sp>
        <p:sp>
          <p:nvSpPr>
            <p:cNvPr id="17502" name="Text Box 94"/>
            <p:cNvSpPr txBox="1">
              <a:spLocks noChangeArrowheads="1"/>
            </p:cNvSpPr>
            <p:nvPr/>
          </p:nvSpPr>
          <p:spPr bwMode="auto">
            <a:xfrm>
              <a:off x="1075" y="2828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新細明體" panose="02020500000000000000" pitchFamily="18" charset="-120"/>
                </a:rPr>
                <a:t>Text</a:t>
              </a:r>
            </a:p>
          </p:txBody>
        </p:sp>
        <p:sp>
          <p:nvSpPr>
            <p:cNvPr id="17503" name="Text Box 95"/>
            <p:cNvSpPr txBox="1">
              <a:spLocks noChangeArrowheads="1"/>
            </p:cNvSpPr>
            <p:nvPr/>
          </p:nvSpPr>
          <p:spPr bwMode="auto">
            <a:xfrm>
              <a:off x="1166" y="3195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新細明體" panose="02020500000000000000" pitchFamily="18" charset="-120"/>
                </a:rPr>
                <a:t>Pattern</a:t>
              </a:r>
            </a:p>
          </p:txBody>
        </p:sp>
        <p:sp>
          <p:nvSpPr>
            <p:cNvPr id="17504" name="Text Box 96"/>
            <p:cNvSpPr txBox="1">
              <a:spLocks noChangeArrowheads="1"/>
            </p:cNvSpPr>
            <p:nvPr/>
          </p:nvSpPr>
          <p:spPr bwMode="auto">
            <a:xfrm>
              <a:off x="2209" y="2832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zh-TW" b="1" i="1"/>
                <a:t>α</a:t>
              </a:r>
              <a:endParaRPr lang="en-US" altLang="zh-TW" b="1" i="1"/>
            </a:p>
          </p:txBody>
        </p:sp>
        <p:sp>
          <p:nvSpPr>
            <p:cNvPr id="17505" name="Text Box 97"/>
            <p:cNvSpPr txBox="1">
              <a:spLocks noChangeArrowheads="1"/>
            </p:cNvSpPr>
            <p:nvPr/>
          </p:nvSpPr>
          <p:spPr bwMode="auto">
            <a:xfrm>
              <a:off x="2209" y="3199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zh-TW" b="1" i="1"/>
                <a:t>σ</a:t>
              </a:r>
              <a:endParaRPr lang="en-US" altLang="zh-TW" b="1" i="1"/>
            </a:p>
          </p:txBody>
        </p:sp>
        <p:sp>
          <p:nvSpPr>
            <p:cNvPr id="17506" name="Line 98"/>
            <p:cNvSpPr>
              <a:spLocks noChangeShapeType="1"/>
            </p:cNvSpPr>
            <p:nvPr/>
          </p:nvSpPr>
          <p:spPr bwMode="auto">
            <a:xfrm flipH="1" flipV="1">
              <a:off x="2436" y="2749"/>
              <a:ext cx="90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Text Box 99"/>
            <p:cNvSpPr txBox="1">
              <a:spLocks noChangeArrowheads="1"/>
            </p:cNvSpPr>
            <p:nvPr/>
          </p:nvSpPr>
          <p:spPr bwMode="auto">
            <a:xfrm>
              <a:off x="2436" y="2432"/>
              <a:ext cx="9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新細明體" panose="02020500000000000000" pitchFamily="18" charset="-120"/>
                </a:rPr>
                <a:t>Suffix search</a:t>
              </a:r>
            </a:p>
          </p:txBody>
        </p:sp>
        <p:sp>
          <p:nvSpPr>
            <p:cNvPr id="17508" name="Line 100"/>
            <p:cNvSpPr>
              <a:spLocks noChangeShapeType="1"/>
            </p:cNvSpPr>
            <p:nvPr/>
          </p:nvSpPr>
          <p:spPr bwMode="auto">
            <a:xfrm>
              <a:off x="2426" y="3521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9" name="Text Box 101"/>
            <p:cNvSpPr txBox="1">
              <a:spLocks noChangeArrowheads="1"/>
            </p:cNvSpPr>
            <p:nvPr/>
          </p:nvSpPr>
          <p:spPr bwMode="auto">
            <a:xfrm>
              <a:off x="2699" y="3521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新細明體" panose="02020500000000000000" pitchFamily="18" charset="-120"/>
                </a:rPr>
                <a:t>match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94B4-B7A7-46AD-9F35-48ABC1565CB4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0713"/>
            <a:ext cx="8229600" cy="750887"/>
          </a:xfrm>
        </p:spPr>
        <p:txBody>
          <a:bodyPr/>
          <a:lstStyle/>
          <a:p>
            <a:pPr marL="838200" indent="-838200"/>
            <a:r>
              <a:rPr lang="en-US" altLang="zh-TW" sz="2800" b="1"/>
              <a:t>Preprocessing  phase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11188" y="1628775"/>
            <a:ext cx="807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anose="02020603050405020304" pitchFamily="18" charset="0"/>
              </a:rPr>
              <a:t>HpBc table</a:t>
            </a:r>
          </a:p>
          <a:p>
            <a:pPr eaLnBrk="0" hangingPunct="0"/>
            <a:r>
              <a:rPr kumimoji="0" lang="en-US" altLang="zh-TW" sz="2400">
                <a:latin typeface="Times New Roman" panose="02020603050405020304" pitchFamily="18" charset="0"/>
              </a:rPr>
              <a:t>The value bmBc for a particular alphabet is defined as the rightmost position of that character in the pattern – 1.</a:t>
            </a:r>
          </a:p>
        </p:txBody>
      </p:sp>
      <p:graphicFrame>
        <p:nvGraphicFramePr>
          <p:cNvPr id="5139" name="Group 19"/>
          <p:cNvGraphicFramePr>
            <a:graphicFrameLocks noGrp="1"/>
          </p:cNvGraphicFramePr>
          <p:nvPr/>
        </p:nvGraphicFramePr>
        <p:xfrm>
          <a:off x="827088" y="5230813"/>
          <a:ext cx="2895600" cy="792480"/>
        </p:xfrm>
        <a:graphic>
          <a:graphicData uri="http://schemas.openxmlformats.org/drawingml/2006/table">
            <a:tbl>
              <a:tblPr/>
              <a:tblGrid>
                <a:gridCol w="1171575"/>
                <a:gridCol w="1724025"/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   C   G   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HpBc[a]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1   6    2    8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611188" y="3789363"/>
            <a:ext cx="7921625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anose="02020603050405020304" pitchFamily="18" charset="0"/>
              </a:rPr>
              <a:t>Example :</a:t>
            </a:r>
          </a:p>
          <a:p>
            <a:pPr eaLnBrk="0" hangingPunct="0"/>
            <a:r>
              <a:rPr kumimoji="0" lang="en-US" altLang="zh-TW" sz="2400">
                <a:latin typeface="Times New Roman" panose="02020603050405020304" pitchFamily="18" charset="0"/>
              </a:rPr>
              <a:t>T : GCATCGCAGAGAGTATACAGTACG</a:t>
            </a:r>
          </a:p>
          <a:p>
            <a:pPr eaLnBrk="0" hangingPunct="0"/>
            <a:r>
              <a:rPr kumimoji="0" lang="en-US" altLang="zh-TW" sz="2400">
                <a:latin typeface="Times New Roman" panose="02020603050405020304" pitchFamily="18" charset="0"/>
              </a:rPr>
              <a:t>P : GCAGAGAG</a:t>
            </a:r>
          </a:p>
          <a:p>
            <a:pPr eaLnBrk="0" hangingPunct="0"/>
            <a:r>
              <a:rPr lang="en-US" altLang="zh-TW">
                <a:solidFill>
                  <a:srgbClr val="A50021"/>
                </a:solidFill>
              </a:rPr>
              <a:t>       </a:t>
            </a:r>
            <a:r>
              <a:rPr lang="en-US" altLang="zh-TW" sz="1200">
                <a:solidFill>
                  <a:srgbClr val="A50021"/>
                </a:solidFill>
              </a:rPr>
              <a:t>7   6    5   4    3</a:t>
            </a:r>
            <a:r>
              <a:rPr lang="en-US" altLang="zh-TW">
                <a:solidFill>
                  <a:srgbClr val="A50021"/>
                </a:solidFill>
              </a:rPr>
              <a:t> </a:t>
            </a:r>
            <a:r>
              <a:rPr lang="en-US" altLang="zh-TW" sz="1200">
                <a:solidFill>
                  <a:srgbClr val="A50021"/>
                </a:solidFill>
              </a:rPr>
              <a:t> 2   1</a:t>
            </a:r>
          </a:p>
        </p:txBody>
      </p:sp>
    </p:spTree>
    <p:extLst>
      <p:ext uri="{BB962C8B-B14F-4D97-AF65-F5344CB8AC3E}">
        <p14:creationId xmlns:p14="http://schemas.microsoft.com/office/powerpoint/2010/main" val="42430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473505"/>
          </a:xfrm>
        </p:spPr>
      </p:pic>
    </p:spTree>
    <p:extLst>
      <p:ext uri="{BB962C8B-B14F-4D97-AF65-F5344CB8AC3E}">
        <p14:creationId xmlns:p14="http://schemas.microsoft.com/office/powerpoint/2010/main" val="24314382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7599748" cy="1656184"/>
          </a:xfrm>
        </p:spPr>
      </p:pic>
    </p:spTree>
    <p:extLst>
      <p:ext uri="{BB962C8B-B14F-4D97-AF65-F5344CB8AC3E}">
        <p14:creationId xmlns:p14="http://schemas.microsoft.com/office/powerpoint/2010/main" val="3461923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852936"/>
            <a:ext cx="8229600" cy="1066800"/>
          </a:xfrm>
        </p:spPr>
        <p:txBody>
          <a:bodyPr/>
          <a:lstStyle/>
          <a:p>
            <a:r>
              <a:rPr lang="en-US" dirty="0" smtClean="0"/>
              <a:t>Reverse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36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" y="548680"/>
            <a:ext cx="9172081" cy="5616624"/>
          </a:xfrm>
        </p:spPr>
      </p:pic>
    </p:spTree>
    <p:extLst>
      <p:ext uri="{BB962C8B-B14F-4D97-AF65-F5344CB8AC3E}">
        <p14:creationId xmlns:p14="http://schemas.microsoft.com/office/powerpoint/2010/main" val="1115407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" y="404664"/>
            <a:ext cx="9224239" cy="5760640"/>
          </a:xfrm>
        </p:spPr>
      </p:pic>
    </p:spTree>
    <p:extLst>
      <p:ext uri="{BB962C8B-B14F-4D97-AF65-F5344CB8AC3E}">
        <p14:creationId xmlns:p14="http://schemas.microsoft.com/office/powerpoint/2010/main" val="426582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579296" cy="58098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 </a:t>
            </a:r>
            <a:r>
              <a:rPr lang="en-US" dirty="0" smtClean="0"/>
              <a:t>The inner loop </a:t>
            </a:r>
            <a:r>
              <a:rPr lang="en-US" dirty="0"/>
              <a:t>is executed at most </a:t>
            </a:r>
            <a:r>
              <a:rPr lang="en-US" i="1" dirty="0"/>
              <a:t>n </a:t>
            </a:r>
            <a:r>
              <a:rPr lang="en-US" dirty="0"/>
              <a:t>-</a:t>
            </a:r>
            <a:r>
              <a:rPr lang="en-US" i="1" dirty="0"/>
              <a:t> m </a:t>
            </a:r>
            <a:r>
              <a:rPr lang="en-US" dirty="0"/>
              <a:t>+1 times, and the </a:t>
            </a:r>
            <a:r>
              <a:rPr lang="en-US" dirty="0" smtClean="0"/>
              <a:t>while-loop </a:t>
            </a:r>
            <a:r>
              <a:rPr lang="en-US" dirty="0"/>
              <a:t>is executed at most </a:t>
            </a:r>
            <a:r>
              <a:rPr lang="en-US" i="1" dirty="0"/>
              <a:t>m</a:t>
            </a:r>
            <a:r>
              <a:rPr lang="en-US" dirty="0"/>
              <a:t> </a:t>
            </a:r>
            <a:r>
              <a:rPr lang="en-US" dirty="0" smtClean="0"/>
              <a:t>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Hence, the running </a:t>
            </a:r>
            <a:r>
              <a:rPr lang="en-US" dirty="0"/>
              <a:t>time of the algorithm is O((</a:t>
            </a:r>
            <a:r>
              <a:rPr lang="en-US" i="1" dirty="0"/>
              <a:t>n </a:t>
            </a:r>
            <a:r>
              <a:rPr lang="en-US" dirty="0"/>
              <a:t>-</a:t>
            </a:r>
            <a:r>
              <a:rPr lang="en-US" i="1" dirty="0"/>
              <a:t> m </a:t>
            </a:r>
            <a:r>
              <a:rPr lang="en-US" dirty="0"/>
              <a:t>+1)</a:t>
            </a:r>
            <a:r>
              <a:rPr lang="en-US" i="1" dirty="0"/>
              <a:t>m</a:t>
            </a:r>
            <a:r>
              <a:rPr lang="en-US" dirty="0"/>
              <a:t>), which is clearly O(</a:t>
            </a:r>
            <a:r>
              <a:rPr lang="en-US" i="1" dirty="0"/>
              <a:t>nm</a:t>
            </a:r>
            <a:r>
              <a:rPr lang="en-US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dirty="0"/>
              <a:t>Hence, in the worst case, when the length of the pattern, </a:t>
            </a:r>
            <a:r>
              <a:rPr lang="en-US" i="1" dirty="0"/>
              <a:t>m</a:t>
            </a:r>
            <a:r>
              <a:rPr lang="en-US" dirty="0"/>
              <a:t> are roughly equal, this algorithm runs in the quadratic time.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aa..b</a:t>
            </a:r>
            <a:r>
              <a:rPr lang="en-US" dirty="0" smtClean="0"/>
              <a:t> in </a:t>
            </a:r>
            <a:r>
              <a:rPr lang="en-US" dirty="0" err="1" smtClean="0"/>
              <a:t>aaa</a:t>
            </a:r>
            <a:r>
              <a:rPr lang="en-US" dirty="0" smtClean="0"/>
              <a:t>…a 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03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5"/>
            <a:ext cx="9144000" cy="6492403"/>
          </a:xfrm>
        </p:spPr>
      </p:pic>
    </p:spTree>
    <p:extLst>
      <p:ext uri="{BB962C8B-B14F-4D97-AF65-F5344CB8AC3E}">
        <p14:creationId xmlns:p14="http://schemas.microsoft.com/office/powerpoint/2010/main" val="283103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75341" cy="6264696"/>
          </a:xfrm>
        </p:spPr>
      </p:pic>
    </p:spTree>
    <p:extLst>
      <p:ext uri="{BB962C8B-B14F-4D97-AF65-F5344CB8AC3E}">
        <p14:creationId xmlns:p14="http://schemas.microsoft.com/office/powerpoint/2010/main" val="946752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5"/>
            <a:ext cx="9144000" cy="6125379"/>
          </a:xfrm>
        </p:spPr>
      </p:pic>
    </p:spTree>
    <p:extLst>
      <p:ext uri="{BB962C8B-B14F-4D97-AF65-F5344CB8AC3E}">
        <p14:creationId xmlns:p14="http://schemas.microsoft.com/office/powerpoint/2010/main" val="1148561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96" y="332656"/>
            <a:ext cx="9173696" cy="6048672"/>
          </a:xfrm>
        </p:spPr>
      </p:pic>
    </p:spTree>
    <p:extLst>
      <p:ext uri="{BB962C8B-B14F-4D97-AF65-F5344CB8AC3E}">
        <p14:creationId xmlns:p14="http://schemas.microsoft.com/office/powerpoint/2010/main" val="32715248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628800"/>
            <a:ext cx="8229600" cy="1066800"/>
          </a:xfrm>
        </p:spPr>
        <p:txBody>
          <a:bodyPr/>
          <a:lstStyle/>
          <a:p>
            <a:r>
              <a:rPr lang="en-US" dirty="0" err="1" smtClean="0"/>
              <a:t>Aho</a:t>
            </a:r>
            <a:r>
              <a:rPr lang="en-US" dirty="0" smtClean="0"/>
              <a:t> </a:t>
            </a:r>
            <a:r>
              <a:rPr lang="en-US" dirty="0" err="1" smtClean="0"/>
              <a:t>Corasick</a:t>
            </a:r>
            <a:r>
              <a:rPr lang="en-US" dirty="0" smtClean="0"/>
              <a:t> using 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3068960"/>
            <a:ext cx="8229600" cy="432511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http://blog.ivank.net/aho-corasick-algorithm-in-as3.html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196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692696"/>
            <a:ext cx="1944216" cy="4514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5445224"/>
            <a:ext cx="4686059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254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You!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19872" y="3933056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Finite State Automaton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8892480" cy="31878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4240606"/>
            <a:ext cx="9036496" cy="26173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900"/>
              </a:lnSpc>
            </a:pPr>
            <a:r>
              <a:rPr lang="en-US" sz="2000" dirty="0" smtClean="0"/>
              <a:t>For the string “</a:t>
            </a:r>
            <a:r>
              <a:rPr lang="en-US" sz="2000" dirty="0" err="1" smtClean="0"/>
              <a:t>banananona</a:t>
            </a:r>
            <a:r>
              <a:rPr lang="en-US" sz="2000" dirty="0" smtClean="0"/>
              <a:t>” we get the </a:t>
            </a:r>
            <a:r>
              <a:rPr lang="en-US" sz="2000" dirty="0"/>
              <a:t> states empty, empty, empty, "n", "</a:t>
            </a:r>
            <a:r>
              <a:rPr lang="en-US" sz="2000" dirty="0" err="1"/>
              <a:t>na</a:t>
            </a:r>
            <a:r>
              <a:rPr lang="en-US" sz="2000" dirty="0"/>
              <a:t>", "nan", "</a:t>
            </a:r>
            <a:r>
              <a:rPr lang="en-US" sz="2000" dirty="0" err="1"/>
              <a:t>na</a:t>
            </a:r>
            <a:r>
              <a:rPr lang="en-US" sz="2000" dirty="0"/>
              <a:t>", "nan", "</a:t>
            </a:r>
            <a:r>
              <a:rPr lang="en-US" sz="2000" dirty="0" err="1"/>
              <a:t>nano</a:t>
            </a:r>
            <a:r>
              <a:rPr lang="en-US" sz="2000" dirty="0"/>
              <a:t>", "</a:t>
            </a:r>
            <a:r>
              <a:rPr lang="en-US" sz="2000" dirty="0" err="1"/>
              <a:t>nano</a:t>
            </a:r>
            <a:r>
              <a:rPr lang="en-US" sz="2000" dirty="0"/>
              <a:t>", "</a:t>
            </a:r>
            <a:r>
              <a:rPr lang="en-US" sz="2000" dirty="0" err="1"/>
              <a:t>nano</a:t>
            </a:r>
            <a:r>
              <a:rPr lang="en-US" sz="2000" dirty="0"/>
              <a:t>". Since we end in state "</a:t>
            </a:r>
            <a:r>
              <a:rPr lang="en-US" sz="2000" dirty="0" err="1"/>
              <a:t>nano</a:t>
            </a:r>
            <a:r>
              <a:rPr lang="en-US" sz="2000" dirty="0"/>
              <a:t>", this string contains "</a:t>
            </a:r>
            <a:r>
              <a:rPr lang="en-US" sz="2000" dirty="0" err="1"/>
              <a:t>nano</a:t>
            </a:r>
            <a:r>
              <a:rPr lang="en-US" sz="2000" dirty="0"/>
              <a:t>" in it </a:t>
            </a:r>
            <a:r>
              <a:rPr lang="en-US" sz="2000" dirty="0" smtClean="0"/>
              <a:t>somewhere</a:t>
            </a:r>
          </a:p>
          <a:p>
            <a:pPr algn="just">
              <a:lnSpc>
                <a:spcPts val="3900"/>
              </a:lnSpc>
            </a:pPr>
            <a:r>
              <a:rPr lang="en-US" sz="2000" dirty="0"/>
              <a:t>O(m^3 + n) time: O(m^3) to build the state table described above, and O(n) to simulate it on the input file.</a:t>
            </a:r>
            <a:endParaRPr lang="en-US" sz="2000" dirty="0" smtClean="0"/>
          </a:p>
          <a:p>
            <a:pPr>
              <a:lnSpc>
                <a:spcPts val="39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22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Rabin-Karp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2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>
            <a:normAutofit fontScale="92500"/>
          </a:bodyPr>
          <a:lstStyle/>
          <a:p>
            <a:pPr>
              <a:lnSpc>
                <a:spcPts val="3400"/>
              </a:lnSpc>
            </a:pPr>
            <a:r>
              <a:rPr lang="en-US" dirty="0"/>
              <a:t>The Rabin-Karp string searching algorithm calculates a hash value for the pattern, and for each M-character subsequence of text to be </a:t>
            </a:r>
            <a:r>
              <a:rPr lang="en-US" dirty="0" smtClean="0"/>
              <a:t>compared.</a:t>
            </a:r>
          </a:p>
          <a:p>
            <a:pPr>
              <a:lnSpc>
                <a:spcPts val="3400"/>
              </a:lnSpc>
            </a:pPr>
            <a:r>
              <a:rPr lang="en-US" dirty="0" smtClean="0"/>
              <a:t>If </a:t>
            </a:r>
            <a:r>
              <a:rPr lang="en-US" dirty="0"/>
              <a:t>the hash values are unequal, the algorithm will calculate the hash value for next M-character sequence</a:t>
            </a:r>
            <a:r>
              <a:rPr lang="en-US" dirty="0" smtClean="0"/>
              <a:t>.</a:t>
            </a:r>
          </a:p>
          <a:p>
            <a:pPr>
              <a:lnSpc>
                <a:spcPts val="3400"/>
              </a:lnSpc>
            </a:pPr>
            <a:r>
              <a:rPr lang="en-US" dirty="0" smtClean="0"/>
              <a:t>If  </a:t>
            </a:r>
            <a:r>
              <a:rPr lang="en-US" dirty="0"/>
              <a:t>the hash values are equal, the algorithm will compare the pattern and the M-character </a:t>
            </a:r>
            <a:r>
              <a:rPr lang="en-US" dirty="0" smtClean="0"/>
              <a:t>sequence.</a:t>
            </a:r>
          </a:p>
          <a:p>
            <a:pPr>
              <a:lnSpc>
                <a:spcPts val="3400"/>
              </a:lnSpc>
            </a:pPr>
            <a:r>
              <a:rPr lang="en-US" dirty="0" smtClean="0"/>
              <a:t>In this way</a:t>
            </a:r>
            <a:r>
              <a:rPr lang="en-US" dirty="0"/>
              <a:t>, there is only one comparison per text subsequence, and character matching is only needed when hash values match.</a:t>
            </a:r>
          </a:p>
        </p:txBody>
      </p:sp>
    </p:spTree>
    <p:extLst>
      <p:ext uri="{BB962C8B-B14F-4D97-AF65-F5344CB8AC3E}">
        <p14:creationId xmlns:p14="http://schemas.microsoft.com/office/powerpoint/2010/main" val="4022430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2059</TotalTime>
  <Words>803</Words>
  <Application>Microsoft Office PowerPoint</Application>
  <PresentationFormat>On-screen Show (4:3)</PresentationFormat>
  <Paragraphs>267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微軟正黑體</vt:lpstr>
      <vt:lpstr>新細明體</vt:lpstr>
      <vt:lpstr>Arial</vt:lpstr>
      <vt:lpstr>Calibri</vt:lpstr>
      <vt:lpstr>Courier New</vt:lpstr>
      <vt:lpstr>Georgia</vt:lpstr>
      <vt:lpstr>Times New Roman</vt:lpstr>
      <vt:lpstr>Trebuchet MS</vt:lpstr>
      <vt:lpstr>Wingdings 2</vt:lpstr>
      <vt:lpstr>Urban</vt:lpstr>
      <vt:lpstr>String Searching Algorithms Summary</vt:lpstr>
      <vt:lpstr>PowerPoint Presentation</vt:lpstr>
      <vt:lpstr>Naïve String Matching</vt:lpstr>
      <vt:lpstr>Naïve String Matching pseudocode</vt:lpstr>
      <vt:lpstr>PowerPoint Presentation</vt:lpstr>
      <vt:lpstr>Finite State Automaton</vt:lpstr>
      <vt:lpstr>PowerPoint Presentation</vt:lpstr>
      <vt:lpstr>Rabin-Karp</vt:lpstr>
      <vt:lpstr>The idea</vt:lpstr>
      <vt:lpstr>PowerPoint Presentation</vt:lpstr>
      <vt:lpstr>PowerPoint Presentation</vt:lpstr>
      <vt:lpstr>PowerPoint Presentation</vt:lpstr>
      <vt:lpstr>PowerPoint Presentation</vt:lpstr>
      <vt:lpstr>Boyer-Moore-Horsepool  string matching</vt:lpstr>
      <vt:lpstr>Boyer-Moore-Horsepool String Matching</vt:lpstr>
      <vt:lpstr>Steps</vt:lpstr>
      <vt:lpstr>Sample Bad Match Table</vt:lpstr>
      <vt:lpstr>Example</vt:lpstr>
      <vt:lpstr>Example</vt:lpstr>
      <vt:lpstr>Example</vt:lpstr>
      <vt:lpstr>Example</vt:lpstr>
      <vt:lpstr>Example</vt:lpstr>
      <vt:lpstr>Example</vt:lpstr>
      <vt:lpstr>Boyer-Moore string matching</vt:lpstr>
      <vt:lpstr>2 Rules</vt:lpstr>
      <vt:lpstr>Good Suffix Rule</vt:lpstr>
      <vt:lpstr>PowerPoint Presentation</vt:lpstr>
      <vt:lpstr>Baeza-Vates (Bitap) String Matching</vt:lpstr>
      <vt:lpstr>PowerPoint Presentation</vt:lpstr>
      <vt:lpstr>PowerPoint Presentation</vt:lpstr>
      <vt:lpstr>Morris-Pratt String Matching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Knuth-Morris-Pratt String Matching</vt:lpstr>
      <vt:lpstr>PowerPoint Presentation</vt:lpstr>
      <vt:lpstr>PowerPoint Presentation</vt:lpstr>
      <vt:lpstr>Horspool String Matching</vt:lpstr>
      <vt:lpstr>PowerPoint Presentation</vt:lpstr>
      <vt:lpstr>PowerPoint Presentation</vt:lpstr>
      <vt:lpstr>Preprocessing  phase</vt:lpstr>
      <vt:lpstr>PowerPoint Presentation</vt:lpstr>
      <vt:lpstr>PowerPoint Presentation</vt:lpstr>
      <vt:lpstr>Reverse Factor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Aho Corasick using tries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Topics</dc:title>
  <dc:creator>student</dc:creator>
  <cp:lastModifiedBy>Sourabh Shenoy</cp:lastModifiedBy>
  <cp:revision>298</cp:revision>
  <dcterms:created xsi:type="dcterms:W3CDTF">2015-06-01T03:48:17Z</dcterms:created>
  <dcterms:modified xsi:type="dcterms:W3CDTF">2015-06-15T01:49:01Z</dcterms:modified>
</cp:coreProperties>
</file>