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8"/>
  </p:notesMasterIdLst>
  <p:sldIdLst>
    <p:sldId id="256" r:id="rId2"/>
    <p:sldId id="275" r:id="rId3"/>
    <p:sldId id="276" r:id="rId4"/>
    <p:sldId id="274" r:id="rId5"/>
    <p:sldId id="308" r:id="rId6"/>
    <p:sldId id="309" r:id="rId7"/>
    <p:sldId id="311" r:id="rId8"/>
    <p:sldId id="310" r:id="rId9"/>
    <p:sldId id="312" r:id="rId10"/>
    <p:sldId id="313" r:id="rId11"/>
    <p:sldId id="314" r:id="rId12"/>
    <p:sldId id="315" r:id="rId13"/>
    <p:sldId id="316" r:id="rId14"/>
    <p:sldId id="318" r:id="rId15"/>
    <p:sldId id="317" r:id="rId16"/>
    <p:sldId id="319" r:id="rId17"/>
    <p:sldId id="320" r:id="rId18"/>
    <p:sldId id="321" r:id="rId19"/>
    <p:sldId id="329" r:id="rId20"/>
    <p:sldId id="323" r:id="rId21"/>
    <p:sldId id="324" r:id="rId22"/>
    <p:sldId id="325" r:id="rId23"/>
    <p:sldId id="326" r:id="rId24"/>
    <p:sldId id="327" r:id="rId25"/>
    <p:sldId id="328" r:id="rId26"/>
    <p:sldId id="322" r:id="rId27"/>
    <p:sldId id="277" r:id="rId28"/>
    <p:sldId id="271" r:id="rId29"/>
    <p:sldId id="273" r:id="rId30"/>
    <p:sldId id="284" r:id="rId31"/>
    <p:sldId id="272" r:id="rId32"/>
    <p:sldId id="285" r:id="rId33"/>
    <p:sldId id="286" r:id="rId34"/>
    <p:sldId id="287" r:id="rId35"/>
    <p:sldId id="288" r:id="rId36"/>
    <p:sldId id="289" r:id="rId37"/>
    <p:sldId id="292" r:id="rId38"/>
    <p:sldId id="278" r:id="rId39"/>
    <p:sldId id="279" r:id="rId40"/>
    <p:sldId id="294" r:id="rId41"/>
    <p:sldId id="295" r:id="rId42"/>
    <p:sldId id="296" r:id="rId43"/>
    <p:sldId id="280" r:id="rId44"/>
    <p:sldId id="257" r:id="rId45"/>
    <p:sldId id="307" r:id="rId46"/>
    <p:sldId id="260" r:id="rId47"/>
    <p:sldId id="262" r:id="rId48"/>
    <p:sldId id="281" r:id="rId49"/>
    <p:sldId id="263" r:id="rId50"/>
    <p:sldId id="264" r:id="rId51"/>
    <p:sldId id="265" r:id="rId52"/>
    <p:sldId id="282" r:id="rId53"/>
    <p:sldId id="270" r:id="rId54"/>
    <p:sldId id="297" r:id="rId55"/>
    <p:sldId id="298" r:id="rId56"/>
    <p:sldId id="299" r:id="rId57"/>
    <p:sldId id="300" r:id="rId58"/>
    <p:sldId id="301" r:id="rId59"/>
    <p:sldId id="302" r:id="rId60"/>
    <p:sldId id="290" r:id="rId61"/>
    <p:sldId id="291" r:id="rId62"/>
    <p:sldId id="303" r:id="rId63"/>
    <p:sldId id="304" r:id="rId64"/>
    <p:sldId id="305" r:id="rId65"/>
    <p:sldId id="306" r:id="rId66"/>
    <p:sldId id="26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9" autoAdjust="0"/>
  </p:normalViewPr>
  <p:slideViewPr>
    <p:cSldViewPr>
      <p:cViewPr varScale="1">
        <p:scale>
          <a:sx n="84" d="100"/>
          <a:sy n="84" d="100"/>
        </p:scale>
        <p:origin x="9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0D12F-73A8-45C5-BB76-19EF18F16EC5}" type="datetimeFigureOut">
              <a:rPr lang="en-US" smtClean="0"/>
              <a:t>6/4/2015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7EAB6-3A42-4E86-A654-CF78B49454D4}" type="slidenum">
              <a:rPr lang="en-US" smtClean="0"/>
              <a:t>‹#›</a:t>
            </a:fld>
            <a:endParaRPr lang="en-US" dirty="0"/>
          </a:p>
        </p:txBody>
      </p:sp>
    </p:spTree>
    <p:extLst>
      <p:ext uri="{BB962C8B-B14F-4D97-AF65-F5344CB8AC3E}">
        <p14:creationId xmlns:p14="http://schemas.microsoft.com/office/powerpoint/2010/main" val="12855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Boyer-Moore algorithm uses information gathered during the preprocess step to skip sections of the text, resulting in a lower constant factor than many other string algorithms.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Naïve string matching has worst case scenario of</a:t>
            </a:r>
            <a:r>
              <a:rPr lang="en-US" sz="1200" b="0" i="0" kern="1200" baseline="0" dirty="0" smtClean="0">
                <a:solidFill>
                  <a:schemeClr val="tx1"/>
                </a:solidFill>
                <a:effectLst/>
                <a:latin typeface="+mn-lt"/>
                <a:ea typeface="+mn-ea"/>
                <a:cs typeface="+mn-cs"/>
              </a:rPr>
              <a:t> O(NM). For instance, When text is aaaa…b and pattern is aa..b.</a:t>
            </a:r>
            <a:endParaRPr lang="en-US" sz="1200" b="0" i="0" kern="1200" dirty="0" smtClean="0">
              <a:solidFill>
                <a:schemeClr val="tx1"/>
              </a:solidFill>
              <a:effectLst/>
              <a:latin typeface="+mn-lt"/>
              <a:ea typeface="+mn-ea"/>
              <a:cs typeface="+mn-cs"/>
            </a:endParaRPr>
          </a:p>
          <a:p>
            <a:endParaRPr lang="en-US" dirty="0" smtClean="0"/>
          </a:p>
          <a:p>
            <a:r>
              <a:rPr lang="en-US" dirty="0" smtClean="0"/>
              <a:t>Boyer Moore also has worst case of O(MN).</a:t>
            </a:r>
            <a:r>
              <a:rPr lang="en-US" baseline="0" dirty="0" smtClean="0"/>
              <a:t> For instance, searching 01..1 in 1^n.</a:t>
            </a:r>
          </a:p>
          <a:p>
            <a:endParaRPr lang="en-US" baseline="0" dirty="0" smtClean="0"/>
          </a:p>
          <a:p>
            <a:r>
              <a:rPr lang="en-US" baseline="0" dirty="0" smtClean="0"/>
              <a:t>Best case: searching 0^m in 1^n. O(M/N)</a:t>
            </a:r>
          </a:p>
          <a:p>
            <a:endParaRPr lang="en-US" baseline="0" dirty="0" smtClean="0"/>
          </a:p>
          <a:p>
            <a:r>
              <a:rPr lang="en-US" baseline="0" dirty="0" smtClean="0"/>
              <a:t>Average Case</a:t>
            </a:r>
            <a:r>
              <a:rPr lang="en-US" baseline="0" smtClean="0"/>
              <a:t>: O(M/|</a:t>
            </a:r>
            <a:r>
              <a:rPr lang="en-US" baseline="0" dirty="0" smtClean="0"/>
              <a:t>E|)</a:t>
            </a:r>
            <a:endParaRPr lang="en-US" dirty="0"/>
          </a:p>
        </p:txBody>
      </p:sp>
      <p:sp>
        <p:nvSpPr>
          <p:cNvPr id="4" name="Slide Number Placeholder 3"/>
          <p:cNvSpPr>
            <a:spLocks noGrp="1"/>
          </p:cNvSpPr>
          <p:nvPr>
            <p:ph type="sldNum" sz="quarter" idx="10"/>
          </p:nvPr>
        </p:nvSpPr>
        <p:spPr/>
        <p:txBody>
          <a:bodyPr/>
          <a:lstStyle/>
          <a:p>
            <a:fld id="{C297EAB6-3A42-4E86-A654-CF78B49454D4}" type="slidenum">
              <a:rPr lang="en-US" smtClean="0"/>
              <a:t>28</a:t>
            </a:fld>
            <a:endParaRPr lang="en-US" dirty="0"/>
          </a:p>
        </p:txBody>
      </p:sp>
    </p:spTree>
    <p:extLst>
      <p:ext uri="{BB962C8B-B14F-4D97-AF65-F5344CB8AC3E}">
        <p14:creationId xmlns:p14="http://schemas.microsoft.com/office/powerpoint/2010/main" val="302736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97EAB6-3A42-4E86-A654-CF78B49454D4}" type="slidenum">
              <a:rPr lang="en-US" smtClean="0"/>
              <a:t>42</a:t>
            </a:fld>
            <a:endParaRPr lang="en-US" dirty="0"/>
          </a:p>
        </p:txBody>
      </p:sp>
    </p:spTree>
    <p:extLst>
      <p:ext uri="{BB962C8B-B14F-4D97-AF65-F5344CB8AC3E}">
        <p14:creationId xmlns:p14="http://schemas.microsoft.com/office/powerpoint/2010/main" val="4620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Concurrent copy-execute </a:t>
            </a:r>
            <a:r>
              <a:rPr lang="en-US" sz="1200" b="0" i="0" u="none" strike="noStrike" kern="1200" baseline="0" dirty="0" smtClean="0">
                <a:solidFill>
                  <a:schemeClr val="tx1"/>
                </a:solidFill>
                <a:latin typeface="+mn-lt"/>
                <a:ea typeface="+mn-ea"/>
                <a:cs typeface="+mn-cs"/>
              </a:rPr>
              <a:t>feature provides the ability to overlap kernel execution and asynchronous data transfers</a:t>
            </a:r>
          </a:p>
          <a:p>
            <a:r>
              <a:rPr lang="en-US" sz="1200" b="0" i="0" u="none" strike="noStrike" kern="1200" baseline="0" dirty="0" smtClean="0">
                <a:solidFill>
                  <a:schemeClr val="tx1"/>
                </a:solidFill>
                <a:latin typeface="+mn-lt"/>
                <a:ea typeface="+mn-ea"/>
                <a:cs typeface="+mn-cs"/>
              </a:rPr>
              <a:t>between host and device, thus alleviating some of the memory transfer overhead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Since both the spatial stage and the aggregation stage are performed in parallel on a large dataset and given</a:t>
            </a:r>
          </a:p>
          <a:p>
            <a:r>
              <a:rPr lang="en-US" sz="1200" b="0" i="0" u="none" strike="noStrike" kern="1200" baseline="0" dirty="0" smtClean="0">
                <a:solidFill>
                  <a:schemeClr val="tx1"/>
                </a:solidFill>
                <a:latin typeface="+mn-lt"/>
                <a:ea typeface="+mn-ea"/>
                <a:cs typeface="+mn-cs"/>
              </a:rPr>
              <a:t>that the GPU threads basically process a fixed set of tuples from the relation, it may be possible to run multiple query</a:t>
            </a:r>
          </a:p>
          <a:p>
            <a:r>
              <a:rPr lang="en-US" sz="1200" b="0" i="0" u="none" strike="noStrike" kern="1200" baseline="0" dirty="0" smtClean="0">
                <a:solidFill>
                  <a:schemeClr val="tx1"/>
                </a:solidFill>
                <a:latin typeface="+mn-lt"/>
                <a:ea typeface="+mn-ea"/>
                <a:cs typeface="+mn-cs"/>
              </a:rPr>
              <a:t>instances in parallel on the GPU. and what bottlenecks or restrictions we might encounter</a:t>
            </a:r>
            <a:endParaRPr lang="en-US" dirty="0"/>
          </a:p>
        </p:txBody>
      </p:sp>
      <p:sp>
        <p:nvSpPr>
          <p:cNvPr id="4" name="Slide Number Placeholder 3"/>
          <p:cNvSpPr>
            <a:spLocks noGrp="1"/>
          </p:cNvSpPr>
          <p:nvPr>
            <p:ph type="sldNum" sz="quarter" idx="10"/>
          </p:nvPr>
        </p:nvSpPr>
        <p:spPr/>
        <p:txBody>
          <a:bodyPr/>
          <a:lstStyle/>
          <a:p>
            <a:fld id="{C297EAB6-3A42-4E86-A654-CF78B49454D4}" type="slidenum">
              <a:rPr lang="en-US" smtClean="0"/>
              <a:t>59</a:t>
            </a:fld>
            <a:endParaRPr lang="en-US" dirty="0"/>
          </a:p>
        </p:txBody>
      </p:sp>
    </p:spTree>
    <p:extLst>
      <p:ext uri="{BB962C8B-B14F-4D97-AF65-F5344CB8AC3E}">
        <p14:creationId xmlns:p14="http://schemas.microsoft.com/office/powerpoint/2010/main" val="245797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915908C-DFFB-44A2-906A-B23B20217474}" type="datetimeFigureOut">
              <a:rPr lang="en-IN" smtClean="0"/>
              <a:t>04-06-2015</a:t>
            </a:fld>
            <a:endParaRPr lang="en-IN" dirty="0"/>
          </a:p>
        </p:txBody>
      </p:sp>
      <p:sp>
        <p:nvSpPr>
          <p:cNvPr id="17" name="Footer Placeholder 16"/>
          <p:cNvSpPr>
            <a:spLocks noGrp="1"/>
          </p:cNvSpPr>
          <p:nvPr>
            <p:ph type="ftr" sz="quarter" idx="11"/>
          </p:nvPr>
        </p:nvSpPr>
        <p:spPr>
          <a:xfrm>
            <a:off x="5410200" y="4205288"/>
            <a:ext cx="1295400" cy="457200"/>
          </a:xfrm>
        </p:spPr>
        <p:txBody>
          <a:bodyPr/>
          <a:lstStyle/>
          <a:p>
            <a:endParaRPr lang="en-IN"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8258BF2-A6C4-4931-998B-F111D357451C}"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915908C-DFFB-44A2-906A-B23B20217474}" type="datetimeFigureOut">
              <a:rPr lang="en-IN" smtClean="0"/>
              <a:t>04-06-2015</a:t>
            </a:fld>
            <a:endParaRPr lang="en-IN" dirty="0"/>
          </a:p>
        </p:txBody>
      </p:sp>
      <p:sp>
        <p:nvSpPr>
          <p:cNvPr id="27" name="Slide Number Placeholder 26"/>
          <p:cNvSpPr>
            <a:spLocks noGrp="1"/>
          </p:cNvSpPr>
          <p:nvPr>
            <p:ph type="sldNum" sz="quarter" idx="11"/>
          </p:nvPr>
        </p:nvSpPr>
        <p:spPr/>
        <p:txBody>
          <a:bodyPr rtlCol="0"/>
          <a:lstStyle/>
          <a:p>
            <a:fld id="{98258BF2-A6C4-4931-998B-F111D357451C}" type="slidenum">
              <a:rPr lang="en-IN" smtClean="0"/>
              <a:t>‹#›</a:t>
            </a:fld>
            <a:endParaRPr lang="en-IN" dirty="0"/>
          </a:p>
        </p:txBody>
      </p:sp>
      <p:sp>
        <p:nvSpPr>
          <p:cNvPr id="28" name="Footer Placeholder 27"/>
          <p:cNvSpPr>
            <a:spLocks noGrp="1"/>
          </p:cNvSpPr>
          <p:nvPr>
            <p:ph type="ftr" sz="quarter" idx="12"/>
          </p:nvPr>
        </p:nvSpPr>
        <p:spPr/>
        <p:txBody>
          <a:bodyPr rtlCol="0"/>
          <a:lstStyle/>
          <a:p>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915908C-DFFB-44A2-906A-B23B20217474}" type="datetimeFigureOut">
              <a:rPr lang="en-IN" smtClean="0"/>
              <a:t>04-06-2015</a:t>
            </a:fld>
            <a:endParaRPr lang="en-IN" dirty="0"/>
          </a:p>
        </p:txBody>
      </p:sp>
      <p:sp>
        <p:nvSpPr>
          <p:cNvPr id="4" name="Footer Placeholder 3"/>
          <p:cNvSpPr>
            <a:spLocks noGrp="1"/>
          </p:cNvSpPr>
          <p:nvPr>
            <p:ph type="ftr" sz="quarter" idx="11"/>
          </p:nvPr>
        </p:nvSpPr>
        <p:spPr>
          <a:xfrm>
            <a:off x="5257800" y="612648"/>
            <a:ext cx="1325880" cy="457200"/>
          </a:xfrm>
        </p:spPr>
        <p:txBody>
          <a:bodyPr/>
          <a:lstStyle/>
          <a:p>
            <a:endParaRPr lang="en-IN" dirty="0"/>
          </a:p>
        </p:txBody>
      </p:sp>
      <p:sp>
        <p:nvSpPr>
          <p:cNvPr id="5" name="Slide Number Placeholder 4"/>
          <p:cNvSpPr>
            <a:spLocks noGrp="1"/>
          </p:cNvSpPr>
          <p:nvPr>
            <p:ph type="sldNum" sz="quarter" idx="12"/>
          </p:nvPr>
        </p:nvSpPr>
        <p:spPr>
          <a:xfrm>
            <a:off x="8174736" y="2272"/>
            <a:ext cx="762000" cy="365760"/>
          </a:xfrm>
        </p:spPr>
        <p:txBody>
          <a:bodyPr/>
          <a:lstStyle/>
          <a:p>
            <a:fld id="{98258BF2-A6C4-4931-998B-F111D357451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15908C-DFFB-44A2-906A-B23B20217474}" type="datetimeFigureOut">
              <a:rPr lang="en-IN" smtClean="0"/>
              <a:t>04-06-2015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258BF2-A6C4-4931-998B-F111D357451C}"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915908C-DFFB-44A2-906A-B23B20217474}" type="datetimeFigureOut">
              <a:rPr lang="en-IN" smtClean="0"/>
              <a:t>04-06-2015</a:t>
            </a:fld>
            <a:endParaRPr lang="en-IN"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8258BF2-A6C4-4931-998B-F111D357451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evehanov.ca/blog/index.php?id=11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levenshtei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ata.lst"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slide" Target="slide5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4.xml"/><Relationship Id="rId4" Type="http://schemas.openxmlformats.org/officeDocument/2006/relationships/slide" Target="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xiaotu.com/sdba/action/a9over1/introSort.swf"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Research Topics</a:t>
            </a:r>
            <a:endParaRPr lang="en-IN" sz="6600" dirty="0"/>
          </a:p>
        </p:txBody>
      </p:sp>
      <p:sp>
        <p:nvSpPr>
          <p:cNvPr id="3" name="Subtitle 2"/>
          <p:cNvSpPr>
            <a:spLocks noGrp="1"/>
          </p:cNvSpPr>
          <p:nvPr>
            <p:ph type="subTitle" idx="1"/>
          </p:nvPr>
        </p:nvSpPr>
        <p:spPr>
          <a:xfrm>
            <a:off x="467544" y="4149080"/>
            <a:ext cx="8507288" cy="1752600"/>
          </a:xfrm>
        </p:spPr>
        <p:txBody>
          <a:bodyPr/>
          <a:lstStyle/>
          <a:p>
            <a:pPr algn="r"/>
            <a:r>
              <a:rPr lang="en-US" dirty="0" smtClean="0"/>
              <a:t>- Sourabh S Shenoy</a:t>
            </a:r>
            <a:endParaRPr lang="en-IN" dirty="0"/>
          </a:p>
        </p:txBody>
      </p:sp>
    </p:spTree>
    <p:extLst>
      <p:ext uri="{BB962C8B-B14F-4D97-AF65-F5344CB8AC3E}">
        <p14:creationId xmlns:p14="http://schemas.microsoft.com/office/powerpoint/2010/main" val="41638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764704"/>
            <a:ext cx="7573432" cy="5163271"/>
          </a:xfrm>
          <a:prstGeom prst="rect">
            <a:avLst/>
          </a:prstGeom>
        </p:spPr>
      </p:pic>
      <p:sp>
        <p:nvSpPr>
          <p:cNvPr id="5" name="TextBox 4"/>
          <p:cNvSpPr txBox="1"/>
          <p:nvPr/>
        </p:nvSpPr>
        <p:spPr>
          <a:xfrm>
            <a:off x="7884368" y="6586999"/>
            <a:ext cx="1082348" cy="246221"/>
          </a:xfrm>
          <a:prstGeom prst="rect">
            <a:avLst/>
          </a:prstGeom>
          <a:noFill/>
        </p:spPr>
        <p:txBody>
          <a:bodyPr wrap="none" rtlCol="0">
            <a:spAutoFit/>
          </a:bodyPr>
          <a:lstStyle/>
          <a:p>
            <a:r>
              <a:rPr lang="en-US" sz="1000" dirty="0" smtClean="0"/>
              <a:t>©Stanford NLP</a:t>
            </a:r>
            <a:endParaRPr lang="en-US" sz="1000" dirty="0"/>
          </a:p>
        </p:txBody>
      </p:sp>
    </p:spTree>
    <p:extLst>
      <p:ext uri="{BB962C8B-B14F-4D97-AF65-F5344CB8AC3E}">
        <p14:creationId xmlns:p14="http://schemas.microsoft.com/office/powerpoint/2010/main" val="1726848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066800"/>
          </a:xfrm>
        </p:spPr>
        <p:txBody>
          <a:bodyPr/>
          <a:lstStyle/>
          <a:p>
            <a:r>
              <a:rPr lang="en-US" dirty="0" smtClean="0"/>
              <a:t>Can we do still better?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44824"/>
            <a:ext cx="3168352" cy="35835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988839"/>
            <a:ext cx="2592288" cy="3337601"/>
          </a:xfrm>
          <a:prstGeom prst="rect">
            <a:avLst/>
          </a:prstGeom>
        </p:spPr>
      </p:pic>
      <p:sp>
        <p:nvSpPr>
          <p:cNvPr id="6" name="TextBox 5"/>
          <p:cNvSpPr txBox="1"/>
          <p:nvPr/>
        </p:nvSpPr>
        <p:spPr>
          <a:xfrm>
            <a:off x="6228184" y="6597352"/>
            <a:ext cx="3004349" cy="246221"/>
          </a:xfrm>
          <a:prstGeom prst="rect">
            <a:avLst/>
          </a:prstGeom>
          <a:noFill/>
        </p:spPr>
        <p:txBody>
          <a:bodyPr wrap="none" rtlCol="0">
            <a:spAutoFit/>
          </a:bodyPr>
          <a:lstStyle/>
          <a:p>
            <a:r>
              <a:rPr lang="en-US" sz="1000" dirty="0" smtClean="0">
                <a:solidFill>
                  <a:schemeClr val="bg1">
                    <a:lumMod val="65000"/>
                  </a:schemeClr>
                </a:solidFill>
              </a:rPr>
              <a:t>Src</a:t>
            </a:r>
            <a:r>
              <a:rPr lang="en-US" sz="1000" dirty="0">
                <a:solidFill>
                  <a:schemeClr val="bg1">
                    <a:lumMod val="65000"/>
                  </a:schemeClr>
                </a:solidFill>
              </a:rPr>
              <a:t>: http://stevehanov.ca/blog/index.php?id=114</a:t>
            </a:r>
          </a:p>
        </p:txBody>
      </p:sp>
    </p:spTree>
    <p:extLst>
      <p:ext uri="{BB962C8B-B14F-4D97-AF65-F5344CB8AC3E}">
        <p14:creationId xmlns:p14="http://schemas.microsoft.com/office/powerpoint/2010/main" val="7361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066800"/>
          </a:xfrm>
        </p:spPr>
        <p:txBody>
          <a:bodyPr/>
          <a:lstStyle/>
          <a:p>
            <a:r>
              <a:rPr lang="en-US" dirty="0" smtClean="0"/>
              <a:t>			Use Tries!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48880"/>
            <a:ext cx="4808059" cy="4153629"/>
          </a:xfrm>
          <a:prstGeom prst="rect">
            <a:avLst/>
          </a:prstGeom>
        </p:spPr>
      </p:pic>
    </p:spTree>
    <p:extLst>
      <p:ext uri="{BB962C8B-B14F-4D97-AF65-F5344CB8AC3E}">
        <p14:creationId xmlns:p14="http://schemas.microsoft.com/office/powerpoint/2010/main" val="3261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296" y="2780928"/>
            <a:ext cx="8229600" cy="1035560"/>
          </a:xfrm>
        </p:spPr>
        <p:txBody>
          <a:bodyPr/>
          <a:lstStyle/>
          <a:p>
            <a:r>
              <a:rPr lang="en-US" dirty="0"/>
              <a:t>The second algorithm is over 300 times faster than the first</a:t>
            </a:r>
            <a:r>
              <a:rPr lang="en-US" dirty="0" smtClean="0"/>
              <a:t>. </a:t>
            </a:r>
            <a:endParaRPr lang="en-US" dirty="0"/>
          </a:p>
        </p:txBody>
      </p:sp>
      <p:sp>
        <p:nvSpPr>
          <p:cNvPr id="4" name="Content Placeholder 2"/>
          <p:cNvSpPr txBox="1">
            <a:spLocks/>
          </p:cNvSpPr>
          <p:nvPr/>
        </p:nvSpPr>
        <p:spPr>
          <a:xfrm>
            <a:off x="467296" y="4149080"/>
            <a:ext cx="8229600" cy="1035560"/>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t>We </a:t>
            </a:r>
            <a:r>
              <a:rPr lang="en-US" dirty="0"/>
              <a:t>create at most one row of the table for each node in the trie</a:t>
            </a:r>
          </a:p>
        </p:txBody>
      </p:sp>
      <p:sp>
        <p:nvSpPr>
          <p:cNvPr id="5" name="Content Placeholder 2"/>
          <p:cNvSpPr txBox="1">
            <a:spLocks/>
          </p:cNvSpPr>
          <p:nvPr/>
        </p:nvSpPr>
        <p:spPr>
          <a:xfrm>
            <a:off x="455464" y="5517232"/>
            <a:ext cx="8229600" cy="1035560"/>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a:t>The upper bound for the runtime is O(&lt;max word length&gt; * &lt;number of nodes in the trie&gt;)</a:t>
            </a:r>
          </a:p>
        </p:txBody>
      </p:sp>
      <p:sp>
        <p:nvSpPr>
          <p:cNvPr id="8" name="Content Placeholder 2"/>
          <p:cNvSpPr txBox="1">
            <a:spLocks/>
          </p:cNvSpPr>
          <p:nvPr/>
        </p:nvSpPr>
        <p:spPr>
          <a:xfrm>
            <a:off x="539552" y="1073124"/>
            <a:ext cx="7920880" cy="13752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57200" indent="-457200">
              <a:buFont typeface="Arial" panose="020B0604020202020204" pitchFamily="34" charset="0"/>
              <a:buChar char="•"/>
            </a:pPr>
            <a:r>
              <a:rPr lang="en-US" dirty="0">
                <a:hlinkClick r:id="rId2"/>
              </a:rPr>
              <a:t>This website</a:t>
            </a:r>
            <a:r>
              <a:rPr lang="en-US" dirty="0"/>
              <a:t> has an implementation of both the regular method and using tries in Python. The findings are astounding!</a:t>
            </a:r>
          </a:p>
        </p:txBody>
      </p:sp>
    </p:spTree>
    <p:extLst>
      <p:ext uri="{BB962C8B-B14F-4D97-AF65-F5344CB8AC3E}">
        <p14:creationId xmlns:p14="http://schemas.microsoft.com/office/powerpoint/2010/main" val="254527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1560" y="2852936"/>
            <a:ext cx="8229600" cy="1066800"/>
          </a:xfrm>
        </p:spPr>
        <p:txBody>
          <a:bodyPr/>
          <a:lstStyle/>
          <a:p>
            <a:r>
              <a:rPr lang="en-US" dirty="0" smtClean="0"/>
              <a:t>Levenshtein Distance in Postgres</a:t>
            </a:r>
            <a:endParaRPr lang="en-US" dirty="0"/>
          </a:p>
        </p:txBody>
      </p:sp>
      <p:sp>
        <p:nvSpPr>
          <p:cNvPr id="2" name="TextBox 1"/>
          <p:cNvSpPr txBox="1"/>
          <p:nvPr/>
        </p:nvSpPr>
        <p:spPr>
          <a:xfrm>
            <a:off x="5270824" y="6309320"/>
            <a:ext cx="3873176" cy="369332"/>
          </a:xfrm>
          <a:prstGeom prst="rect">
            <a:avLst/>
          </a:prstGeom>
          <a:noFill/>
        </p:spPr>
        <p:txBody>
          <a:bodyPr wrap="none" rtlCol="0">
            <a:spAutoFit/>
          </a:bodyPr>
          <a:lstStyle/>
          <a:p>
            <a:r>
              <a:rPr lang="en-US" dirty="0" err="1" smtClean="0">
                <a:hlinkClick r:id="rId2" action="ppaction://hlinkfile"/>
              </a:rPr>
              <a:t>Levenshtein.c</a:t>
            </a:r>
            <a:r>
              <a:rPr lang="en-US" dirty="0" smtClean="0">
                <a:hlinkClick r:id="rId2" action="ppaction://hlinkfile"/>
              </a:rPr>
              <a:t> </a:t>
            </a:r>
            <a:r>
              <a:rPr lang="en-US" dirty="0" smtClean="0"/>
              <a:t>source file in </a:t>
            </a:r>
            <a:r>
              <a:rPr lang="en-US" dirty="0" err="1" smtClean="0"/>
              <a:t>postgres</a:t>
            </a:r>
            <a:endParaRPr lang="en-US" dirty="0"/>
          </a:p>
        </p:txBody>
      </p:sp>
    </p:spTree>
    <p:extLst>
      <p:ext uri="{BB962C8B-B14F-4D97-AF65-F5344CB8AC3E}">
        <p14:creationId xmlns:p14="http://schemas.microsoft.com/office/powerpoint/2010/main" val="3246658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24977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372"/>
          </a:xfrm>
          <a:prstGeom prst="rect">
            <a:avLst/>
          </a:prstGeom>
        </p:spPr>
      </p:pic>
      <p:sp>
        <p:nvSpPr>
          <p:cNvPr id="5" name="TextBox 4"/>
          <p:cNvSpPr txBox="1"/>
          <p:nvPr/>
        </p:nvSpPr>
        <p:spPr>
          <a:xfrm>
            <a:off x="6012160" y="1124744"/>
            <a:ext cx="1763624" cy="369332"/>
          </a:xfrm>
          <a:prstGeom prst="rect">
            <a:avLst/>
          </a:prstGeom>
          <a:noFill/>
        </p:spPr>
        <p:txBody>
          <a:bodyPr wrap="none" rtlCol="0">
            <a:spAutoFit/>
          </a:bodyPr>
          <a:lstStyle/>
          <a:p>
            <a:r>
              <a:rPr lang="en-US" dirty="0" smtClean="0">
                <a:solidFill>
                  <a:schemeClr val="bg1"/>
                </a:solidFill>
              </a:rPr>
              <a:t>Link to </a:t>
            </a:r>
            <a:r>
              <a:rPr lang="en-US" dirty="0" smtClean="0">
                <a:solidFill>
                  <a:schemeClr val="bg1"/>
                </a:solidFill>
                <a:hlinkClick r:id="rId3" action="ppaction://hlinkfile"/>
              </a:rPr>
              <a:t>Data.lst</a:t>
            </a:r>
            <a:endParaRPr lang="en-US" dirty="0">
              <a:solidFill>
                <a:schemeClr val="bg1"/>
              </a:solidFill>
            </a:endParaRPr>
          </a:p>
        </p:txBody>
      </p:sp>
    </p:spTree>
    <p:extLst>
      <p:ext uri="{BB962C8B-B14F-4D97-AF65-F5344CB8AC3E}">
        <p14:creationId xmlns:p14="http://schemas.microsoft.com/office/powerpoint/2010/main" val="216324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828584" cy="6858000"/>
          </a:xfrm>
          <a:prstGeom prst="rect">
            <a:avLst/>
          </a:prstGeom>
        </p:spPr>
      </p:pic>
    </p:spTree>
    <p:extLst>
      <p:ext uri="{BB962C8B-B14F-4D97-AF65-F5344CB8AC3E}">
        <p14:creationId xmlns:p14="http://schemas.microsoft.com/office/powerpoint/2010/main" val="654308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52519" cy="6858000"/>
          </a:xfrm>
          <a:prstGeom prst="rect">
            <a:avLst/>
          </a:prstGeom>
        </p:spPr>
      </p:pic>
    </p:spTree>
    <p:extLst>
      <p:ext uri="{BB962C8B-B14F-4D97-AF65-F5344CB8AC3E}">
        <p14:creationId xmlns:p14="http://schemas.microsoft.com/office/powerpoint/2010/main" val="187073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9461"/>
            <a:ext cx="9144000" cy="2579077"/>
          </a:xfrm>
          <a:prstGeom prst="rect">
            <a:avLst/>
          </a:prstGeom>
        </p:spPr>
      </p:pic>
    </p:spTree>
    <p:extLst>
      <p:ext uri="{BB962C8B-B14F-4D97-AF65-F5344CB8AC3E}">
        <p14:creationId xmlns:p14="http://schemas.microsoft.com/office/powerpoint/2010/main" val="400147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8229600" cy="4801720"/>
          </a:xfrm>
        </p:spPr>
        <p:txBody>
          <a:bodyPr>
            <a:normAutofit fontScale="92500" lnSpcReduction="10000"/>
          </a:bodyPr>
          <a:lstStyle/>
          <a:p>
            <a:pPr>
              <a:lnSpc>
                <a:spcPct val="200000"/>
              </a:lnSpc>
            </a:pPr>
            <a:r>
              <a:rPr lang="en-US" dirty="0" smtClean="0">
                <a:hlinkClick r:id="rId2" action="ppaction://hlinksldjump"/>
              </a:rPr>
              <a:t>Levenshtein Distance</a:t>
            </a:r>
            <a:endParaRPr lang="en-US" dirty="0" smtClean="0"/>
          </a:p>
          <a:p>
            <a:pPr>
              <a:lnSpc>
                <a:spcPct val="200000"/>
              </a:lnSpc>
            </a:pPr>
            <a:r>
              <a:rPr lang="en-US" dirty="0" smtClean="0">
                <a:hlinkClick r:id="rId3" action="ppaction://hlinksldjump"/>
              </a:rPr>
              <a:t>Boyer Moore Horsepool String matching Algorithm</a:t>
            </a:r>
            <a:endParaRPr lang="en-US" dirty="0" smtClean="0"/>
          </a:p>
          <a:p>
            <a:pPr>
              <a:lnSpc>
                <a:spcPct val="200000"/>
              </a:lnSpc>
            </a:pPr>
            <a:r>
              <a:rPr lang="en-US" dirty="0" smtClean="0">
                <a:hlinkClick r:id="rId4" action="ppaction://hlinksldjump"/>
              </a:rPr>
              <a:t>Radix Exchange Sort</a:t>
            </a:r>
            <a:endParaRPr lang="en-US" dirty="0" smtClean="0">
              <a:hlinkClick r:id="rId5" action="ppaction://hlinksldjump"/>
            </a:endParaRPr>
          </a:p>
          <a:p>
            <a:pPr>
              <a:lnSpc>
                <a:spcPct val="200000"/>
              </a:lnSpc>
            </a:pPr>
            <a:r>
              <a:rPr lang="en-US" dirty="0" smtClean="0">
                <a:hlinkClick r:id="rId5" action="ppaction://hlinksldjump"/>
              </a:rPr>
              <a:t>Introsort</a:t>
            </a:r>
            <a:endParaRPr lang="en-US" dirty="0" smtClean="0"/>
          </a:p>
          <a:p>
            <a:pPr>
              <a:lnSpc>
                <a:spcPct val="200000"/>
              </a:lnSpc>
            </a:pPr>
            <a:r>
              <a:rPr lang="en-US" dirty="0" smtClean="0">
                <a:hlinkClick r:id="rId6" action="ppaction://hlinksldjump"/>
              </a:rPr>
              <a:t>Randomized Quicksort</a:t>
            </a:r>
            <a:endParaRPr lang="en-US" dirty="0" smtClean="0"/>
          </a:p>
          <a:p>
            <a:pPr>
              <a:lnSpc>
                <a:spcPct val="200000"/>
              </a:lnSpc>
            </a:pPr>
            <a:r>
              <a:rPr lang="en-US" dirty="0" smtClean="0">
                <a:hlinkClick r:id="rId7" action="ppaction://hlinksldjump"/>
              </a:rPr>
              <a:t>Spatial DBMS</a:t>
            </a:r>
            <a:endParaRPr lang="en-US" dirty="0"/>
          </a:p>
        </p:txBody>
      </p:sp>
      <p:sp>
        <p:nvSpPr>
          <p:cNvPr id="4" name="TextBox 3"/>
          <p:cNvSpPr txBox="1"/>
          <p:nvPr/>
        </p:nvSpPr>
        <p:spPr>
          <a:xfrm>
            <a:off x="2287560" y="908720"/>
            <a:ext cx="4568879" cy="769441"/>
          </a:xfrm>
          <a:prstGeom prst="rect">
            <a:avLst/>
          </a:prstGeom>
          <a:noFill/>
        </p:spPr>
        <p:txBody>
          <a:bodyPr wrap="none" rtlCol="0">
            <a:spAutoFit/>
          </a:bodyPr>
          <a:lstStyle/>
          <a:p>
            <a:pPr algn="ctr"/>
            <a:r>
              <a:rPr lang="en-US" sz="4400" dirty="0" smtClean="0">
                <a:solidFill>
                  <a:schemeClr val="tx2"/>
                </a:solidFill>
              </a:rPr>
              <a:t>Table of Contents</a:t>
            </a:r>
            <a:endParaRPr lang="en-US" sz="4400" dirty="0">
              <a:solidFill>
                <a:schemeClr val="tx2"/>
              </a:solidFill>
            </a:endParaRPr>
          </a:p>
        </p:txBody>
      </p:sp>
    </p:spTree>
    <p:extLst>
      <p:ext uri="{BB962C8B-B14F-4D97-AF65-F5344CB8AC3E}">
        <p14:creationId xmlns:p14="http://schemas.microsoft.com/office/powerpoint/2010/main" val="3801866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03" y="764704"/>
            <a:ext cx="8229600" cy="1066800"/>
          </a:xfrm>
        </p:spPr>
        <p:txBody>
          <a:bodyPr/>
          <a:lstStyle/>
          <a:p>
            <a:r>
              <a:rPr lang="en-US" dirty="0" smtClean="0"/>
              <a:t>Soundex</a:t>
            </a:r>
            <a:endParaRPr lang="en-US" dirty="0"/>
          </a:p>
        </p:txBody>
      </p:sp>
      <p:sp>
        <p:nvSpPr>
          <p:cNvPr id="3" name="Content Placeholder 2"/>
          <p:cNvSpPr>
            <a:spLocks noGrp="1"/>
          </p:cNvSpPr>
          <p:nvPr>
            <p:ph idx="1"/>
          </p:nvPr>
        </p:nvSpPr>
        <p:spPr>
          <a:xfrm>
            <a:off x="457200" y="1772816"/>
            <a:ext cx="8229600" cy="4801720"/>
          </a:xfrm>
        </p:spPr>
        <p:txBody>
          <a:bodyPr/>
          <a:lstStyle/>
          <a:p>
            <a:pPr>
              <a:lnSpc>
                <a:spcPts val="3800"/>
              </a:lnSpc>
            </a:pPr>
            <a:r>
              <a:rPr lang="en-US" dirty="0"/>
              <a:t>Hashing system for English </a:t>
            </a:r>
            <a:r>
              <a:rPr lang="en-US" dirty="0" smtClean="0"/>
              <a:t>words</a:t>
            </a:r>
          </a:p>
          <a:p>
            <a:pPr>
              <a:lnSpc>
                <a:spcPts val="3800"/>
              </a:lnSpc>
            </a:pPr>
            <a:r>
              <a:rPr lang="en-US" dirty="0" smtClean="0"/>
              <a:t>Phonetic algorithm</a:t>
            </a:r>
          </a:p>
          <a:p>
            <a:pPr>
              <a:lnSpc>
                <a:spcPts val="3800"/>
              </a:lnSpc>
            </a:pPr>
            <a:r>
              <a:rPr lang="en-US" dirty="0"/>
              <a:t>From an </a:t>
            </a:r>
            <a:r>
              <a:rPr lang="en-US" dirty="0" smtClean="0"/>
              <a:t>English </a:t>
            </a:r>
            <a:r>
              <a:rPr lang="en-US" dirty="0"/>
              <a:t>word, </a:t>
            </a:r>
            <a:r>
              <a:rPr lang="en-US" dirty="0" smtClean="0"/>
              <a:t>we </a:t>
            </a:r>
            <a:r>
              <a:rPr lang="en-US" dirty="0"/>
              <a:t>generate a letter and three </a:t>
            </a:r>
            <a:r>
              <a:rPr lang="en-US" dirty="0" smtClean="0"/>
              <a:t>numbers which </a:t>
            </a:r>
            <a:r>
              <a:rPr lang="en-US" dirty="0"/>
              <a:t>roughly describe how an given word </a:t>
            </a:r>
            <a:r>
              <a:rPr lang="en-US" dirty="0" smtClean="0"/>
              <a:t>sounds</a:t>
            </a:r>
          </a:p>
          <a:p>
            <a:pPr>
              <a:lnSpc>
                <a:spcPts val="3800"/>
              </a:lnSpc>
            </a:pPr>
            <a:r>
              <a:rPr lang="en-US" dirty="0"/>
              <a:t>Similar sounding words will have similar </a:t>
            </a:r>
            <a:r>
              <a:rPr lang="en-US" dirty="0" smtClean="0"/>
              <a:t>codes</a:t>
            </a:r>
          </a:p>
          <a:p>
            <a:pPr lvl="0">
              <a:lnSpc>
                <a:spcPts val="3800"/>
              </a:lnSpc>
            </a:pPr>
            <a:r>
              <a:rPr lang="en-US" dirty="0" smtClean="0"/>
              <a:t>The downside is that there </a:t>
            </a:r>
            <a:r>
              <a:rPr lang="en-US" dirty="0"/>
              <a:t>is no support for characters beyond the 26 letters used in the </a:t>
            </a:r>
            <a:r>
              <a:rPr lang="en-US" dirty="0" smtClean="0"/>
              <a:t>English </a:t>
            </a:r>
            <a:r>
              <a:rPr lang="en-US" dirty="0"/>
              <a:t>language.</a:t>
            </a:r>
          </a:p>
          <a:p>
            <a:pPr>
              <a:lnSpc>
                <a:spcPts val="3800"/>
              </a:lnSpc>
            </a:pPr>
            <a:endParaRPr lang="en-US" dirty="0"/>
          </a:p>
        </p:txBody>
      </p:sp>
    </p:spTree>
    <p:extLst>
      <p:ext uri="{BB962C8B-B14F-4D97-AF65-F5344CB8AC3E}">
        <p14:creationId xmlns:p14="http://schemas.microsoft.com/office/powerpoint/2010/main" val="2442095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686800" cy="5881840"/>
          </a:xfrm>
        </p:spPr>
        <p:txBody>
          <a:bodyPr/>
          <a:lstStyle/>
          <a:p>
            <a:pPr lvl="0">
              <a:lnSpc>
                <a:spcPts val="3500"/>
              </a:lnSpc>
            </a:pPr>
            <a:r>
              <a:rPr lang="en-US" sz="2400" dirty="0"/>
              <a:t>The first letter is simply the first letter in the word. The remaining numbers range from 1 to 6, indicating different categories of sounds created by </a:t>
            </a:r>
            <a:r>
              <a:rPr lang="en-US" sz="2400" dirty="0" smtClean="0"/>
              <a:t>consonants </a:t>
            </a:r>
            <a:r>
              <a:rPr lang="en-US" sz="2400" dirty="0"/>
              <a:t>following the first letter. If the word is too short to generate 3 numbers, 0 is added as needed. If the generated code is longer than 3 numbers, the extra are thrown away.</a:t>
            </a:r>
          </a:p>
          <a:p>
            <a:pPr>
              <a:lnSpc>
                <a:spcPts val="3500"/>
              </a:lnSpc>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8411913"/>
              </p:ext>
            </p:extLst>
          </p:nvPr>
        </p:nvGraphicFramePr>
        <p:xfrm>
          <a:off x="1691680" y="3645024"/>
          <a:ext cx="6096000" cy="2926080"/>
        </p:xfrm>
        <a:graphic>
          <a:graphicData uri="http://schemas.openxmlformats.org/drawingml/2006/table">
            <a:tbl>
              <a:tblPr firstRow="1" bandRow="1">
                <a:tableStyleId>{5C22544A-7EE6-4342-B048-85BDC9FD1C3A}</a:tableStyleId>
              </a:tblPr>
              <a:tblGrid>
                <a:gridCol w="3048000"/>
                <a:gridCol w="3048000"/>
              </a:tblGrid>
              <a:tr h="331237">
                <a:tc>
                  <a:txBody>
                    <a:bodyPr/>
                    <a:lstStyle/>
                    <a:p>
                      <a:r>
                        <a:rPr lang="en-US" dirty="0" smtClean="0"/>
                        <a:t>Code</a:t>
                      </a:r>
                      <a:endParaRPr lang="en-US" dirty="0"/>
                    </a:p>
                  </a:txBody>
                  <a:tcPr/>
                </a:tc>
                <a:tc>
                  <a:txBody>
                    <a:bodyPr/>
                    <a:lstStyle/>
                    <a:p>
                      <a:r>
                        <a:rPr lang="en-US" dirty="0" smtClean="0"/>
                        <a:t>Letters</a:t>
                      </a:r>
                      <a:endParaRPr lang="en-US" dirty="0"/>
                    </a:p>
                  </a:txBody>
                  <a:tcPr/>
                </a:tc>
              </a:tr>
              <a:tr h="331237">
                <a:tc>
                  <a:txBody>
                    <a:bodyPr/>
                    <a:lstStyle/>
                    <a:p>
                      <a:r>
                        <a:rPr lang="en-US" dirty="0" smtClean="0"/>
                        <a:t>1</a:t>
                      </a:r>
                      <a:endParaRPr lang="en-US" dirty="0"/>
                    </a:p>
                  </a:txBody>
                  <a:tcPr/>
                </a:tc>
                <a:tc>
                  <a:txBody>
                    <a:bodyPr/>
                    <a:lstStyle/>
                    <a:p>
                      <a:r>
                        <a:rPr lang="en-US" dirty="0" smtClean="0"/>
                        <a:t>B, F, P, V</a:t>
                      </a:r>
                      <a:endParaRPr lang="en-US" dirty="0"/>
                    </a:p>
                  </a:txBody>
                  <a:tcPr/>
                </a:tc>
              </a:tr>
              <a:tr h="331237">
                <a:tc>
                  <a:txBody>
                    <a:bodyPr/>
                    <a:lstStyle/>
                    <a:p>
                      <a:r>
                        <a:rPr lang="en-US" dirty="0" smtClean="0"/>
                        <a:t>2</a:t>
                      </a:r>
                      <a:endParaRPr lang="en-US" dirty="0"/>
                    </a:p>
                  </a:txBody>
                  <a:tcPr/>
                </a:tc>
                <a:tc>
                  <a:txBody>
                    <a:bodyPr/>
                    <a:lstStyle/>
                    <a:p>
                      <a:r>
                        <a:rPr lang="en-US" dirty="0" smtClean="0"/>
                        <a:t>C, G, J, K, Q, S, X, Z</a:t>
                      </a:r>
                      <a:endParaRPr lang="en-US" dirty="0"/>
                    </a:p>
                  </a:txBody>
                  <a:tcPr/>
                </a:tc>
              </a:tr>
              <a:tr h="331237">
                <a:tc>
                  <a:txBody>
                    <a:bodyPr/>
                    <a:lstStyle/>
                    <a:p>
                      <a:r>
                        <a:rPr lang="en-US" dirty="0" smtClean="0"/>
                        <a:t>3</a:t>
                      </a:r>
                      <a:endParaRPr lang="en-US" dirty="0"/>
                    </a:p>
                  </a:txBody>
                  <a:tcPr/>
                </a:tc>
                <a:tc>
                  <a:txBody>
                    <a:bodyPr/>
                    <a:lstStyle/>
                    <a:p>
                      <a:r>
                        <a:rPr lang="en-US" dirty="0" smtClean="0"/>
                        <a:t>D, T</a:t>
                      </a:r>
                      <a:endParaRPr lang="en-US" dirty="0"/>
                    </a:p>
                  </a:txBody>
                  <a:tcPr/>
                </a:tc>
              </a:tr>
              <a:tr h="331237">
                <a:tc>
                  <a:txBody>
                    <a:bodyPr/>
                    <a:lstStyle/>
                    <a:p>
                      <a:r>
                        <a:rPr lang="en-US" dirty="0" smtClean="0"/>
                        <a:t>4</a:t>
                      </a:r>
                    </a:p>
                  </a:txBody>
                  <a:tcPr/>
                </a:tc>
                <a:tc>
                  <a:txBody>
                    <a:bodyPr/>
                    <a:lstStyle/>
                    <a:p>
                      <a:r>
                        <a:rPr lang="en-US" dirty="0" smtClean="0"/>
                        <a:t>L</a:t>
                      </a:r>
                      <a:endParaRPr lang="en-US" dirty="0"/>
                    </a:p>
                  </a:txBody>
                  <a:tcPr/>
                </a:tc>
              </a:tr>
              <a:tr h="331237">
                <a:tc>
                  <a:txBody>
                    <a:bodyPr/>
                    <a:lstStyle/>
                    <a:p>
                      <a:r>
                        <a:rPr lang="en-US" dirty="0" smtClean="0"/>
                        <a:t>5</a:t>
                      </a:r>
                    </a:p>
                  </a:txBody>
                  <a:tcPr/>
                </a:tc>
                <a:tc>
                  <a:txBody>
                    <a:bodyPr/>
                    <a:lstStyle/>
                    <a:p>
                      <a:r>
                        <a:rPr lang="en-US" dirty="0" smtClean="0"/>
                        <a:t>M, N</a:t>
                      </a:r>
                      <a:endParaRPr lang="en-US" dirty="0"/>
                    </a:p>
                  </a:txBody>
                  <a:tcPr/>
                </a:tc>
              </a:tr>
              <a:tr h="331237">
                <a:tc>
                  <a:txBody>
                    <a:bodyPr/>
                    <a:lstStyle/>
                    <a:p>
                      <a:r>
                        <a:rPr lang="en-US" dirty="0" smtClean="0"/>
                        <a:t>6</a:t>
                      </a:r>
                    </a:p>
                  </a:txBody>
                  <a:tcPr/>
                </a:tc>
                <a:tc>
                  <a:txBody>
                    <a:bodyPr/>
                    <a:lstStyle/>
                    <a:p>
                      <a:r>
                        <a:rPr lang="en-US" dirty="0" smtClean="0"/>
                        <a:t>R</a:t>
                      </a:r>
                      <a:endParaRPr lang="en-US" dirty="0"/>
                    </a:p>
                  </a:txBody>
                  <a:tcPr/>
                </a:tc>
              </a:tr>
              <a:tr h="331237">
                <a:tc>
                  <a:txBody>
                    <a:bodyPr/>
                    <a:lstStyle/>
                    <a:p>
                      <a:r>
                        <a:rPr lang="en-US" dirty="0" smtClean="0"/>
                        <a:t>SKIP</a:t>
                      </a:r>
                    </a:p>
                  </a:txBody>
                  <a:tcPr/>
                </a:tc>
                <a:tc>
                  <a:txBody>
                    <a:bodyPr/>
                    <a:lstStyle/>
                    <a:p>
                      <a:r>
                        <a:rPr lang="en-US" dirty="0" smtClean="0"/>
                        <a:t>A, E, I, O, U, H, W, Y</a:t>
                      </a:r>
                      <a:endParaRPr lang="en-US" dirty="0"/>
                    </a:p>
                  </a:txBody>
                  <a:tcPr/>
                </a:tc>
              </a:tr>
            </a:tbl>
          </a:graphicData>
        </a:graphic>
      </p:graphicFrame>
    </p:spTree>
    <p:extLst>
      <p:ext uri="{BB962C8B-B14F-4D97-AF65-F5344CB8AC3E}">
        <p14:creationId xmlns:p14="http://schemas.microsoft.com/office/powerpoint/2010/main" val="768783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smtClean="0"/>
              <a:t>Sample </a:t>
            </a:r>
            <a:r>
              <a:rPr lang="en-US" dirty="0"/>
              <a:t>S</a:t>
            </a:r>
            <a:r>
              <a:rPr lang="en-US" dirty="0" smtClean="0"/>
              <a:t>oundex codes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4617274"/>
              </p:ext>
            </p:extLst>
          </p:nvPr>
        </p:nvGraphicFramePr>
        <p:xfrm>
          <a:off x="1547664" y="1772816"/>
          <a:ext cx="6096000" cy="4120236"/>
        </p:xfrm>
        <a:graphic>
          <a:graphicData uri="http://schemas.openxmlformats.org/drawingml/2006/table">
            <a:tbl>
              <a:tblPr firstRow="1" bandRow="1">
                <a:tableStyleId>{5C22544A-7EE6-4342-B048-85BDC9FD1C3A}</a:tableStyleId>
              </a:tblPr>
              <a:tblGrid>
                <a:gridCol w="3048000"/>
                <a:gridCol w="3048000"/>
              </a:tblGrid>
              <a:tr h="457804">
                <a:tc>
                  <a:txBody>
                    <a:bodyPr/>
                    <a:lstStyle/>
                    <a:p>
                      <a:r>
                        <a:rPr lang="en-US" dirty="0" smtClean="0"/>
                        <a:t>Word</a:t>
                      </a:r>
                      <a:endParaRPr lang="en-US" dirty="0"/>
                    </a:p>
                  </a:txBody>
                  <a:tcPr/>
                </a:tc>
                <a:tc>
                  <a:txBody>
                    <a:bodyPr/>
                    <a:lstStyle/>
                    <a:p>
                      <a:r>
                        <a:rPr lang="en-US" dirty="0" smtClean="0"/>
                        <a:t>Soundex</a:t>
                      </a:r>
                      <a:endParaRPr lang="en-US" dirty="0"/>
                    </a:p>
                  </a:txBody>
                  <a:tcPr/>
                </a:tc>
              </a:tr>
              <a:tr h="457804">
                <a:tc>
                  <a:txBody>
                    <a:bodyPr/>
                    <a:lstStyle/>
                    <a:p>
                      <a:r>
                        <a:rPr lang="en-US" dirty="0" smtClean="0"/>
                        <a:t>Washington</a:t>
                      </a:r>
                      <a:endParaRPr lang="en-US" dirty="0"/>
                    </a:p>
                  </a:txBody>
                  <a:tcPr/>
                </a:tc>
                <a:tc>
                  <a:txBody>
                    <a:bodyPr/>
                    <a:lstStyle/>
                    <a:p>
                      <a:r>
                        <a:rPr lang="en-US" dirty="0" smtClean="0"/>
                        <a:t>W252</a:t>
                      </a:r>
                      <a:endParaRPr lang="en-US" dirty="0"/>
                    </a:p>
                  </a:txBody>
                  <a:tcPr/>
                </a:tc>
              </a:tr>
              <a:tr h="457804">
                <a:tc>
                  <a:txBody>
                    <a:bodyPr/>
                    <a:lstStyle/>
                    <a:p>
                      <a:r>
                        <a:rPr lang="en-US" dirty="0" smtClean="0"/>
                        <a:t>Wu</a:t>
                      </a:r>
                      <a:endParaRPr lang="en-US" dirty="0"/>
                    </a:p>
                  </a:txBody>
                  <a:tcPr/>
                </a:tc>
                <a:tc>
                  <a:txBody>
                    <a:bodyPr/>
                    <a:lstStyle/>
                    <a:p>
                      <a:r>
                        <a:rPr lang="en-US" dirty="0" smtClean="0"/>
                        <a:t>W000</a:t>
                      </a:r>
                      <a:endParaRPr lang="en-US" dirty="0"/>
                    </a:p>
                  </a:txBody>
                  <a:tcPr/>
                </a:tc>
              </a:tr>
              <a:tr h="457804">
                <a:tc>
                  <a:txBody>
                    <a:bodyPr/>
                    <a:lstStyle/>
                    <a:p>
                      <a:r>
                        <a:rPr lang="en-US" dirty="0" smtClean="0"/>
                        <a:t>DeSmet</a:t>
                      </a:r>
                      <a:endParaRPr lang="en-US" dirty="0"/>
                    </a:p>
                  </a:txBody>
                  <a:tcPr/>
                </a:tc>
                <a:tc>
                  <a:txBody>
                    <a:bodyPr/>
                    <a:lstStyle/>
                    <a:p>
                      <a:r>
                        <a:rPr lang="en-US" dirty="0" smtClean="0"/>
                        <a:t>D253</a:t>
                      </a:r>
                      <a:endParaRPr lang="en-US" dirty="0"/>
                    </a:p>
                  </a:txBody>
                  <a:tcPr/>
                </a:tc>
              </a:tr>
              <a:tr h="457804">
                <a:tc>
                  <a:txBody>
                    <a:bodyPr/>
                    <a:lstStyle/>
                    <a:p>
                      <a:r>
                        <a:rPr lang="en-US" dirty="0" smtClean="0"/>
                        <a:t>Gutierrez</a:t>
                      </a:r>
                      <a:endParaRPr lang="en-US" dirty="0"/>
                    </a:p>
                  </a:txBody>
                  <a:tcPr/>
                </a:tc>
                <a:tc>
                  <a:txBody>
                    <a:bodyPr/>
                    <a:lstStyle/>
                    <a:p>
                      <a:r>
                        <a:rPr lang="en-US" dirty="0" smtClean="0"/>
                        <a:t>G362</a:t>
                      </a:r>
                      <a:endParaRPr lang="en-US" dirty="0"/>
                    </a:p>
                  </a:txBody>
                  <a:tcPr/>
                </a:tc>
              </a:tr>
              <a:tr h="457804">
                <a:tc>
                  <a:txBody>
                    <a:bodyPr/>
                    <a:lstStyle/>
                    <a:p>
                      <a:r>
                        <a:rPr lang="en-US" dirty="0" smtClean="0"/>
                        <a:t>Pfister</a:t>
                      </a:r>
                      <a:endParaRPr lang="en-US" dirty="0"/>
                    </a:p>
                  </a:txBody>
                  <a:tcPr/>
                </a:tc>
                <a:tc>
                  <a:txBody>
                    <a:bodyPr/>
                    <a:lstStyle/>
                    <a:p>
                      <a:r>
                        <a:rPr lang="en-US" dirty="0" smtClean="0"/>
                        <a:t>P236</a:t>
                      </a:r>
                      <a:endParaRPr lang="en-US" dirty="0"/>
                    </a:p>
                  </a:txBody>
                  <a:tcPr/>
                </a:tc>
              </a:tr>
              <a:tr h="457804">
                <a:tc>
                  <a:txBody>
                    <a:bodyPr/>
                    <a:lstStyle/>
                    <a:p>
                      <a:r>
                        <a:rPr lang="en-US" dirty="0" smtClean="0"/>
                        <a:t>Jackson</a:t>
                      </a:r>
                      <a:endParaRPr lang="en-US" dirty="0"/>
                    </a:p>
                  </a:txBody>
                  <a:tcPr/>
                </a:tc>
                <a:tc>
                  <a:txBody>
                    <a:bodyPr/>
                    <a:lstStyle/>
                    <a:p>
                      <a:r>
                        <a:rPr lang="en-US" dirty="0" smtClean="0"/>
                        <a:t>J250</a:t>
                      </a:r>
                      <a:endParaRPr lang="en-US" dirty="0"/>
                    </a:p>
                  </a:txBody>
                  <a:tcPr/>
                </a:tc>
              </a:tr>
              <a:tr h="457804">
                <a:tc>
                  <a:txBody>
                    <a:bodyPr/>
                    <a:lstStyle/>
                    <a:p>
                      <a:r>
                        <a:rPr lang="en-US" dirty="0" smtClean="0"/>
                        <a:t>Tymczak</a:t>
                      </a:r>
                      <a:endParaRPr lang="en-US" dirty="0"/>
                    </a:p>
                  </a:txBody>
                  <a:tcPr/>
                </a:tc>
                <a:tc>
                  <a:txBody>
                    <a:bodyPr/>
                    <a:lstStyle/>
                    <a:p>
                      <a:r>
                        <a:rPr lang="en-US" dirty="0" smtClean="0"/>
                        <a:t>T522</a:t>
                      </a:r>
                      <a:endParaRPr lang="en-US" dirty="0"/>
                    </a:p>
                  </a:txBody>
                  <a:tcPr/>
                </a:tc>
              </a:tr>
              <a:tr h="457804">
                <a:tc>
                  <a:txBody>
                    <a:bodyPr/>
                    <a:lstStyle/>
                    <a:p>
                      <a:r>
                        <a:rPr lang="en-US" dirty="0" smtClean="0"/>
                        <a:t>Ashcraft</a:t>
                      </a:r>
                      <a:endParaRPr lang="en-US" dirty="0"/>
                    </a:p>
                  </a:txBody>
                  <a:tcPr/>
                </a:tc>
                <a:tc>
                  <a:txBody>
                    <a:bodyPr/>
                    <a:lstStyle/>
                    <a:p>
                      <a:r>
                        <a:rPr lang="en-US" dirty="0" smtClean="0"/>
                        <a:t>A261</a:t>
                      </a:r>
                      <a:endParaRPr lang="en-US" dirty="0"/>
                    </a:p>
                  </a:txBody>
                  <a:tcPr/>
                </a:tc>
              </a:tr>
            </a:tbl>
          </a:graphicData>
        </a:graphic>
      </p:graphicFrame>
    </p:spTree>
    <p:extLst>
      <p:ext uri="{BB962C8B-B14F-4D97-AF65-F5344CB8AC3E}">
        <p14:creationId xmlns:p14="http://schemas.microsoft.com/office/powerpoint/2010/main" val="3842270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066800"/>
          </a:xfrm>
        </p:spPr>
        <p:txBody>
          <a:bodyPr/>
          <a:lstStyle/>
          <a:p>
            <a:r>
              <a:rPr lang="en-US" dirty="0" smtClean="0"/>
              <a:t>Difference</a:t>
            </a:r>
            <a:endParaRPr lang="en-US" dirty="0"/>
          </a:p>
        </p:txBody>
      </p:sp>
      <p:sp>
        <p:nvSpPr>
          <p:cNvPr id="3" name="Content Placeholder 2"/>
          <p:cNvSpPr>
            <a:spLocks noGrp="1"/>
          </p:cNvSpPr>
          <p:nvPr>
            <p:ph idx="1"/>
          </p:nvPr>
        </p:nvSpPr>
        <p:spPr>
          <a:xfrm>
            <a:off x="457200" y="1507600"/>
            <a:ext cx="8229600" cy="5233768"/>
          </a:xfrm>
        </p:spPr>
        <p:txBody>
          <a:bodyPr/>
          <a:lstStyle/>
          <a:p>
            <a:pPr marL="109728" lvl="0" indent="0" algn="just">
              <a:lnSpc>
                <a:spcPct val="200000"/>
              </a:lnSpc>
              <a:buNone/>
            </a:pPr>
            <a:r>
              <a:rPr lang="en-US" dirty="0"/>
              <a:t>The DIFFERENCE function compares the SOUNDEX values of two strings and evaluates the similarity between them, returning a value from 0 through 4, where 4 is the best match</a:t>
            </a:r>
            <a:r>
              <a:rPr lang="en-US" dirty="0" smtClean="0"/>
              <a:t>.</a:t>
            </a:r>
            <a:endParaRPr lang="en-US" dirty="0"/>
          </a:p>
        </p:txBody>
      </p:sp>
    </p:spTree>
    <p:extLst>
      <p:ext uri="{BB962C8B-B14F-4D97-AF65-F5344CB8AC3E}">
        <p14:creationId xmlns:p14="http://schemas.microsoft.com/office/powerpoint/2010/main" val="3602971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078"/>
            <a:ext cx="9229807" cy="6840922"/>
          </a:xfrm>
          <a:prstGeom prst="rect">
            <a:avLst/>
          </a:prstGeom>
        </p:spPr>
      </p:pic>
    </p:spTree>
    <p:extLst>
      <p:ext uri="{BB962C8B-B14F-4D97-AF65-F5344CB8AC3E}">
        <p14:creationId xmlns:p14="http://schemas.microsoft.com/office/powerpoint/2010/main" val="6776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 y="0"/>
            <a:ext cx="9137351" cy="6858960"/>
          </a:xfrm>
          <a:prstGeom prst="rect">
            <a:avLst/>
          </a:prstGeom>
        </p:spPr>
      </p:pic>
    </p:spTree>
    <p:extLst>
      <p:ext uri="{BB962C8B-B14F-4D97-AF65-F5344CB8AC3E}">
        <p14:creationId xmlns:p14="http://schemas.microsoft.com/office/powerpoint/2010/main" val="3223485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1800" y="3284984"/>
            <a:ext cx="3762568" cy="369332"/>
          </a:xfrm>
          <a:prstGeom prst="rect">
            <a:avLst/>
          </a:prstGeom>
          <a:noFill/>
        </p:spPr>
        <p:txBody>
          <a:bodyPr wrap="none" rtlCol="0">
            <a:spAutoFit/>
          </a:bodyPr>
          <a:lstStyle/>
          <a:p>
            <a:r>
              <a:rPr lang="en-US" dirty="0" smtClean="0"/>
              <a:t>This slide is intentionally left blank</a:t>
            </a:r>
            <a:endParaRPr lang="en-US" dirty="0"/>
          </a:p>
        </p:txBody>
      </p:sp>
    </p:spTree>
    <p:extLst>
      <p:ext uri="{BB962C8B-B14F-4D97-AF65-F5344CB8AC3E}">
        <p14:creationId xmlns:p14="http://schemas.microsoft.com/office/powerpoint/2010/main" val="1870745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t>Levenshtein Distance</a:t>
            </a:r>
          </a:p>
          <a:p>
            <a:pPr>
              <a:lnSpc>
                <a:spcPct val="200000"/>
              </a:lnSpc>
            </a:pPr>
            <a:r>
              <a:rPr lang="en-US" dirty="0" smtClean="0">
                <a:solidFill>
                  <a:srgbClr val="FF0000"/>
                </a:solidFill>
              </a:rPr>
              <a:t>Boyer Moore Horsepool String matching Algorithm</a:t>
            </a:r>
          </a:p>
          <a:p>
            <a:pPr>
              <a:lnSpc>
                <a:spcPct val="200000"/>
              </a:lnSpc>
            </a:pPr>
            <a:r>
              <a:rPr lang="en-US" dirty="0" smtClean="0"/>
              <a:t>Radix Exchange Sort</a:t>
            </a:r>
          </a:p>
          <a:p>
            <a:pPr>
              <a:lnSpc>
                <a:spcPct val="200000"/>
              </a:lnSpc>
            </a:pPr>
            <a:r>
              <a:rPr lang="en-US" dirty="0" smtClean="0"/>
              <a:t>Introsort</a:t>
            </a:r>
          </a:p>
          <a:p>
            <a:pPr>
              <a:lnSpc>
                <a:spcPct val="200000"/>
              </a:lnSpc>
            </a:pPr>
            <a:r>
              <a:rPr lang="en-US" dirty="0" smtClean="0"/>
              <a:t>Randomized Quicksort</a:t>
            </a:r>
          </a:p>
          <a:p>
            <a:pPr>
              <a:lnSpc>
                <a:spcPct val="200000"/>
              </a:lnSpc>
            </a:pPr>
            <a:r>
              <a:rPr lang="en-US" dirty="0"/>
              <a:t>Spatial DBMS</a:t>
            </a:r>
          </a:p>
        </p:txBody>
      </p:sp>
    </p:spTree>
    <p:extLst>
      <p:ext uri="{BB962C8B-B14F-4D97-AF65-F5344CB8AC3E}">
        <p14:creationId xmlns:p14="http://schemas.microsoft.com/office/powerpoint/2010/main" val="2257133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72" y="404664"/>
            <a:ext cx="8356500" cy="1066800"/>
          </a:xfrm>
        </p:spPr>
        <p:txBody>
          <a:bodyPr>
            <a:normAutofit fontScale="90000"/>
          </a:bodyPr>
          <a:lstStyle/>
          <a:p>
            <a:r>
              <a:rPr lang="en-US" dirty="0" smtClean="0"/>
              <a:t>Boyer-Moore-</a:t>
            </a:r>
            <a:r>
              <a:rPr lang="en-US" dirty="0"/>
              <a:t>H</a:t>
            </a:r>
            <a:r>
              <a:rPr lang="en-US" dirty="0" smtClean="0"/>
              <a:t>orsepool String Matching</a:t>
            </a:r>
            <a:endParaRPr lang="en-IN" dirty="0"/>
          </a:p>
        </p:txBody>
      </p:sp>
      <p:sp>
        <p:nvSpPr>
          <p:cNvPr id="3" name="Content Placeholder 2"/>
          <p:cNvSpPr>
            <a:spLocks noGrp="1"/>
          </p:cNvSpPr>
          <p:nvPr>
            <p:ph idx="1"/>
          </p:nvPr>
        </p:nvSpPr>
        <p:spPr>
          <a:xfrm>
            <a:off x="463972" y="1484784"/>
            <a:ext cx="8229600" cy="4914800"/>
          </a:xfrm>
        </p:spPr>
        <p:txBody>
          <a:bodyPr/>
          <a:lstStyle/>
          <a:p>
            <a:pPr>
              <a:lnSpc>
                <a:spcPts val="3900"/>
              </a:lnSpc>
            </a:pPr>
            <a:r>
              <a:rPr lang="en-IN" dirty="0" smtClean="0"/>
              <a:t>It is useful when pattern is shorter than the String</a:t>
            </a:r>
          </a:p>
          <a:p>
            <a:pPr>
              <a:lnSpc>
                <a:spcPts val="3900"/>
              </a:lnSpc>
            </a:pPr>
            <a:r>
              <a:rPr lang="en-US" dirty="0" smtClean="0"/>
              <a:t>Has a lower </a:t>
            </a:r>
            <a:r>
              <a:rPr lang="en-US" dirty="0"/>
              <a:t>constant factor than many other string </a:t>
            </a:r>
            <a:r>
              <a:rPr lang="en-US" dirty="0" smtClean="0"/>
              <a:t>algorithms</a:t>
            </a:r>
          </a:p>
          <a:p>
            <a:pPr>
              <a:lnSpc>
                <a:spcPts val="3900"/>
              </a:lnSpc>
            </a:pPr>
            <a:r>
              <a:rPr lang="en-US" dirty="0" smtClean="0"/>
              <a:t>A brute-force search</a:t>
            </a:r>
            <a:r>
              <a:rPr lang="en-US" dirty="0"/>
              <a:t> of all alignments </a:t>
            </a:r>
            <a:r>
              <a:rPr lang="en-US" dirty="0" smtClean="0"/>
              <a:t>takes m-n+1 steps, whereas </a:t>
            </a:r>
            <a:r>
              <a:rPr lang="en-US" dirty="0"/>
              <a:t>Boyer-Moore uses information gained by preprocessing </a:t>
            </a:r>
            <a:r>
              <a:rPr lang="en-US" b="1" i="1" dirty="0" smtClean="0"/>
              <a:t>the pattern</a:t>
            </a:r>
            <a:r>
              <a:rPr lang="en-US" dirty="0"/>
              <a:t> to skip as many alignments as possible</a:t>
            </a:r>
            <a:r>
              <a:rPr lang="en-US" dirty="0" smtClean="0"/>
              <a:t>.</a:t>
            </a:r>
          </a:p>
          <a:p>
            <a:pPr>
              <a:lnSpc>
                <a:spcPts val="3900"/>
              </a:lnSpc>
            </a:pPr>
            <a:r>
              <a:rPr lang="en-US" dirty="0"/>
              <a:t>Time complexity of O(m+n</a:t>
            </a:r>
            <a:r>
              <a:rPr lang="en-US" dirty="0" smtClean="0"/>
              <a:t>)</a:t>
            </a:r>
            <a:endParaRPr lang="en-US" dirty="0"/>
          </a:p>
          <a:p>
            <a:pPr>
              <a:lnSpc>
                <a:spcPts val="3900"/>
              </a:lnSpc>
            </a:pPr>
            <a:endParaRPr lang="en-IN" dirty="0"/>
          </a:p>
        </p:txBody>
      </p:sp>
    </p:spTree>
    <p:extLst>
      <p:ext uri="{BB962C8B-B14F-4D97-AF65-F5344CB8AC3E}">
        <p14:creationId xmlns:p14="http://schemas.microsoft.com/office/powerpoint/2010/main" val="2322049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44" y="476672"/>
            <a:ext cx="8229600" cy="1066800"/>
          </a:xfrm>
        </p:spPr>
        <p:txBody>
          <a:bodyPr/>
          <a:lstStyle/>
          <a:p>
            <a:r>
              <a:rPr lang="en-IN" dirty="0" smtClean="0"/>
              <a:t>Steps</a:t>
            </a:r>
            <a:endParaRPr lang="en-IN" dirty="0"/>
          </a:p>
        </p:txBody>
      </p:sp>
      <p:sp>
        <p:nvSpPr>
          <p:cNvPr id="3" name="Content Placeholder 2"/>
          <p:cNvSpPr>
            <a:spLocks noGrp="1"/>
          </p:cNvSpPr>
          <p:nvPr>
            <p:ph idx="1"/>
          </p:nvPr>
        </p:nvSpPr>
        <p:spPr>
          <a:xfrm>
            <a:off x="457200" y="1543472"/>
            <a:ext cx="8229600" cy="5031064"/>
          </a:xfrm>
        </p:spPr>
        <p:txBody>
          <a:bodyPr/>
          <a:lstStyle/>
          <a:p>
            <a:pPr>
              <a:lnSpc>
                <a:spcPct val="150000"/>
              </a:lnSpc>
            </a:pPr>
            <a:r>
              <a:rPr lang="en-IN" dirty="0" smtClean="0"/>
              <a:t>Create a “Bad Match table” for all the letters.</a:t>
            </a:r>
          </a:p>
          <a:p>
            <a:pPr>
              <a:lnSpc>
                <a:spcPct val="150000"/>
              </a:lnSpc>
            </a:pPr>
            <a:r>
              <a:rPr lang="en-IN" dirty="0" smtClean="0"/>
              <a:t>Value of a letter present in the pattern = length of the pattern – index – 1</a:t>
            </a:r>
          </a:p>
          <a:p>
            <a:pPr>
              <a:lnSpc>
                <a:spcPct val="150000"/>
              </a:lnSpc>
            </a:pPr>
            <a:r>
              <a:rPr lang="en-IN" dirty="0" smtClean="0"/>
              <a:t>For every other letter, value = length</a:t>
            </a:r>
          </a:p>
          <a:p>
            <a:pPr>
              <a:lnSpc>
                <a:spcPct val="150000"/>
              </a:lnSpc>
            </a:pPr>
            <a:r>
              <a:rPr lang="en-IN" dirty="0" smtClean="0"/>
              <a:t>No letter is repeated in the table</a:t>
            </a:r>
          </a:p>
          <a:p>
            <a:pPr>
              <a:lnSpc>
                <a:spcPct val="150000"/>
              </a:lnSpc>
            </a:pPr>
            <a:r>
              <a:rPr lang="en-IN" dirty="0" smtClean="0"/>
              <a:t>Also, last letter of the pattern = length</a:t>
            </a:r>
          </a:p>
          <a:p>
            <a:pPr>
              <a:lnSpc>
                <a:spcPct val="150000"/>
              </a:lnSpc>
            </a:pPr>
            <a:endParaRPr lang="en-IN" dirty="0" smtClean="0"/>
          </a:p>
          <a:p>
            <a:pPr>
              <a:lnSpc>
                <a:spcPct val="150000"/>
              </a:lnSpc>
            </a:pPr>
            <a:endParaRPr lang="en-IN" dirty="0" smtClean="0"/>
          </a:p>
        </p:txBody>
      </p:sp>
    </p:spTree>
    <p:extLst>
      <p:ext uri="{BB962C8B-B14F-4D97-AF65-F5344CB8AC3E}">
        <p14:creationId xmlns:p14="http://schemas.microsoft.com/office/powerpoint/2010/main" val="3823967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solidFill>
                  <a:srgbClr val="FF0000"/>
                </a:solidFill>
              </a:rPr>
              <a:t>Levenshtein Distance</a:t>
            </a:r>
          </a:p>
          <a:p>
            <a:pPr>
              <a:lnSpc>
                <a:spcPct val="200000"/>
              </a:lnSpc>
            </a:pPr>
            <a:r>
              <a:rPr lang="en-US" dirty="0" smtClean="0"/>
              <a:t>Boyer Moore </a:t>
            </a:r>
            <a:r>
              <a:rPr lang="en-US" dirty="0"/>
              <a:t>H</a:t>
            </a:r>
            <a:r>
              <a:rPr lang="en-US" dirty="0" smtClean="0"/>
              <a:t>orsepool String matching Algorithm</a:t>
            </a:r>
          </a:p>
          <a:p>
            <a:pPr>
              <a:lnSpc>
                <a:spcPct val="200000"/>
              </a:lnSpc>
            </a:pPr>
            <a:r>
              <a:rPr lang="en-US" dirty="0" smtClean="0"/>
              <a:t>Radix Exchange Sort</a:t>
            </a:r>
          </a:p>
          <a:p>
            <a:pPr>
              <a:lnSpc>
                <a:spcPct val="200000"/>
              </a:lnSpc>
            </a:pPr>
            <a:r>
              <a:rPr lang="en-US" dirty="0" smtClean="0"/>
              <a:t>Introsort</a:t>
            </a:r>
          </a:p>
          <a:p>
            <a:pPr>
              <a:lnSpc>
                <a:spcPct val="200000"/>
              </a:lnSpc>
            </a:pPr>
            <a:r>
              <a:rPr lang="en-US" dirty="0" smtClean="0"/>
              <a:t>Randomized Quicksort</a:t>
            </a:r>
          </a:p>
          <a:p>
            <a:pPr>
              <a:lnSpc>
                <a:spcPct val="200000"/>
              </a:lnSpc>
            </a:pPr>
            <a:r>
              <a:rPr lang="en-US" dirty="0" smtClean="0"/>
              <a:t>Spatial DBMS</a:t>
            </a:r>
            <a:endParaRPr lang="en-US" dirty="0"/>
          </a:p>
        </p:txBody>
      </p:sp>
    </p:spTree>
    <p:extLst>
      <p:ext uri="{BB962C8B-B14F-4D97-AF65-F5344CB8AC3E}">
        <p14:creationId xmlns:p14="http://schemas.microsoft.com/office/powerpoint/2010/main" val="732818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04" y="476672"/>
            <a:ext cx="8229600" cy="1066800"/>
          </a:xfrm>
        </p:spPr>
        <p:txBody>
          <a:bodyPr/>
          <a:lstStyle/>
          <a:p>
            <a:pPr algn="ctr"/>
            <a:r>
              <a:rPr lang="en-US" dirty="0" smtClean="0"/>
              <a:t>Sample Bad Match Table</a:t>
            </a:r>
            <a:endParaRPr lang="en-US" dirty="0"/>
          </a:p>
        </p:txBody>
      </p:sp>
      <p:sp>
        <p:nvSpPr>
          <p:cNvPr id="3" name="Content Placeholder 2"/>
          <p:cNvSpPr>
            <a:spLocks noGrp="1"/>
          </p:cNvSpPr>
          <p:nvPr>
            <p:ph idx="1"/>
          </p:nvPr>
        </p:nvSpPr>
        <p:spPr>
          <a:xfrm>
            <a:off x="456704" y="1412776"/>
            <a:ext cx="4320480" cy="504056"/>
          </a:xfrm>
        </p:spPr>
        <p:txBody>
          <a:bodyPr>
            <a:normAutofit lnSpcReduction="10000"/>
          </a:bodyPr>
          <a:lstStyle/>
          <a:p>
            <a:pPr marL="109728" indent="0">
              <a:buNone/>
            </a:pPr>
            <a:r>
              <a:rPr lang="en-US" dirty="0" smtClean="0"/>
              <a:t>Pattern = </a:t>
            </a:r>
            <a:r>
              <a:rPr lang="en-US" dirty="0"/>
              <a:t>nitte</a:t>
            </a:r>
            <a:r>
              <a:rPr lang="en-US" dirty="0" smtClean="0"/>
              <a:t>nmamit</a:t>
            </a:r>
          </a:p>
          <a:p>
            <a:pPr marL="109728"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487605"/>
              </p:ext>
            </p:extLst>
          </p:nvPr>
        </p:nvGraphicFramePr>
        <p:xfrm>
          <a:off x="2051720" y="3789040"/>
          <a:ext cx="6095999" cy="741680"/>
        </p:xfrm>
        <a:graphic>
          <a:graphicData uri="http://schemas.openxmlformats.org/drawingml/2006/table">
            <a:tbl>
              <a:tblPr firstRow="1" bandRow="1">
                <a:tableStyleId>{93296810-A885-4BE3-A3E7-6D5BEEA58F35}</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4509742" y="3332534"/>
            <a:ext cx="862737" cy="461665"/>
          </a:xfrm>
          <a:prstGeom prst="rect">
            <a:avLst/>
          </a:prstGeom>
          <a:noFill/>
        </p:spPr>
        <p:txBody>
          <a:bodyPr wrap="none" rtlCol="0">
            <a:spAutoFit/>
          </a:bodyPr>
          <a:lstStyle/>
          <a:p>
            <a:r>
              <a:rPr lang="en-US" sz="2400" dirty="0" smtClean="0">
                <a:solidFill>
                  <a:schemeClr val="tx2"/>
                </a:solidFill>
              </a:rPr>
              <a:t>BMT</a:t>
            </a:r>
            <a:endParaRPr lang="en-US" sz="2400" dirty="0">
              <a:solidFill>
                <a:schemeClr val="tx2"/>
              </a:solidFill>
            </a:endParaRPr>
          </a:p>
        </p:txBody>
      </p:sp>
      <p:sp>
        <p:nvSpPr>
          <p:cNvPr id="6" name="TextBox 5"/>
          <p:cNvSpPr txBox="1"/>
          <p:nvPr/>
        </p:nvSpPr>
        <p:spPr>
          <a:xfrm>
            <a:off x="700111" y="4094137"/>
            <a:ext cx="830677" cy="400110"/>
          </a:xfrm>
          <a:prstGeom prst="rect">
            <a:avLst/>
          </a:prstGeom>
          <a:noFill/>
        </p:spPr>
        <p:txBody>
          <a:bodyPr wrap="none" rtlCol="0">
            <a:spAutoFit/>
          </a:bodyPr>
          <a:lstStyle/>
          <a:p>
            <a:r>
              <a:rPr lang="en-US" sz="2000" dirty="0" smtClean="0">
                <a:solidFill>
                  <a:schemeClr val="tx2"/>
                </a:solidFill>
              </a:rPr>
              <a:t>Value</a:t>
            </a:r>
            <a:endParaRPr lang="en-US" sz="2000" dirty="0">
              <a:solidFill>
                <a:schemeClr val="tx2"/>
              </a:solidFill>
            </a:endParaRPr>
          </a:p>
        </p:txBody>
      </p:sp>
      <p:sp>
        <p:nvSpPr>
          <p:cNvPr id="7" name="TextBox 6"/>
          <p:cNvSpPr txBox="1"/>
          <p:nvPr/>
        </p:nvSpPr>
        <p:spPr>
          <a:xfrm>
            <a:off x="2285957" y="2234173"/>
            <a:ext cx="4982454" cy="707886"/>
          </a:xfrm>
          <a:prstGeom prst="rect">
            <a:avLst/>
          </a:prstGeom>
          <a:noFill/>
        </p:spPr>
        <p:txBody>
          <a:bodyPr wrap="none" rtlCol="0">
            <a:spAutoFit/>
          </a:bodyPr>
          <a:lstStyle/>
          <a:p>
            <a:r>
              <a:rPr lang="en-US" sz="2000" cap="small" dirty="0" smtClean="0"/>
              <a:t>n     i     t     t     e     n     m     a     m     i     t</a:t>
            </a:r>
          </a:p>
          <a:p>
            <a:r>
              <a:rPr lang="en-US" sz="2000" cap="small" dirty="0" smtClean="0"/>
              <a:t>0     1     2    3    4     5     6      7      8      9    10</a:t>
            </a:r>
            <a:endParaRPr lang="en-US" sz="2000" cap="small" dirty="0"/>
          </a:p>
        </p:txBody>
      </p:sp>
      <p:sp>
        <p:nvSpPr>
          <p:cNvPr id="8" name="TextBox 7"/>
          <p:cNvSpPr txBox="1"/>
          <p:nvPr/>
        </p:nvSpPr>
        <p:spPr>
          <a:xfrm>
            <a:off x="1979712" y="5661248"/>
            <a:ext cx="2311851" cy="369332"/>
          </a:xfrm>
          <a:prstGeom prst="rect">
            <a:avLst/>
          </a:prstGeom>
          <a:noFill/>
        </p:spPr>
        <p:txBody>
          <a:bodyPr wrap="none" rtlCol="0">
            <a:spAutoFit/>
          </a:bodyPr>
          <a:lstStyle/>
          <a:p>
            <a:r>
              <a:rPr lang="en-US" dirty="0" smtClean="0"/>
              <a:t>Value = 11 - Index - 1</a:t>
            </a:r>
            <a:endParaRPr lang="en-US" dirty="0"/>
          </a:p>
        </p:txBody>
      </p:sp>
      <p:sp>
        <p:nvSpPr>
          <p:cNvPr id="11" name="Content Placeholder 2"/>
          <p:cNvSpPr txBox="1">
            <a:spLocks/>
          </p:cNvSpPr>
          <p:nvPr/>
        </p:nvSpPr>
        <p:spPr>
          <a:xfrm>
            <a:off x="4434754" y="1412776"/>
            <a:ext cx="4320480" cy="504056"/>
          </a:xfrm>
          <a:prstGeom prst="rect">
            <a:avLst/>
          </a:prstGeom>
        </p:spPr>
        <p:txBody>
          <a:bodyPr vert="horz">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gn="r">
              <a:buFont typeface="Georgia"/>
              <a:buNone/>
            </a:pPr>
            <a:r>
              <a:rPr lang="en-US" dirty="0" smtClean="0"/>
              <a:t>Length = 11</a:t>
            </a:r>
            <a:endParaRPr lang="en-US" dirty="0"/>
          </a:p>
        </p:txBody>
      </p:sp>
      <p:sp>
        <p:nvSpPr>
          <p:cNvPr id="12" name="TextBox 11"/>
          <p:cNvSpPr txBox="1"/>
          <p:nvPr/>
        </p:nvSpPr>
        <p:spPr>
          <a:xfrm>
            <a:off x="2073399" y="4160063"/>
            <a:ext cx="425116" cy="369332"/>
          </a:xfrm>
          <a:prstGeom prst="rect">
            <a:avLst/>
          </a:prstGeom>
          <a:noFill/>
        </p:spPr>
        <p:txBody>
          <a:bodyPr wrap="none" rtlCol="0">
            <a:spAutoFit/>
          </a:bodyPr>
          <a:lstStyle/>
          <a:p>
            <a:r>
              <a:rPr lang="en-US" dirty="0" smtClean="0"/>
              <a:t>10</a:t>
            </a:r>
            <a:endParaRPr lang="en-US" dirty="0"/>
          </a:p>
        </p:txBody>
      </p:sp>
      <p:sp>
        <p:nvSpPr>
          <p:cNvPr id="13" name="TextBox 12"/>
          <p:cNvSpPr txBox="1"/>
          <p:nvPr/>
        </p:nvSpPr>
        <p:spPr>
          <a:xfrm>
            <a:off x="2915816" y="4149080"/>
            <a:ext cx="314510" cy="369332"/>
          </a:xfrm>
          <a:prstGeom prst="rect">
            <a:avLst/>
          </a:prstGeom>
          <a:noFill/>
        </p:spPr>
        <p:txBody>
          <a:bodyPr wrap="none" rtlCol="0">
            <a:spAutoFit/>
          </a:bodyPr>
          <a:lstStyle/>
          <a:p>
            <a:r>
              <a:rPr lang="en-US" dirty="0" smtClean="0"/>
              <a:t>9</a:t>
            </a:r>
            <a:endParaRPr lang="en-US" dirty="0"/>
          </a:p>
        </p:txBody>
      </p:sp>
      <p:sp>
        <p:nvSpPr>
          <p:cNvPr id="14" name="TextBox 13"/>
          <p:cNvSpPr txBox="1"/>
          <p:nvPr/>
        </p:nvSpPr>
        <p:spPr>
          <a:xfrm>
            <a:off x="3786844" y="4160063"/>
            <a:ext cx="322524" cy="369332"/>
          </a:xfrm>
          <a:prstGeom prst="rect">
            <a:avLst/>
          </a:prstGeom>
          <a:noFill/>
        </p:spPr>
        <p:txBody>
          <a:bodyPr wrap="none" rtlCol="0">
            <a:spAutoFit/>
          </a:bodyPr>
          <a:lstStyle/>
          <a:p>
            <a:r>
              <a:rPr lang="en-US" dirty="0" smtClean="0"/>
              <a:t>8</a:t>
            </a:r>
            <a:endParaRPr lang="en-US" dirty="0"/>
          </a:p>
        </p:txBody>
      </p:sp>
      <p:sp>
        <p:nvSpPr>
          <p:cNvPr id="15" name="TextBox 14"/>
          <p:cNvSpPr txBox="1"/>
          <p:nvPr/>
        </p:nvSpPr>
        <p:spPr>
          <a:xfrm>
            <a:off x="3798065" y="4104823"/>
            <a:ext cx="300082" cy="369332"/>
          </a:xfrm>
          <a:prstGeom prst="rect">
            <a:avLst/>
          </a:prstGeom>
          <a:noFill/>
        </p:spPr>
        <p:txBody>
          <a:bodyPr wrap="none" rtlCol="0">
            <a:spAutoFit/>
          </a:bodyPr>
          <a:lstStyle/>
          <a:p>
            <a:r>
              <a:rPr lang="en-US" dirty="0" smtClean="0"/>
              <a:t>7</a:t>
            </a:r>
            <a:endParaRPr lang="en-US" dirty="0"/>
          </a:p>
        </p:txBody>
      </p:sp>
      <p:sp>
        <p:nvSpPr>
          <p:cNvPr id="16" name="TextBox 15"/>
          <p:cNvSpPr txBox="1"/>
          <p:nvPr/>
        </p:nvSpPr>
        <p:spPr>
          <a:xfrm>
            <a:off x="4644008" y="4149080"/>
            <a:ext cx="314510" cy="369332"/>
          </a:xfrm>
          <a:prstGeom prst="rect">
            <a:avLst/>
          </a:prstGeom>
          <a:noFill/>
        </p:spPr>
        <p:txBody>
          <a:bodyPr wrap="none" rtlCol="0">
            <a:spAutoFit/>
          </a:bodyPr>
          <a:lstStyle/>
          <a:p>
            <a:r>
              <a:rPr lang="en-US" dirty="0" smtClean="0"/>
              <a:t>6</a:t>
            </a:r>
            <a:endParaRPr lang="en-US" dirty="0"/>
          </a:p>
        </p:txBody>
      </p:sp>
      <p:sp>
        <p:nvSpPr>
          <p:cNvPr id="17" name="TextBox 16"/>
          <p:cNvSpPr txBox="1"/>
          <p:nvPr/>
        </p:nvSpPr>
        <p:spPr>
          <a:xfrm>
            <a:off x="2100047" y="4160063"/>
            <a:ext cx="306494" cy="369332"/>
          </a:xfrm>
          <a:prstGeom prst="rect">
            <a:avLst/>
          </a:prstGeom>
          <a:noFill/>
        </p:spPr>
        <p:txBody>
          <a:bodyPr wrap="none" rtlCol="0">
            <a:spAutoFit/>
          </a:bodyPr>
          <a:lstStyle/>
          <a:p>
            <a:r>
              <a:rPr lang="en-US" dirty="0" smtClean="0"/>
              <a:t>5</a:t>
            </a:r>
            <a:endParaRPr lang="en-US" dirty="0"/>
          </a:p>
        </p:txBody>
      </p:sp>
      <p:sp>
        <p:nvSpPr>
          <p:cNvPr id="18" name="TextBox 17"/>
          <p:cNvSpPr txBox="1"/>
          <p:nvPr/>
        </p:nvSpPr>
        <p:spPr>
          <a:xfrm>
            <a:off x="5557468" y="4160063"/>
            <a:ext cx="314510" cy="369332"/>
          </a:xfrm>
          <a:prstGeom prst="rect">
            <a:avLst/>
          </a:prstGeom>
          <a:noFill/>
        </p:spPr>
        <p:txBody>
          <a:bodyPr wrap="none" rtlCol="0">
            <a:spAutoFit/>
          </a:bodyPr>
          <a:lstStyle/>
          <a:p>
            <a:r>
              <a:rPr lang="en-US" dirty="0"/>
              <a:t>4</a:t>
            </a:r>
          </a:p>
        </p:txBody>
      </p:sp>
      <p:sp>
        <p:nvSpPr>
          <p:cNvPr id="19" name="TextBox 18"/>
          <p:cNvSpPr txBox="1"/>
          <p:nvPr/>
        </p:nvSpPr>
        <p:spPr>
          <a:xfrm>
            <a:off x="6372200" y="4139788"/>
            <a:ext cx="311304" cy="369332"/>
          </a:xfrm>
          <a:prstGeom prst="rect">
            <a:avLst/>
          </a:prstGeom>
          <a:noFill/>
        </p:spPr>
        <p:txBody>
          <a:bodyPr wrap="none" rtlCol="0">
            <a:spAutoFit/>
          </a:bodyPr>
          <a:lstStyle/>
          <a:p>
            <a:r>
              <a:rPr lang="en-US" dirty="0"/>
              <a:t>3</a:t>
            </a:r>
          </a:p>
        </p:txBody>
      </p:sp>
      <p:sp>
        <p:nvSpPr>
          <p:cNvPr id="20" name="TextBox 19"/>
          <p:cNvSpPr txBox="1"/>
          <p:nvPr/>
        </p:nvSpPr>
        <p:spPr>
          <a:xfrm>
            <a:off x="5543295" y="4160063"/>
            <a:ext cx="311304" cy="369332"/>
          </a:xfrm>
          <a:prstGeom prst="rect">
            <a:avLst/>
          </a:prstGeom>
          <a:noFill/>
        </p:spPr>
        <p:txBody>
          <a:bodyPr wrap="none" rtlCol="0">
            <a:spAutoFit/>
          </a:bodyPr>
          <a:lstStyle/>
          <a:p>
            <a:r>
              <a:rPr lang="en-US" dirty="0" smtClean="0"/>
              <a:t>2</a:t>
            </a:r>
            <a:endParaRPr lang="en-US" dirty="0"/>
          </a:p>
        </p:txBody>
      </p:sp>
      <p:sp>
        <p:nvSpPr>
          <p:cNvPr id="21" name="TextBox 20"/>
          <p:cNvSpPr txBox="1"/>
          <p:nvPr/>
        </p:nvSpPr>
        <p:spPr>
          <a:xfrm>
            <a:off x="2921253" y="4140095"/>
            <a:ext cx="284052" cy="369332"/>
          </a:xfrm>
          <a:prstGeom prst="rect">
            <a:avLst/>
          </a:prstGeom>
          <a:noFill/>
        </p:spPr>
        <p:txBody>
          <a:bodyPr wrap="none" rtlCol="0">
            <a:spAutoFit/>
          </a:bodyPr>
          <a:lstStyle/>
          <a:p>
            <a:r>
              <a:rPr lang="en-US" dirty="0" smtClean="0"/>
              <a:t>1</a:t>
            </a:r>
            <a:endParaRPr lang="en-US" dirty="0"/>
          </a:p>
        </p:txBody>
      </p:sp>
      <p:sp>
        <p:nvSpPr>
          <p:cNvPr id="22" name="TextBox 21"/>
          <p:cNvSpPr txBox="1"/>
          <p:nvPr/>
        </p:nvSpPr>
        <p:spPr>
          <a:xfrm>
            <a:off x="3751166" y="4116987"/>
            <a:ext cx="383438" cy="369332"/>
          </a:xfrm>
          <a:prstGeom prst="rect">
            <a:avLst/>
          </a:prstGeom>
          <a:noFill/>
        </p:spPr>
        <p:txBody>
          <a:bodyPr wrap="none" rtlCol="0">
            <a:spAutoFit/>
          </a:bodyPr>
          <a:lstStyle/>
          <a:p>
            <a:r>
              <a:rPr lang="en-US" dirty="0" smtClean="0"/>
              <a:t>11</a:t>
            </a:r>
            <a:endParaRPr lang="en-US" dirty="0"/>
          </a:p>
        </p:txBody>
      </p:sp>
      <p:sp>
        <p:nvSpPr>
          <p:cNvPr id="23" name="TextBox 22"/>
          <p:cNvSpPr txBox="1"/>
          <p:nvPr/>
        </p:nvSpPr>
        <p:spPr>
          <a:xfrm>
            <a:off x="7288526" y="4139788"/>
            <a:ext cx="383438" cy="369332"/>
          </a:xfrm>
          <a:prstGeom prst="rect">
            <a:avLst/>
          </a:prstGeom>
          <a:noFill/>
        </p:spPr>
        <p:txBody>
          <a:bodyPr wrap="none" rtlCol="0">
            <a:spAutoFit/>
          </a:bodyPr>
          <a:lstStyle/>
          <a:p>
            <a:r>
              <a:rPr lang="en-US" dirty="0" smtClean="0"/>
              <a:t>11</a:t>
            </a:r>
            <a:endParaRPr lang="en-US" dirty="0"/>
          </a:p>
        </p:txBody>
      </p:sp>
    </p:spTree>
    <p:extLst>
      <p:ext uri="{BB962C8B-B14F-4D97-AF65-F5344CB8AC3E}">
        <p14:creationId xmlns:p14="http://schemas.microsoft.com/office/powerpoint/2010/main" val="126325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5" grpId="1"/>
      <p:bldP spid="16" grpId="0"/>
      <p:bldP spid="17" grpId="0"/>
      <p:bldP spid="18" grpId="0"/>
      <p:bldP spid="18" grpId="1"/>
      <p:bldP spid="19" grpId="0"/>
      <p:bldP spid="20"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sp>
        <p:nvSpPr>
          <p:cNvPr id="7" name="TextBox 6"/>
          <p:cNvSpPr txBox="1"/>
          <p:nvPr/>
        </p:nvSpPr>
        <p:spPr>
          <a:xfrm>
            <a:off x="539552" y="4050650"/>
            <a:ext cx="2723823" cy="400110"/>
          </a:xfrm>
          <a:prstGeom prst="rect">
            <a:avLst/>
          </a:prstGeom>
          <a:noFill/>
        </p:spPr>
        <p:txBody>
          <a:bodyPr wrap="none" rtlCol="0">
            <a:spAutoFit/>
          </a:bodyPr>
          <a:lstStyle/>
          <a:p>
            <a:r>
              <a:rPr lang="en-US" sz="2000" spc="600" dirty="0">
                <a:latin typeface="Courier New" panose="02070309020205020404" pitchFamily="49" charset="0"/>
                <a:cs typeface="Courier New" panose="02070309020205020404" pitchFamily="49" charset="0"/>
              </a:rPr>
              <a:t>nittenmamit</a:t>
            </a:r>
          </a:p>
        </p:txBody>
      </p:sp>
      <p:cxnSp>
        <p:nvCxnSpPr>
          <p:cNvPr id="9" name="Straight Arrow Connector 8"/>
          <p:cNvCxnSpPr/>
          <p:nvPr/>
        </p:nvCxnSpPr>
        <p:spPr>
          <a:xfrm>
            <a:off x="2987824" y="3284984"/>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88889E-6 2.59259E-6 L 0.2526 -0.0044 " pathEditMode="relative" rAng="0" ptsTypes="AA">
                                      <p:cBhvr>
                                        <p:cTn id="16" dur="2000" fill="hold"/>
                                        <p:tgtEl>
                                          <p:spTgt spid="7"/>
                                        </p:tgtEl>
                                        <p:attrNameLst>
                                          <p:attrName>ppt_x</p:attrName>
                                          <p:attrName>ppt_y</p:attrName>
                                        </p:attrNameLst>
                                      </p:cBhvr>
                                      <p:rCtr x="12622" y="-23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88889E-6 1.85185E-6 L 0.25208 0.00602 " pathEditMode="relative" rAng="0" ptsTypes="AA">
                                      <p:cBhvr>
                                        <p:cTn id="20" dur="2000" fill="hold"/>
                                        <p:tgtEl>
                                          <p:spTgt spid="9"/>
                                        </p:tgtEl>
                                        <p:attrNameLst>
                                          <p:attrName>ppt_x</p:attrName>
                                          <p:attrName>ppt_y</p:attrName>
                                        </p:attrNameLst>
                                      </p:cBhvr>
                                      <p:rCtr x="12604"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sp>
        <p:nvSpPr>
          <p:cNvPr id="7" name="TextBox 6"/>
          <p:cNvSpPr txBox="1"/>
          <p:nvPr/>
        </p:nvSpPr>
        <p:spPr>
          <a:xfrm>
            <a:off x="2915816" y="4050650"/>
            <a:ext cx="2723823" cy="400110"/>
          </a:xfrm>
          <a:prstGeom prst="rect">
            <a:avLst/>
          </a:prstGeom>
          <a:noFill/>
        </p:spPr>
        <p:txBody>
          <a:bodyPr wrap="none" rtlCol="0">
            <a:spAutoFit/>
          </a:bodyPr>
          <a:lstStyle/>
          <a:p>
            <a:r>
              <a:rPr lang="en-US" sz="2000" spc="600" dirty="0">
                <a:latin typeface="Courier New" panose="02070309020205020404" pitchFamily="49" charset="0"/>
                <a:cs typeface="Courier New" panose="02070309020205020404" pitchFamily="49" charset="0"/>
              </a:rPr>
              <a:t>nittenmamit</a:t>
            </a:r>
          </a:p>
        </p:txBody>
      </p:sp>
      <p:cxnSp>
        <p:nvCxnSpPr>
          <p:cNvPr id="9" name="Straight Arrow Connector 8"/>
          <p:cNvCxnSpPr/>
          <p:nvPr/>
        </p:nvCxnSpPr>
        <p:spPr>
          <a:xfrm>
            <a:off x="5364088" y="3284984"/>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5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2.59259E-6 L 0.26042 -0.0044 " pathEditMode="relative" rAng="0" ptsTypes="AA">
                                      <p:cBhvr>
                                        <p:cTn id="6" dur="2000" fill="hold"/>
                                        <p:tgtEl>
                                          <p:spTgt spid="7"/>
                                        </p:tgtEl>
                                        <p:attrNameLst>
                                          <p:attrName>ppt_x</p:attrName>
                                          <p:attrName>ppt_y</p:attrName>
                                        </p:attrNameLst>
                                      </p:cBhvr>
                                      <p:rCtr x="13021" y="-23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94444E-6 1.85185E-6 L 0.2599 -0.0044 " pathEditMode="relative" rAng="0" ptsTypes="AA">
                                      <p:cBhvr>
                                        <p:cTn id="10" dur="1000" fill="hold"/>
                                        <p:tgtEl>
                                          <p:spTgt spid="9"/>
                                        </p:tgtEl>
                                        <p:attrNameLst>
                                          <p:attrName>ppt_x</p:attrName>
                                          <p:attrName>ppt_y</p:attrName>
                                        </p:attrNameLst>
                                      </p:cBhvr>
                                      <p:rCtr x="12986" y="-23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25938 -0.0044 L 0.23438 -0.00625 " pathEditMode="relative" ptsTypes="AA">
                                      <p:cBhvr>
                                        <p:cTn id="14" dur="1000" fill="hold"/>
                                        <p:tgtEl>
                                          <p:spTgt spid="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23837 -0.01134 L 0.21077 -0.0132 " pathEditMode="relative" ptsTypes="AA">
                                      <p:cBhvr>
                                        <p:cTn id="18" dur="1000" fill="hold"/>
                                        <p:tgtEl>
                                          <p:spTgt spid="9"/>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21077 -0.00625 L 0.18577 -0.00787 " pathEditMode="relative" ptsTypes="AA">
                                      <p:cBhvr>
                                        <p:cTn id="22" dur="1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sp>
        <p:nvSpPr>
          <p:cNvPr id="7" name="TextBox 6"/>
          <p:cNvSpPr txBox="1"/>
          <p:nvPr/>
        </p:nvSpPr>
        <p:spPr>
          <a:xfrm>
            <a:off x="7814101" y="4050650"/>
            <a:ext cx="646331" cy="400110"/>
          </a:xfrm>
          <a:prstGeom prst="rect">
            <a:avLst/>
          </a:prstGeom>
          <a:noFill/>
        </p:spPr>
        <p:txBody>
          <a:bodyPr wrap="none" rtlCol="0">
            <a:spAutoFit/>
          </a:bodyPr>
          <a:lstStyle/>
          <a:p>
            <a:r>
              <a:rPr lang="en-US" sz="2000" spc="600" dirty="0" smtClean="0">
                <a:latin typeface="Courier New" panose="02070309020205020404" pitchFamily="49" charset="0"/>
                <a:cs typeface="Courier New" panose="02070309020205020404" pitchFamily="49" charset="0"/>
              </a:rPr>
              <a:t>ni</a:t>
            </a:r>
            <a:endParaRPr lang="en-US" sz="2000" spc="600" dirty="0">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a:off x="2555776" y="4509120"/>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1560" y="5266368"/>
            <a:ext cx="2146742" cy="400110"/>
          </a:xfrm>
          <a:prstGeom prst="rect">
            <a:avLst/>
          </a:prstGeom>
          <a:noFill/>
        </p:spPr>
        <p:txBody>
          <a:bodyPr wrap="none" rtlCol="0">
            <a:spAutoFit/>
          </a:bodyPr>
          <a:lstStyle/>
          <a:p>
            <a:r>
              <a:rPr lang="en-US" sz="2000" spc="500" dirty="0" smtClean="0">
                <a:latin typeface="Courier New" panose="02070309020205020404" pitchFamily="49" charset="0"/>
                <a:cs typeface="Courier New" panose="02070309020205020404" pitchFamily="49" charset="0"/>
              </a:rPr>
              <a:t>ttenmamit</a:t>
            </a:r>
            <a:endParaRPr lang="en-US" sz="2000" spc="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5239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cxnSp>
        <p:nvCxnSpPr>
          <p:cNvPr id="9" name="Straight Arrow Connector 8"/>
          <p:cNvCxnSpPr/>
          <p:nvPr/>
        </p:nvCxnSpPr>
        <p:spPr>
          <a:xfrm>
            <a:off x="3203848" y="4509120"/>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7114" y="5266368"/>
            <a:ext cx="2582758" cy="400110"/>
          </a:xfrm>
          <a:prstGeom prst="rect">
            <a:avLst/>
          </a:prstGeom>
          <a:noFill/>
        </p:spPr>
        <p:txBody>
          <a:bodyPr wrap="none" rtlCol="0">
            <a:spAutoFit/>
          </a:bodyPr>
          <a:lstStyle/>
          <a:p>
            <a:r>
              <a:rPr lang="en-US" sz="2000" spc="500" dirty="0" smtClean="0">
                <a:latin typeface="Courier New" panose="02070309020205020404" pitchFamily="49" charset="0"/>
                <a:cs typeface="Courier New" panose="02070309020205020404" pitchFamily="49" charset="0"/>
              </a:rPr>
              <a:t>nittenmamit</a:t>
            </a:r>
            <a:endParaRPr lang="en-US" sz="2000" spc="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812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7.40741E-7 L 0.07049 -0.00301 " pathEditMode="relative" rAng="0" ptsTypes="AA">
                                      <p:cBhvr>
                                        <p:cTn id="6" dur="2000" fill="hold"/>
                                        <p:tgtEl>
                                          <p:spTgt spid="8"/>
                                        </p:tgtEl>
                                        <p:attrNameLst>
                                          <p:attrName>ppt_x</p:attrName>
                                          <p:attrName>ppt_y</p:attrName>
                                        </p:attrNameLst>
                                      </p:cBhvr>
                                      <p:rCtr x="3524"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77778E-6 -3.7037E-7 L 0.06302 -0.0044 " pathEditMode="relative" rAng="0" ptsTypes="AA">
                                      <p:cBhvr>
                                        <p:cTn id="10" dur="2000" fill="hold"/>
                                        <p:tgtEl>
                                          <p:spTgt spid="9"/>
                                        </p:tgtEl>
                                        <p:attrNameLst>
                                          <p:attrName>ppt_x</p:attrName>
                                          <p:attrName>ppt_y</p:attrName>
                                        </p:attrNameLst>
                                      </p:cBhvr>
                                      <p:rCtr x="3142"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cxnSp>
        <p:nvCxnSpPr>
          <p:cNvPr id="9" name="Straight Arrow Connector 8"/>
          <p:cNvCxnSpPr/>
          <p:nvPr/>
        </p:nvCxnSpPr>
        <p:spPr>
          <a:xfrm>
            <a:off x="3779912" y="4509120"/>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75656" y="5266368"/>
            <a:ext cx="2582758" cy="400110"/>
          </a:xfrm>
          <a:prstGeom prst="rect">
            <a:avLst/>
          </a:prstGeom>
          <a:noFill/>
        </p:spPr>
        <p:txBody>
          <a:bodyPr wrap="none" rtlCol="0">
            <a:spAutoFit/>
          </a:bodyPr>
          <a:lstStyle/>
          <a:p>
            <a:r>
              <a:rPr lang="en-US" sz="2000" spc="500" dirty="0" smtClean="0">
                <a:latin typeface="Courier New" panose="02070309020205020404" pitchFamily="49" charset="0"/>
                <a:cs typeface="Courier New" panose="02070309020205020404" pitchFamily="49" charset="0"/>
              </a:rPr>
              <a:t>nittenmamit</a:t>
            </a:r>
            <a:endParaRPr lang="en-US" sz="2000" spc="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84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7.40741E-7 L 0.11858 -0.00301 " pathEditMode="relative" rAng="0" ptsTypes="AA">
                                      <p:cBhvr>
                                        <p:cTn id="6" dur="2000" fill="hold"/>
                                        <p:tgtEl>
                                          <p:spTgt spid="8"/>
                                        </p:tgtEl>
                                        <p:attrNameLst>
                                          <p:attrName>ppt_x</p:attrName>
                                          <p:attrName>ppt_y</p:attrName>
                                        </p:attrNameLst>
                                      </p:cBhvr>
                                      <p:rCtr x="5920"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94444E-6 -3.7037E-7 L 0.11805 -0.0044 " pathEditMode="relative" rAng="0" ptsTypes="AA">
                                      <p:cBhvr>
                                        <p:cTn id="10" dur="2000" fill="hold"/>
                                        <p:tgtEl>
                                          <p:spTgt spid="9"/>
                                        </p:tgtEl>
                                        <p:attrNameLst>
                                          <p:attrName>ppt_x</p:attrName>
                                          <p:attrName>ppt_y</p:attrName>
                                        </p:attrNameLst>
                                      </p:cBhvr>
                                      <p:rCtr x="590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6704" y="476672"/>
            <a:ext cx="8229600" cy="1066800"/>
          </a:xfrm>
        </p:spPr>
        <p:txBody>
          <a:bodyPr/>
          <a:lstStyle/>
          <a:p>
            <a:pPr algn="ctr"/>
            <a:r>
              <a:rPr lang="en-US" dirty="0" smtClean="0"/>
              <a:t>Example</a:t>
            </a:r>
            <a:endParaRPr lang="en-US" dirty="0"/>
          </a:p>
        </p:txBody>
      </p:sp>
      <p:sp>
        <p:nvSpPr>
          <p:cNvPr id="5" name="TextBox 4"/>
          <p:cNvSpPr txBox="1"/>
          <p:nvPr/>
        </p:nvSpPr>
        <p:spPr>
          <a:xfrm>
            <a:off x="-180528" y="3635152"/>
            <a:ext cx="9144000" cy="1631216"/>
          </a:xfrm>
          <a:prstGeom prst="rect">
            <a:avLst/>
          </a:prstGeom>
          <a:noFill/>
        </p:spPr>
        <p:txBody>
          <a:bodyPr wrap="square" rtlCol="0">
            <a:spAutoFit/>
          </a:bodyPr>
          <a:lstStyle/>
          <a:p>
            <a:pPr algn="ctr"/>
            <a:r>
              <a:rPr lang="en-US" sz="2000" spc="500" dirty="0" smtClean="0">
                <a:latin typeface="Courier New" panose="02070309020205020404" pitchFamily="49" charset="0"/>
                <a:cs typeface="Courier New" panose="02070309020205020404" pitchFamily="49" charset="0"/>
              </a:rPr>
              <a:t>Hello world i am from	 nmamit nmite </a:t>
            </a:r>
          </a:p>
          <a:p>
            <a:pPr algn="ctr"/>
            <a:endParaRPr lang="en-US" sz="2000" spc="500" dirty="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endParaRPr lang="en-US" sz="2000" spc="500" dirty="0" smtClean="0">
              <a:latin typeface="Courier New" panose="02070309020205020404" pitchFamily="49" charset="0"/>
              <a:cs typeface="Courier New" panose="02070309020205020404" pitchFamily="49" charset="0"/>
            </a:endParaRPr>
          </a:p>
          <a:p>
            <a:pPr algn="ctr"/>
            <a:r>
              <a:rPr lang="en-US" sz="2000" spc="500" dirty="0" smtClean="0">
                <a:latin typeface="Courier New" panose="02070309020205020404" pitchFamily="49" charset="0"/>
                <a:cs typeface="Courier New" panose="02070309020205020404" pitchFamily="49" charset="0"/>
              </a:rPr>
              <a:t>also knoan as nittenmamit and am …</a:t>
            </a:r>
            <a:endParaRPr lang="en-US" sz="2000" spc="500"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60170198"/>
              </p:ext>
            </p:extLst>
          </p:nvPr>
        </p:nvGraphicFramePr>
        <p:xfrm>
          <a:off x="1547664" y="179708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M</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11</a:t>
                      </a:r>
                      <a:endParaRPr lang="en-US" dirty="0"/>
                    </a:p>
                  </a:txBody>
                  <a:tcPr/>
                </a:tc>
              </a:tr>
            </a:tbl>
          </a:graphicData>
        </a:graphic>
      </p:graphicFrame>
      <p:cxnSp>
        <p:nvCxnSpPr>
          <p:cNvPr id="9" name="Straight Arrow Connector 8"/>
          <p:cNvCxnSpPr/>
          <p:nvPr/>
        </p:nvCxnSpPr>
        <p:spPr>
          <a:xfrm>
            <a:off x="4860032" y="4509120"/>
            <a:ext cx="0" cy="35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55776" y="5261138"/>
            <a:ext cx="2582758" cy="400110"/>
          </a:xfrm>
          <a:prstGeom prst="rect">
            <a:avLst/>
          </a:prstGeom>
          <a:noFill/>
        </p:spPr>
        <p:txBody>
          <a:bodyPr wrap="none" rtlCol="0">
            <a:spAutoFit/>
          </a:bodyPr>
          <a:lstStyle/>
          <a:p>
            <a:r>
              <a:rPr lang="en-US" sz="2000" spc="500" dirty="0" smtClean="0">
                <a:latin typeface="Courier New" panose="02070309020205020404" pitchFamily="49" charset="0"/>
                <a:cs typeface="Courier New" panose="02070309020205020404" pitchFamily="49" charset="0"/>
              </a:rPr>
              <a:t>nittenmamit</a:t>
            </a:r>
            <a:endParaRPr lang="en-US" sz="2000" spc="500" dirty="0">
              <a:latin typeface="Courier New" panose="02070309020205020404" pitchFamily="49" charset="0"/>
              <a:cs typeface="Courier New" panose="02070309020205020404" pitchFamily="49" charset="0"/>
            </a:endParaRPr>
          </a:p>
        </p:txBody>
      </p:sp>
      <p:sp>
        <p:nvSpPr>
          <p:cNvPr id="7" name="TextBox 6"/>
          <p:cNvSpPr txBox="1"/>
          <p:nvPr/>
        </p:nvSpPr>
        <p:spPr>
          <a:xfrm>
            <a:off x="4139952" y="5878432"/>
            <a:ext cx="1877437" cy="400110"/>
          </a:xfrm>
          <a:prstGeom prst="rect">
            <a:avLst/>
          </a:prstGeom>
          <a:noFill/>
        </p:spPr>
        <p:txBody>
          <a:bodyPr wrap="none" rtlCol="0">
            <a:spAutoFit/>
          </a:bodyPr>
          <a:lstStyle/>
          <a:p>
            <a:r>
              <a:rPr lang="en-US" sz="2000" dirty="0" smtClean="0">
                <a:solidFill>
                  <a:srgbClr val="FF0000"/>
                </a:solidFill>
              </a:rPr>
              <a:t>Match Found!!</a:t>
            </a:r>
            <a:endParaRPr lang="en-US" sz="2000" dirty="0">
              <a:solidFill>
                <a:srgbClr val="FF0000"/>
              </a:solidFill>
            </a:endParaRPr>
          </a:p>
        </p:txBody>
      </p:sp>
    </p:spTree>
    <p:extLst>
      <p:ext uri="{BB962C8B-B14F-4D97-AF65-F5344CB8AC3E}">
        <p14:creationId xmlns:p14="http://schemas.microsoft.com/office/powerpoint/2010/main" val="55684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7 3.7037E-6 L 0.11875 -0.00232 " pathEditMode="relative" rAng="0" ptsTypes="AA">
                                      <p:cBhvr>
                                        <p:cTn id="6" dur="2000" fill="hold"/>
                                        <p:tgtEl>
                                          <p:spTgt spid="8"/>
                                        </p:tgtEl>
                                        <p:attrNameLst>
                                          <p:attrName>ppt_x</p:attrName>
                                          <p:attrName>ppt_y</p:attrName>
                                        </p:attrNameLst>
                                      </p:cBhvr>
                                      <p:rCtr x="5937" y="-11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61111E-6 -3.7037E-7 L 0.11823 0.00602 " pathEditMode="relative" rAng="0" ptsTypes="AA">
                                      <p:cBhvr>
                                        <p:cTn id="10" dur="2000" fill="hold"/>
                                        <p:tgtEl>
                                          <p:spTgt spid="9"/>
                                        </p:tgtEl>
                                        <p:attrNameLst>
                                          <p:attrName>ppt_x</p:attrName>
                                          <p:attrName>ppt_y</p:attrName>
                                        </p:attrNameLst>
                                      </p:cBhvr>
                                      <p:rCtr x="5903" y="30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2257 0.00301 L -0.11302 0.00301 " pathEditMode="relative" ptsTypes="AA">
                                      <p:cBhvr>
                                        <p:cTn id="14" dur="5000" fill="hold"/>
                                        <p:tgtEl>
                                          <p:spTgt spid="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66800"/>
          </a:xfrm>
        </p:spPr>
        <p:txBody>
          <a:bodyPr/>
          <a:lstStyle/>
          <a:p>
            <a:r>
              <a:rPr lang="en-US" dirty="0" smtClean="0"/>
              <a:t>Applications</a:t>
            </a:r>
            <a:endParaRPr lang="en-US" dirty="0"/>
          </a:p>
        </p:txBody>
      </p:sp>
      <p:sp>
        <p:nvSpPr>
          <p:cNvPr id="3" name="Content Placeholder 2"/>
          <p:cNvSpPr>
            <a:spLocks noGrp="1"/>
          </p:cNvSpPr>
          <p:nvPr>
            <p:ph idx="1"/>
          </p:nvPr>
        </p:nvSpPr>
        <p:spPr>
          <a:xfrm>
            <a:off x="457200" y="1399456"/>
            <a:ext cx="8229600" cy="5175080"/>
          </a:xfrm>
        </p:spPr>
        <p:txBody>
          <a:bodyPr/>
          <a:lstStyle/>
          <a:p>
            <a:pPr>
              <a:lnSpc>
                <a:spcPct val="150000"/>
              </a:lnSpc>
            </a:pPr>
            <a:r>
              <a:rPr lang="en-US" dirty="0" smtClean="0"/>
              <a:t>Web Searches</a:t>
            </a:r>
          </a:p>
          <a:p>
            <a:pPr>
              <a:lnSpc>
                <a:spcPct val="150000"/>
              </a:lnSpc>
            </a:pPr>
            <a:r>
              <a:rPr lang="en-US" dirty="0" smtClean="0"/>
              <a:t>Detecting Plagiarism</a:t>
            </a:r>
          </a:p>
          <a:p>
            <a:pPr>
              <a:lnSpc>
                <a:spcPct val="150000"/>
              </a:lnSpc>
            </a:pPr>
            <a:r>
              <a:rPr lang="en-US" dirty="0" smtClean="0"/>
              <a:t>Database Queries</a:t>
            </a:r>
          </a:p>
          <a:p>
            <a:pPr>
              <a:lnSpc>
                <a:spcPct val="150000"/>
              </a:lnSpc>
            </a:pPr>
            <a:r>
              <a:rPr lang="en-US" dirty="0" smtClean="0"/>
              <a:t>Lexical analysis</a:t>
            </a:r>
          </a:p>
          <a:p>
            <a:pPr>
              <a:lnSpc>
                <a:spcPct val="150000"/>
              </a:lnSpc>
            </a:pPr>
            <a:r>
              <a:rPr lang="en-US" dirty="0" smtClean="0"/>
              <a:t>Bio Informatics</a:t>
            </a:r>
          </a:p>
          <a:p>
            <a:pPr>
              <a:lnSpc>
                <a:spcPct val="150000"/>
              </a:lnSpc>
            </a:pPr>
            <a:r>
              <a:rPr lang="en-US" dirty="0" smtClean="0"/>
              <a:t>Text Editing</a:t>
            </a:r>
            <a:endParaRPr lang="en-US" dirty="0"/>
          </a:p>
        </p:txBody>
      </p:sp>
    </p:spTree>
    <p:extLst>
      <p:ext uri="{BB962C8B-B14F-4D97-AF65-F5344CB8AC3E}">
        <p14:creationId xmlns:p14="http://schemas.microsoft.com/office/powerpoint/2010/main" val="2557797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t>Levenshtein Distance</a:t>
            </a:r>
          </a:p>
          <a:p>
            <a:pPr>
              <a:lnSpc>
                <a:spcPct val="200000"/>
              </a:lnSpc>
            </a:pPr>
            <a:r>
              <a:rPr lang="en-US" dirty="0" smtClean="0"/>
              <a:t>Boyer Moore Horsepool String matching Algorithm</a:t>
            </a:r>
          </a:p>
          <a:p>
            <a:pPr>
              <a:lnSpc>
                <a:spcPct val="200000"/>
              </a:lnSpc>
            </a:pPr>
            <a:r>
              <a:rPr lang="en-US" dirty="0" smtClean="0">
                <a:solidFill>
                  <a:srgbClr val="FF0000"/>
                </a:solidFill>
              </a:rPr>
              <a:t>Radix Exchange Sort</a:t>
            </a:r>
          </a:p>
          <a:p>
            <a:pPr>
              <a:lnSpc>
                <a:spcPct val="200000"/>
              </a:lnSpc>
            </a:pPr>
            <a:r>
              <a:rPr lang="en-US" dirty="0" smtClean="0"/>
              <a:t>Introsort</a:t>
            </a:r>
          </a:p>
          <a:p>
            <a:pPr>
              <a:lnSpc>
                <a:spcPct val="200000"/>
              </a:lnSpc>
            </a:pPr>
            <a:r>
              <a:rPr lang="en-US" dirty="0" smtClean="0"/>
              <a:t>Randomized Quicksort</a:t>
            </a:r>
          </a:p>
          <a:p>
            <a:pPr>
              <a:lnSpc>
                <a:spcPct val="200000"/>
              </a:lnSpc>
            </a:pPr>
            <a:r>
              <a:rPr lang="en-US" dirty="0"/>
              <a:t>Spatial DBMS</a:t>
            </a:r>
          </a:p>
        </p:txBody>
      </p:sp>
    </p:spTree>
    <p:extLst>
      <p:ext uri="{BB962C8B-B14F-4D97-AF65-F5344CB8AC3E}">
        <p14:creationId xmlns:p14="http://schemas.microsoft.com/office/powerpoint/2010/main" val="677546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66800"/>
          </a:xfrm>
        </p:spPr>
        <p:txBody>
          <a:bodyPr>
            <a:normAutofit/>
          </a:bodyPr>
          <a:lstStyle/>
          <a:p>
            <a:r>
              <a:rPr lang="en-US" dirty="0" smtClean="0"/>
              <a:t>Radix Exchange Sort</a:t>
            </a:r>
            <a:endParaRPr lang="en-US" dirty="0"/>
          </a:p>
        </p:txBody>
      </p:sp>
      <p:sp>
        <p:nvSpPr>
          <p:cNvPr id="3" name="Content Placeholder 2"/>
          <p:cNvSpPr>
            <a:spLocks noGrp="1"/>
          </p:cNvSpPr>
          <p:nvPr>
            <p:ph idx="1"/>
          </p:nvPr>
        </p:nvSpPr>
        <p:spPr>
          <a:xfrm>
            <a:off x="457200" y="1268760"/>
            <a:ext cx="8229600" cy="5305776"/>
          </a:xfrm>
        </p:spPr>
        <p:txBody>
          <a:bodyPr/>
          <a:lstStyle/>
          <a:p>
            <a:pPr>
              <a:lnSpc>
                <a:spcPts val="4300"/>
              </a:lnSpc>
            </a:pPr>
            <a:r>
              <a:rPr lang="en-US" dirty="0" smtClean="0"/>
              <a:t>An integer sorting algorithm that considers the “structure” of the keys</a:t>
            </a:r>
          </a:p>
          <a:p>
            <a:pPr>
              <a:lnSpc>
                <a:spcPts val="4300"/>
              </a:lnSpc>
            </a:pPr>
            <a:r>
              <a:rPr lang="en-US" dirty="0" smtClean="0"/>
              <a:t>Keys are represented using base M. For instance, if M = 2, it is binary, and 4 would be represented as 100, 7 as 111 etc.</a:t>
            </a:r>
          </a:p>
          <a:p>
            <a:pPr>
              <a:lnSpc>
                <a:spcPts val="4300"/>
              </a:lnSpc>
            </a:pPr>
            <a:r>
              <a:rPr lang="en-US" dirty="0" smtClean="0"/>
              <a:t>Sorting is done by comparing bits in the same position. Consider numbers 3 and 2. 3 is 11 and 2 is 10. By comparing RMD, (0&lt;1), we can conclude that 2 comes before 3</a:t>
            </a:r>
            <a:endParaRPr lang="en-US" dirty="0"/>
          </a:p>
        </p:txBody>
      </p:sp>
    </p:spTree>
    <p:extLst>
      <p:ext uri="{BB962C8B-B14F-4D97-AF65-F5344CB8AC3E}">
        <p14:creationId xmlns:p14="http://schemas.microsoft.com/office/powerpoint/2010/main" val="3413172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smtClean="0"/>
              <a:t>Levenshtein Distance</a:t>
            </a:r>
            <a:endParaRPr lang="en-US" dirty="0"/>
          </a:p>
        </p:txBody>
      </p:sp>
      <p:sp>
        <p:nvSpPr>
          <p:cNvPr id="3" name="Content Placeholder 2"/>
          <p:cNvSpPr>
            <a:spLocks noGrp="1"/>
          </p:cNvSpPr>
          <p:nvPr>
            <p:ph idx="1"/>
          </p:nvPr>
        </p:nvSpPr>
        <p:spPr>
          <a:xfrm>
            <a:off x="457200" y="1471464"/>
            <a:ext cx="8363272" cy="4117776"/>
          </a:xfrm>
        </p:spPr>
        <p:txBody>
          <a:bodyPr>
            <a:normAutofit fontScale="92500" lnSpcReduction="10000"/>
          </a:bodyPr>
          <a:lstStyle/>
          <a:p>
            <a:pPr>
              <a:lnSpc>
                <a:spcPct val="150000"/>
              </a:lnSpc>
            </a:pPr>
            <a:r>
              <a:rPr lang="en-US" dirty="0" smtClean="0"/>
              <a:t>A</a:t>
            </a:r>
            <a:r>
              <a:rPr lang="en-US" dirty="0"/>
              <a:t> </a:t>
            </a:r>
            <a:r>
              <a:rPr lang="en-US" dirty="0" smtClean="0"/>
              <a:t>string metric</a:t>
            </a:r>
            <a:r>
              <a:rPr lang="en-US" dirty="0"/>
              <a:t> for measuring the difference between two </a:t>
            </a:r>
            <a:r>
              <a:rPr lang="en-US" dirty="0" smtClean="0"/>
              <a:t>sequences</a:t>
            </a:r>
          </a:p>
          <a:p>
            <a:pPr>
              <a:lnSpc>
                <a:spcPct val="150000"/>
              </a:lnSpc>
            </a:pPr>
            <a:r>
              <a:rPr lang="en-US" dirty="0" smtClean="0"/>
              <a:t>In other words, </a:t>
            </a:r>
            <a:r>
              <a:rPr lang="en-US" dirty="0"/>
              <a:t>the Levenshtein distance between two words is the minimum number of single-character edits (i.e. insertions, deletions or substitutions) required to </a:t>
            </a:r>
            <a:r>
              <a:rPr lang="en-US" dirty="0" smtClean="0"/>
              <a:t>change one </a:t>
            </a:r>
            <a:r>
              <a:rPr lang="en-US" dirty="0"/>
              <a:t>word into the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485" y="5071864"/>
            <a:ext cx="6260363" cy="1584176"/>
          </a:xfrm>
          <a:prstGeom prst="rect">
            <a:avLst/>
          </a:prstGeom>
        </p:spPr>
      </p:pic>
    </p:spTree>
    <p:extLst>
      <p:ext uri="{BB962C8B-B14F-4D97-AF65-F5344CB8AC3E}">
        <p14:creationId xmlns:p14="http://schemas.microsoft.com/office/powerpoint/2010/main" val="14969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66800"/>
          </a:xfrm>
        </p:spPr>
        <p:txBody>
          <a:bodyPr/>
          <a:lstStyle/>
          <a:p>
            <a:r>
              <a:rPr lang="en-US" dirty="0" smtClean="0"/>
              <a:t>Example</a:t>
            </a:r>
            <a:endParaRPr lang="en-US" dirty="0"/>
          </a:p>
        </p:txBody>
      </p:sp>
      <p:sp>
        <p:nvSpPr>
          <p:cNvPr id="4" name="TextBox 3"/>
          <p:cNvSpPr txBox="1"/>
          <p:nvPr/>
        </p:nvSpPr>
        <p:spPr>
          <a:xfrm>
            <a:off x="611560" y="1484784"/>
            <a:ext cx="8424936" cy="523220"/>
          </a:xfrm>
          <a:prstGeom prst="rect">
            <a:avLst/>
          </a:prstGeom>
          <a:noFill/>
        </p:spPr>
        <p:txBody>
          <a:bodyPr wrap="square" rtlCol="0">
            <a:spAutoFit/>
          </a:bodyPr>
          <a:lstStyle/>
          <a:p>
            <a:r>
              <a:rPr lang="en-US" sz="2800" dirty="0" smtClean="0"/>
              <a:t>Sort numbers: </a:t>
            </a:r>
            <a:r>
              <a:rPr lang="en-US" sz="2800" spc="300" dirty="0" smtClean="0"/>
              <a:t>5, 8, 16, 33, 37, 3, 14, 7, 2, 55</a:t>
            </a:r>
            <a:endParaRPr lang="en-US" sz="2800" spc="300" dirty="0"/>
          </a:p>
        </p:txBody>
      </p:sp>
      <p:graphicFrame>
        <p:nvGraphicFramePr>
          <p:cNvPr id="5" name="Table 4"/>
          <p:cNvGraphicFramePr>
            <a:graphicFrameLocks noGrp="1"/>
          </p:cNvGraphicFramePr>
          <p:nvPr>
            <p:extLst>
              <p:ext uri="{D42A27DB-BD31-4B8C-83A1-F6EECF244321}">
                <p14:modId xmlns:p14="http://schemas.microsoft.com/office/powerpoint/2010/main" val="3371385204"/>
              </p:ext>
            </p:extLst>
          </p:nvPr>
        </p:nvGraphicFramePr>
        <p:xfrm>
          <a:off x="323528" y="2581043"/>
          <a:ext cx="1800200" cy="3657600"/>
        </p:xfrm>
        <a:graphic>
          <a:graphicData uri="http://schemas.openxmlformats.org/drawingml/2006/table">
            <a:tbl>
              <a:tblPr bandRow="1">
                <a:tableStyleId>{5C22544A-7EE6-4342-B048-85BDC9FD1C3A}</a:tableStyleId>
              </a:tblPr>
              <a:tblGrid>
                <a:gridCol w="558406"/>
                <a:gridCol w="1241794"/>
              </a:tblGrid>
              <a:tr h="317007">
                <a:tc>
                  <a:txBody>
                    <a:bodyPr/>
                    <a:lstStyle/>
                    <a:p>
                      <a:r>
                        <a:rPr lang="en-US" dirty="0" smtClean="0"/>
                        <a:t>5</a:t>
                      </a:r>
                      <a:endParaRPr lang="en-US" dirty="0"/>
                    </a:p>
                  </a:txBody>
                  <a:tcPr/>
                </a:tc>
                <a:tc>
                  <a:txBody>
                    <a:bodyPr/>
                    <a:lstStyle/>
                    <a:p>
                      <a:r>
                        <a:rPr lang="en-US" dirty="0" smtClean="0"/>
                        <a:t>000101</a:t>
                      </a:r>
                      <a:endParaRPr lang="en-US" dirty="0"/>
                    </a:p>
                  </a:txBody>
                  <a:tcPr/>
                </a:tc>
              </a:tr>
              <a:tr h="317007">
                <a:tc>
                  <a:txBody>
                    <a:bodyPr/>
                    <a:lstStyle/>
                    <a:p>
                      <a:r>
                        <a:rPr lang="en-US" dirty="0" smtClean="0"/>
                        <a:t>8</a:t>
                      </a:r>
                      <a:endParaRPr lang="en-US" dirty="0"/>
                    </a:p>
                  </a:txBody>
                  <a:tcPr/>
                </a:tc>
                <a:tc>
                  <a:txBody>
                    <a:bodyPr/>
                    <a:lstStyle/>
                    <a:p>
                      <a:r>
                        <a:rPr lang="en-US" dirty="0" smtClean="0"/>
                        <a:t>001000</a:t>
                      </a:r>
                      <a:endParaRPr lang="en-US" dirty="0"/>
                    </a:p>
                  </a:txBody>
                  <a:tcPr/>
                </a:tc>
              </a:tr>
              <a:tr h="317007">
                <a:tc>
                  <a:txBody>
                    <a:bodyPr/>
                    <a:lstStyle/>
                    <a:p>
                      <a:r>
                        <a:rPr lang="en-US" dirty="0" smtClean="0"/>
                        <a:t>16</a:t>
                      </a:r>
                      <a:endParaRPr lang="en-US" dirty="0"/>
                    </a:p>
                  </a:txBody>
                  <a:tcPr/>
                </a:tc>
                <a:tc>
                  <a:txBody>
                    <a:bodyPr/>
                    <a:lstStyle/>
                    <a:p>
                      <a:r>
                        <a:rPr lang="en-US" dirty="0" smtClean="0"/>
                        <a:t>010000</a:t>
                      </a:r>
                      <a:endParaRPr lang="en-US" dirty="0"/>
                    </a:p>
                  </a:txBody>
                  <a:tcPr/>
                </a:tc>
              </a:tr>
              <a:tr h="317007">
                <a:tc>
                  <a:txBody>
                    <a:bodyPr/>
                    <a:lstStyle/>
                    <a:p>
                      <a:r>
                        <a:rPr lang="en-US" dirty="0" smtClean="0"/>
                        <a:t>33</a:t>
                      </a:r>
                      <a:endParaRPr lang="en-US" dirty="0"/>
                    </a:p>
                  </a:txBody>
                  <a:tcPr/>
                </a:tc>
                <a:tc>
                  <a:txBody>
                    <a:bodyPr/>
                    <a:lstStyle/>
                    <a:p>
                      <a:r>
                        <a:rPr lang="en-US" dirty="0" smtClean="0"/>
                        <a:t>100001</a:t>
                      </a:r>
                      <a:endParaRPr lang="en-US" dirty="0"/>
                    </a:p>
                  </a:txBody>
                  <a:tcPr/>
                </a:tc>
              </a:tr>
              <a:tr h="317007">
                <a:tc>
                  <a:txBody>
                    <a:bodyPr/>
                    <a:lstStyle/>
                    <a:p>
                      <a:r>
                        <a:rPr lang="en-US" dirty="0" smtClean="0"/>
                        <a:t>37</a:t>
                      </a:r>
                      <a:endParaRPr lang="en-US" dirty="0"/>
                    </a:p>
                  </a:txBody>
                  <a:tcPr/>
                </a:tc>
                <a:tc>
                  <a:txBody>
                    <a:bodyPr/>
                    <a:lstStyle/>
                    <a:p>
                      <a:r>
                        <a:rPr lang="en-US" dirty="0" smtClean="0"/>
                        <a:t>100101</a:t>
                      </a:r>
                      <a:endParaRPr lang="en-US" dirty="0"/>
                    </a:p>
                  </a:txBody>
                  <a:tcPr/>
                </a:tc>
              </a:tr>
              <a:tr h="317007">
                <a:tc>
                  <a:txBody>
                    <a:bodyPr/>
                    <a:lstStyle/>
                    <a:p>
                      <a:r>
                        <a:rPr lang="en-US" dirty="0" smtClean="0"/>
                        <a:t>3</a:t>
                      </a:r>
                      <a:endParaRPr lang="en-US" dirty="0"/>
                    </a:p>
                  </a:txBody>
                  <a:tcPr/>
                </a:tc>
                <a:tc>
                  <a:txBody>
                    <a:bodyPr/>
                    <a:lstStyle/>
                    <a:p>
                      <a:r>
                        <a:rPr lang="en-US" dirty="0" smtClean="0"/>
                        <a:t>000011</a:t>
                      </a:r>
                      <a:endParaRPr lang="en-US" dirty="0"/>
                    </a:p>
                  </a:txBody>
                  <a:tcPr/>
                </a:tc>
              </a:tr>
              <a:tr h="317007">
                <a:tc>
                  <a:txBody>
                    <a:bodyPr/>
                    <a:lstStyle/>
                    <a:p>
                      <a:r>
                        <a:rPr lang="en-US" dirty="0" smtClean="0"/>
                        <a:t>14</a:t>
                      </a:r>
                      <a:endParaRPr lang="en-US" dirty="0"/>
                    </a:p>
                  </a:txBody>
                  <a:tcPr/>
                </a:tc>
                <a:tc>
                  <a:txBody>
                    <a:bodyPr/>
                    <a:lstStyle/>
                    <a:p>
                      <a:r>
                        <a:rPr lang="en-US" dirty="0" smtClean="0"/>
                        <a:t>001110</a:t>
                      </a:r>
                      <a:endParaRPr lang="en-US" dirty="0"/>
                    </a:p>
                  </a:txBody>
                  <a:tcPr/>
                </a:tc>
              </a:tr>
              <a:tr h="317007">
                <a:tc>
                  <a:txBody>
                    <a:bodyPr/>
                    <a:lstStyle/>
                    <a:p>
                      <a:r>
                        <a:rPr lang="en-US" dirty="0" smtClean="0"/>
                        <a:t>7</a:t>
                      </a:r>
                      <a:endParaRPr lang="en-US" dirty="0"/>
                    </a:p>
                  </a:txBody>
                  <a:tcPr/>
                </a:tc>
                <a:tc>
                  <a:txBody>
                    <a:bodyPr/>
                    <a:lstStyle/>
                    <a:p>
                      <a:r>
                        <a:rPr lang="en-US" dirty="0" smtClean="0"/>
                        <a:t>000111</a:t>
                      </a:r>
                      <a:endParaRPr lang="en-US" dirty="0"/>
                    </a:p>
                  </a:txBody>
                  <a:tcPr/>
                </a:tc>
              </a:tr>
              <a:tr h="317007">
                <a:tc>
                  <a:txBody>
                    <a:bodyPr/>
                    <a:lstStyle/>
                    <a:p>
                      <a:r>
                        <a:rPr lang="en-US" dirty="0" smtClean="0"/>
                        <a:t>2</a:t>
                      </a:r>
                      <a:endParaRPr lang="en-US" dirty="0"/>
                    </a:p>
                  </a:txBody>
                  <a:tcPr/>
                </a:tc>
                <a:tc>
                  <a:txBody>
                    <a:bodyPr/>
                    <a:lstStyle/>
                    <a:p>
                      <a:r>
                        <a:rPr lang="en-US" dirty="0" smtClean="0"/>
                        <a:t>000010</a:t>
                      </a:r>
                      <a:endParaRPr lang="en-US" dirty="0"/>
                    </a:p>
                  </a:txBody>
                  <a:tcPr/>
                </a:tc>
              </a:tr>
              <a:tr h="317007">
                <a:tc>
                  <a:txBody>
                    <a:bodyPr/>
                    <a:lstStyle/>
                    <a:p>
                      <a:r>
                        <a:rPr lang="en-US" dirty="0" smtClean="0"/>
                        <a:t>55</a:t>
                      </a:r>
                      <a:endParaRPr lang="en-US" dirty="0"/>
                    </a:p>
                  </a:txBody>
                  <a:tcPr/>
                </a:tc>
                <a:tc>
                  <a:txBody>
                    <a:bodyPr/>
                    <a:lstStyle/>
                    <a:p>
                      <a:r>
                        <a:rPr lang="en-US" dirty="0" smtClean="0"/>
                        <a:t>110111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15711636"/>
              </p:ext>
            </p:extLst>
          </p:nvPr>
        </p:nvGraphicFramePr>
        <p:xfrm>
          <a:off x="2915816" y="2204864"/>
          <a:ext cx="1296144" cy="2560320"/>
        </p:xfrm>
        <a:graphic>
          <a:graphicData uri="http://schemas.openxmlformats.org/drawingml/2006/table">
            <a:tbl>
              <a:tblPr firstCol="1">
                <a:tableStyleId>{93296810-A885-4BE3-A3E7-6D5BEEA58F35}</a:tableStyleId>
              </a:tblPr>
              <a:tblGrid>
                <a:gridCol w="216024"/>
                <a:gridCol w="216024"/>
                <a:gridCol w="216024"/>
                <a:gridCol w="216024"/>
                <a:gridCol w="216024"/>
                <a:gridCol w="216024"/>
              </a:tblGrid>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9466">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39466">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86438430"/>
              </p:ext>
            </p:extLst>
          </p:nvPr>
        </p:nvGraphicFramePr>
        <p:xfrm>
          <a:off x="2915818" y="5413256"/>
          <a:ext cx="1368150" cy="1097280"/>
        </p:xfrm>
        <a:graphic>
          <a:graphicData uri="http://schemas.openxmlformats.org/drawingml/2006/table">
            <a:tbl>
              <a:tblPr firstCol="1">
                <a:tableStyleId>{93296810-A885-4BE3-A3E7-6D5BEEA58F35}</a:tableStyleId>
              </a:tblPr>
              <a:tblGrid>
                <a:gridCol w="228025"/>
                <a:gridCol w="228025"/>
                <a:gridCol w="228025"/>
                <a:gridCol w="228025"/>
                <a:gridCol w="228025"/>
                <a:gridCol w="228025"/>
              </a:tblGrid>
              <a:tr h="33603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36037">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36037">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68636808"/>
              </p:ext>
            </p:extLst>
          </p:nvPr>
        </p:nvGraphicFramePr>
        <p:xfrm>
          <a:off x="5076056" y="2060848"/>
          <a:ext cx="1368150" cy="2225040"/>
        </p:xfrm>
        <a:graphic>
          <a:graphicData uri="http://schemas.openxmlformats.org/drawingml/2006/table">
            <a:tbl>
              <a:tblPr>
                <a:tableStyleId>{93296810-A885-4BE3-A3E7-6D5BEEA58F35}</a:tableStyleId>
              </a:tblPr>
              <a:tblGrid>
                <a:gridCol w="228025"/>
                <a:gridCol w="228025"/>
                <a:gridCol w="228025"/>
                <a:gridCol w="228025"/>
                <a:gridCol w="228025"/>
                <a:gridCol w="228025"/>
              </a:tblGrid>
              <a:tr h="370840">
                <a:tc>
                  <a:txBody>
                    <a:bodyPr/>
                    <a:lstStyle/>
                    <a:p>
                      <a:r>
                        <a:rPr lang="en-US" dirty="0" smtClean="0"/>
                        <a:t>0</a:t>
                      </a:r>
                      <a:endParaRPr lang="en-US" dirty="0"/>
                    </a:p>
                  </a:txBody>
                  <a:tcPr/>
                </a:tc>
                <a:tc>
                  <a:txBody>
                    <a:bodyPr/>
                    <a:lstStyle/>
                    <a:p>
                      <a:r>
                        <a:rPr lang="en-US" baseline="0" dirty="0" smtClean="0">
                          <a:solidFill>
                            <a:schemeClr val="bg1"/>
                          </a:solidFill>
                        </a:rPr>
                        <a:t>0</a:t>
                      </a:r>
                      <a:endParaRPr lang="en-US" baseline="0"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3048031"/>
              </p:ext>
            </p:extLst>
          </p:nvPr>
        </p:nvGraphicFramePr>
        <p:xfrm>
          <a:off x="5076058" y="4509120"/>
          <a:ext cx="1368150" cy="365760"/>
        </p:xfrm>
        <a:graphic>
          <a:graphicData uri="http://schemas.openxmlformats.org/drawingml/2006/table">
            <a:tbl>
              <a:tblPr>
                <a:tableStyleId>{93296810-A885-4BE3-A3E7-6D5BEEA58F35}</a:tableStyleId>
              </a:tblPr>
              <a:tblGrid>
                <a:gridCol w="228025"/>
                <a:gridCol w="228025"/>
                <a:gridCol w="228025"/>
                <a:gridCol w="228025"/>
                <a:gridCol w="228025"/>
                <a:gridCol w="228025"/>
              </a:tblGrid>
              <a:tr h="288032">
                <a:tc>
                  <a:txBody>
                    <a:bodyPr/>
                    <a:lstStyle/>
                    <a:p>
                      <a:r>
                        <a:rPr lang="en-US" dirty="0" smtClean="0"/>
                        <a:t>0</a:t>
                      </a:r>
                      <a:endParaRPr lang="en-US" dirty="0"/>
                    </a:p>
                  </a:txBody>
                  <a:tcPr/>
                </a:tc>
                <a:tc>
                  <a:txBody>
                    <a:bodyPr/>
                    <a:lstStyle/>
                    <a:p>
                      <a:r>
                        <a:rPr lang="en-US" dirty="0" smtClean="0">
                          <a:solidFill>
                            <a:schemeClr val="bg1"/>
                          </a:solidFill>
                        </a:rPr>
                        <a:t>1</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48334320"/>
              </p:ext>
            </p:extLst>
          </p:nvPr>
        </p:nvGraphicFramePr>
        <p:xfrm>
          <a:off x="5076058" y="6165304"/>
          <a:ext cx="1368150" cy="365760"/>
        </p:xfrm>
        <a:graphic>
          <a:graphicData uri="http://schemas.openxmlformats.org/drawingml/2006/table">
            <a:tbl>
              <a:tblPr>
                <a:tableStyleId>{93296810-A885-4BE3-A3E7-6D5BEEA58F35}</a:tableStyleId>
              </a:tblPr>
              <a:tblGrid>
                <a:gridCol w="228025"/>
                <a:gridCol w="228025"/>
                <a:gridCol w="228025"/>
                <a:gridCol w="228025"/>
                <a:gridCol w="228025"/>
                <a:gridCol w="228025"/>
              </a:tblGrid>
              <a:tr h="288032">
                <a:tc>
                  <a:txBody>
                    <a:bodyPr/>
                    <a:lstStyle/>
                    <a:p>
                      <a:r>
                        <a:rPr lang="en-US" dirty="0" smtClean="0"/>
                        <a:t>1</a:t>
                      </a:r>
                      <a:endParaRPr lang="en-US" dirty="0"/>
                    </a:p>
                  </a:txBody>
                  <a:tcPr/>
                </a:tc>
                <a:tc>
                  <a:txBody>
                    <a:bodyPr/>
                    <a:lstStyle/>
                    <a:p>
                      <a:r>
                        <a:rPr lang="en-US" dirty="0" smtClean="0">
                          <a:solidFill>
                            <a:schemeClr val="bg1"/>
                          </a:solidFill>
                        </a:rPr>
                        <a:t>1</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88336457"/>
              </p:ext>
            </p:extLst>
          </p:nvPr>
        </p:nvGraphicFramePr>
        <p:xfrm>
          <a:off x="5076056" y="5157192"/>
          <a:ext cx="1368150" cy="731520"/>
        </p:xfrm>
        <a:graphic>
          <a:graphicData uri="http://schemas.openxmlformats.org/drawingml/2006/table">
            <a:tbl>
              <a:tblPr>
                <a:tableStyleId>{93296810-A885-4BE3-A3E7-6D5BEEA58F35}</a:tableStyleId>
              </a:tblPr>
              <a:tblGrid>
                <a:gridCol w="228025"/>
                <a:gridCol w="228025"/>
                <a:gridCol w="228025"/>
                <a:gridCol w="228025"/>
                <a:gridCol w="228025"/>
                <a:gridCol w="228025"/>
              </a:tblGrid>
              <a:tr h="288032">
                <a:tc>
                  <a:txBody>
                    <a:bodyPr/>
                    <a:lstStyle/>
                    <a:p>
                      <a:r>
                        <a:rPr lang="en-US" dirty="0" smtClean="0"/>
                        <a:t>1</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88032">
                <a:tc>
                  <a:txBody>
                    <a:bodyPr/>
                    <a:lstStyle/>
                    <a:p>
                      <a:r>
                        <a:rPr lang="en-US" dirty="0" smtClean="0"/>
                        <a:t>1</a:t>
                      </a:r>
                      <a:endParaRPr lang="en-US" dirty="0"/>
                    </a:p>
                  </a:txBody>
                  <a:tcPr/>
                </a:tc>
                <a:tc>
                  <a:txBody>
                    <a:bodyPr/>
                    <a:lstStyle/>
                    <a:p>
                      <a:r>
                        <a:rPr lang="en-US" dirty="0" smtClean="0">
                          <a:solidFill>
                            <a:schemeClr val="bg1"/>
                          </a:solidFill>
                        </a:rPr>
                        <a:t>0</a:t>
                      </a:r>
                      <a:endParaRPr lang="en-US" dirty="0">
                        <a:solidFill>
                          <a:schemeClr val="bg1"/>
                        </a:solidFill>
                      </a:endParaRPr>
                    </a:p>
                  </a:txBody>
                  <a:tcPr>
                    <a:solidFill>
                      <a:schemeClr val="accent6"/>
                    </a:solidFill>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bl>
          </a:graphicData>
        </a:graphic>
      </p:graphicFrame>
      <p:cxnSp>
        <p:nvCxnSpPr>
          <p:cNvPr id="14" name="Straight Arrow Connector 13"/>
          <p:cNvCxnSpPr/>
          <p:nvPr/>
        </p:nvCxnSpPr>
        <p:spPr>
          <a:xfrm flipV="1">
            <a:off x="2195736" y="3284984"/>
            <a:ext cx="6480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283968" y="2924944"/>
            <a:ext cx="6480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67744" y="5517232"/>
            <a:ext cx="50405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83968" y="4293096"/>
            <a:ext cx="50405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55976" y="6021288"/>
            <a:ext cx="50405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355976" y="5445224"/>
            <a:ext cx="6480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3583735698"/>
              </p:ext>
            </p:extLst>
          </p:nvPr>
        </p:nvGraphicFramePr>
        <p:xfrm>
          <a:off x="7236296" y="2428712"/>
          <a:ext cx="1800200" cy="3657600"/>
        </p:xfrm>
        <a:graphic>
          <a:graphicData uri="http://schemas.openxmlformats.org/drawingml/2006/table">
            <a:tbl>
              <a:tblPr bandRow="1">
                <a:tableStyleId>{5C22544A-7EE6-4342-B048-85BDC9FD1C3A}</a:tableStyleId>
              </a:tblPr>
              <a:tblGrid>
                <a:gridCol w="558406"/>
                <a:gridCol w="1241794"/>
              </a:tblGrid>
              <a:tr h="317007">
                <a:tc>
                  <a:txBody>
                    <a:bodyPr/>
                    <a:lstStyle/>
                    <a:p>
                      <a:r>
                        <a:rPr lang="en-US" dirty="0" smtClean="0"/>
                        <a:t>2</a:t>
                      </a:r>
                      <a:endParaRPr lang="en-US" dirty="0"/>
                    </a:p>
                  </a:txBody>
                  <a:tcPr/>
                </a:tc>
                <a:tc>
                  <a:txBody>
                    <a:bodyPr/>
                    <a:lstStyle/>
                    <a:p>
                      <a:r>
                        <a:rPr lang="en-US" dirty="0" smtClean="0"/>
                        <a:t>000010</a:t>
                      </a:r>
                      <a:endParaRPr lang="en-US" dirty="0"/>
                    </a:p>
                  </a:txBody>
                  <a:tcPr/>
                </a:tc>
              </a:tr>
              <a:tr h="317007">
                <a:tc>
                  <a:txBody>
                    <a:bodyPr/>
                    <a:lstStyle/>
                    <a:p>
                      <a:r>
                        <a:rPr lang="en-US" dirty="0" smtClean="0"/>
                        <a:t>3</a:t>
                      </a:r>
                      <a:endParaRPr lang="en-US" dirty="0"/>
                    </a:p>
                  </a:txBody>
                  <a:tcPr/>
                </a:tc>
                <a:tc>
                  <a:txBody>
                    <a:bodyPr/>
                    <a:lstStyle/>
                    <a:p>
                      <a:r>
                        <a:rPr lang="en-US" dirty="0" smtClean="0"/>
                        <a:t>000011</a:t>
                      </a:r>
                      <a:endParaRPr lang="en-US" dirty="0"/>
                    </a:p>
                  </a:txBody>
                  <a:tcPr/>
                </a:tc>
              </a:tr>
              <a:tr h="317007">
                <a:tc>
                  <a:txBody>
                    <a:bodyPr/>
                    <a:lstStyle/>
                    <a:p>
                      <a:r>
                        <a:rPr lang="en-US" dirty="0" smtClean="0"/>
                        <a:t>5</a:t>
                      </a:r>
                      <a:endParaRPr lang="en-US" dirty="0"/>
                    </a:p>
                  </a:txBody>
                  <a:tcPr/>
                </a:tc>
                <a:tc>
                  <a:txBody>
                    <a:bodyPr/>
                    <a:lstStyle/>
                    <a:p>
                      <a:r>
                        <a:rPr lang="en-US" dirty="0" smtClean="0"/>
                        <a:t>000101</a:t>
                      </a:r>
                      <a:endParaRPr lang="en-US" dirty="0"/>
                    </a:p>
                  </a:txBody>
                  <a:tcPr/>
                </a:tc>
              </a:tr>
              <a:tr h="317007">
                <a:tc>
                  <a:txBody>
                    <a:bodyPr/>
                    <a:lstStyle/>
                    <a:p>
                      <a:r>
                        <a:rPr lang="en-US" dirty="0" smtClean="0"/>
                        <a:t>7</a:t>
                      </a:r>
                      <a:endParaRPr lang="en-US" dirty="0"/>
                    </a:p>
                  </a:txBody>
                  <a:tcPr/>
                </a:tc>
                <a:tc>
                  <a:txBody>
                    <a:bodyPr/>
                    <a:lstStyle/>
                    <a:p>
                      <a:r>
                        <a:rPr lang="en-US" dirty="0" smtClean="0"/>
                        <a:t>000111</a:t>
                      </a:r>
                      <a:endParaRPr lang="en-US" dirty="0"/>
                    </a:p>
                  </a:txBody>
                  <a:tcPr/>
                </a:tc>
              </a:tr>
              <a:tr h="317007">
                <a:tc>
                  <a:txBody>
                    <a:bodyPr/>
                    <a:lstStyle/>
                    <a:p>
                      <a:r>
                        <a:rPr lang="en-US" dirty="0" smtClean="0"/>
                        <a:t>8</a:t>
                      </a:r>
                      <a:endParaRPr lang="en-US" dirty="0"/>
                    </a:p>
                  </a:txBody>
                  <a:tcPr/>
                </a:tc>
                <a:tc>
                  <a:txBody>
                    <a:bodyPr/>
                    <a:lstStyle/>
                    <a:p>
                      <a:r>
                        <a:rPr lang="en-US" dirty="0" smtClean="0"/>
                        <a:t>001000</a:t>
                      </a:r>
                      <a:endParaRPr lang="en-US" dirty="0"/>
                    </a:p>
                  </a:txBody>
                  <a:tcPr/>
                </a:tc>
              </a:tr>
              <a:tr h="317007">
                <a:tc>
                  <a:txBody>
                    <a:bodyPr/>
                    <a:lstStyle/>
                    <a:p>
                      <a:r>
                        <a:rPr lang="en-US" dirty="0" smtClean="0"/>
                        <a:t>14</a:t>
                      </a:r>
                      <a:endParaRPr lang="en-US" dirty="0"/>
                    </a:p>
                  </a:txBody>
                  <a:tcPr/>
                </a:tc>
                <a:tc>
                  <a:txBody>
                    <a:bodyPr/>
                    <a:lstStyle/>
                    <a:p>
                      <a:r>
                        <a:rPr lang="en-US" dirty="0" smtClean="0"/>
                        <a:t>001110</a:t>
                      </a:r>
                      <a:endParaRPr lang="en-US" dirty="0"/>
                    </a:p>
                  </a:txBody>
                  <a:tcPr/>
                </a:tc>
              </a:tr>
              <a:tr h="317007">
                <a:tc>
                  <a:txBody>
                    <a:bodyPr/>
                    <a:lstStyle/>
                    <a:p>
                      <a:r>
                        <a:rPr lang="en-US" dirty="0" smtClean="0"/>
                        <a:t>16</a:t>
                      </a:r>
                      <a:endParaRPr lang="en-US" dirty="0"/>
                    </a:p>
                  </a:txBody>
                  <a:tcPr/>
                </a:tc>
                <a:tc>
                  <a:txBody>
                    <a:bodyPr/>
                    <a:lstStyle/>
                    <a:p>
                      <a:r>
                        <a:rPr lang="en-US" dirty="0" smtClean="0"/>
                        <a:t>001110</a:t>
                      </a:r>
                      <a:endParaRPr lang="en-US" dirty="0"/>
                    </a:p>
                  </a:txBody>
                  <a:tcPr/>
                </a:tc>
              </a:tr>
              <a:tr h="317007">
                <a:tc>
                  <a:txBody>
                    <a:bodyPr/>
                    <a:lstStyle/>
                    <a:p>
                      <a:r>
                        <a:rPr lang="en-US" dirty="0" smtClean="0"/>
                        <a:t>33</a:t>
                      </a:r>
                      <a:endParaRPr lang="en-US" dirty="0"/>
                    </a:p>
                  </a:txBody>
                  <a:tcPr/>
                </a:tc>
                <a:tc>
                  <a:txBody>
                    <a:bodyPr/>
                    <a:lstStyle/>
                    <a:p>
                      <a:r>
                        <a:rPr lang="en-US" dirty="0" smtClean="0"/>
                        <a:t>100001</a:t>
                      </a:r>
                      <a:endParaRPr lang="en-US" dirty="0"/>
                    </a:p>
                  </a:txBody>
                  <a:tcPr/>
                </a:tc>
              </a:tr>
              <a:tr h="317007">
                <a:tc>
                  <a:txBody>
                    <a:bodyPr/>
                    <a:lstStyle/>
                    <a:p>
                      <a:r>
                        <a:rPr lang="en-US" dirty="0" smtClean="0"/>
                        <a:t>37</a:t>
                      </a:r>
                      <a:endParaRPr lang="en-US" dirty="0"/>
                    </a:p>
                  </a:txBody>
                  <a:tcPr/>
                </a:tc>
                <a:tc>
                  <a:txBody>
                    <a:bodyPr/>
                    <a:lstStyle/>
                    <a:p>
                      <a:r>
                        <a:rPr lang="en-US" dirty="0" smtClean="0"/>
                        <a:t>100101</a:t>
                      </a:r>
                      <a:endParaRPr lang="en-US" dirty="0"/>
                    </a:p>
                  </a:txBody>
                  <a:tcPr/>
                </a:tc>
              </a:tr>
              <a:tr h="317007">
                <a:tc>
                  <a:txBody>
                    <a:bodyPr/>
                    <a:lstStyle/>
                    <a:p>
                      <a:r>
                        <a:rPr lang="en-US" dirty="0" smtClean="0"/>
                        <a:t>55</a:t>
                      </a:r>
                      <a:endParaRPr lang="en-US" dirty="0"/>
                    </a:p>
                  </a:txBody>
                  <a:tcPr/>
                </a:tc>
                <a:tc>
                  <a:txBody>
                    <a:bodyPr/>
                    <a:lstStyle/>
                    <a:p>
                      <a:r>
                        <a:rPr lang="en-US" dirty="0" smtClean="0"/>
                        <a:t>110111</a:t>
                      </a:r>
                      <a:endParaRPr lang="en-US" dirty="0"/>
                    </a:p>
                  </a:txBody>
                  <a:tcPr/>
                </a:tc>
              </a:tr>
            </a:tbl>
          </a:graphicData>
        </a:graphic>
      </p:graphicFrame>
      <p:sp>
        <p:nvSpPr>
          <p:cNvPr id="22" name="TextBox 21"/>
          <p:cNvSpPr txBox="1"/>
          <p:nvPr/>
        </p:nvSpPr>
        <p:spPr>
          <a:xfrm>
            <a:off x="6513021" y="3861048"/>
            <a:ext cx="723275" cy="523220"/>
          </a:xfrm>
          <a:prstGeom prst="rect">
            <a:avLst/>
          </a:prstGeom>
          <a:noFill/>
        </p:spPr>
        <p:txBody>
          <a:bodyPr wrap="none" rtlCol="0">
            <a:spAutoFit/>
          </a:bodyPr>
          <a:lstStyle/>
          <a:p>
            <a:r>
              <a:rPr lang="en-US" sz="2800" b="1" dirty="0" smtClean="0"/>
              <a:t>. . .</a:t>
            </a:r>
            <a:endParaRPr lang="en-US" sz="2800" b="1" dirty="0"/>
          </a:p>
        </p:txBody>
      </p:sp>
    </p:spTree>
    <p:extLst>
      <p:ext uri="{BB962C8B-B14F-4D97-AF65-F5344CB8AC3E}">
        <p14:creationId xmlns:p14="http://schemas.microsoft.com/office/powerpoint/2010/main" val="175510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04" y="548680"/>
            <a:ext cx="8229600" cy="1066800"/>
          </a:xfrm>
        </p:spPr>
        <p:txBody>
          <a:bodyPr/>
          <a:lstStyle/>
          <a:p>
            <a:r>
              <a:rPr lang="en-US" dirty="0" smtClean="0"/>
              <a:t>Some Observations…</a:t>
            </a:r>
            <a:endParaRPr lang="en-US" dirty="0"/>
          </a:p>
        </p:txBody>
      </p:sp>
      <p:sp>
        <p:nvSpPr>
          <p:cNvPr id="3" name="Content Placeholder 2"/>
          <p:cNvSpPr>
            <a:spLocks noGrp="1"/>
          </p:cNvSpPr>
          <p:nvPr>
            <p:ph idx="1"/>
          </p:nvPr>
        </p:nvSpPr>
        <p:spPr>
          <a:xfrm>
            <a:off x="457200" y="1484784"/>
            <a:ext cx="8229600" cy="4945736"/>
          </a:xfrm>
        </p:spPr>
        <p:txBody>
          <a:bodyPr/>
          <a:lstStyle/>
          <a:p>
            <a:pPr>
              <a:lnSpc>
                <a:spcPct val="150000"/>
              </a:lnSpc>
            </a:pPr>
            <a:r>
              <a:rPr lang="en-US" dirty="0" smtClean="0"/>
              <a:t>As we can see, the algorithm can be implemented using recursion</a:t>
            </a:r>
          </a:p>
          <a:p>
            <a:pPr>
              <a:lnSpc>
                <a:spcPct val="150000"/>
              </a:lnSpc>
            </a:pPr>
            <a:r>
              <a:rPr lang="en-US" dirty="0" smtClean="0"/>
              <a:t>Also, the partitioning can be done using the same logic used to implement quicksort</a:t>
            </a:r>
          </a:p>
          <a:p>
            <a:pPr>
              <a:lnSpc>
                <a:spcPct val="150000"/>
              </a:lnSpc>
            </a:pPr>
            <a:r>
              <a:rPr lang="en-US" dirty="0" smtClean="0"/>
              <a:t>Time to sort n b-bit numbers would be O(bn).</a:t>
            </a:r>
          </a:p>
          <a:p>
            <a:pPr lvl="1">
              <a:lnSpc>
                <a:spcPct val="150000"/>
              </a:lnSpc>
            </a:pPr>
            <a:r>
              <a:rPr lang="en-US" dirty="0" smtClean="0"/>
              <a:t>i.e.; T(n, b) = T(i, b-1) + T(n-i,b-1) + n which will hold true when T(n, b)=bn</a:t>
            </a:r>
          </a:p>
        </p:txBody>
      </p:sp>
    </p:spTree>
    <p:extLst>
      <p:ext uri="{BB962C8B-B14F-4D97-AF65-F5344CB8AC3E}">
        <p14:creationId xmlns:p14="http://schemas.microsoft.com/office/powerpoint/2010/main" val="23647618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066800"/>
          </a:xfrm>
        </p:spPr>
        <p:txBody>
          <a:bodyPr/>
          <a:lstStyle/>
          <a:p>
            <a:r>
              <a:rPr lang="en-US" dirty="0" smtClean="0"/>
              <a:t>How partitioning works!</a:t>
            </a:r>
            <a:endParaRPr lang="en-US" dirty="0"/>
          </a:p>
        </p:txBody>
      </p:sp>
      <p:sp>
        <p:nvSpPr>
          <p:cNvPr id="3" name="Content Placeholder 2"/>
          <p:cNvSpPr>
            <a:spLocks noGrp="1"/>
          </p:cNvSpPr>
          <p:nvPr>
            <p:ph idx="1"/>
          </p:nvPr>
        </p:nvSpPr>
        <p:spPr>
          <a:xfrm>
            <a:off x="457200" y="1471464"/>
            <a:ext cx="8229600" cy="3037656"/>
          </a:xfrm>
        </p:spPr>
        <p:txBody>
          <a:bodyPr>
            <a:normAutofit lnSpcReduction="10000"/>
          </a:bodyPr>
          <a:lstStyle/>
          <a:p>
            <a:r>
              <a:rPr lang="en-US" dirty="0" smtClean="0"/>
              <a:t>Pseudo code:</a:t>
            </a:r>
          </a:p>
          <a:p>
            <a:pPr lvl="1"/>
            <a:r>
              <a:rPr lang="en-US" dirty="0" smtClean="0"/>
              <a:t>Do</a:t>
            </a:r>
          </a:p>
          <a:p>
            <a:pPr lvl="2"/>
            <a:r>
              <a:rPr lang="en-US" dirty="0" smtClean="0"/>
              <a:t>Scan from top till you encounter key starting with 1 (using i)</a:t>
            </a:r>
          </a:p>
          <a:p>
            <a:pPr lvl="2"/>
            <a:r>
              <a:rPr lang="en-US" dirty="0"/>
              <a:t>Scan from </a:t>
            </a:r>
            <a:r>
              <a:rPr lang="en-US" dirty="0" smtClean="0"/>
              <a:t>bottom </a:t>
            </a:r>
            <a:r>
              <a:rPr lang="en-US" dirty="0"/>
              <a:t>till you encounter key starting with </a:t>
            </a:r>
            <a:r>
              <a:rPr lang="en-US" dirty="0" smtClean="0"/>
              <a:t>0 (using j)</a:t>
            </a:r>
          </a:p>
          <a:p>
            <a:pPr lvl="2"/>
            <a:r>
              <a:rPr lang="en-US" dirty="0" smtClean="0"/>
              <a:t>Exchange keys</a:t>
            </a:r>
          </a:p>
          <a:p>
            <a:pPr lvl="1"/>
            <a:r>
              <a:rPr lang="en-US" dirty="0" smtClean="0"/>
              <a:t>Until i &gt; j</a:t>
            </a:r>
          </a:p>
          <a:p>
            <a:endParaRPr lang="en-US" dirty="0"/>
          </a:p>
          <a:p>
            <a:pPr lvl="2"/>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97523422"/>
              </p:ext>
            </p:extLst>
          </p:nvPr>
        </p:nvGraphicFramePr>
        <p:xfrm>
          <a:off x="485619" y="4568744"/>
          <a:ext cx="1278069" cy="2194560"/>
        </p:xfrm>
        <a:graphic>
          <a:graphicData uri="http://schemas.openxmlformats.org/drawingml/2006/table">
            <a:tbl>
              <a:tblPr firstCol="1">
                <a:tableStyleId>{5C22544A-7EE6-4342-B048-85BDC9FD1C3A}</a:tableStyleId>
              </a:tblPr>
              <a:tblGrid>
                <a:gridCol w="271827"/>
                <a:gridCol w="1006242"/>
              </a:tblGrid>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0</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0</a:t>
                      </a:r>
                      <a:endParaRPr lang="en-US" dirty="0"/>
                    </a:p>
                  </a:txBody>
                  <a:tcPr/>
                </a:tc>
                <a:tc>
                  <a:txBody>
                    <a:bodyPr/>
                    <a:lstStyle/>
                    <a:p>
                      <a:endParaRPr lang="en-US" dirty="0"/>
                    </a:p>
                  </a:txBody>
                  <a:tcPr/>
                </a:tc>
              </a:tr>
            </a:tbl>
          </a:graphicData>
        </a:graphic>
      </p:graphicFrame>
      <p:cxnSp>
        <p:nvCxnSpPr>
          <p:cNvPr id="6" name="Straight Arrow Connector 5"/>
          <p:cNvCxnSpPr/>
          <p:nvPr/>
        </p:nvCxnSpPr>
        <p:spPr>
          <a:xfrm>
            <a:off x="0" y="4797152"/>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0" y="6597352"/>
            <a:ext cx="45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823545778"/>
              </p:ext>
            </p:extLst>
          </p:nvPr>
        </p:nvGraphicFramePr>
        <p:xfrm>
          <a:off x="2699792" y="4509120"/>
          <a:ext cx="1278069" cy="2194560"/>
        </p:xfrm>
        <a:graphic>
          <a:graphicData uri="http://schemas.openxmlformats.org/drawingml/2006/table">
            <a:tbl>
              <a:tblPr firstCol="1">
                <a:tableStyleId>{5C22544A-7EE6-4342-B048-85BDC9FD1C3A}</a:tableStyleId>
              </a:tblPr>
              <a:tblGrid>
                <a:gridCol w="271827"/>
                <a:gridCol w="1006242"/>
              </a:tblGrid>
              <a:tr h="339693">
                <a:tc>
                  <a:txBody>
                    <a:bodyPr/>
                    <a:lstStyle/>
                    <a:p>
                      <a:r>
                        <a:rPr lang="en-US" dirty="0" smtClean="0"/>
                        <a:t>0</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0</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62255313"/>
              </p:ext>
            </p:extLst>
          </p:nvPr>
        </p:nvGraphicFramePr>
        <p:xfrm>
          <a:off x="4932040" y="4509120"/>
          <a:ext cx="1278069" cy="2194560"/>
        </p:xfrm>
        <a:graphic>
          <a:graphicData uri="http://schemas.openxmlformats.org/drawingml/2006/table">
            <a:tbl>
              <a:tblPr firstCol="1">
                <a:tableStyleId>{5C22544A-7EE6-4342-B048-85BDC9FD1C3A}</a:tableStyleId>
              </a:tblPr>
              <a:tblGrid>
                <a:gridCol w="271827"/>
                <a:gridCol w="1006242"/>
              </a:tblGrid>
              <a:tr h="339693">
                <a:tc>
                  <a:txBody>
                    <a:bodyPr/>
                    <a:lstStyle/>
                    <a:p>
                      <a:r>
                        <a:rPr lang="en-US" dirty="0" smtClean="0"/>
                        <a:t>0</a:t>
                      </a:r>
                      <a:endParaRPr lang="en-US" dirty="0"/>
                    </a:p>
                  </a:txBody>
                  <a:tcPr/>
                </a:tc>
                <a:tc>
                  <a:txBody>
                    <a:bodyPr/>
                    <a:lstStyle/>
                    <a:p>
                      <a:endParaRPr lang="en-US" dirty="0"/>
                    </a:p>
                  </a:txBody>
                  <a:tcPr/>
                </a:tc>
              </a:tr>
              <a:tr h="339693">
                <a:tc>
                  <a:txBody>
                    <a:bodyPr/>
                    <a:lstStyle/>
                    <a:p>
                      <a:r>
                        <a:rPr lang="en-US" dirty="0" smtClean="0"/>
                        <a:t>0</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r h="339693">
                <a:tc>
                  <a:txBody>
                    <a:bodyPr/>
                    <a:lstStyle/>
                    <a:p>
                      <a:r>
                        <a:rPr lang="en-US" dirty="0" smtClean="0"/>
                        <a:t>1</a:t>
                      </a:r>
                      <a:endParaRPr lang="en-US" dirty="0"/>
                    </a:p>
                  </a:txBody>
                  <a:tcPr/>
                </a:tc>
                <a:tc>
                  <a:txBody>
                    <a:bodyPr/>
                    <a:lstStyle/>
                    <a:p>
                      <a:endParaRPr lang="en-US" dirty="0"/>
                    </a:p>
                  </a:txBody>
                  <a:tcPr/>
                </a:tc>
              </a:tr>
            </a:tbl>
          </a:graphicData>
        </a:graphic>
      </p:graphicFrame>
      <p:cxnSp>
        <p:nvCxnSpPr>
          <p:cNvPr id="11" name="Straight Arrow Connector 10"/>
          <p:cNvCxnSpPr/>
          <p:nvPr/>
        </p:nvCxnSpPr>
        <p:spPr>
          <a:xfrm flipV="1">
            <a:off x="1835696" y="4797152"/>
            <a:ext cx="792088" cy="18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35696" y="4797152"/>
            <a:ext cx="792088"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95736" y="508518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95736" y="6597352"/>
            <a:ext cx="432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67944" y="5085184"/>
            <a:ext cx="79208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95936" y="5085184"/>
            <a:ext cx="79208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27984" y="544522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27984" y="5085184"/>
            <a:ext cx="43204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72200" y="5100028"/>
            <a:ext cx="2622834" cy="400110"/>
          </a:xfrm>
          <a:prstGeom prst="rect">
            <a:avLst/>
          </a:prstGeom>
          <a:noFill/>
        </p:spPr>
        <p:txBody>
          <a:bodyPr wrap="none" rtlCol="0">
            <a:spAutoFit/>
          </a:bodyPr>
          <a:lstStyle/>
          <a:p>
            <a:r>
              <a:rPr lang="en-US" sz="2000" dirty="0">
                <a:solidFill>
                  <a:srgbClr val="FF0000"/>
                </a:solidFill>
              </a:rPr>
              <a:t>i</a:t>
            </a:r>
            <a:r>
              <a:rPr lang="en-US" sz="2000" dirty="0" smtClean="0">
                <a:solidFill>
                  <a:srgbClr val="FF0000"/>
                </a:solidFill>
              </a:rPr>
              <a:t> &gt; j, so stop and split</a:t>
            </a:r>
            <a:endParaRPr lang="en-US" sz="2000" dirty="0">
              <a:solidFill>
                <a:srgbClr val="FF0000"/>
              </a:solidFill>
            </a:endParaRPr>
          </a:p>
        </p:txBody>
      </p:sp>
    </p:spTree>
    <p:extLst>
      <p:ext uri="{BB962C8B-B14F-4D97-AF65-F5344CB8AC3E}">
        <p14:creationId xmlns:p14="http://schemas.microsoft.com/office/powerpoint/2010/main" val="158855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3"/>
                                        </p:tgtEl>
                                        <p:attrNameLst>
                                          <p:attrName>ppt_x</p:attrName>
                                        </p:attrNameLst>
                                      </p:cBhvr>
                                      <p:tavLst>
                                        <p:tav tm="0">
                                          <p:val>
                                            <p:strVal val="ppt_x"/>
                                          </p:val>
                                        </p:tav>
                                        <p:tav tm="100000">
                                          <p:val>
                                            <p:strVal val="ppt_x"/>
                                          </p:val>
                                        </p:tav>
                                      </p:tavLst>
                                    </p:anim>
                                    <p:anim calcmode="lin" valueType="num">
                                      <p:cBhvr additive="base">
                                        <p:cTn id="31" dur="500"/>
                                        <p:tgtEl>
                                          <p:spTgt spid="13"/>
                                        </p:tgtEl>
                                        <p:attrNameLst>
                                          <p:attrName>ppt_y</p:attrName>
                                        </p:attrNameLst>
                                      </p:cBhvr>
                                      <p:tavLst>
                                        <p:tav tm="0">
                                          <p:val>
                                            <p:strVal val="ppt_y"/>
                                          </p:val>
                                        </p:tav>
                                        <p:tav tm="100000">
                                          <p:val>
                                            <p:strVal val="1+ppt_h/2"/>
                                          </p:val>
                                        </p:tav>
                                      </p:tavLst>
                                    </p:anim>
                                    <p:set>
                                      <p:cBhvr>
                                        <p:cTn id="32" dur="1" fill="hold">
                                          <p:stCondLst>
                                            <p:cond delay="499"/>
                                          </p:stCondLst>
                                        </p:cTn>
                                        <p:tgtEl>
                                          <p:spTgt spid="13"/>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11"/>
                                        </p:tgtEl>
                                        <p:attrNameLst>
                                          <p:attrName>ppt_x</p:attrName>
                                        </p:attrNameLst>
                                      </p:cBhvr>
                                      <p:tavLst>
                                        <p:tav tm="0">
                                          <p:val>
                                            <p:strVal val="ppt_x"/>
                                          </p:val>
                                        </p:tav>
                                        <p:tav tm="100000">
                                          <p:val>
                                            <p:strVal val="ppt_x"/>
                                          </p:val>
                                        </p:tav>
                                      </p:tavLst>
                                    </p:anim>
                                    <p:anim calcmode="lin" valueType="num">
                                      <p:cBhvr additive="base">
                                        <p:cTn id="35" dur="500"/>
                                        <p:tgtEl>
                                          <p:spTgt spid="11"/>
                                        </p:tgtEl>
                                        <p:attrNameLst>
                                          <p:attrName>ppt_y</p:attrName>
                                        </p:attrNameLst>
                                      </p:cBhvr>
                                      <p:tavLst>
                                        <p:tav tm="0">
                                          <p:val>
                                            <p:strVal val="ppt_y"/>
                                          </p:val>
                                        </p:tav>
                                        <p:tav tm="100000">
                                          <p:val>
                                            <p:strVal val="1+ppt_h/2"/>
                                          </p:val>
                                        </p:tav>
                                      </p:tavLst>
                                    </p:anim>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4.72222E-6 2.96296E-6 L 4.72222E-6 -0.17848 " pathEditMode="relative" rAng="0" ptsTypes="AA">
                                      <p:cBhvr>
                                        <p:cTn id="56" dur="2000" fill="hold"/>
                                        <p:tgtEl>
                                          <p:spTgt spid="18"/>
                                        </p:tgtEl>
                                        <p:attrNameLst>
                                          <p:attrName>ppt_x</p:attrName>
                                          <p:attrName>ppt_y</p:attrName>
                                        </p:attrNameLst>
                                      </p:cBhvr>
                                      <p:rCtr x="0" y="-8935"/>
                                    </p:animMotion>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15"/>
                                        </p:tgtEl>
                                      </p:cBhvr>
                                    </p:animEffect>
                                    <p:set>
                                      <p:cBhvr>
                                        <p:cTn id="61" dur="1" fill="hold">
                                          <p:stCondLst>
                                            <p:cond delay="499"/>
                                          </p:stCondLst>
                                        </p:cTn>
                                        <p:tgtEl>
                                          <p:spTgt spid="1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8"/>
                                        </p:tgtEl>
                                      </p:cBhvr>
                                    </p:animEffect>
                                    <p:set>
                                      <p:cBhvr>
                                        <p:cTn id="64" dur="1" fill="hold">
                                          <p:stCondLst>
                                            <p:cond delay="499"/>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2"/>
                                        </p:tgtEl>
                                      </p:cBhvr>
                                    </p:animEffect>
                                    <p:set>
                                      <p:cBhvr>
                                        <p:cTn id="83" dur="1" fill="hold">
                                          <p:stCondLst>
                                            <p:cond delay="499"/>
                                          </p:stCondLst>
                                        </p:cTn>
                                        <p:tgtEl>
                                          <p:spTgt spid="2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barn(inVertical)">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t>Levenshtein Distance</a:t>
            </a:r>
          </a:p>
          <a:p>
            <a:pPr>
              <a:lnSpc>
                <a:spcPct val="200000"/>
              </a:lnSpc>
            </a:pPr>
            <a:r>
              <a:rPr lang="en-US" dirty="0" smtClean="0"/>
              <a:t>Boyer Moore Horsepool String matching Algorithm</a:t>
            </a:r>
          </a:p>
          <a:p>
            <a:pPr>
              <a:lnSpc>
                <a:spcPct val="200000"/>
              </a:lnSpc>
            </a:pPr>
            <a:r>
              <a:rPr lang="en-US" dirty="0" smtClean="0"/>
              <a:t>Radix Exchange Sort</a:t>
            </a:r>
          </a:p>
          <a:p>
            <a:pPr>
              <a:lnSpc>
                <a:spcPct val="200000"/>
              </a:lnSpc>
            </a:pPr>
            <a:r>
              <a:rPr lang="en-US" dirty="0" smtClean="0">
                <a:solidFill>
                  <a:srgbClr val="FF0000"/>
                </a:solidFill>
              </a:rPr>
              <a:t>Introsort</a:t>
            </a:r>
          </a:p>
          <a:p>
            <a:pPr>
              <a:lnSpc>
                <a:spcPct val="200000"/>
              </a:lnSpc>
            </a:pPr>
            <a:r>
              <a:rPr lang="en-US" dirty="0" smtClean="0"/>
              <a:t>Randomized Quicksort</a:t>
            </a:r>
          </a:p>
          <a:p>
            <a:pPr>
              <a:lnSpc>
                <a:spcPct val="200000"/>
              </a:lnSpc>
            </a:pPr>
            <a:r>
              <a:rPr lang="en-US" dirty="0"/>
              <a:t>Spatial DBMS</a:t>
            </a:r>
          </a:p>
        </p:txBody>
      </p:sp>
    </p:spTree>
    <p:extLst>
      <p:ext uri="{BB962C8B-B14F-4D97-AF65-F5344CB8AC3E}">
        <p14:creationId xmlns:p14="http://schemas.microsoft.com/office/powerpoint/2010/main" val="42515488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404664"/>
            <a:ext cx="8229600" cy="1066800"/>
          </a:xfrm>
        </p:spPr>
        <p:txBody>
          <a:bodyPr/>
          <a:lstStyle/>
          <a:p>
            <a:r>
              <a:rPr lang="en-US" dirty="0" smtClean="0"/>
              <a:t>Introsort </a:t>
            </a:r>
            <a:endParaRPr lang="en-IN" dirty="0"/>
          </a:p>
        </p:txBody>
      </p:sp>
      <p:sp>
        <p:nvSpPr>
          <p:cNvPr id="3" name="Content Placeholder 2"/>
          <p:cNvSpPr>
            <a:spLocks noGrp="1"/>
          </p:cNvSpPr>
          <p:nvPr>
            <p:ph idx="1"/>
          </p:nvPr>
        </p:nvSpPr>
        <p:spPr>
          <a:xfrm>
            <a:off x="457200" y="1471464"/>
            <a:ext cx="8507288" cy="5103072"/>
          </a:xfrm>
        </p:spPr>
        <p:txBody>
          <a:bodyPr/>
          <a:lstStyle/>
          <a:p>
            <a:pPr>
              <a:lnSpc>
                <a:spcPct val="150000"/>
              </a:lnSpc>
            </a:pPr>
            <a:r>
              <a:rPr lang="en-US" dirty="0" smtClean="0"/>
              <a:t>Also called as Introspective sort</a:t>
            </a:r>
          </a:p>
          <a:p>
            <a:pPr>
              <a:lnSpc>
                <a:spcPct val="150000"/>
              </a:lnSpc>
            </a:pPr>
            <a:r>
              <a:rPr lang="en-US" dirty="0" smtClean="0"/>
              <a:t>A hybrid sorting algorithm that provides fast average case scenario and relatively better worst case scenario.</a:t>
            </a:r>
          </a:p>
          <a:p>
            <a:pPr>
              <a:lnSpc>
                <a:spcPct val="150000"/>
              </a:lnSpc>
            </a:pPr>
            <a:r>
              <a:rPr lang="en-US" dirty="0"/>
              <a:t>It begins with </a:t>
            </a:r>
            <a:r>
              <a:rPr lang="en-US" dirty="0" smtClean="0"/>
              <a:t>quicksort</a:t>
            </a:r>
            <a:r>
              <a:rPr lang="en-US" dirty="0"/>
              <a:t> and switches to </a:t>
            </a:r>
            <a:r>
              <a:rPr lang="en-US" dirty="0" smtClean="0"/>
              <a:t>heap sort</a:t>
            </a:r>
            <a:r>
              <a:rPr lang="en-US" dirty="0"/>
              <a:t> when the recursion depth exceeds </a:t>
            </a:r>
            <a:r>
              <a:rPr lang="en-US" dirty="0" smtClean="0"/>
              <a:t>    2* log(N)</a:t>
            </a:r>
            <a:r>
              <a:rPr lang="en-US" baseline="-32000" dirty="0" smtClean="0"/>
              <a:t>2</a:t>
            </a:r>
            <a:r>
              <a:rPr lang="en-US" dirty="0" smtClean="0"/>
              <a:t>, due to selection of bad pivot.</a:t>
            </a:r>
            <a:endParaRPr lang="en-IN" dirty="0"/>
          </a:p>
        </p:txBody>
      </p:sp>
    </p:spTree>
    <p:extLst>
      <p:ext uri="{BB962C8B-B14F-4D97-AF65-F5344CB8AC3E}">
        <p14:creationId xmlns:p14="http://schemas.microsoft.com/office/powerpoint/2010/main" val="2547519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404664"/>
            <a:ext cx="8229600" cy="1066800"/>
          </a:xfrm>
        </p:spPr>
        <p:txBody>
          <a:bodyPr/>
          <a:lstStyle/>
          <a:p>
            <a:r>
              <a:rPr lang="en-US" dirty="0" smtClean="0"/>
              <a:t>Pseudo code</a:t>
            </a:r>
            <a:endParaRPr lang="en-IN" dirty="0"/>
          </a:p>
        </p:txBody>
      </p:sp>
      <p:sp>
        <p:nvSpPr>
          <p:cNvPr id="4" name="Rectangle 1"/>
          <p:cNvSpPr>
            <a:spLocks noGrp="1" noChangeArrowheads="1"/>
          </p:cNvSpPr>
          <p:nvPr>
            <p:ph idx="1"/>
          </p:nvPr>
        </p:nvSpPr>
        <p:spPr bwMode="auto">
          <a:xfrm>
            <a:off x="241176" y="1628800"/>
            <a:ext cx="8640960" cy="501675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procedure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sort(A : array):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maxdepth = ⌊log(length(A))⌋ × 2</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introsort(A, maxdepth)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procedure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introsort(A, maxdepth):</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 length(A)</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 1:</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base case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else if</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maxdepth = 0:</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heapsort(A)</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 ← partition(A, p) </a:t>
            </a:r>
            <a:r>
              <a:rPr kumimoji="0" lang="en-US" altLang="en-US" sz="20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assume this function does 					pivot selection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introsort(A[0:p], maxdepth - 1) 	introsort(A[p+1:n], maxdepth - 1)</a:t>
            </a:r>
            <a:r>
              <a:rPr kumimoji="0" lang="en-US" alt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5" name="TextBox 4"/>
          <p:cNvSpPr txBox="1"/>
          <p:nvPr/>
        </p:nvSpPr>
        <p:spPr>
          <a:xfrm>
            <a:off x="7425188" y="1372017"/>
            <a:ext cx="1428596" cy="276999"/>
          </a:xfrm>
          <a:prstGeom prst="rect">
            <a:avLst/>
          </a:prstGeom>
          <a:noFill/>
        </p:spPr>
        <p:txBody>
          <a:bodyPr wrap="none" rtlCol="0">
            <a:spAutoFit/>
          </a:bodyPr>
          <a:lstStyle/>
          <a:p>
            <a:r>
              <a:rPr lang="en-US" sz="1200" dirty="0" smtClean="0"/>
              <a:t>Source: Wikipedia</a:t>
            </a:r>
            <a:endParaRPr lang="en-US" sz="1200" dirty="0"/>
          </a:p>
        </p:txBody>
      </p:sp>
    </p:spTree>
    <p:extLst>
      <p:ext uri="{BB962C8B-B14F-4D97-AF65-F5344CB8AC3E}">
        <p14:creationId xmlns:p14="http://schemas.microsoft.com/office/powerpoint/2010/main" val="1116530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312" y="2996952"/>
            <a:ext cx="8229600" cy="2304256"/>
          </a:xfrm>
        </p:spPr>
        <p:txBody>
          <a:bodyPr>
            <a:normAutofit/>
          </a:bodyPr>
          <a:lstStyle/>
          <a:p>
            <a:pPr marL="109728" indent="0">
              <a:buNone/>
            </a:pPr>
            <a:r>
              <a:rPr lang="en-IN" sz="4400" dirty="0">
                <a:hlinkClick r:id="rId2"/>
              </a:rPr>
              <a:t>http://www.xiaotu.com/sdba/action/a9over1/introSort.swf</a:t>
            </a:r>
            <a:endParaRPr lang="en-IN" sz="4400" dirty="0"/>
          </a:p>
        </p:txBody>
      </p:sp>
      <p:sp>
        <p:nvSpPr>
          <p:cNvPr id="4" name="Title 1"/>
          <p:cNvSpPr>
            <a:spLocks noGrp="1"/>
          </p:cNvSpPr>
          <p:nvPr>
            <p:ph type="title"/>
          </p:nvPr>
        </p:nvSpPr>
        <p:spPr>
          <a:xfrm>
            <a:off x="538312" y="764704"/>
            <a:ext cx="8229600" cy="1066800"/>
          </a:xfrm>
        </p:spPr>
        <p:txBody>
          <a:bodyPr/>
          <a:lstStyle/>
          <a:p>
            <a:r>
              <a:rPr lang="en-US" dirty="0" smtClean="0"/>
              <a:t>Example for Introsort</a:t>
            </a:r>
            <a:endParaRPr lang="en-IN" dirty="0"/>
          </a:p>
        </p:txBody>
      </p:sp>
    </p:spTree>
    <p:extLst>
      <p:ext uri="{BB962C8B-B14F-4D97-AF65-F5344CB8AC3E}">
        <p14:creationId xmlns:p14="http://schemas.microsoft.com/office/powerpoint/2010/main" val="1559916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9496"/>
            <a:ext cx="8229600" cy="5098504"/>
          </a:xfrm>
        </p:spPr>
        <p:txBody>
          <a:bodyPr/>
          <a:lstStyle/>
          <a:p>
            <a:pPr>
              <a:lnSpc>
                <a:spcPts val="3600"/>
              </a:lnSpc>
            </a:pPr>
            <a:r>
              <a:rPr lang="en-IN" dirty="0" smtClean="0"/>
              <a:t>Introsort can be implemented on CUDA by using quick sort for most cases, heap sort when recursion depth exceeds 2*logN and using insertion sort when the number of elements is small.</a:t>
            </a:r>
          </a:p>
          <a:p>
            <a:pPr>
              <a:lnSpc>
                <a:spcPts val="3600"/>
              </a:lnSpc>
            </a:pPr>
            <a:r>
              <a:rPr lang="en-IN" dirty="0" smtClean="0"/>
              <a:t>The idea behind this is that heap sort is guaranteed to run in O(N*logN) time and Insertion sort is faster for small number of elements.</a:t>
            </a:r>
          </a:p>
          <a:p>
            <a:pPr>
              <a:lnSpc>
                <a:spcPts val="3600"/>
              </a:lnSpc>
            </a:pPr>
            <a:r>
              <a:rPr lang="en-IN" dirty="0" smtClean="0"/>
              <a:t>All these techniques sort in place.</a:t>
            </a:r>
            <a:endParaRPr lang="en-IN" dirty="0"/>
          </a:p>
        </p:txBody>
      </p:sp>
      <p:sp>
        <p:nvSpPr>
          <p:cNvPr id="4" name="Title 1"/>
          <p:cNvSpPr>
            <a:spLocks noGrp="1"/>
          </p:cNvSpPr>
          <p:nvPr>
            <p:ph type="title"/>
          </p:nvPr>
        </p:nvSpPr>
        <p:spPr>
          <a:xfrm>
            <a:off x="457200" y="692696"/>
            <a:ext cx="8229600" cy="1066800"/>
          </a:xfrm>
        </p:spPr>
        <p:txBody>
          <a:bodyPr/>
          <a:lstStyle/>
          <a:p>
            <a:r>
              <a:rPr lang="en-US" dirty="0" smtClean="0"/>
              <a:t>Proposal</a:t>
            </a:r>
            <a:endParaRPr lang="en-IN" dirty="0"/>
          </a:p>
        </p:txBody>
      </p:sp>
    </p:spTree>
    <p:extLst>
      <p:ext uri="{BB962C8B-B14F-4D97-AF65-F5344CB8AC3E}">
        <p14:creationId xmlns:p14="http://schemas.microsoft.com/office/powerpoint/2010/main" val="177043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t>Levenshtein Distance</a:t>
            </a:r>
          </a:p>
          <a:p>
            <a:pPr>
              <a:lnSpc>
                <a:spcPct val="200000"/>
              </a:lnSpc>
            </a:pPr>
            <a:r>
              <a:rPr lang="en-US" dirty="0" smtClean="0"/>
              <a:t>Boyer Moore Horsepool String matching Algorithm</a:t>
            </a:r>
          </a:p>
          <a:p>
            <a:pPr>
              <a:lnSpc>
                <a:spcPct val="200000"/>
              </a:lnSpc>
            </a:pPr>
            <a:r>
              <a:rPr lang="en-US" dirty="0" smtClean="0"/>
              <a:t>Radix Exchange Sort</a:t>
            </a:r>
          </a:p>
          <a:p>
            <a:pPr>
              <a:lnSpc>
                <a:spcPct val="200000"/>
              </a:lnSpc>
            </a:pPr>
            <a:r>
              <a:rPr lang="en-US" dirty="0" smtClean="0"/>
              <a:t>Introsort</a:t>
            </a:r>
          </a:p>
          <a:p>
            <a:pPr>
              <a:lnSpc>
                <a:spcPct val="200000"/>
              </a:lnSpc>
            </a:pPr>
            <a:r>
              <a:rPr lang="en-US" dirty="0" smtClean="0">
                <a:solidFill>
                  <a:srgbClr val="FF0000"/>
                </a:solidFill>
              </a:rPr>
              <a:t>Randomized Quicksort</a:t>
            </a:r>
          </a:p>
          <a:p>
            <a:pPr>
              <a:lnSpc>
                <a:spcPct val="200000"/>
              </a:lnSpc>
            </a:pPr>
            <a:r>
              <a:rPr lang="en-US" dirty="0"/>
              <a:t>Spatial DBMS</a:t>
            </a:r>
          </a:p>
        </p:txBody>
      </p:sp>
    </p:spTree>
    <p:extLst>
      <p:ext uri="{BB962C8B-B14F-4D97-AF65-F5344CB8AC3E}">
        <p14:creationId xmlns:p14="http://schemas.microsoft.com/office/powerpoint/2010/main" val="3188733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489992"/>
            <a:ext cx="8229600" cy="1066800"/>
          </a:xfrm>
        </p:spPr>
        <p:txBody>
          <a:bodyPr>
            <a:normAutofit fontScale="90000"/>
          </a:bodyPr>
          <a:lstStyle/>
          <a:p>
            <a:r>
              <a:rPr lang="en-US" dirty="0" smtClean="0"/>
              <a:t>Implementing randomized quicksort</a:t>
            </a:r>
            <a:endParaRPr lang="en-IN" dirty="0"/>
          </a:p>
        </p:txBody>
      </p:sp>
      <p:sp>
        <p:nvSpPr>
          <p:cNvPr id="3" name="Content Placeholder 2"/>
          <p:cNvSpPr>
            <a:spLocks noGrp="1"/>
          </p:cNvSpPr>
          <p:nvPr>
            <p:ph idx="1"/>
          </p:nvPr>
        </p:nvSpPr>
        <p:spPr>
          <a:xfrm>
            <a:off x="457200" y="1412776"/>
            <a:ext cx="8229600" cy="5161760"/>
          </a:xfrm>
        </p:spPr>
        <p:txBody>
          <a:bodyPr/>
          <a:lstStyle/>
          <a:p>
            <a:pPr>
              <a:lnSpc>
                <a:spcPts val="4000"/>
              </a:lnSpc>
            </a:pPr>
            <a:r>
              <a:rPr lang="en-US" dirty="0" smtClean="0"/>
              <a:t>Running time of Quicksort depends on the distribution of splits</a:t>
            </a:r>
          </a:p>
          <a:p>
            <a:pPr>
              <a:lnSpc>
                <a:spcPts val="4000"/>
              </a:lnSpc>
            </a:pPr>
            <a:r>
              <a:rPr lang="en-US" dirty="0" smtClean="0"/>
              <a:t>Best case: T(N)=2*T(N/2)+Ɵ(N)</a:t>
            </a:r>
          </a:p>
          <a:p>
            <a:pPr>
              <a:lnSpc>
                <a:spcPts val="4000"/>
              </a:lnSpc>
            </a:pPr>
            <a:r>
              <a:rPr lang="en-US" dirty="0"/>
              <a:t>Worst case: T(N)=T(1)+T(N-1)+</a:t>
            </a:r>
            <a:r>
              <a:rPr lang="en-US" dirty="0" smtClean="0"/>
              <a:t>Ɵ</a:t>
            </a:r>
            <a:r>
              <a:rPr lang="en-IN" dirty="0" smtClean="0"/>
              <a:t>(N) = </a:t>
            </a:r>
            <a:r>
              <a:rPr lang="en-US" dirty="0" smtClean="0"/>
              <a:t>Ɵ(N</a:t>
            </a:r>
            <a:r>
              <a:rPr lang="en-US" baseline="30000" dirty="0" smtClean="0"/>
              <a:t>2</a:t>
            </a:r>
            <a:r>
              <a:rPr lang="en-US" dirty="0" smtClean="0"/>
              <a:t>) (Usually when the input array is reverse sorted)</a:t>
            </a:r>
          </a:p>
          <a:p>
            <a:pPr>
              <a:lnSpc>
                <a:spcPts val="4000"/>
              </a:lnSpc>
            </a:pPr>
            <a:r>
              <a:rPr lang="en-US" dirty="0" smtClean="0"/>
              <a:t>In general, we would want the array to be split in half each time (Ideal case). This would require us to choose the median element for each sub array. (caveat?)</a:t>
            </a:r>
          </a:p>
          <a:p>
            <a:pPr>
              <a:lnSpc>
                <a:spcPts val="4000"/>
              </a:lnSpc>
            </a:pPr>
            <a:endParaRPr lang="en-US" dirty="0"/>
          </a:p>
        </p:txBody>
      </p:sp>
    </p:spTree>
    <p:extLst>
      <p:ext uri="{BB962C8B-B14F-4D97-AF65-F5344CB8AC3E}">
        <p14:creationId xmlns:p14="http://schemas.microsoft.com/office/powerpoint/2010/main" val="717159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968"/>
            <a:ext cx="8435280" cy="1066800"/>
          </a:xfrm>
        </p:spPr>
        <p:txBody>
          <a:bodyPr>
            <a:normAutofit fontScale="90000"/>
          </a:bodyPr>
          <a:lstStyle/>
          <a:p>
            <a:r>
              <a:rPr lang="en-US" dirty="0" smtClean="0"/>
              <a:t>How to calculate Levenshtein Distance?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8328233"/>
              </p:ext>
            </p:extLst>
          </p:nvPr>
        </p:nvGraphicFramePr>
        <p:xfrm>
          <a:off x="467544" y="3068960"/>
          <a:ext cx="6096000" cy="3337560"/>
        </p:xfrm>
        <a:graphic>
          <a:graphicData uri="http://schemas.openxmlformats.org/drawingml/2006/table">
            <a:tbl>
              <a:tblPr bandRow="1">
                <a:tableStyleId>{073A0DAA-6AF3-43AB-8588-CEC1D06C72B9}</a:tableStyleId>
              </a:tblPr>
              <a:tblGrid>
                <a:gridCol w="762000"/>
                <a:gridCol w="762000"/>
                <a:gridCol w="762000"/>
                <a:gridCol w="762000"/>
                <a:gridCol w="762000"/>
                <a:gridCol w="762000"/>
                <a:gridCol w="762000"/>
                <a:gridCol w="762000"/>
              </a:tblGrid>
              <a:tr h="370840">
                <a:tc>
                  <a:txBody>
                    <a:bodyPr/>
                    <a:lstStyle/>
                    <a:p>
                      <a:r>
                        <a:rPr lang="en-US" dirty="0" smtClean="0"/>
                        <a:t>E</a:t>
                      </a:r>
                      <a:endParaRPr lang="en-US" dirty="0"/>
                    </a:p>
                  </a:txBody>
                  <a:tcPr/>
                </a:tc>
                <a:tc>
                  <a:txBody>
                    <a:bodyPr/>
                    <a:lstStyle/>
                    <a:p>
                      <a:r>
                        <a:rPr lang="en-US" dirty="0" smtClean="0"/>
                        <a:t>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I</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M</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A</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M</a:t>
                      </a:r>
                      <a:endParaRPr lang="en-US" dirty="0"/>
                    </a:p>
                  </a:txBody>
                  <a:tcPr/>
                </a:tc>
                <a:tc>
                  <a:txBody>
                    <a:bodyPr/>
                    <a:lstStyle/>
                    <a:p>
                      <a:r>
                        <a:rPr lang="en-US" dirty="0" smtClean="0"/>
                        <a:t>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N</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N</a:t>
                      </a:r>
                      <a:endParaRPr lang="en-US" dirty="0"/>
                    </a:p>
                  </a:txBody>
                  <a:tcPr/>
                </a:tc>
                <a:tc>
                  <a:txBody>
                    <a:bodyPr/>
                    <a:lstStyle/>
                    <a:p>
                      <a:r>
                        <a:rPr lang="en-US" dirty="0" smtClean="0"/>
                        <a:t>I</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E</a:t>
                      </a:r>
                      <a:endParaRPr lang="en-US" dirty="0"/>
                    </a:p>
                  </a:txBody>
                  <a:tcPr/>
                </a:tc>
                <a:tc>
                  <a:txBody>
                    <a:bodyPr/>
                    <a:lstStyle/>
                    <a:p>
                      <a:r>
                        <a:rPr lang="en-US" dirty="0" smtClean="0"/>
                        <a:t>T</a:t>
                      </a:r>
                      <a:endParaRPr lang="en-US" dirty="0"/>
                    </a:p>
                  </a:txBody>
                  <a:tcPr/>
                </a:tc>
              </a:tr>
            </a:tbl>
          </a:graphicData>
        </a:graphic>
      </p:graphicFrame>
      <p:grpSp>
        <p:nvGrpSpPr>
          <p:cNvPr id="7" name="Group 6"/>
          <p:cNvGrpSpPr/>
          <p:nvPr/>
        </p:nvGrpSpPr>
        <p:grpSpPr>
          <a:xfrm>
            <a:off x="3476900" y="1268760"/>
            <a:ext cx="5315692" cy="1533739"/>
            <a:chOff x="3476900" y="1268760"/>
            <a:chExt cx="5315692" cy="153373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900" y="1268760"/>
              <a:ext cx="5315692" cy="1533739"/>
            </a:xfrm>
            <a:prstGeom prst="rect">
              <a:avLst/>
            </a:prstGeom>
          </p:spPr>
        </p:pic>
        <p:sp>
          <p:nvSpPr>
            <p:cNvPr id="6" name="Oval 5"/>
            <p:cNvSpPr/>
            <p:nvPr/>
          </p:nvSpPr>
          <p:spPr>
            <a:xfrm>
              <a:off x="6876256" y="1988840"/>
              <a:ext cx="144016" cy="432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grpSp>
      <p:sp>
        <p:nvSpPr>
          <p:cNvPr id="131" name="TextBox 130"/>
          <p:cNvSpPr txBox="1"/>
          <p:nvPr/>
        </p:nvSpPr>
        <p:spPr>
          <a:xfrm>
            <a:off x="1979712" y="5301208"/>
            <a:ext cx="325730" cy="369332"/>
          </a:xfrm>
          <a:prstGeom prst="rect">
            <a:avLst/>
          </a:prstGeom>
          <a:noFill/>
        </p:spPr>
        <p:txBody>
          <a:bodyPr wrap="none" rtlCol="0">
            <a:spAutoFit/>
          </a:bodyPr>
          <a:lstStyle/>
          <a:p>
            <a:r>
              <a:rPr lang="en-US" dirty="0" smtClean="0"/>
              <a:t>0</a:t>
            </a:r>
            <a:endParaRPr lang="en-US" dirty="0"/>
          </a:p>
        </p:txBody>
      </p:sp>
      <p:sp>
        <p:nvSpPr>
          <p:cNvPr id="132" name="TextBox 131"/>
          <p:cNvSpPr txBox="1"/>
          <p:nvPr/>
        </p:nvSpPr>
        <p:spPr>
          <a:xfrm>
            <a:off x="1979712" y="4931876"/>
            <a:ext cx="284052" cy="369332"/>
          </a:xfrm>
          <a:prstGeom prst="rect">
            <a:avLst/>
          </a:prstGeom>
          <a:noFill/>
        </p:spPr>
        <p:txBody>
          <a:bodyPr wrap="none" rtlCol="0">
            <a:spAutoFit/>
          </a:bodyPr>
          <a:lstStyle/>
          <a:p>
            <a:r>
              <a:rPr lang="en-US" dirty="0"/>
              <a:t>1</a:t>
            </a:r>
          </a:p>
        </p:txBody>
      </p:sp>
      <p:sp>
        <p:nvSpPr>
          <p:cNvPr id="133" name="TextBox 132"/>
          <p:cNvSpPr txBox="1"/>
          <p:nvPr/>
        </p:nvSpPr>
        <p:spPr>
          <a:xfrm>
            <a:off x="1979712" y="4562544"/>
            <a:ext cx="312906" cy="369332"/>
          </a:xfrm>
          <a:prstGeom prst="rect">
            <a:avLst/>
          </a:prstGeom>
          <a:noFill/>
        </p:spPr>
        <p:txBody>
          <a:bodyPr wrap="none" rtlCol="0">
            <a:spAutoFit/>
          </a:bodyPr>
          <a:lstStyle/>
          <a:p>
            <a:r>
              <a:rPr lang="en-US" dirty="0" smtClean="0"/>
              <a:t>2</a:t>
            </a:r>
            <a:endParaRPr lang="en-US" dirty="0"/>
          </a:p>
        </p:txBody>
      </p:sp>
      <p:sp>
        <p:nvSpPr>
          <p:cNvPr id="134" name="TextBox 133"/>
          <p:cNvSpPr txBox="1"/>
          <p:nvPr/>
        </p:nvSpPr>
        <p:spPr>
          <a:xfrm>
            <a:off x="1979712" y="4221727"/>
            <a:ext cx="311304" cy="369332"/>
          </a:xfrm>
          <a:prstGeom prst="rect">
            <a:avLst/>
          </a:prstGeom>
          <a:noFill/>
        </p:spPr>
        <p:txBody>
          <a:bodyPr wrap="none" rtlCol="0">
            <a:spAutoFit/>
          </a:bodyPr>
          <a:lstStyle/>
          <a:p>
            <a:r>
              <a:rPr lang="en-US" dirty="0"/>
              <a:t>3</a:t>
            </a:r>
          </a:p>
        </p:txBody>
      </p:sp>
      <p:sp>
        <p:nvSpPr>
          <p:cNvPr id="135" name="TextBox 134"/>
          <p:cNvSpPr txBox="1"/>
          <p:nvPr/>
        </p:nvSpPr>
        <p:spPr>
          <a:xfrm>
            <a:off x="1979712" y="3823880"/>
            <a:ext cx="314510" cy="369332"/>
          </a:xfrm>
          <a:prstGeom prst="rect">
            <a:avLst/>
          </a:prstGeom>
          <a:noFill/>
        </p:spPr>
        <p:txBody>
          <a:bodyPr wrap="none" rtlCol="0">
            <a:spAutoFit/>
          </a:bodyPr>
          <a:lstStyle/>
          <a:p>
            <a:r>
              <a:rPr lang="en-US" dirty="0"/>
              <a:t>4</a:t>
            </a:r>
          </a:p>
        </p:txBody>
      </p:sp>
      <p:sp>
        <p:nvSpPr>
          <p:cNvPr id="136" name="TextBox 135"/>
          <p:cNvSpPr txBox="1"/>
          <p:nvPr/>
        </p:nvSpPr>
        <p:spPr>
          <a:xfrm>
            <a:off x="1979712" y="3420089"/>
            <a:ext cx="306494" cy="369332"/>
          </a:xfrm>
          <a:prstGeom prst="rect">
            <a:avLst/>
          </a:prstGeom>
          <a:noFill/>
        </p:spPr>
        <p:txBody>
          <a:bodyPr wrap="none" rtlCol="0">
            <a:spAutoFit/>
          </a:bodyPr>
          <a:lstStyle/>
          <a:p>
            <a:r>
              <a:rPr lang="en-US" dirty="0"/>
              <a:t>5</a:t>
            </a:r>
          </a:p>
        </p:txBody>
      </p:sp>
      <p:sp>
        <p:nvSpPr>
          <p:cNvPr id="137" name="TextBox 136"/>
          <p:cNvSpPr txBox="1"/>
          <p:nvPr/>
        </p:nvSpPr>
        <p:spPr>
          <a:xfrm>
            <a:off x="1979712" y="3045487"/>
            <a:ext cx="314510" cy="369332"/>
          </a:xfrm>
          <a:prstGeom prst="rect">
            <a:avLst/>
          </a:prstGeom>
          <a:noFill/>
        </p:spPr>
        <p:txBody>
          <a:bodyPr wrap="none" rtlCol="0">
            <a:spAutoFit/>
          </a:bodyPr>
          <a:lstStyle/>
          <a:p>
            <a:r>
              <a:rPr lang="en-US" dirty="0"/>
              <a:t>6</a:t>
            </a:r>
          </a:p>
        </p:txBody>
      </p:sp>
      <p:sp>
        <p:nvSpPr>
          <p:cNvPr id="138" name="TextBox 137"/>
          <p:cNvSpPr txBox="1"/>
          <p:nvPr/>
        </p:nvSpPr>
        <p:spPr>
          <a:xfrm>
            <a:off x="2771800" y="5301208"/>
            <a:ext cx="284052" cy="369332"/>
          </a:xfrm>
          <a:prstGeom prst="rect">
            <a:avLst/>
          </a:prstGeom>
          <a:noFill/>
        </p:spPr>
        <p:txBody>
          <a:bodyPr wrap="none" rtlCol="0">
            <a:spAutoFit/>
          </a:bodyPr>
          <a:lstStyle/>
          <a:p>
            <a:r>
              <a:rPr lang="en-US" dirty="0"/>
              <a:t>1</a:t>
            </a:r>
          </a:p>
        </p:txBody>
      </p:sp>
      <p:sp>
        <p:nvSpPr>
          <p:cNvPr id="139" name="TextBox 138"/>
          <p:cNvSpPr txBox="1"/>
          <p:nvPr/>
        </p:nvSpPr>
        <p:spPr>
          <a:xfrm>
            <a:off x="2771800" y="4931876"/>
            <a:ext cx="284052" cy="369332"/>
          </a:xfrm>
          <a:prstGeom prst="rect">
            <a:avLst/>
          </a:prstGeom>
          <a:noFill/>
        </p:spPr>
        <p:txBody>
          <a:bodyPr wrap="none" rtlCol="0">
            <a:spAutoFit/>
          </a:bodyPr>
          <a:lstStyle/>
          <a:p>
            <a:r>
              <a:rPr lang="en-US" dirty="0"/>
              <a:t>1</a:t>
            </a:r>
          </a:p>
        </p:txBody>
      </p:sp>
      <p:sp>
        <p:nvSpPr>
          <p:cNvPr id="140" name="TextBox 139"/>
          <p:cNvSpPr txBox="1"/>
          <p:nvPr/>
        </p:nvSpPr>
        <p:spPr>
          <a:xfrm>
            <a:off x="2771800" y="4562544"/>
            <a:ext cx="312906" cy="369332"/>
          </a:xfrm>
          <a:prstGeom prst="rect">
            <a:avLst/>
          </a:prstGeom>
          <a:noFill/>
        </p:spPr>
        <p:txBody>
          <a:bodyPr wrap="none" rtlCol="0">
            <a:spAutoFit/>
          </a:bodyPr>
          <a:lstStyle/>
          <a:p>
            <a:r>
              <a:rPr lang="en-US" dirty="0" smtClean="0"/>
              <a:t>2</a:t>
            </a:r>
            <a:endParaRPr lang="en-US" dirty="0"/>
          </a:p>
        </p:txBody>
      </p:sp>
      <p:sp>
        <p:nvSpPr>
          <p:cNvPr id="141" name="TextBox 140"/>
          <p:cNvSpPr txBox="1"/>
          <p:nvPr/>
        </p:nvSpPr>
        <p:spPr>
          <a:xfrm>
            <a:off x="2771800" y="4221727"/>
            <a:ext cx="311304" cy="369332"/>
          </a:xfrm>
          <a:prstGeom prst="rect">
            <a:avLst/>
          </a:prstGeom>
          <a:noFill/>
        </p:spPr>
        <p:txBody>
          <a:bodyPr wrap="none" rtlCol="0">
            <a:spAutoFit/>
          </a:bodyPr>
          <a:lstStyle/>
          <a:p>
            <a:r>
              <a:rPr lang="en-US" dirty="0"/>
              <a:t>3</a:t>
            </a:r>
          </a:p>
        </p:txBody>
      </p:sp>
      <p:sp>
        <p:nvSpPr>
          <p:cNvPr id="142" name="TextBox 141"/>
          <p:cNvSpPr txBox="1"/>
          <p:nvPr/>
        </p:nvSpPr>
        <p:spPr>
          <a:xfrm>
            <a:off x="2771800" y="3823880"/>
            <a:ext cx="311304" cy="369332"/>
          </a:xfrm>
          <a:prstGeom prst="rect">
            <a:avLst/>
          </a:prstGeom>
          <a:noFill/>
        </p:spPr>
        <p:txBody>
          <a:bodyPr wrap="none" rtlCol="0">
            <a:spAutoFit/>
          </a:bodyPr>
          <a:lstStyle/>
          <a:p>
            <a:r>
              <a:rPr lang="en-US" dirty="0"/>
              <a:t>3</a:t>
            </a:r>
          </a:p>
        </p:txBody>
      </p:sp>
      <p:sp>
        <p:nvSpPr>
          <p:cNvPr id="143" name="TextBox 142"/>
          <p:cNvSpPr txBox="1"/>
          <p:nvPr/>
        </p:nvSpPr>
        <p:spPr>
          <a:xfrm>
            <a:off x="2771800" y="3420089"/>
            <a:ext cx="314510" cy="369332"/>
          </a:xfrm>
          <a:prstGeom prst="rect">
            <a:avLst/>
          </a:prstGeom>
          <a:noFill/>
        </p:spPr>
        <p:txBody>
          <a:bodyPr wrap="none" rtlCol="0">
            <a:spAutoFit/>
          </a:bodyPr>
          <a:lstStyle/>
          <a:p>
            <a:r>
              <a:rPr lang="en-US" dirty="0"/>
              <a:t>4</a:t>
            </a:r>
          </a:p>
        </p:txBody>
      </p:sp>
      <p:sp>
        <p:nvSpPr>
          <p:cNvPr id="144" name="TextBox 143"/>
          <p:cNvSpPr txBox="1"/>
          <p:nvPr/>
        </p:nvSpPr>
        <p:spPr>
          <a:xfrm>
            <a:off x="2771800" y="3045487"/>
            <a:ext cx="306494" cy="369332"/>
          </a:xfrm>
          <a:prstGeom prst="rect">
            <a:avLst/>
          </a:prstGeom>
          <a:noFill/>
        </p:spPr>
        <p:txBody>
          <a:bodyPr wrap="none" rtlCol="0">
            <a:spAutoFit/>
          </a:bodyPr>
          <a:lstStyle/>
          <a:p>
            <a:r>
              <a:rPr lang="en-US" dirty="0"/>
              <a:t>5</a:t>
            </a:r>
          </a:p>
        </p:txBody>
      </p:sp>
      <p:sp>
        <p:nvSpPr>
          <p:cNvPr id="145" name="TextBox 144"/>
          <p:cNvSpPr txBox="1"/>
          <p:nvPr/>
        </p:nvSpPr>
        <p:spPr>
          <a:xfrm>
            <a:off x="3554784" y="5301208"/>
            <a:ext cx="312906" cy="369332"/>
          </a:xfrm>
          <a:prstGeom prst="rect">
            <a:avLst/>
          </a:prstGeom>
          <a:noFill/>
        </p:spPr>
        <p:txBody>
          <a:bodyPr wrap="none" rtlCol="0">
            <a:spAutoFit/>
          </a:bodyPr>
          <a:lstStyle/>
          <a:p>
            <a:r>
              <a:rPr lang="en-US" dirty="0"/>
              <a:t>2</a:t>
            </a:r>
          </a:p>
        </p:txBody>
      </p:sp>
      <p:sp>
        <p:nvSpPr>
          <p:cNvPr id="146" name="TextBox 145"/>
          <p:cNvSpPr txBox="1"/>
          <p:nvPr/>
        </p:nvSpPr>
        <p:spPr>
          <a:xfrm>
            <a:off x="3554784" y="4931876"/>
            <a:ext cx="312906" cy="369332"/>
          </a:xfrm>
          <a:prstGeom prst="rect">
            <a:avLst/>
          </a:prstGeom>
          <a:noFill/>
        </p:spPr>
        <p:txBody>
          <a:bodyPr wrap="none" rtlCol="0">
            <a:spAutoFit/>
          </a:bodyPr>
          <a:lstStyle/>
          <a:p>
            <a:r>
              <a:rPr lang="en-US" dirty="0" smtClean="0"/>
              <a:t>2</a:t>
            </a:r>
            <a:endParaRPr lang="en-US" dirty="0"/>
          </a:p>
        </p:txBody>
      </p:sp>
      <p:sp>
        <p:nvSpPr>
          <p:cNvPr id="147" name="TextBox 146"/>
          <p:cNvSpPr txBox="1"/>
          <p:nvPr/>
        </p:nvSpPr>
        <p:spPr>
          <a:xfrm>
            <a:off x="3554784" y="4562544"/>
            <a:ext cx="312906" cy="369332"/>
          </a:xfrm>
          <a:prstGeom prst="rect">
            <a:avLst/>
          </a:prstGeom>
          <a:noFill/>
        </p:spPr>
        <p:txBody>
          <a:bodyPr wrap="none" rtlCol="0">
            <a:spAutoFit/>
          </a:bodyPr>
          <a:lstStyle/>
          <a:p>
            <a:r>
              <a:rPr lang="en-US" dirty="0" smtClean="0"/>
              <a:t>2</a:t>
            </a:r>
            <a:endParaRPr lang="en-US" dirty="0"/>
          </a:p>
        </p:txBody>
      </p:sp>
      <p:sp>
        <p:nvSpPr>
          <p:cNvPr id="148" name="TextBox 147"/>
          <p:cNvSpPr txBox="1"/>
          <p:nvPr/>
        </p:nvSpPr>
        <p:spPr>
          <a:xfrm>
            <a:off x="3554784" y="4221727"/>
            <a:ext cx="311304" cy="369332"/>
          </a:xfrm>
          <a:prstGeom prst="rect">
            <a:avLst/>
          </a:prstGeom>
          <a:noFill/>
        </p:spPr>
        <p:txBody>
          <a:bodyPr wrap="none" rtlCol="0">
            <a:spAutoFit/>
          </a:bodyPr>
          <a:lstStyle/>
          <a:p>
            <a:r>
              <a:rPr lang="en-US" dirty="0" smtClean="0"/>
              <a:t>3</a:t>
            </a:r>
            <a:endParaRPr lang="en-US" dirty="0"/>
          </a:p>
        </p:txBody>
      </p:sp>
      <p:sp>
        <p:nvSpPr>
          <p:cNvPr id="149" name="TextBox 148"/>
          <p:cNvSpPr txBox="1"/>
          <p:nvPr/>
        </p:nvSpPr>
        <p:spPr>
          <a:xfrm>
            <a:off x="3554784" y="3823880"/>
            <a:ext cx="314510" cy="369332"/>
          </a:xfrm>
          <a:prstGeom prst="rect">
            <a:avLst/>
          </a:prstGeom>
          <a:noFill/>
        </p:spPr>
        <p:txBody>
          <a:bodyPr wrap="none" rtlCol="0">
            <a:spAutoFit/>
          </a:bodyPr>
          <a:lstStyle/>
          <a:p>
            <a:r>
              <a:rPr lang="en-US" dirty="0"/>
              <a:t>4</a:t>
            </a:r>
          </a:p>
        </p:txBody>
      </p:sp>
      <p:sp>
        <p:nvSpPr>
          <p:cNvPr id="150" name="TextBox 149"/>
          <p:cNvSpPr txBox="1"/>
          <p:nvPr/>
        </p:nvSpPr>
        <p:spPr>
          <a:xfrm>
            <a:off x="3554784" y="3420089"/>
            <a:ext cx="311304" cy="369332"/>
          </a:xfrm>
          <a:prstGeom prst="rect">
            <a:avLst/>
          </a:prstGeom>
          <a:noFill/>
        </p:spPr>
        <p:txBody>
          <a:bodyPr wrap="none" rtlCol="0">
            <a:spAutoFit/>
          </a:bodyPr>
          <a:lstStyle/>
          <a:p>
            <a:r>
              <a:rPr lang="en-US" dirty="0"/>
              <a:t>3</a:t>
            </a:r>
          </a:p>
        </p:txBody>
      </p:sp>
      <p:sp>
        <p:nvSpPr>
          <p:cNvPr id="151" name="TextBox 150"/>
          <p:cNvSpPr txBox="1"/>
          <p:nvPr/>
        </p:nvSpPr>
        <p:spPr>
          <a:xfrm>
            <a:off x="3554784" y="3045487"/>
            <a:ext cx="314510" cy="369332"/>
          </a:xfrm>
          <a:prstGeom prst="rect">
            <a:avLst/>
          </a:prstGeom>
          <a:noFill/>
        </p:spPr>
        <p:txBody>
          <a:bodyPr wrap="none" rtlCol="0">
            <a:spAutoFit/>
          </a:bodyPr>
          <a:lstStyle/>
          <a:p>
            <a:r>
              <a:rPr lang="en-US" dirty="0"/>
              <a:t>4</a:t>
            </a:r>
          </a:p>
        </p:txBody>
      </p:sp>
      <p:sp>
        <p:nvSpPr>
          <p:cNvPr id="152" name="TextBox 151"/>
          <p:cNvSpPr txBox="1"/>
          <p:nvPr/>
        </p:nvSpPr>
        <p:spPr>
          <a:xfrm>
            <a:off x="4303676" y="5301208"/>
            <a:ext cx="311304" cy="369332"/>
          </a:xfrm>
          <a:prstGeom prst="rect">
            <a:avLst/>
          </a:prstGeom>
          <a:noFill/>
        </p:spPr>
        <p:txBody>
          <a:bodyPr wrap="none" rtlCol="0">
            <a:spAutoFit/>
          </a:bodyPr>
          <a:lstStyle/>
          <a:p>
            <a:r>
              <a:rPr lang="en-US" dirty="0"/>
              <a:t>3</a:t>
            </a:r>
          </a:p>
        </p:txBody>
      </p:sp>
      <p:sp>
        <p:nvSpPr>
          <p:cNvPr id="153" name="TextBox 152"/>
          <p:cNvSpPr txBox="1"/>
          <p:nvPr/>
        </p:nvSpPr>
        <p:spPr>
          <a:xfrm>
            <a:off x="4303676" y="4931876"/>
            <a:ext cx="311304" cy="369332"/>
          </a:xfrm>
          <a:prstGeom prst="rect">
            <a:avLst/>
          </a:prstGeom>
          <a:noFill/>
        </p:spPr>
        <p:txBody>
          <a:bodyPr wrap="none" rtlCol="0">
            <a:spAutoFit/>
          </a:bodyPr>
          <a:lstStyle/>
          <a:p>
            <a:r>
              <a:rPr lang="en-US" dirty="0" smtClean="0"/>
              <a:t>3</a:t>
            </a:r>
            <a:endParaRPr lang="en-US" dirty="0"/>
          </a:p>
        </p:txBody>
      </p:sp>
      <p:sp>
        <p:nvSpPr>
          <p:cNvPr id="154" name="TextBox 153"/>
          <p:cNvSpPr txBox="1"/>
          <p:nvPr/>
        </p:nvSpPr>
        <p:spPr>
          <a:xfrm>
            <a:off x="4303676" y="4562544"/>
            <a:ext cx="311304" cy="369332"/>
          </a:xfrm>
          <a:prstGeom prst="rect">
            <a:avLst/>
          </a:prstGeom>
          <a:noFill/>
        </p:spPr>
        <p:txBody>
          <a:bodyPr wrap="none" rtlCol="0">
            <a:spAutoFit/>
          </a:bodyPr>
          <a:lstStyle/>
          <a:p>
            <a:r>
              <a:rPr lang="en-US" dirty="0"/>
              <a:t>3</a:t>
            </a:r>
          </a:p>
        </p:txBody>
      </p:sp>
      <p:sp>
        <p:nvSpPr>
          <p:cNvPr id="155" name="TextBox 154"/>
          <p:cNvSpPr txBox="1"/>
          <p:nvPr/>
        </p:nvSpPr>
        <p:spPr>
          <a:xfrm>
            <a:off x="4303676" y="4221727"/>
            <a:ext cx="311304" cy="369332"/>
          </a:xfrm>
          <a:prstGeom prst="rect">
            <a:avLst/>
          </a:prstGeom>
          <a:noFill/>
        </p:spPr>
        <p:txBody>
          <a:bodyPr wrap="none" rtlCol="0">
            <a:spAutoFit/>
          </a:bodyPr>
          <a:lstStyle/>
          <a:p>
            <a:r>
              <a:rPr lang="en-US" dirty="0"/>
              <a:t>3</a:t>
            </a:r>
          </a:p>
        </p:txBody>
      </p:sp>
      <p:sp>
        <p:nvSpPr>
          <p:cNvPr id="156" name="TextBox 155"/>
          <p:cNvSpPr txBox="1"/>
          <p:nvPr/>
        </p:nvSpPr>
        <p:spPr>
          <a:xfrm>
            <a:off x="4303676" y="3823880"/>
            <a:ext cx="314510" cy="369332"/>
          </a:xfrm>
          <a:prstGeom prst="rect">
            <a:avLst/>
          </a:prstGeom>
          <a:noFill/>
        </p:spPr>
        <p:txBody>
          <a:bodyPr wrap="none" rtlCol="0">
            <a:spAutoFit/>
          </a:bodyPr>
          <a:lstStyle/>
          <a:p>
            <a:r>
              <a:rPr lang="en-US" dirty="0"/>
              <a:t>4</a:t>
            </a:r>
          </a:p>
        </p:txBody>
      </p:sp>
      <p:sp>
        <p:nvSpPr>
          <p:cNvPr id="157" name="TextBox 156"/>
          <p:cNvSpPr txBox="1"/>
          <p:nvPr/>
        </p:nvSpPr>
        <p:spPr>
          <a:xfrm>
            <a:off x="4303676" y="3420089"/>
            <a:ext cx="314510" cy="369332"/>
          </a:xfrm>
          <a:prstGeom prst="rect">
            <a:avLst/>
          </a:prstGeom>
          <a:noFill/>
        </p:spPr>
        <p:txBody>
          <a:bodyPr wrap="none" rtlCol="0">
            <a:spAutoFit/>
          </a:bodyPr>
          <a:lstStyle/>
          <a:p>
            <a:r>
              <a:rPr lang="en-US" dirty="0"/>
              <a:t>4</a:t>
            </a:r>
          </a:p>
        </p:txBody>
      </p:sp>
      <p:sp>
        <p:nvSpPr>
          <p:cNvPr id="158" name="TextBox 157"/>
          <p:cNvSpPr txBox="1"/>
          <p:nvPr/>
        </p:nvSpPr>
        <p:spPr>
          <a:xfrm>
            <a:off x="4303676" y="3045487"/>
            <a:ext cx="314510" cy="369332"/>
          </a:xfrm>
          <a:prstGeom prst="rect">
            <a:avLst/>
          </a:prstGeom>
          <a:noFill/>
        </p:spPr>
        <p:txBody>
          <a:bodyPr wrap="none" rtlCol="0">
            <a:spAutoFit/>
          </a:bodyPr>
          <a:lstStyle/>
          <a:p>
            <a:r>
              <a:rPr lang="en-US" dirty="0"/>
              <a:t>4</a:t>
            </a:r>
          </a:p>
        </p:txBody>
      </p:sp>
      <p:sp>
        <p:nvSpPr>
          <p:cNvPr id="159" name="TextBox 158"/>
          <p:cNvSpPr txBox="1"/>
          <p:nvPr/>
        </p:nvSpPr>
        <p:spPr>
          <a:xfrm>
            <a:off x="5835552" y="5301208"/>
            <a:ext cx="306494" cy="369332"/>
          </a:xfrm>
          <a:prstGeom prst="rect">
            <a:avLst/>
          </a:prstGeom>
          <a:noFill/>
        </p:spPr>
        <p:txBody>
          <a:bodyPr wrap="none" rtlCol="0">
            <a:spAutoFit/>
          </a:bodyPr>
          <a:lstStyle/>
          <a:p>
            <a:r>
              <a:rPr lang="en-US" dirty="0"/>
              <a:t>5</a:t>
            </a:r>
          </a:p>
        </p:txBody>
      </p:sp>
      <p:sp>
        <p:nvSpPr>
          <p:cNvPr id="160" name="TextBox 159"/>
          <p:cNvSpPr txBox="1"/>
          <p:nvPr/>
        </p:nvSpPr>
        <p:spPr>
          <a:xfrm>
            <a:off x="5835552" y="4931876"/>
            <a:ext cx="306494" cy="369332"/>
          </a:xfrm>
          <a:prstGeom prst="rect">
            <a:avLst/>
          </a:prstGeom>
          <a:noFill/>
        </p:spPr>
        <p:txBody>
          <a:bodyPr wrap="none" rtlCol="0">
            <a:spAutoFit/>
          </a:bodyPr>
          <a:lstStyle/>
          <a:p>
            <a:r>
              <a:rPr lang="en-US" dirty="0"/>
              <a:t>5</a:t>
            </a:r>
          </a:p>
        </p:txBody>
      </p:sp>
      <p:sp>
        <p:nvSpPr>
          <p:cNvPr id="161" name="TextBox 160"/>
          <p:cNvSpPr txBox="1"/>
          <p:nvPr/>
        </p:nvSpPr>
        <p:spPr>
          <a:xfrm>
            <a:off x="5835552" y="4562544"/>
            <a:ext cx="306494" cy="369332"/>
          </a:xfrm>
          <a:prstGeom prst="rect">
            <a:avLst/>
          </a:prstGeom>
          <a:noFill/>
        </p:spPr>
        <p:txBody>
          <a:bodyPr wrap="none" rtlCol="0">
            <a:spAutoFit/>
          </a:bodyPr>
          <a:lstStyle/>
          <a:p>
            <a:r>
              <a:rPr lang="en-US" dirty="0"/>
              <a:t>5</a:t>
            </a:r>
          </a:p>
        </p:txBody>
      </p:sp>
      <p:sp>
        <p:nvSpPr>
          <p:cNvPr id="162" name="TextBox 161"/>
          <p:cNvSpPr txBox="1"/>
          <p:nvPr/>
        </p:nvSpPr>
        <p:spPr>
          <a:xfrm>
            <a:off x="5835552" y="4221727"/>
            <a:ext cx="306494" cy="369332"/>
          </a:xfrm>
          <a:prstGeom prst="rect">
            <a:avLst/>
          </a:prstGeom>
          <a:noFill/>
        </p:spPr>
        <p:txBody>
          <a:bodyPr wrap="none" rtlCol="0">
            <a:spAutoFit/>
          </a:bodyPr>
          <a:lstStyle/>
          <a:p>
            <a:r>
              <a:rPr lang="en-US" dirty="0" smtClean="0"/>
              <a:t>5</a:t>
            </a:r>
            <a:endParaRPr lang="en-US" dirty="0"/>
          </a:p>
        </p:txBody>
      </p:sp>
      <p:sp>
        <p:nvSpPr>
          <p:cNvPr id="163" name="TextBox 162"/>
          <p:cNvSpPr txBox="1"/>
          <p:nvPr/>
        </p:nvSpPr>
        <p:spPr>
          <a:xfrm>
            <a:off x="5835552" y="3823880"/>
            <a:ext cx="306494" cy="369332"/>
          </a:xfrm>
          <a:prstGeom prst="rect">
            <a:avLst/>
          </a:prstGeom>
          <a:noFill/>
        </p:spPr>
        <p:txBody>
          <a:bodyPr wrap="none" rtlCol="0">
            <a:spAutoFit/>
          </a:bodyPr>
          <a:lstStyle/>
          <a:p>
            <a:r>
              <a:rPr lang="en-US" dirty="0" smtClean="0"/>
              <a:t>5</a:t>
            </a:r>
            <a:endParaRPr lang="en-US" dirty="0"/>
          </a:p>
        </p:txBody>
      </p:sp>
      <p:sp>
        <p:nvSpPr>
          <p:cNvPr id="164" name="TextBox 163"/>
          <p:cNvSpPr txBox="1"/>
          <p:nvPr/>
        </p:nvSpPr>
        <p:spPr>
          <a:xfrm>
            <a:off x="5835552" y="3420089"/>
            <a:ext cx="314510" cy="369332"/>
          </a:xfrm>
          <a:prstGeom prst="rect">
            <a:avLst/>
          </a:prstGeom>
          <a:noFill/>
        </p:spPr>
        <p:txBody>
          <a:bodyPr wrap="none" rtlCol="0">
            <a:spAutoFit/>
          </a:bodyPr>
          <a:lstStyle/>
          <a:p>
            <a:r>
              <a:rPr lang="en-US" dirty="0"/>
              <a:t>4</a:t>
            </a:r>
          </a:p>
        </p:txBody>
      </p:sp>
      <p:sp>
        <p:nvSpPr>
          <p:cNvPr id="165" name="TextBox 164"/>
          <p:cNvSpPr txBox="1"/>
          <p:nvPr/>
        </p:nvSpPr>
        <p:spPr>
          <a:xfrm>
            <a:off x="5835552" y="3045487"/>
            <a:ext cx="306494" cy="369332"/>
          </a:xfrm>
          <a:prstGeom prst="rect">
            <a:avLst/>
          </a:prstGeom>
          <a:noFill/>
        </p:spPr>
        <p:txBody>
          <a:bodyPr wrap="none" rtlCol="0">
            <a:spAutoFit/>
          </a:bodyPr>
          <a:lstStyle/>
          <a:p>
            <a:r>
              <a:rPr lang="en-US" dirty="0"/>
              <a:t>5</a:t>
            </a:r>
          </a:p>
        </p:txBody>
      </p:sp>
      <p:sp>
        <p:nvSpPr>
          <p:cNvPr id="173" name="TextBox 172"/>
          <p:cNvSpPr txBox="1"/>
          <p:nvPr/>
        </p:nvSpPr>
        <p:spPr>
          <a:xfrm>
            <a:off x="5051482" y="5319340"/>
            <a:ext cx="314510"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5051482" y="4950008"/>
            <a:ext cx="314510" cy="369332"/>
          </a:xfrm>
          <a:prstGeom prst="rect">
            <a:avLst/>
          </a:prstGeom>
          <a:noFill/>
        </p:spPr>
        <p:txBody>
          <a:bodyPr wrap="none" rtlCol="0">
            <a:spAutoFit/>
          </a:bodyPr>
          <a:lstStyle/>
          <a:p>
            <a:r>
              <a:rPr lang="en-US" dirty="0" smtClean="0"/>
              <a:t>4</a:t>
            </a:r>
            <a:endParaRPr lang="en-US" dirty="0"/>
          </a:p>
        </p:txBody>
      </p:sp>
      <p:sp>
        <p:nvSpPr>
          <p:cNvPr id="175" name="TextBox 174"/>
          <p:cNvSpPr txBox="1"/>
          <p:nvPr/>
        </p:nvSpPr>
        <p:spPr>
          <a:xfrm>
            <a:off x="5051482" y="4580676"/>
            <a:ext cx="314510" cy="369332"/>
          </a:xfrm>
          <a:prstGeom prst="rect">
            <a:avLst/>
          </a:prstGeom>
          <a:noFill/>
        </p:spPr>
        <p:txBody>
          <a:bodyPr wrap="none" rtlCol="0">
            <a:spAutoFit/>
          </a:bodyPr>
          <a:lstStyle/>
          <a:p>
            <a:r>
              <a:rPr lang="en-US" dirty="0"/>
              <a:t>4</a:t>
            </a:r>
          </a:p>
        </p:txBody>
      </p:sp>
      <p:sp>
        <p:nvSpPr>
          <p:cNvPr id="176" name="TextBox 175"/>
          <p:cNvSpPr txBox="1"/>
          <p:nvPr/>
        </p:nvSpPr>
        <p:spPr>
          <a:xfrm>
            <a:off x="5051482" y="4239859"/>
            <a:ext cx="314510" cy="369332"/>
          </a:xfrm>
          <a:prstGeom prst="rect">
            <a:avLst/>
          </a:prstGeom>
          <a:noFill/>
        </p:spPr>
        <p:txBody>
          <a:bodyPr wrap="none" rtlCol="0">
            <a:spAutoFit/>
          </a:bodyPr>
          <a:lstStyle/>
          <a:p>
            <a:r>
              <a:rPr lang="en-US" dirty="0"/>
              <a:t>4</a:t>
            </a:r>
          </a:p>
        </p:txBody>
      </p:sp>
      <p:sp>
        <p:nvSpPr>
          <p:cNvPr id="177" name="TextBox 176"/>
          <p:cNvSpPr txBox="1"/>
          <p:nvPr/>
        </p:nvSpPr>
        <p:spPr>
          <a:xfrm>
            <a:off x="5051482" y="3842012"/>
            <a:ext cx="314510" cy="369332"/>
          </a:xfrm>
          <a:prstGeom prst="rect">
            <a:avLst/>
          </a:prstGeom>
          <a:noFill/>
        </p:spPr>
        <p:txBody>
          <a:bodyPr wrap="none" rtlCol="0">
            <a:spAutoFit/>
          </a:bodyPr>
          <a:lstStyle/>
          <a:p>
            <a:r>
              <a:rPr lang="en-US" dirty="0" smtClean="0"/>
              <a:t>4</a:t>
            </a:r>
            <a:endParaRPr lang="en-US" dirty="0"/>
          </a:p>
        </p:txBody>
      </p:sp>
      <p:sp>
        <p:nvSpPr>
          <p:cNvPr id="178" name="TextBox 177"/>
          <p:cNvSpPr txBox="1"/>
          <p:nvPr/>
        </p:nvSpPr>
        <p:spPr>
          <a:xfrm>
            <a:off x="5051482" y="3438221"/>
            <a:ext cx="306494" cy="369332"/>
          </a:xfrm>
          <a:prstGeom prst="rect">
            <a:avLst/>
          </a:prstGeom>
          <a:noFill/>
        </p:spPr>
        <p:txBody>
          <a:bodyPr wrap="none" rtlCol="0">
            <a:spAutoFit/>
          </a:bodyPr>
          <a:lstStyle/>
          <a:p>
            <a:r>
              <a:rPr lang="en-US" dirty="0"/>
              <a:t>5</a:t>
            </a:r>
          </a:p>
        </p:txBody>
      </p:sp>
      <p:sp>
        <p:nvSpPr>
          <p:cNvPr id="179" name="TextBox 178"/>
          <p:cNvSpPr txBox="1"/>
          <p:nvPr/>
        </p:nvSpPr>
        <p:spPr>
          <a:xfrm>
            <a:off x="5051482" y="3063619"/>
            <a:ext cx="314510" cy="369332"/>
          </a:xfrm>
          <a:prstGeom prst="rect">
            <a:avLst/>
          </a:prstGeom>
          <a:noFill/>
        </p:spPr>
        <p:txBody>
          <a:bodyPr wrap="none" rtlCol="0">
            <a:spAutoFit/>
          </a:bodyPr>
          <a:lstStyle/>
          <a:p>
            <a:r>
              <a:rPr lang="en-US" dirty="0"/>
              <a:t>4</a:t>
            </a:r>
          </a:p>
        </p:txBody>
      </p:sp>
      <p:sp>
        <p:nvSpPr>
          <p:cNvPr id="180" name="TextBox 179"/>
          <p:cNvSpPr txBox="1"/>
          <p:nvPr/>
        </p:nvSpPr>
        <p:spPr>
          <a:xfrm>
            <a:off x="7195023" y="3063619"/>
            <a:ext cx="1521570" cy="369332"/>
          </a:xfrm>
          <a:prstGeom prst="rect">
            <a:avLst/>
          </a:prstGeom>
          <a:noFill/>
        </p:spPr>
        <p:txBody>
          <a:bodyPr wrap="none" rtlCol="0">
            <a:spAutoFit/>
          </a:bodyPr>
          <a:lstStyle/>
          <a:p>
            <a:r>
              <a:rPr lang="en-US" dirty="0" smtClean="0">
                <a:solidFill>
                  <a:srgbClr val="FF0000"/>
                </a:solidFill>
              </a:rPr>
              <a:t>Edit distance</a:t>
            </a:r>
            <a:endParaRPr lang="en-US" dirty="0">
              <a:solidFill>
                <a:srgbClr val="FF0000"/>
              </a:solidFill>
            </a:endParaRPr>
          </a:p>
        </p:txBody>
      </p:sp>
      <p:cxnSp>
        <p:nvCxnSpPr>
          <p:cNvPr id="184" name="Straight Arrow Connector 183"/>
          <p:cNvCxnSpPr>
            <a:stCxn id="180" idx="1"/>
          </p:cNvCxnSpPr>
          <p:nvPr/>
        </p:nvCxnSpPr>
        <p:spPr>
          <a:xfrm flipH="1">
            <a:off x="6654800" y="3248285"/>
            <a:ext cx="540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6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500"/>
                                        <p:tgtEl>
                                          <p:spTgt spid="13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6"/>
                                        </p:tgtEl>
                                        <p:attrNameLst>
                                          <p:attrName>style.visibility</p:attrName>
                                        </p:attrNameLst>
                                      </p:cBhvr>
                                      <p:to>
                                        <p:strVal val="visible"/>
                                      </p:to>
                                    </p:set>
                                    <p:animEffect transition="in" filter="fade">
                                      <p:cBhvr>
                                        <p:cTn id="40" dur="500"/>
                                        <p:tgtEl>
                                          <p:spTgt spid="1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animEffect transition="in" filter="fade">
                                      <p:cBhvr>
                                        <p:cTn id="43" dur="500"/>
                                        <p:tgtEl>
                                          <p:spTgt spid="1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fade">
                                      <p:cBhvr>
                                        <p:cTn id="48" dur="5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9"/>
                                        </p:tgtEl>
                                        <p:attrNameLst>
                                          <p:attrName>style.visibility</p:attrName>
                                        </p:attrNameLst>
                                      </p:cBhvr>
                                      <p:to>
                                        <p:strVal val="visible"/>
                                      </p:to>
                                    </p:set>
                                    <p:animEffect transition="in" filter="fade">
                                      <p:cBhvr>
                                        <p:cTn id="53" dur="500"/>
                                        <p:tgtEl>
                                          <p:spTgt spid="1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2"/>
                                        </p:tgtEl>
                                        <p:attrNameLst>
                                          <p:attrName>style.visibility</p:attrName>
                                        </p:attrNameLst>
                                      </p:cBhvr>
                                      <p:to>
                                        <p:strVal val="visible"/>
                                      </p:to>
                                    </p:set>
                                    <p:animEffect transition="in" filter="fade">
                                      <p:cBhvr>
                                        <p:cTn id="62" dur="500"/>
                                        <p:tgtEl>
                                          <p:spTgt spid="14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visible"/>
                                      </p:to>
                                    </p:set>
                                    <p:animEffect transition="in" filter="fade">
                                      <p:cBhvr>
                                        <p:cTn id="65" dur="500"/>
                                        <p:tgtEl>
                                          <p:spTgt spid="1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4"/>
                                        </p:tgtEl>
                                        <p:attrNameLst>
                                          <p:attrName>style.visibility</p:attrName>
                                        </p:attrNameLst>
                                      </p:cBhvr>
                                      <p:to>
                                        <p:strVal val="visible"/>
                                      </p:to>
                                    </p:set>
                                    <p:animEffect transition="in" filter="fade">
                                      <p:cBhvr>
                                        <p:cTn id="68" dur="500"/>
                                        <p:tgtEl>
                                          <p:spTgt spid="14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500"/>
                                        <p:tgtEl>
                                          <p:spTgt spid="1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6"/>
                                        </p:tgtEl>
                                        <p:attrNameLst>
                                          <p:attrName>style.visibility</p:attrName>
                                        </p:attrNameLst>
                                      </p:cBhvr>
                                      <p:to>
                                        <p:strVal val="visible"/>
                                      </p:to>
                                    </p:set>
                                    <p:animEffect transition="in" filter="fade">
                                      <p:cBhvr>
                                        <p:cTn id="76" dur="500"/>
                                        <p:tgtEl>
                                          <p:spTgt spid="1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fade">
                                      <p:cBhvr>
                                        <p:cTn id="79" dur="500"/>
                                        <p:tgtEl>
                                          <p:spTgt spid="1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8"/>
                                        </p:tgtEl>
                                        <p:attrNameLst>
                                          <p:attrName>style.visibility</p:attrName>
                                        </p:attrNameLst>
                                      </p:cBhvr>
                                      <p:to>
                                        <p:strVal val="visible"/>
                                      </p:to>
                                    </p:set>
                                    <p:animEffect transition="in" filter="fade">
                                      <p:cBhvr>
                                        <p:cTn id="82" dur="500"/>
                                        <p:tgtEl>
                                          <p:spTgt spid="1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9"/>
                                        </p:tgtEl>
                                        <p:attrNameLst>
                                          <p:attrName>style.visibility</p:attrName>
                                        </p:attrNameLst>
                                      </p:cBhvr>
                                      <p:to>
                                        <p:strVal val="visible"/>
                                      </p:to>
                                    </p:set>
                                    <p:animEffect transition="in" filter="fade">
                                      <p:cBhvr>
                                        <p:cTn id="85" dur="500"/>
                                        <p:tgtEl>
                                          <p:spTgt spid="14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50"/>
                                        </p:tgtEl>
                                        <p:attrNameLst>
                                          <p:attrName>style.visibility</p:attrName>
                                        </p:attrNameLst>
                                      </p:cBhvr>
                                      <p:to>
                                        <p:strVal val="visible"/>
                                      </p:to>
                                    </p:set>
                                    <p:animEffect transition="in" filter="fade">
                                      <p:cBhvr>
                                        <p:cTn id="88" dur="500"/>
                                        <p:tgtEl>
                                          <p:spTgt spid="1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fade">
                                      <p:cBhvr>
                                        <p:cTn id="91" dur="500"/>
                                        <p:tgtEl>
                                          <p:spTgt spid="15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8"/>
                                        </p:tgtEl>
                                        <p:attrNameLst>
                                          <p:attrName>style.visibility</p:attrName>
                                        </p:attrNameLst>
                                      </p:cBhvr>
                                      <p:to>
                                        <p:strVal val="visible"/>
                                      </p:to>
                                    </p:set>
                                    <p:animEffect transition="in" filter="fade">
                                      <p:cBhvr>
                                        <p:cTn id="94" dur="500"/>
                                        <p:tgtEl>
                                          <p:spTgt spid="1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79"/>
                                        </p:tgtEl>
                                        <p:attrNameLst>
                                          <p:attrName>style.visibility</p:attrName>
                                        </p:attrNameLst>
                                      </p:cBhvr>
                                      <p:to>
                                        <p:strVal val="visible"/>
                                      </p:to>
                                    </p:set>
                                    <p:animEffect transition="in" filter="fade">
                                      <p:cBhvr>
                                        <p:cTn id="97" dur="500"/>
                                        <p:tgtEl>
                                          <p:spTgt spid="17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8"/>
                                        </p:tgtEl>
                                        <p:attrNameLst>
                                          <p:attrName>style.visibility</p:attrName>
                                        </p:attrNameLst>
                                      </p:cBhvr>
                                      <p:to>
                                        <p:strVal val="visible"/>
                                      </p:to>
                                    </p:set>
                                    <p:animEffect transition="in" filter="fade">
                                      <p:cBhvr>
                                        <p:cTn id="100" dur="500"/>
                                        <p:tgtEl>
                                          <p:spTgt spid="17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57"/>
                                        </p:tgtEl>
                                        <p:attrNameLst>
                                          <p:attrName>style.visibility</p:attrName>
                                        </p:attrNameLst>
                                      </p:cBhvr>
                                      <p:to>
                                        <p:strVal val="visible"/>
                                      </p:to>
                                    </p:set>
                                    <p:animEffect transition="in" filter="fade">
                                      <p:cBhvr>
                                        <p:cTn id="103" dur="500"/>
                                        <p:tgtEl>
                                          <p:spTgt spid="15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56"/>
                                        </p:tgtEl>
                                        <p:attrNameLst>
                                          <p:attrName>style.visibility</p:attrName>
                                        </p:attrNameLst>
                                      </p:cBhvr>
                                      <p:to>
                                        <p:strVal val="visible"/>
                                      </p:to>
                                    </p:set>
                                    <p:animEffect transition="in" filter="fade">
                                      <p:cBhvr>
                                        <p:cTn id="106" dur="500"/>
                                        <p:tgtEl>
                                          <p:spTgt spid="15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5"/>
                                        </p:tgtEl>
                                        <p:attrNameLst>
                                          <p:attrName>style.visibility</p:attrName>
                                        </p:attrNameLst>
                                      </p:cBhvr>
                                      <p:to>
                                        <p:strVal val="visible"/>
                                      </p:to>
                                    </p:set>
                                    <p:animEffect transition="in" filter="fade">
                                      <p:cBhvr>
                                        <p:cTn id="109" dur="500"/>
                                        <p:tgtEl>
                                          <p:spTgt spid="15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fade">
                                      <p:cBhvr>
                                        <p:cTn id="112" dur="500"/>
                                        <p:tgtEl>
                                          <p:spTgt spid="17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7"/>
                                        </p:tgtEl>
                                        <p:attrNameLst>
                                          <p:attrName>style.visibility</p:attrName>
                                        </p:attrNameLst>
                                      </p:cBhvr>
                                      <p:to>
                                        <p:strVal val="visible"/>
                                      </p:to>
                                    </p:set>
                                    <p:animEffect transition="in" filter="fade">
                                      <p:cBhvr>
                                        <p:cTn id="115" dur="500"/>
                                        <p:tgtEl>
                                          <p:spTgt spid="17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5"/>
                                        </p:tgtEl>
                                        <p:attrNameLst>
                                          <p:attrName>style.visibility</p:attrName>
                                        </p:attrNameLst>
                                      </p:cBhvr>
                                      <p:to>
                                        <p:strVal val="visible"/>
                                      </p:to>
                                    </p:set>
                                    <p:animEffect transition="in" filter="fade">
                                      <p:cBhvr>
                                        <p:cTn id="118" dur="500"/>
                                        <p:tgtEl>
                                          <p:spTgt spid="17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74"/>
                                        </p:tgtEl>
                                        <p:attrNameLst>
                                          <p:attrName>style.visibility</p:attrName>
                                        </p:attrNameLst>
                                      </p:cBhvr>
                                      <p:to>
                                        <p:strVal val="visible"/>
                                      </p:to>
                                    </p:set>
                                    <p:animEffect transition="in" filter="fade">
                                      <p:cBhvr>
                                        <p:cTn id="121" dur="500"/>
                                        <p:tgtEl>
                                          <p:spTgt spid="17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fade">
                                      <p:cBhvr>
                                        <p:cTn id="124" dur="500"/>
                                        <p:tgtEl>
                                          <p:spTgt spid="15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3"/>
                                        </p:tgtEl>
                                        <p:attrNameLst>
                                          <p:attrName>style.visibility</p:attrName>
                                        </p:attrNameLst>
                                      </p:cBhvr>
                                      <p:to>
                                        <p:strVal val="visible"/>
                                      </p:to>
                                    </p:set>
                                    <p:animEffect transition="in" filter="fade">
                                      <p:cBhvr>
                                        <p:cTn id="127" dur="500"/>
                                        <p:tgtEl>
                                          <p:spTgt spid="15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2"/>
                                        </p:tgtEl>
                                        <p:attrNameLst>
                                          <p:attrName>style.visibility</p:attrName>
                                        </p:attrNameLst>
                                      </p:cBhvr>
                                      <p:to>
                                        <p:strVal val="visible"/>
                                      </p:to>
                                    </p:set>
                                    <p:animEffect transition="in" filter="fade">
                                      <p:cBhvr>
                                        <p:cTn id="130" dur="500"/>
                                        <p:tgtEl>
                                          <p:spTgt spid="15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73"/>
                                        </p:tgtEl>
                                        <p:attrNameLst>
                                          <p:attrName>style.visibility</p:attrName>
                                        </p:attrNameLst>
                                      </p:cBhvr>
                                      <p:to>
                                        <p:strVal val="visible"/>
                                      </p:to>
                                    </p:set>
                                    <p:animEffect transition="in" filter="fade">
                                      <p:cBhvr>
                                        <p:cTn id="133" dur="500"/>
                                        <p:tgtEl>
                                          <p:spTgt spid="17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9"/>
                                        </p:tgtEl>
                                        <p:attrNameLst>
                                          <p:attrName>style.visibility</p:attrName>
                                        </p:attrNameLst>
                                      </p:cBhvr>
                                      <p:to>
                                        <p:strVal val="visible"/>
                                      </p:to>
                                    </p:set>
                                    <p:animEffect transition="in" filter="fade">
                                      <p:cBhvr>
                                        <p:cTn id="136" dur="500"/>
                                        <p:tgtEl>
                                          <p:spTgt spid="15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0"/>
                                        </p:tgtEl>
                                        <p:attrNameLst>
                                          <p:attrName>style.visibility</p:attrName>
                                        </p:attrNameLst>
                                      </p:cBhvr>
                                      <p:to>
                                        <p:strVal val="visible"/>
                                      </p:to>
                                    </p:set>
                                    <p:animEffect transition="in" filter="fade">
                                      <p:cBhvr>
                                        <p:cTn id="139" dur="500"/>
                                        <p:tgtEl>
                                          <p:spTgt spid="16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61"/>
                                        </p:tgtEl>
                                        <p:attrNameLst>
                                          <p:attrName>style.visibility</p:attrName>
                                        </p:attrNameLst>
                                      </p:cBhvr>
                                      <p:to>
                                        <p:strVal val="visible"/>
                                      </p:to>
                                    </p:set>
                                    <p:animEffect transition="in" filter="fade">
                                      <p:cBhvr>
                                        <p:cTn id="142" dur="500"/>
                                        <p:tgtEl>
                                          <p:spTgt spid="16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2"/>
                                        </p:tgtEl>
                                        <p:attrNameLst>
                                          <p:attrName>style.visibility</p:attrName>
                                        </p:attrNameLst>
                                      </p:cBhvr>
                                      <p:to>
                                        <p:strVal val="visible"/>
                                      </p:to>
                                    </p:set>
                                    <p:animEffect transition="in" filter="fade">
                                      <p:cBhvr>
                                        <p:cTn id="145" dur="500"/>
                                        <p:tgtEl>
                                          <p:spTgt spid="16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63"/>
                                        </p:tgtEl>
                                        <p:attrNameLst>
                                          <p:attrName>style.visibility</p:attrName>
                                        </p:attrNameLst>
                                      </p:cBhvr>
                                      <p:to>
                                        <p:strVal val="visible"/>
                                      </p:to>
                                    </p:set>
                                    <p:animEffect transition="in" filter="fade">
                                      <p:cBhvr>
                                        <p:cTn id="148" dur="500"/>
                                        <p:tgtEl>
                                          <p:spTgt spid="16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64"/>
                                        </p:tgtEl>
                                        <p:attrNameLst>
                                          <p:attrName>style.visibility</p:attrName>
                                        </p:attrNameLst>
                                      </p:cBhvr>
                                      <p:to>
                                        <p:strVal val="visible"/>
                                      </p:to>
                                    </p:set>
                                    <p:animEffect transition="in" filter="fade">
                                      <p:cBhvr>
                                        <p:cTn id="151" dur="500"/>
                                        <p:tgtEl>
                                          <p:spTgt spid="164"/>
                                        </p:tgtEl>
                                      </p:cBhvr>
                                    </p:animEffec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165"/>
                                        </p:tgtEl>
                                        <p:attrNameLst>
                                          <p:attrName>style.visibility</p:attrName>
                                        </p:attrNameLst>
                                      </p:cBhvr>
                                      <p:to>
                                        <p:strVal val="visible"/>
                                      </p:to>
                                    </p:set>
                                    <p:anim calcmode="lin" valueType="num">
                                      <p:cBhvr additive="base">
                                        <p:cTn id="156" dur="500" fill="hold"/>
                                        <p:tgtEl>
                                          <p:spTgt spid="165"/>
                                        </p:tgtEl>
                                        <p:attrNameLst>
                                          <p:attrName>ppt_x</p:attrName>
                                        </p:attrNameLst>
                                      </p:cBhvr>
                                      <p:tavLst>
                                        <p:tav tm="0">
                                          <p:val>
                                            <p:strVal val="#ppt_x"/>
                                          </p:val>
                                        </p:tav>
                                        <p:tav tm="100000">
                                          <p:val>
                                            <p:strVal val="#ppt_x"/>
                                          </p:val>
                                        </p:tav>
                                      </p:tavLst>
                                    </p:anim>
                                    <p:anim calcmode="lin" valueType="num">
                                      <p:cBhvr additive="base">
                                        <p:cTn id="157"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3" presetClass="emph" presetSubtype="2" fill="hold" grpId="1" nodeType="clickEffect">
                                  <p:stCondLst>
                                    <p:cond delay="0"/>
                                  </p:stCondLst>
                                  <p:childTnLst>
                                    <p:animClr clrSpc="rgb" dir="cw">
                                      <p:cBhvr override="childStyle">
                                        <p:cTn id="161" dur="2000" fill="hold"/>
                                        <p:tgtEl>
                                          <p:spTgt spid="165"/>
                                        </p:tgtEl>
                                        <p:attrNameLst>
                                          <p:attrName>style.color</p:attrName>
                                        </p:attrNameLst>
                                      </p:cBhvr>
                                      <p:to>
                                        <a:schemeClr val="accent2"/>
                                      </p:to>
                                    </p:animClr>
                                  </p:childTnLst>
                                </p:cTn>
                              </p:par>
                            </p:childTnLst>
                          </p:cTn>
                        </p:par>
                      </p:childTnLst>
                    </p:cTn>
                  </p:par>
                  <p:par>
                    <p:cTn id="162" fill="hold">
                      <p:stCondLst>
                        <p:cond delay="indefinite"/>
                      </p:stCondLst>
                      <p:childTnLst>
                        <p:par>
                          <p:cTn id="163" fill="hold">
                            <p:stCondLst>
                              <p:cond delay="0"/>
                            </p:stCondLst>
                            <p:childTnLst>
                              <p:par>
                                <p:cTn id="164" presetID="26" presetClass="entr" presetSubtype="0" fill="hold" grpId="0" nodeType="clickEffect">
                                  <p:stCondLst>
                                    <p:cond delay="0"/>
                                  </p:stCondLst>
                                  <p:childTnLst>
                                    <p:set>
                                      <p:cBhvr>
                                        <p:cTn id="165" dur="1" fill="hold">
                                          <p:stCondLst>
                                            <p:cond delay="0"/>
                                          </p:stCondLst>
                                        </p:cTn>
                                        <p:tgtEl>
                                          <p:spTgt spid="180"/>
                                        </p:tgtEl>
                                        <p:attrNameLst>
                                          <p:attrName>style.visibility</p:attrName>
                                        </p:attrNameLst>
                                      </p:cBhvr>
                                      <p:to>
                                        <p:strVal val="visible"/>
                                      </p:to>
                                    </p:set>
                                    <p:animEffect transition="in" filter="wipe(down)">
                                      <p:cBhvr>
                                        <p:cTn id="166" dur="580">
                                          <p:stCondLst>
                                            <p:cond delay="0"/>
                                          </p:stCondLst>
                                        </p:cTn>
                                        <p:tgtEl>
                                          <p:spTgt spid="180"/>
                                        </p:tgtEl>
                                      </p:cBhvr>
                                    </p:animEffect>
                                    <p:anim calcmode="lin" valueType="num">
                                      <p:cBhvr>
                                        <p:cTn id="167" dur="1822" tmFilter="0,0; 0.14,0.36; 0.43,0.73; 0.71,0.91; 1.0,1.0">
                                          <p:stCondLst>
                                            <p:cond delay="0"/>
                                          </p:stCondLst>
                                        </p:cTn>
                                        <p:tgtEl>
                                          <p:spTgt spid="180"/>
                                        </p:tgtEl>
                                        <p:attrNameLst>
                                          <p:attrName>ppt_x</p:attrName>
                                        </p:attrNameLst>
                                      </p:cBhvr>
                                      <p:tavLst>
                                        <p:tav tm="0">
                                          <p:val>
                                            <p:strVal val="#ppt_x-0.25"/>
                                          </p:val>
                                        </p:tav>
                                        <p:tav tm="100000">
                                          <p:val>
                                            <p:strVal val="#ppt_x"/>
                                          </p:val>
                                        </p:tav>
                                      </p:tavLst>
                                    </p:anim>
                                    <p:anim calcmode="lin" valueType="num">
                                      <p:cBhvr>
                                        <p:cTn id="168" dur="664" tmFilter="0.0,0.0; 0.25,0.07; 0.50,0.2; 0.75,0.467; 1.0,1.0">
                                          <p:stCondLst>
                                            <p:cond delay="0"/>
                                          </p:stCondLst>
                                        </p:cTn>
                                        <p:tgtEl>
                                          <p:spTgt spid="180"/>
                                        </p:tgtEl>
                                        <p:attrNameLst>
                                          <p:attrName>ppt_y</p:attrName>
                                        </p:attrNameLst>
                                      </p:cBhvr>
                                      <p:tavLst>
                                        <p:tav tm="0" fmla="#ppt_y-sin(pi*$)/3">
                                          <p:val>
                                            <p:fltVal val="0.5"/>
                                          </p:val>
                                        </p:tav>
                                        <p:tav tm="100000">
                                          <p:val>
                                            <p:fltVal val="1"/>
                                          </p:val>
                                        </p:tav>
                                      </p:tavLst>
                                    </p:anim>
                                    <p:anim calcmode="lin" valueType="num">
                                      <p:cBhvr>
                                        <p:cTn id="169" dur="664" tmFilter="0, 0; 0.125,0.2665; 0.25,0.4; 0.375,0.465; 0.5,0.5;  0.625,0.535; 0.75,0.6; 0.875,0.7335; 1,1">
                                          <p:stCondLst>
                                            <p:cond delay="664"/>
                                          </p:stCondLst>
                                        </p:cTn>
                                        <p:tgtEl>
                                          <p:spTgt spid="180"/>
                                        </p:tgtEl>
                                        <p:attrNameLst>
                                          <p:attrName>ppt_y</p:attrName>
                                        </p:attrNameLst>
                                      </p:cBhvr>
                                      <p:tavLst>
                                        <p:tav tm="0" fmla="#ppt_y-sin(pi*$)/9">
                                          <p:val>
                                            <p:fltVal val="0"/>
                                          </p:val>
                                        </p:tav>
                                        <p:tav tm="100000">
                                          <p:val>
                                            <p:fltVal val="1"/>
                                          </p:val>
                                        </p:tav>
                                      </p:tavLst>
                                    </p:anim>
                                    <p:anim calcmode="lin" valueType="num">
                                      <p:cBhvr>
                                        <p:cTn id="170" dur="332" tmFilter="0, 0; 0.125,0.2665; 0.25,0.4; 0.375,0.465; 0.5,0.5;  0.625,0.535; 0.75,0.6; 0.875,0.7335; 1,1">
                                          <p:stCondLst>
                                            <p:cond delay="1324"/>
                                          </p:stCondLst>
                                        </p:cTn>
                                        <p:tgtEl>
                                          <p:spTgt spid="180"/>
                                        </p:tgtEl>
                                        <p:attrNameLst>
                                          <p:attrName>ppt_y</p:attrName>
                                        </p:attrNameLst>
                                      </p:cBhvr>
                                      <p:tavLst>
                                        <p:tav tm="0" fmla="#ppt_y-sin(pi*$)/27">
                                          <p:val>
                                            <p:fltVal val="0"/>
                                          </p:val>
                                        </p:tav>
                                        <p:tav tm="100000">
                                          <p:val>
                                            <p:fltVal val="1"/>
                                          </p:val>
                                        </p:tav>
                                      </p:tavLst>
                                    </p:anim>
                                    <p:anim calcmode="lin" valueType="num">
                                      <p:cBhvr>
                                        <p:cTn id="171" dur="164" tmFilter="0, 0; 0.125,0.2665; 0.25,0.4; 0.375,0.465; 0.5,0.5;  0.625,0.535; 0.75,0.6; 0.875,0.7335; 1,1">
                                          <p:stCondLst>
                                            <p:cond delay="1656"/>
                                          </p:stCondLst>
                                        </p:cTn>
                                        <p:tgtEl>
                                          <p:spTgt spid="180"/>
                                        </p:tgtEl>
                                        <p:attrNameLst>
                                          <p:attrName>ppt_y</p:attrName>
                                        </p:attrNameLst>
                                      </p:cBhvr>
                                      <p:tavLst>
                                        <p:tav tm="0" fmla="#ppt_y-sin(pi*$)/81">
                                          <p:val>
                                            <p:fltVal val="0"/>
                                          </p:val>
                                        </p:tav>
                                        <p:tav tm="100000">
                                          <p:val>
                                            <p:fltVal val="1"/>
                                          </p:val>
                                        </p:tav>
                                      </p:tavLst>
                                    </p:anim>
                                    <p:animScale>
                                      <p:cBhvr>
                                        <p:cTn id="172" dur="26">
                                          <p:stCondLst>
                                            <p:cond delay="650"/>
                                          </p:stCondLst>
                                        </p:cTn>
                                        <p:tgtEl>
                                          <p:spTgt spid="180"/>
                                        </p:tgtEl>
                                      </p:cBhvr>
                                      <p:to x="100000" y="60000"/>
                                    </p:animScale>
                                    <p:animScale>
                                      <p:cBhvr>
                                        <p:cTn id="173" dur="166" decel="50000">
                                          <p:stCondLst>
                                            <p:cond delay="676"/>
                                          </p:stCondLst>
                                        </p:cTn>
                                        <p:tgtEl>
                                          <p:spTgt spid="180"/>
                                        </p:tgtEl>
                                      </p:cBhvr>
                                      <p:to x="100000" y="100000"/>
                                    </p:animScale>
                                    <p:animScale>
                                      <p:cBhvr>
                                        <p:cTn id="174" dur="26">
                                          <p:stCondLst>
                                            <p:cond delay="1312"/>
                                          </p:stCondLst>
                                        </p:cTn>
                                        <p:tgtEl>
                                          <p:spTgt spid="180"/>
                                        </p:tgtEl>
                                      </p:cBhvr>
                                      <p:to x="100000" y="80000"/>
                                    </p:animScale>
                                    <p:animScale>
                                      <p:cBhvr>
                                        <p:cTn id="175" dur="166" decel="50000">
                                          <p:stCondLst>
                                            <p:cond delay="1338"/>
                                          </p:stCondLst>
                                        </p:cTn>
                                        <p:tgtEl>
                                          <p:spTgt spid="180"/>
                                        </p:tgtEl>
                                      </p:cBhvr>
                                      <p:to x="100000" y="100000"/>
                                    </p:animScale>
                                    <p:animScale>
                                      <p:cBhvr>
                                        <p:cTn id="176" dur="26">
                                          <p:stCondLst>
                                            <p:cond delay="1642"/>
                                          </p:stCondLst>
                                        </p:cTn>
                                        <p:tgtEl>
                                          <p:spTgt spid="180"/>
                                        </p:tgtEl>
                                      </p:cBhvr>
                                      <p:to x="100000" y="90000"/>
                                    </p:animScale>
                                    <p:animScale>
                                      <p:cBhvr>
                                        <p:cTn id="177" dur="166" decel="50000">
                                          <p:stCondLst>
                                            <p:cond delay="1668"/>
                                          </p:stCondLst>
                                        </p:cTn>
                                        <p:tgtEl>
                                          <p:spTgt spid="180"/>
                                        </p:tgtEl>
                                      </p:cBhvr>
                                      <p:to x="100000" y="100000"/>
                                    </p:animScale>
                                    <p:animScale>
                                      <p:cBhvr>
                                        <p:cTn id="178" dur="26">
                                          <p:stCondLst>
                                            <p:cond delay="1808"/>
                                          </p:stCondLst>
                                        </p:cTn>
                                        <p:tgtEl>
                                          <p:spTgt spid="180"/>
                                        </p:tgtEl>
                                      </p:cBhvr>
                                      <p:to x="100000" y="95000"/>
                                    </p:animScale>
                                    <p:animScale>
                                      <p:cBhvr>
                                        <p:cTn id="179" dur="166" decel="50000">
                                          <p:stCondLst>
                                            <p:cond delay="1834"/>
                                          </p:stCondLst>
                                        </p:cTn>
                                        <p:tgtEl>
                                          <p:spTgt spid="180"/>
                                        </p:tgtEl>
                                      </p:cBhvr>
                                      <p:to x="100000" y="100000"/>
                                    </p:animScale>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5" grpId="1"/>
      <p:bldP spid="173" grpId="0"/>
      <p:bldP spid="174" grpId="0"/>
      <p:bldP spid="175" grpId="0"/>
      <p:bldP spid="176" grpId="0"/>
      <p:bldP spid="177" grpId="0"/>
      <p:bldP spid="178" grpId="0"/>
      <p:bldP spid="179" grpId="0"/>
      <p:bldP spid="18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3" y="764704"/>
            <a:ext cx="9036495" cy="1512168"/>
          </a:xfrm>
        </p:spPr>
        <p:txBody>
          <a:bodyPr>
            <a:normAutofit/>
          </a:bodyPr>
          <a:lstStyle/>
          <a:p>
            <a:pPr>
              <a:lnSpc>
                <a:spcPts val="3400"/>
              </a:lnSpc>
            </a:pPr>
            <a:r>
              <a:rPr lang="en-US" sz="2400" dirty="0" smtClean="0"/>
              <a:t>Randomized quicksort only tries to ameliorate the worst case behavior. That is not to say that worst case behaviors do not occur!</a:t>
            </a:r>
          </a:p>
        </p:txBody>
      </p:sp>
      <p:sp>
        <p:nvSpPr>
          <p:cNvPr id="5" name="Content Placeholder 2"/>
          <p:cNvSpPr txBox="1">
            <a:spLocks/>
          </p:cNvSpPr>
          <p:nvPr/>
        </p:nvSpPr>
        <p:spPr>
          <a:xfrm>
            <a:off x="0" y="2327729"/>
            <a:ext cx="9036495" cy="2253399"/>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ts val="3400"/>
              </a:lnSpc>
            </a:pPr>
            <a:r>
              <a:rPr lang="en-US" sz="2400" dirty="0" smtClean="0"/>
              <a:t>For example: Consider a descending sequence; Supposing the regular quicksort algorithm splits each subarray into 2 subarrays such that one of them has only one element and the other has the remaining, it would result in O(N2) complexity.</a:t>
            </a:r>
            <a:endParaRPr lang="en-US" sz="2400" dirty="0"/>
          </a:p>
        </p:txBody>
      </p:sp>
      <p:sp>
        <p:nvSpPr>
          <p:cNvPr id="6" name="Content Placeholder 2"/>
          <p:cNvSpPr txBox="1">
            <a:spLocks/>
          </p:cNvSpPr>
          <p:nvPr/>
        </p:nvSpPr>
        <p:spPr>
          <a:xfrm>
            <a:off x="0" y="4437112"/>
            <a:ext cx="9036495" cy="227687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ts val="3400"/>
              </a:lnSpc>
            </a:pPr>
            <a:r>
              <a:rPr lang="en-US" sz="2400" dirty="0"/>
              <a:t>On the other hand, if Randomized quicksort were used, each subarray would be split in different proportions, depending on the number generated. (We should be extremely unlucky to get the same result as above!)</a:t>
            </a:r>
          </a:p>
        </p:txBody>
      </p:sp>
    </p:spTree>
    <p:extLst>
      <p:ext uri="{BB962C8B-B14F-4D97-AF65-F5344CB8AC3E}">
        <p14:creationId xmlns:p14="http://schemas.microsoft.com/office/powerpoint/2010/main" val="34612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81840"/>
          </a:xfrm>
        </p:spPr>
        <p:txBody>
          <a:bodyPr/>
          <a:lstStyle/>
          <a:p>
            <a:pPr>
              <a:lnSpc>
                <a:spcPts val="3800"/>
              </a:lnSpc>
            </a:pPr>
            <a:r>
              <a:rPr lang="en-IN" dirty="0" smtClean="0"/>
              <a:t>Pseudocode for Randomized Partition</a:t>
            </a:r>
          </a:p>
          <a:p>
            <a:pPr lvl="1">
              <a:lnSpc>
                <a:spcPts val="3800"/>
              </a:lnSpc>
            </a:pPr>
            <a:r>
              <a:rPr lang="en-US" dirty="0"/>
              <a:t>Randomized-Partition (A, p, r</a:t>
            </a:r>
            <a:r>
              <a:rPr lang="en-US" dirty="0" smtClean="0"/>
              <a:t>)</a:t>
            </a:r>
          </a:p>
          <a:p>
            <a:pPr lvl="1">
              <a:lnSpc>
                <a:spcPts val="3800"/>
              </a:lnSpc>
            </a:pPr>
            <a:r>
              <a:rPr lang="en-US" dirty="0" smtClean="0"/>
              <a:t> </a:t>
            </a:r>
            <a:r>
              <a:rPr lang="en-US" dirty="0"/>
              <a:t>i = Random(p, </a:t>
            </a:r>
            <a:r>
              <a:rPr lang="en-US" dirty="0" smtClean="0"/>
              <a:t>r)</a:t>
            </a:r>
          </a:p>
          <a:p>
            <a:pPr lvl="1">
              <a:lnSpc>
                <a:spcPts val="3800"/>
              </a:lnSpc>
            </a:pPr>
            <a:r>
              <a:rPr lang="en-US" dirty="0" smtClean="0"/>
              <a:t>Exchange </a:t>
            </a:r>
            <a:r>
              <a:rPr lang="en-US" dirty="0"/>
              <a:t>A[r] with </a:t>
            </a:r>
            <a:r>
              <a:rPr lang="en-US" dirty="0" smtClean="0"/>
              <a:t>A[i]</a:t>
            </a:r>
          </a:p>
          <a:p>
            <a:pPr lvl="1">
              <a:lnSpc>
                <a:spcPts val="3800"/>
              </a:lnSpc>
            </a:pPr>
            <a:r>
              <a:rPr lang="en-US" dirty="0" smtClean="0"/>
              <a:t>return </a:t>
            </a:r>
            <a:r>
              <a:rPr lang="en-US" dirty="0"/>
              <a:t>Partition(A, p, r) </a:t>
            </a:r>
            <a:endParaRPr lang="en-US" dirty="0" smtClean="0"/>
          </a:p>
          <a:p>
            <a:pPr lvl="1">
              <a:lnSpc>
                <a:spcPts val="3800"/>
              </a:lnSpc>
            </a:pPr>
            <a:endParaRPr lang="en-US" dirty="0"/>
          </a:p>
          <a:p>
            <a:pPr>
              <a:lnSpc>
                <a:spcPts val="3800"/>
              </a:lnSpc>
            </a:pPr>
            <a:r>
              <a:rPr lang="en-US" dirty="0" smtClean="0"/>
              <a:t>Pseudocode for Randomized Quicksort</a:t>
            </a:r>
          </a:p>
          <a:p>
            <a:pPr lvl="1">
              <a:lnSpc>
                <a:spcPts val="3800"/>
              </a:lnSpc>
            </a:pPr>
            <a:r>
              <a:rPr lang="en-US" dirty="0"/>
              <a:t>if (p &lt; </a:t>
            </a:r>
            <a:r>
              <a:rPr lang="en-US" dirty="0" smtClean="0"/>
              <a:t>r)</a:t>
            </a:r>
          </a:p>
          <a:p>
            <a:pPr lvl="1">
              <a:lnSpc>
                <a:spcPts val="3800"/>
              </a:lnSpc>
            </a:pPr>
            <a:r>
              <a:rPr lang="en-US" dirty="0" smtClean="0"/>
              <a:t>q </a:t>
            </a:r>
            <a:r>
              <a:rPr lang="en-US" dirty="0"/>
              <a:t>= Randomized-Partition(A, p, </a:t>
            </a:r>
            <a:r>
              <a:rPr lang="en-US" dirty="0" smtClean="0"/>
              <a:t>r)</a:t>
            </a:r>
          </a:p>
          <a:p>
            <a:pPr lvl="1">
              <a:lnSpc>
                <a:spcPts val="3800"/>
              </a:lnSpc>
            </a:pPr>
            <a:r>
              <a:rPr lang="en-US" dirty="0" smtClean="0"/>
              <a:t>Randomized-Quicksort(A</a:t>
            </a:r>
            <a:r>
              <a:rPr lang="en-US" dirty="0"/>
              <a:t>, p, </a:t>
            </a:r>
            <a:r>
              <a:rPr lang="en-US" dirty="0" smtClean="0"/>
              <a:t>q-1)</a:t>
            </a:r>
          </a:p>
          <a:p>
            <a:pPr lvl="1">
              <a:lnSpc>
                <a:spcPts val="3800"/>
              </a:lnSpc>
            </a:pPr>
            <a:r>
              <a:rPr lang="en-US" dirty="0" smtClean="0"/>
              <a:t>Randomized-Quicksort(A</a:t>
            </a:r>
            <a:r>
              <a:rPr lang="en-US" dirty="0"/>
              <a:t>, q+1, r)</a:t>
            </a:r>
            <a:endParaRPr lang="en-IN" dirty="0"/>
          </a:p>
        </p:txBody>
      </p:sp>
    </p:spTree>
    <p:extLst>
      <p:ext uri="{BB962C8B-B14F-4D97-AF65-F5344CB8AC3E}">
        <p14:creationId xmlns:p14="http://schemas.microsoft.com/office/powerpoint/2010/main" val="302653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normAutofit fontScale="92500"/>
          </a:bodyPr>
          <a:lstStyle/>
          <a:p>
            <a:pPr>
              <a:lnSpc>
                <a:spcPct val="200000"/>
              </a:lnSpc>
            </a:pPr>
            <a:r>
              <a:rPr lang="en-US" dirty="0" smtClean="0"/>
              <a:t>Levenshtein Distance</a:t>
            </a:r>
          </a:p>
          <a:p>
            <a:pPr>
              <a:lnSpc>
                <a:spcPct val="200000"/>
              </a:lnSpc>
            </a:pPr>
            <a:r>
              <a:rPr lang="en-US" dirty="0" smtClean="0"/>
              <a:t>Boyer Moore Horsepool String matching Algorithm</a:t>
            </a:r>
          </a:p>
          <a:p>
            <a:pPr>
              <a:lnSpc>
                <a:spcPct val="200000"/>
              </a:lnSpc>
            </a:pPr>
            <a:r>
              <a:rPr lang="en-US" dirty="0" smtClean="0"/>
              <a:t>Radix Exchange Sort</a:t>
            </a:r>
          </a:p>
          <a:p>
            <a:pPr>
              <a:lnSpc>
                <a:spcPct val="200000"/>
              </a:lnSpc>
            </a:pPr>
            <a:r>
              <a:rPr lang="en-US" dirty="0" smtClean="0"/>
              <a:t>Introsort</a:t>
            </a:r>
          </a:p>
          <a:p>
            <a:pPr>
              <a:lnSpc>
                <a:spcPct val="200000"/>
              </a:lnSpc>
            </a:pPr>
            <a:r>
              <a:rPr lang="en-US" dirty="0" smtClean="0"/>
              <a:t>Randomized Quicksort</a:t>
            </a:r>
          </a:p>
          <a:p>
            <a:pPr>
              <a:lnSpc>
                <a:spcPct val="200000"/>
              </a:lnSpc>
            </a:pPr>
            <a:r>
              <a:rPr lang="en-US" dirty="0">
                <a:solidFill>
                  <a:srgbClr val="FF0000"/>
                </a:solidFill>
              </a:rPr>
              <a:t>Spatial DBMS</a:t>
            </a:r>
          </a:p>
        </p:txBody>
      </p:sp>
    </p:spTree>
    <p:extLst>
      <p:ext uri="{BB962C8B-B14F-4D97-AF65-F5344CB8AC3E}">
        <p14:creationId xmlns:p14="http://schemas.microsoft.com/office/powerpoint/2010/main" val="12169649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66800"/>
          </a:xfrm>
        </p:spPr>
        <p:txBody>
          <a:bodyPr>
            <a:normAutofit fontScale="90000"/>
          </a:bodyPr>
          <a:lstStyle/>
          <a:p>
            <a:pPr algn="ctr"/>
            <a:r>
              <a:rPr lang="en-US" dirty="0"/>
              <a:t>Speeding up spatial database query execution using </a:t>
            </a:r>
            <a:r>
              <a:rPr lang="en-US" dirty="0" smtClean="0"/>
              <a:t>GPUs</a:t>
            </a:r>
            <a:br>
              <a:rPr lang="en-US" dirty="0" smtClean="0"/>
            </a:br>
            <a:r>
              <a:rPr lang="en-US" sz="1600" dirty="0" smtClean="0"/>
              <a:t>Bogdan Simion, </a:t>
            </a:r>
            <a:r>
              <a:rPr lang="en-US" sz="1600" dirty="0"/>
              <a:t>Suprio </a:t>
            </a:r>
            <a:r>
              <a:rPr lang="en-US" sz="1600" dirty="0" smtClean="0"/>
              <a:t>Ray, </a:t>
            </a:r>
            <a:r>
              <a:rPr lang="en-US" sz="1600" dirty="0"/>
              <a:t>Angela Demke </a:t>
            </a:r>
            <a:r>
              <a:rPr lang="en-US" sz="1600" dirty="0" smtClean="0"/>
              <a:t>Brown</a:t>
            </a:r>
            <a:endParaRPr lang="en-IN" sz="1600" dirty="0"/>
          </a:p>
        </p:txBody>
      </p:sp>
      <p:sp>
        <p:nvSpPr>
          <p:cNvPr id="3" name="Content Placeholder 2"/>
          <p:cNvSpPr>
            <a:spLocks noGrp="1"/>
          </p:cNvSpPr>
          <p:nvPr>
            <p:ph idx="1"/>
          </p:nvPr>
        </p:nvSpPr>
        <p:spPr>
          <a:xfrm>
            <a:off x="457200" y="2121640"/>
            <a:ext cx="8229600" cy="4729712"/>
          </a:xfrm>
        </p:spPr>
        <p:txBody>
          <a:bodyPr/>
          <a:lstStyle/>
          <a:p>
            <a:pPr>
              <a:lnSpc>
                <a:spcPct val="150000"/>
              </a:lnSpc>
            </a:pPr>
            <a:r>
              <a:rPr lang="en-IN" dirty="0" smtClean="0"/>
              <a:t>Spatial Databases are useful for applications such as </a:t>
            </a:r>
            <a:r>
              <a:rPr lang="en-US" dirty="0"/>
              <a:t>land surveying, urban </a:t>
            </a:r>
            <a:r>
              <a:rPr lang="en-US" dirty="0" smtClean="0"/>
              <a:t>planning etc.</a:t>
            </a:r>
          </a:p>
          <a:p>
            <a:pPr>
              <a:lnSpc>
                <a:spcPct val="150000"/>
              </a:lnSpc>
            </a:pPr>
            <a:r>
              <a:rPr lang="en-US" dirty="0" smtClean="0"/>
              <a:t>Used to find answers to queries ranging from “Find the nearest hotel near my home” or “Find the number of malls in a 5km radius” to “Find the areas likely to be affected by the flood” etc.</a:t>
            </a:r>
          </a:p>
          <a:p>
            <a:pPr>
              <a:lnSpc>
                <a:spcPct val="150000"/>
              </a:lnSpc>
            </a:pPr>
            <a:endParaRPr lang="en-US" dirty="0" smtClean="0"/>
          </a:p>
        </p:txBody>
      </p:sp>
    </p:spTree>
    <p:extLst>
      <p:ext uri="{BB962C8B-B14F-4D97-AF65-F5344CB8AC3E}">
        <p14:creationId xmlns:p14="http://schemas.microsoft.com/office/powerpoint/2010/main" val="194703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737824"/>
          </a:xfrm>
        </p:spPr>
        <p:txBody>
          <a:bodyPr>
            <a:normAutofit fontScale="92500"/>
          </a:bodyPr>
          <a:lstStyle/>
          <a:p>
            <a:pPr>
              <a:lnSpc>
                <a:spcPts val="4500"/>
              </a:lnSpc>
            </a:pPr>
            <a:r>
              <a:rPr lang="en-US" dirty="0" smtClean="0"/>
              <a:t>Query execution is a 2 step process</a:t>
            </a:r>
          </a:p>
          <a:p>
            <a:pPr lvl="1">
              <a:lnSpc>
                <a:spcPts val="4500"/>
              </a:lnSpc>
            </a:pPr>
            <a:r>
              <a:rPr lang="en-US" dirty="0" smtClean="0"/>
              <a:t>Filtering shapes based on Minimum bounding rectangles (To reduce number of comparis0ns)</a:t>
            </a:r>
          </a:p>
          <a:p>
            <a:pPr lvl="1">
              <a:lnSpc>
                <a:spcPts val="4500"/>
              </a:lnSpc>
            </a:pPr>
            <a:r>
              <a:rPr lang="en-US" dirty="0" smtClean="0"/>
              <a:t>Refining candidate set by comparing actual geometries</a:t>
            </a:r>
          </a:p>
          <a:p>
            <a:pPr>
              <a:lnSpc>
                <a:spcPts val="4500"/>
              </a:lnSpc>
            </a:pPr>
            <a:r>
              <a:rPr lang="en-US" dirty="0" smtClean="0"/>
              <a:t>The above two steps involve intensive computation, thus invoking the need to use massively parallel processing.</a:t>
            </a:r>
          </a:p>
          <a:p>
            <a:endParaRPr lang="en-US" dirty="0"/>
          </a:p>
          <a:p>
            <a:pPr marL="109728" indent="0">
              <a:buNone/>
            </a:pPr>
            <a:r>
              <a:rPr lang="en-US" sz="1800" dirty="0" smtClean="0">
                <a:solidFill>
                  <a:srgbClr val="FF0000"/>
                </a:solidFill>
              </a:rPr>
              <a:t>Scope: </a:t>
            </a:r>
            <a:r>
              <a:rPr lang="en-US" sz="1800" dirty="0">
                <a:solidFill>
                  <a:srgbClr val="FF0000"/>
                </a:solidFill>
              </a:rPr>
              <a:t>Spatial database workloads have not been studied in depth thus </a:t>
            </a:r>
            <a:r>
              <a:rPr lang="en-US" sz="1800" dirty="0" smtClean="0">
                <a:solidFill>
                  <a:srgbClr val="FF0000"/>
                </a:solidFill>
              </a:rPr>
              <a:t>far and there has been </a:t>
            </a:r>
            <a:r>
              <a:rPr lang="en-US" sz="1800" dirty="0">
                <a:solidFill>
                  <a:srgbClr val="FF0000"/>
                </a:solidFill>
              </a:rPr>
              <a:t>no research on identifying the underlying system issues leading to performance problems in spatial databases</a:t>
            </a:r>
          </a:p>
        </p:txBody>
      </p:sp>
    </p:spTree>
    <p:extLst>
      <p:ext uri="{BB962C8B-B14F-4D97-AF65-F5344CB8AC3E}">
        <p14:creationId xmlns:p14="http://schemas.microsoft.com/office/powerpoint/2010/main" val="3779437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492896"/>
            <a:ext cx="8229600" cy="2944941"/>
          </a:xfrm>
        </p:spPr>
      </p:pic>
      <p:sp>
        <p:nvSpPr>
          <p:cNvPr id="5" name="Title 1"/>
          <p:cNvSpPr>
            <a:spLocks noGrp="1"/>
          </p:cNvSpPr>
          <p:nvPr>
            <p:ph type="title"/>
          </p:nvPr>
        </p:nvSpPr>
        <p:spPr>
          <a:xfrm>
            <a:off x="251520" y="836712"/>
            <a:ext cx="8229600" cy="1066800"/>
          </a:xfrm>
        </p:spPr>
        <p:txBody>
          <a:bodyPr>
            <a:normAutofit/>
          </a:bodyPr>
          <a:lstStyle/>
          <a:p>
            <a:pPr algn="ctr"/>
            <a:r>
              <a:rPr lang="en-US" dirty="0" smtClean="0"/>
              <a:t>The 2-step process</a:t>
            </a:r>
            <a:endParaRPr lang="en-IN" dirty="0"/>
          </a:p>
        </p:txBody>
      </p:sp>
    </p:spTree>
    <p:extLst>
      <p:ext uri="{BB962C8B-B14F-4D97-AF65-F5344CB8AC3E}">
        <p14:creationId xmlns:p14="http://schemas.microsoft.com/office/powerpoint/2010/main" val="20595767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09832"/>
          </a:xfrm>
        </p:spPr>
        <p:txBody>
          <a:bodyPr/>
          <a:lstStyle/>
          <a:p>
            <a:pPr>
              <a:lnSpc>
                <a:spcPct val="150000"/>
              </a:lnSpc>
            </a:pPr>
            <a:r>
              <a:rPr lang="en-US" dirty="0" smtClean="0"/>
              <a:t>Two types of Spatial Data: Raster and Vector</a:t>
            </a:r>
          </a:p>
          <a:p>
            <a:pPr>
              <a:lnSpc>
                <a:spcPct val="150000"/>
              </a:lnSpc>
            </a:pPr>
            <a:r>
              <a:rPr lang="en-US" dirty="0" smtClean="0"/>
              <a:t>Raster</a:t>
            </a:r>
          </a:p>
          <a:p>
            <a:pPr lvl="1">
              <a:lnSpc>
                <a:spcPct val="150000"/>
              </a:lnSpc>
            </a:pPr>
            <a:r>
              <a:rPr lang="en-US" dirty="0" smtClean="0"/>
              <a:t>Has representations of various types of maps and are high-res images</a:t>
            </a:r>
          </a:p>
          <a:p>
            <a:pPr>
              <a:lnSpc>
                <a:spcPct val="150000"/>
              </a:lnSpc>
            </a:pPr>
            <a:r>
              <a:rPr lang="en-US" dirty="0" smtClean="0"/>
              <a:t>Vector</a:t>
            </a:r>
          </a:p>
          <a:p>
            <a:pPr lvl="1">
              <a:lnSpc>
                <a:spcPct val="150000"/>
              </a:lnSpc>
            </a:pPr>
            <a:r>
              <a:rPr lang="en-US" dirty="0" smtClean="0"/>
              <a:t>Tries to capture represent everything geometrically such as using points for buildings, lines for rivers and roads, polygons for land mass and lakes etc.</a:t>
            </a:r>
            <a:endParaRPr lang="en-US" dirty="0"/>
          </a:p>
        </p:txBody>
      </p:sp>
    </p:spTree>
    <p:extLst>
      <p:ext uri="{BB962C8B-B14F-4D97-AF65-F5344CB8AC3E}">
        <p14:creationId xmlns:p14="http://schemas.microsoft.com/office/powerpoint/2010/main" val="3333972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704"/>
            <a:ext cx="9144000" cy="3095874"/>
          </a:xfrm>
          <a:prstGeom prst="rect">
            <a:avLst/>
          </a:prstGeom>
        </p:spPr>
      </p:pic>
      <p:sp>
        <p:nvSpPr>
          <p:cNvPr id="5" name="TextBox 4"/>
          <p:cNvSpPr txBox="1"/>
          <p:nvPr/>
        </p:nvSpPr>
        <p:spPr>
          <a:xfrm>
            <a:off x="251520" y="4365104"/>
            <a:ext cx="8892479" cy="2194896"/>
          </a:xfrm>
          <a:prstGeom prst="rect">
            <a:avLst/>
          </a:prstGeom>
          <a:noFill/>
        </p:spPr>
        <p:txBody>
          <a:bodyPr wrap="square" rtlCol="0">
            <a:spAutoFit/>
          </a:bodyPr>
          <a:lstStyle/>
          <a:p>
            <a:pPr>
              <a:lnSpc>
                <a:spcPct val="200000"/>
              </a:lnSpc>
            </a:pPr>
            <a:r>
              <a:rPr lang="en-US" sz="2400" dirty="0" smtClean="0"/>
              <a:t>Operations involve checking if a point is within a given polygon (building in an area) or if a line intersects another line (</a:t>
            </a:r>
            <a:r>
              <a:rPr lang="en-US" sz="2400" dirty="0"/>
              <a:t>river </a:t>
            </a:r>
            <a:r>
              <a:rPr lang="en-US" sz="2400" dirty="0" smtClean="0"/>
              <a:t>crossing </a:t>
            </a:r>
            <a:r>
              <a:rPr lang="en-US" sz="2400" dirty="0"/>
              <a:t>a </a:t>
            </a:r>
            <a:r>
              <a:rPr lang="en-US" sz="2400" dirty="0" smtClean="0"/>
              <a:t>road) etc.</a:t>
            </a:r>
            <a:endParaRPr lang="en-US" sz="2400" dirty="0"/>
          </a:p>
        </p:txBody>
      </p:sp>
    </p:spTree>
    <p:extLst>
      <p:ext uri="{BB962C8B-B14F-4D97-AF65-F5344CB8AC3E}">
        <p14:creationId xmlns:p14="http://schemas.microsoft.com/office/powerpoint/2010/main" val="25727285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36" y="1412776"/>
            <a:ext cx="9649072" cy="4320480"/>
          </a:xfrm>
          <a:prstGeom prst="rect">
            <a:avLst/>
          </a:prstGeom>
        </p:spPr>
      </p:pic>
    </p:spTree>
    <p:extLst>
      <p:ext uri="{BB962C8B-B14F-4D97-AF65-F5344CB8AC3E}">
        <p14:creationId xmlns:p14="http://schemas.microsoft.com/office/powerpoint/2010/main" val="923975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84"/>
            <a:ext cx="8229600" cy="1066800"/>
          </a:xfrm>
        </p:spPr>
        <p:txBody>
          <a:bodyPr/>
          <a:lstStyle/>
          <a:p>
            <a:r>
              <a:rPr lang="en-US" dirty="0" smtClean="0"/>
              <a:t>Conclusion and Future Work</a:t>
            </a:r>
            <a:endParaRPr lang="en-US" dirty="0"/>
          </a:p>
        </p:txBody>
      </p:sp>
      <p:sp>
        <p:nvSpPr>
          <p:cNvPr id="3" name="Content Placeholder 2"/>
          <p:cNvSpPr>
            <a:spLocks noGrp="1"/>
          </p:cNvSpPr>
          <p:nvPr>
            <p:ph idx="1"/>
          </p:nvPr>
        </p:nvSpPr>
        <p:spPr>
          <a:xfrm>
            <a:off x="457200" y="1340768"/>
            <a:ext cx="8229600" cy="5233768"/>
          </a:xfrm>
        </p:spPr>
        <p:txBody>
          <a:bodyPr/>
          <a:lstStyle/>
          <a:p>
            <a:r>
              <a:rPr lang="en-US" dirty="0"/>
              <a:t>E</a:t>
            </a:r>
            <a:r>
              <a:rPr lang="en-US" dirty="0" smtClean="0"/>
              <a:t>xecution </a:t>
            </a:r>
            <a:r>
              <a:rPr lang="en-US" dirty="0"/>
              <a:t>of geospatial queries can significantly benefit from processing on a </a:t>
            </a:r>
            <a:r>
              <a:rPr lang="en-US" dirty="0" smtClean="0"/>
              <a:t>GPU, because </a:t>
            </a:r>
            <a:r>
              <a:rPr lang="en-US" dirty="0"/>
              <a:t>of their </a:t>
            </a:r>
            <a:r>
              <a:rPr lang="en-US" dirty="0" smtClean="0"/>
              <a:t>inherent </a:t>
            </a:r>
            <a:r>
              <a:rPr lang="en-US" dirty="0"/>
              <a:t>high degree of </a:t>
            </a:r>
            <a:r>
              <a:rPr lang="en-US" dirty="0" smtClean="0"/>
              <a:t>parallelism.</a:t>
            </a:r>
          </a:p>
          <a:p>
            <a:r>
              <a:rPr lang="en-US" dirty="0" smtClean="0"/>
              <a:t>Memory transfer </a:t>
            </a:r>
            <a:r>
              <a:rPr lang="en-US" dirty="0"/>
              <a:t>cost is easily amortized by the query execution </a:t>
            </a:r>
            <a:r>
              <a:rPr lang="en-US" dirty="0" smtClean="0"/>
              <a:t>speedups.</a:t>
            </a:r>
          </a:p>
          <a:p>
            <a:endParaRPr lang="en-US" dirty="0" smtClean="0"/>
          </a:p>
          <a:p>
            <a:r>
              <a:rPr lang="en-US" dirty="0"/>
              <a:t>C</a:t>
            </a:r>
            <a:r>
              <a:rPr lang="en-US" dirty="0" smtClean="0"/>
              <a:t>oncurrent </a:t>
            </a:r>
            <a:r>
              <a:rPr lang="en-US" dirty="0"/>
              <a:t>copy-execute feature </a:t>
            </a:r>
            <a:r>
              <a:rPr lang="en-US" dirty="0" smtClean="0"/>
              <a:t>could be used to </a:t>
            </a:r>
            <a:r>
              <a:rPr lang="en-US" dirty="0"/>
              <a:t>potentially </a:t>
            </a:r>
            <a:r>
              <a:rPr lang="en-US" dirty="0" smtClean="0"/>
              <a:t>improve performance </a:t>
            </a:r>
            <a:r>
              <a:rPr lang="en-US" dirty="0"/>
              <a:t>even </a:t>
            </a:r>
            <a:r>
              <a:rPr lang="en-US" dirty="0" smtClean="0"/>
              <a:t>further.</a:t>
            </a:r>
          </a:p>
          <a:p>
            <a:r>
              <a:rPr lang="en-US" dirty="0" smtClean="0"/>
              <a:t>Analyze </a:t>
            </a:r>
            <a:r>
              <a:rPr lang="en-US" dirty="0"/>
              <a:t>the benefit of processing multiple queries per </a:t>
            </a:r>
            <a:r>
              <a:rPr lang="en-US" dirty="0" smtClean="0"/>
              <a:t>GPU kernel</a:t>
            </a:r>
            <a:endParaRPr lang="en-US" dirty="0"/>
          </a:p>
        </p:txBody>
      </p:sp>
    </p:spTree>
    <p:extLst>
      <p:ext uri="{BB962C8B-B14F-4D97-AF65-F5344CB8AC3E}">
        <p14:creationId xmlns:p14="http://schemas.microsoft.com/office/powerpoint/2010/main" val="2761067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809832"/>
          </a:xfrm>
        </p:spPr>
        <p:txBody>
          <a:bodyPr/>
          <a:lstStyle/>
          <a:p>
            <a:pPr>
              <a:lnSpc>
                <a:spcPct val="150000"/>
              </a:lnSpc>
            </a:pPr>
            <a:r>
              <a:rPr lang="en-US" dirty="0" smtClean="0"/>
              <a:t>Uses</a:t>
            </a:r>
          </a:p>
          <a:p>
            <a:pPr lvl="1">
              <a:lnSpc>
                <a:spcPct val="150000"/>
              </a:lnSpc>
            </a:pPr>
            <a:r>
              <a:rPr lang="en-US" dirty="0" smtClean="0"/>
              <a:t>Redisplay algorithms for video editors</a:t>
            </a:r>
          </a:p>
          <a:p>
            <a:pPr lvl="1">
              <a:lnSpc>
                <a:spcPct val="150000"/>
              </a:lnSpc>
            </a:pPr>
            <a:r>
              <a:rPr lang="en-US" dirty="0" smtClean="0"/>
              <a:t>Study of bird songs</a:t>
            </a:r>
          </a:p>
          <a:p>
            <a:pPr lvl="1">
              <a:lnSpc>
                <a:spcPct val="150000"/>
              </a:lnSpc>
            </a:pPr>
            <a:r>
              <a:rPr lang="en-US" dirty="0" smtClean="0"/>
              <a:t>Speech recognition</a:t>
            </a:r>
          </a:p>
          <a:p>
            <a:pPr lvl="1">
              <a:lnSpc>
                <a:spcPct val="150000"/>
              </a:lnSpc>
            </a:pPr>
            <a:r>
              <a:rPr lang="en-US" dirty="0" smtClean="0"/>
              <a:t>Comparing genetic sequences</a:t>
            </a:r>
          </a:p>
          <a:p>
            <a:pPr lvl="1">
              <a:lnSpc>
                <a:spcPct val="150000"/>
              </a:lnSpc>
            </a:pPr>
            <a:r>
              <a:rPr lang="en-US" dirty="0" smtClean="0"/>
              <a:t>Virus Scanners</a:t>
            </a:r>
          </a:p>
          <a:p>
            <a:pPr lvl="1">
              <a:lnSpc>
                <a:spcPct val="150000"/>
              </a:lnSpc>
            </a:pPr>
            <a:r>
              <a:rPr lang="en-US" dirty="0" smtClean="0"/>
              <a:t>Security Kernels</a:t>
            </a:r>
          </a:p>
          <a:p>
            <a:pPr lvl="1">
              <a:lnSpc>
                <a:spcPct val="150000"/>
              </a:lnSpc>
            </a:pPr>
            <a:r>
              <a:rPr lang="en-US" dirty="0" smtClean="0"/>
              <a:t>Spell Checkers</a:t>
            </a:r>
          </a:p>
          <a:p>
            <a:pPr lvl="1">
              <a:lnSpc>
                <a:spcPct val="150000"/>
              </a:lnSpc>
            </a:pPr>
            <a:r>
              <a:rPr lang="en-US" dirty="0" smtClean="0"/>
              <a:t>Optical Character Recognition</a:t>
            </a:r>
            <a:endParaRPr lang="en-US" dirty="0"/>
          </a:p>
        </p:txBody>
      </p:sp>
      <p:sp>
        <p:nvSpPr>
          <p:cNvPr id="4" name="TextBox 3"/>
          <p:cNvSpPr txBox="1"/>
          <p:nvPr/>
        </p:nvSpPr>
        <p:spPr>
          <a:xfrm>
            <a:off x="6119664" y="2420888"/>
            <a:ext cx="3024336" cy="2554545"/>
          </a:xfrm>
          <a:prstGeom prst="rect">
            <a:avLst/>
          </a:prstGeom>
          <a:noFill/>
        </p:spPr>
        <p:txBody>
          <a:bodyPr wrap="square" rtlCol="0">
            <a:spAutoFit/>
          </a:bodyPr>
          <a:lstStyle/>
          <a:p>
            <a:pPr algn="ctr"/>
            <a:r>
              <a:rPr lang="en-US" sz="3200" dirty="0" smtClean="0">
                <a:solidFill>
                  <a:srgbClr val="FF0000"/>
                </a:solidFill>
              </a:rPr>
              <a:t>Also to detect co-related attacks in Distributed Systems</a:t>
            </a:r>
            <a:endParaRPr lang="en-US" sz="3200" dirty="0">
              <a:solidFill>
                <a:srgbClr val="FF0000"/>
              </a:solidFill>
            </a:endParaRPr>
          </a:p>
        </p:txBody>
      </p:sp>
    </p:spTree>
    <p:extLst>
      <p:ext uri="{BB962C8B-B14F-4D97-AF65-F5344CB8AC3E}">
        <p14:creationId xmlns:p14="http://schemas.microsoft.com/office/powerpoint/2010/main" val="415879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068960"/>
            <a:ext cx="8229600" cy="1066800"/>
          </a:xfrm>
        </p:spPr>
        <p:txBody>
          <a:bodyPr/>
          <a:lstStyle/>
          <a:p>
            <a:pPr algn="ctr"/>
            <a:r>
              <a:rPr lang="en-US" dirty="0" smtClean="0"/>
              <a:t>Spare Slides</a:t>
            </a:r>
            <a:endParaRPr lang="en-US" dirty="0"/>
          </a:p>
        </p:txBody>
      </p:sp>
    </p:spTree>
    <p:extLst>
      <p:ext uri="{BB962C8B-B14F-4D97-AF65-F5344CB8AC3E}">
        <p14:creationId xmlns:p14="http://schemas.microsoft.com/office/powerpoint/2010/main" val="1969259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66800"/>
          </a:xfrm>
        </p:spPr>
        <p:txBody>
          <a:bodyPr/>
          <a:lstStyle/>
          <a:p>
            <a:r>
              <a:rPr lang="en-US" dirty="0" smtClean="0"/>
              <a:t>About CUDA (Basics)</a:t>
            </a:r>
            <a:endParaRPr lang="en-US" dirty="0"/>
          </a:p>
        </p:txBody>
      </p:sp>
      <p:sp>
        <p:nvSpPr>
          <p:cNvPr id="3" name="Content Placeholder 2"/>
          <p:cNvSpPr>
            <a:spLocks noGrp="1"/>
          </p:cNvSpPr>
          <p:nvPr>
            <p:ph idx="1"/>
          </p:nvPr>
        </p:nvSpPr>
        <p:spPr>
          <a:xfrm>
            <a:off x="457200" y="1543472"/>
            <a:ext cx="8363272" cy="5031064"/>
          </a:xfrm>
        </p:spPr>
        <p:txBody>
          <a:bodyPr>
            <a:normAutofit/>
          </a:bodyPr>
          <a:lstStyle/>
          <a:p>
            <a:pPr>
              <a:lnSpc>
                <a:spcPct val="150000"/>
              </a:lnSpc>
            </a:pPr>
            <a:r>
              <a:rPr lang="en-US" sz="2400" dirty="0" smtClean="0"/>
              <a:t>Stands for </a:t>
            </a:r>
            <a:r>
              <a:rPr lang="en-US" sz="2400" b="1" dirty="0" smtClean="0"/>
              <a:t>C</a:t>
            </a:r>
            <a:r>
              <a:rPr lang="en-US" sz="2400" dirty="0" smtClean="0"/>
              <a:t>ompute </a:t>
            </a:r>
            <a:r>
              <a:rPr lang="en-US" sz="2400" b="1" dirty="0" smtClean="0"/>
              <a:t>U</a:t>
            </a:r>
            <a:r>
              <a:rPr lang="en-US" sz="2400" dirty="0" smtClean="0"/>
              <a:t>nified </a:t>
            </a:r>
            <a:r>
              <a:rPr lang="en-US" sz="2400" b="1" dirty="0" smtClean="0"/>
              <a:t>D</a:t>
            </a:r>
            <a:r>
              <a:rPr lang="en-US" sz="2400" dirty="0" smtClean="0"/>
              <a:t>evice </a:t>
            </a:r>
            <a:r>
              <a:rPr lang="en-US" sz="2400" b="1" dirty="0" smtClean="0"/>
              <a:t>A</a:t>
            </a:r>
            <a:r>
              <a:rPr lang="en-US" sz="2400" dirty="0" smtClean="0"/>
              <a:t>rchitecture</a:t>
            </a:r>
          </a:p>
          <a:p>
            <a:pPr>
              <a:lnSpc>
                <a:spcPct val="150000"/>
              </a:lnSpc>
            </a:pPr>
            <a:r>
              <a:rPr lang="en-US" altLang="en-US" sz="2400" dirty="0"/>
              <a:t>File has extension ‘.cu’</a:t>
            </a:r>
          </a:p>
          <a:p>
            <a:pPr>
              <a:lnSpc>
                <a:spcPct val="150000"/>
              </a:lnSpc>
            </a:pPr>
            <a:r>
              <a:rPr lang="en-US" altLang="en-US" sz="2400" dirty="0"/>
              <a:t>Use nvcc to compile .cu </a:t>
            </a:r>
            <a:r>
              <a:rPr lang="en-US" altLang="en-US" sz="2400" dirty="0" smtClean="0"/>
              <a:t>files</a:t>
            </a:r>
            <a:r>
              <a:rPr lang="en-US" altLang="en-US" sz="2400" dirty="0"/>
              <a:t/>
            </a:r>
            <a:br>
              <a:rPr lang="en-US" altLang="en-US" sz="2400" dirty="0"/>
            </a:br>
            <a:r>
              <a:rPr lang="en-US" altLang="en-US" sz="2400" dirty="0" smtClean="0"/>
              <a:t>	</a:t>
            </a:r>
            <a:r>
              <a:rPr lang="en-US" altLang="en-US" sz="2400" dirty="0">
                <a:solidFill>
                  <a:schemeClr val="accent2"/>
                </a:solidFill>
              </a:rPr>
              <a:t>nvcc –o runme kernel.cu</a:t>
            </a:r>
          </a:p>
          <a:p>
            <a:pPr>
              <a:lnSpc>
                <a:spcPct val="150000"/>
              </a:lnSpc>
            </a:pPr>
            <a:r>
              <a:rPr lang="en-US" altLang="en-US" sz="2400" dirty="0"/>
              <a:t> Use –c option to generate .obj files</a:t>
            </a:r>
          </a:p>
          <a:p>
            <a:pPr lvl="1">
              <a:lnSpc>
                <a:spcPct val="150000"/>
              </a:lnSpc>
              <a:buNone/>
            </a:pPr>
            <a:r>
              <a:rPr lang="en-US" altLang="en-US" sz="2400" dirty="0"/>
              <a:t>	</a:t>
            </a:r>
            <a:r>
              <a:rPr lang="en-US" altLang="en-US" sz="2400" dirty="0" smtClean="0"/>
              <a:t>	nvcc </a:t>
            </a:r>
            <a:r>
              <a:rPr lang="en-US" altLang="en-US" sz="2400" dirty="0"/>
              <a:t>–c kernel.cu</a:t>
            </a:r>
            <a:br>
              <a:rPr lang="en-US" altLang="en-US" sz="2400" dirty="0"/>
            </a:br>
            <a:r>
              <a:rPr lang="en-US" altLang="en-US" sz="2400" dirty="0" smtClean="0"/>
              <a:t>	g</a:t>
            </a:r>
            <a:r>
              <a:rPr lang="en-US" altLang="en-US" sz="2400" dirty="0"/>
              <a:t>++ –c main.cpp</a:t>
            </a:r>
            <a:br>
              <a:rPr lang="en-US" altLang="en-US" sz="2400" dirty="0"/>
            </a:br>
            <a:r>
              <a:rPr lang="en-US" altLang="en-US" sz="2400" dirty="0" smtClean="0"/>
              <a:t>	g</a:t>
            </a:r>
            <a:r>
              <a:rPr lang="en-US" altLang="en-US" sz="2400" dirty="0"/>
              <a:t>++  –o runme *.o</a:t>
            </a:r>
          </a:p>
          <a:p>
            <a:pPr>
              <a:lnSpc>
                <a:spcPct val="150000"/>
              </a:lnSpc>
            </a:pPr>
            <a:endParaRPr lang="en-US" sz="2400" dirty="0" smtClean="0"/>
          </a:p>
          <a:p>
            <a:pPr>
              <a:lnSpc>
                <a:spcPct val="150000"/>
              </a:lnSpc>
            </a:pPr>
            <a:endParaRPr lang="en-US" sz="2400" dirty="0"/>
          </a:p>
        </p:txBody>
      </p:sp>
    </p:spTree>
    <p:extLst>
      <p:ext uri="{BB962C8B-B14F-4D97-AF65-F5344CB8AC3E}">
        <p14:creationId xmlns:p14="http://schemas.microsoft.com/office/powerpoint/2010/main" val="35600399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992"/>
            <a:ext cx="8229600" cy="1066800"/>
          </a:xfrm>
        </p:spPr>
        <p:txBody>
          <a:bodyPr/>
          <a:lstStyle/>
          <a:p>
            <a:r>
              <a:rPr lang="en-US" dirty="0" smtClean="0"/>
              <a:t>Sample Skeleton of CUDA Code</a:t>
            </a:r>
            <a:endParaRPr lang="en-US" dirty="0"/>
          </a:p>
        </p:txBody>
      </p:sp>
      <p:sp>
        <p:nvSpPr>
          <p:cNvPr id="3" name="Content Placeholder 2"/>
          <p:cNvSpPr>
            <a:spLocks noGrp="1"/>
          </p:cNvSpPr>
          <p:nvPr>
            <p:ph idx="1"/>
          </p:nvPr>
        </p:nvSpPr>
        <p:spPr>
          <a:xfrm>
            <a:off x="457200" y="1556792"/>
            <a:ext cx="8229600" cy="5017744"/>
          </a:xfrm>
        </p:spPr>
        <p:txBody>
          <a:bodyPr>
            <a:normAutofit fontScale="92500" lnSpcReduction="20000"/>
          </a:bodyPr>
          <a:lstStyle/>
          <a:p>
            <a:pPr>
              <a:lnSpc>
                <a:spcPct val="90000"/>
              </a:lnSpc>
              <a:buNone/>
            </a:pPr>
            <a:r>
              <a:rPr lang="en-US" altLang="en-US" dirty="0">
                <a:solidFill>
                  <a:schemeClr val="accent2"/>
                </a:solidFill>
                <a:latin typeface="Courier New" panose="02070309020205020404" pitchFamily="49" charset="0"/>
              </a:rPr>
              <a:t>__global__ void </a:t>
            </a:r>
            <a:r>
              <a:rPr lang="en-US" altLang="en-US" dirty="0" smtClean="0">
                <a:solidFill>
                  <a:schemeClr val="accent2"/>
                </a:solidFill>
                <a:latin typeface="Courier New" panose="02070309020205020404" pitchFamily="49" charset="0"/>
              </a:rPr>
              <a:t>abc(…){</a:t>
            </a:r>
            <a:endParaRPr lang="en-US" altLang="en-US" dirty="0">
              <a:solidFill>
                <a:schemeClr val="accent2"/>
              </a:solidFill>
              <a:latin typeface="Courier New" panose="02070309020205020404" pitchFamily="49" charset="0"/>
            </a:endParaRPr>
          </a:p>
          <a:p>
            <a:pPr>
              <a:lnSpc>
                <a:spcPct val="90000"/>
              </a:lnSpc>
              <a:buNone/>
            </a:pPr>
            <a:r>
              <a:rPr lang="en-US" altLang="en-US" dirty="0">
                <a:solidFill>
                  <a:schemeClr val="accent2"/>
                </a:solidFill>
                <a:latin typeface="Courier New" panose="02070309020205020404" pitchFamily="49" charset="0"/>
              </a:rPr>
              <a:t>	…</a:t>
            </a:r>
          </a:p>
          <a:p>
            <a:pPr>
              <a:lnSpc>
                <a:spcPct val="90000"/>
              </a:lnSpc>
              <a:buNone/>
            </a:pPr>
            <a:r>
              <a:rPr lang="en-US" altLang="en-US" dirty="0">
                <a:solidFill>
                  <a:schemeClr val="accent2"/>
                </a:solidFill>
                <a:latin typeface="Courier New" panose="02070309020205020404" pitchFamily="49" charset="0"/>
              </a:rPr>
              <a:t>	[GPU (Parallel) code]</a:t>
            </a:r>
          </a:p>
          <a:p>
            <a:pPr>
              <a:lnSpc>
                <a:spcPct val="90000"/>
              </a:lnSpc>
              <a:buNone/>
            </a:pPr>
            <a:r>
              <a:rPr lang="en-US" altLang="en-US" dirty="0">
                <a:solidFill>
                  <a:schemeClr val="accent2"/>
                </a:solidFill>
                <a:latin typeface="Courier New" panose="02070309020205020404" pitchFamily="49" charset="0"/>
              </a:rPr>
              <a:t>	…</a:t>
            </a:r>
          </a:p>
          <a:p>
            <a:pPr>
              <a:lnSpc>
                <a:spcPct val="90000"/>
              </a:lnSpc>
              <a:buNone/>
            </a:pPr>
            <a:r>
              <a:rPr lang="en-US" altLang="en-US" dirty="0">
                <a:solidFill>
                  <a:schemeClr val="accent2"/>
                </a:solidFill>
                <a:latin typeface="Courier New" panose="02070309020205020404" pitchFamily="49" charset="0"/>
              </a:rPr>
              <a:t>}</a:t>
            </a:r>
          </a:p>
          <a:p>
            <a:pPr>
              <a:lnSpc>
                <a:spcPct val="90000"/>
              </a:lnSpc>
              <a:buNone/>
            </a:pPr>
            <a:endParaRPr lang="en-US" altLang="en-US" dirty="0">
              <a:solidFill>
                <a:srgbClr val="00CC66"/>
              </a:solidFill>
              <a:latin typeface="Courier New" panose="02070309020205020404" pitchFamily="49" charset="0"/>
            </a:endParaRPr>
          </a:p>
          <a:p>
            <a:pPr>
              <a:lnSpc>
                <a:spcPct val="90000"/>
              </a:lnSpc>
              <a:buNone/>
            </a:pPr>
            <a:r>
              <a:rPr lang="en-US" altLang="en-US" dirty="0">
                <a:latin typeface="Courier New" panose="02070309020205020404" pitchFamily="49" charset="0"/>
              </a:rPr>
              <a:t>void main(){</a:t>
            </a:r>
            <a:br>
              <a:rPr lang="en-US" altLang="en-US" dirty="0">
                <a:latin typeface="Courier New" panose="02070309020205020404" pitchFamily="49" charset="0"/>
              </a:rPr>
            </a:br>
            <a:r>
              <a:rPr lang="en-US" altLang="en-US" dirty="0">
                <a:latin typeface="Courier New" panose="02070309020205020404" pitchFamily="49" charset="0"/>
              </a:rPr>
              <a:t>…</a:t>
            </a:r>
          </a:p>
          <a:p>
            <a:pPr>
              <a:lnSpc>
                <a:spcPct val="90000"/>
              </a:lnSpc>
              <a:buNone/>
            </a:pPr>
            <a:r>
              <a:rPr lang="en-US" altLang="en-US" dirty="0">
                <a:latin typeface="Courier New" panose="02070309020205020404" pitchFamily="49" charset="0"/>
              </a:rPr>
              <a:t>	[CPU (serial) code]</a:t>
            </a:r>
          </a:p>
          <a:p>
            <a:pPr>
              <a:lnSpc>
                <a:spcPct val="90000"/>
              </a:lnSpc>
              <a:buNone/>
            </a:pPr>
            <a:r>
              <a:rPr lang="en-US" altLang="en-US" dirty="0">
                <a:latin typeface="Courier New" panose="02070309020205020404" pitchFamily="49" charset="0"/>
              </a:rPr>
              <a:t>	…</a:t>
            </a:r>
            <a:br>
              <a:rPr lang="en-US" altLang="en-US" dirty="0">
                <a:latin typeface="Courier New" panose="02070309020205020404" pitchFamily="49" charset="0"/>
              </a:rPr>
            </a:br>
            <a:r>
              <a:rPr lang="en-US" altLang="en-US" dirty="0" smtClean="0">
                <a:solidFill>
                  <a:schemeClr val="accent2"/>
                </a:solidFill>
                <a:latin typeface="Courier New" panose="02070309020205020404" pitchFamily="49" charset="0"/>
              </a:rPr>
              <a:t>abc&lt;&lt;&lt;</a:t>
            </a:r>
            <a:r>
              <a:rPr lang="en-US" altLang="en-US" dirty="0">
                <a:solidFill>
                  <a:schemeClr val="accent2"/>
                </a:solidFill>
                <a:latin typeface="Courier New" panose="02070309020205020404" pitchFamily="49" charset="0"/>
              </a:rPr>
              <a:t>dimGrid, dimBlock&gt;&gt;&gt;(…)</a:t>
            </a:r>
          </a:p>
          <a:p>
            <a:pPr>
              <a:lnSpc>
                <a:spcPct val="90000"/>
              </a:lnSpc>
              <a:buNone/>
            </a:pPr>
            <a:r>
              <a:rPr lang="en-US" altLang="en-US" dirty="0">
                <a:latin typeface="Courier New" panose="02070309020205020404" pitchFamily="49" charset="0"/>
              </a:rPr>
              <a:t>	…</a:t>
            </a:r>
          </a:p>
          <a:p>
            <a:pPr>
              <a:lnSpc>
                <a:spcPct val="90000"/>
              </a:lnSpc>
              <a:buNone/>
            </a:pPr>
            <a:r>
              <a:rPr lang="en-US" altLang="en-US" dirty="0">
                <a:latin typeface="Courier New" panose="02070309020205020404" pitchFamily="49" charset="0"/>
              </a:rPr>
              <a:t>	[CPU (serial) code]</a:t>
            </a:r>
          </a:p>
          <a:p>
            <a:pPr>
              <a:lnSpc>
                <a:spcPct val="90000"/>
              </a:lnSpc>
              <a:buNone/>
            </a:pPr>
            <a:r>
              <a:rPr lang="en-US" altLang="en-US" dirty="0">
                <a:latin typeface="Courier New" panose="02070309020205020404" pitchFamily="49" charset="0"/>
              </a:rPr>
              <a:t>	…</a:t>
            </a:r>
          </a:p>
          <a:p>
            <a:pPr>
              <a:lnSpc>
                <a:spcPct val="90000"/>
              </a:lnSpc>
              <a:buNone/>
            </a:pPr>
            <a:r>
              <a:rPr lang="en-US" altLang="en-US" dirty="0">
                <a:latin typeface="Courier New" panose="02070309020205020404" pitchFamily="49" charset="0"/>
              </a:rPr>
              <a:t>}</a:t>
            </a:r>
          </a:p>
          <a:p>
            <a:endParaRPr lang="en-US" dirty="0"/>
          </a:p>
        </p:txBody>
      </p:sp>
    </p:spTree>
    <p:extLst>
      <p:ext uri="{BB962C8B-B14F-4D97-AF65-F5344CB8AC3E}">
        <p14:creationId xmlns:p14="http://schemas.microsoft.com/office/powerpoint/2010/main" val="706799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84"/>
            <a:ext cx="8229600" cy="1066800"/>
          </a:xfrm>
        </p:spPr>
        <p:txBody>
          <a:bodyPr/>
          <a:lstStyle/>
          <a:p>
            <a:r>
              <a:rPr lang="en-US" dirty="0" smtClean="0"/>
              <a:t>CUDA Programming Model</a:t>
            </a:r>
            <a:endParaRPr lang="en-US" dirty="0"/>
          </a:p>
        </p:txBody>
      </p:sp>
      <p:sp>
        <p:nvSpPr>
          <p:cNvPr id="3" name="Content Placeholder 2"/>
          <p:cNvSpPr>
            <a:spLocks noGrp="1"/>
          </p:cNvSpPr>
          <p:nvPr>
            <p:ph idx="1"/>
          </p:nvPr>
        </p:nvSpPr>
        <p:spPr>
          <a:xfrm>
            <a:off x="457200" y="1412776"/>
            <a:ext cx="8229600" cy="5161760"/>
          </a:xfrm>
        </p:spPr>
        <p:txBody>
          <a:bodyPr/>
          <a:lstStyle/>
          <a:p>
            <a:pPr>
              <a:lnSpc>
                <a:spcPts val="3700"/>
              </a:lnSpc>
            </a:pPr>
            <a:r>
              <a:rPr lang="en-US" dirty="0" smtClean="0"/>
              <a:t>Threads run in groups of 32 called “warps”</a:t>
            </a:r>
          </a:p>
          <a:p>
            <a:pPr>
              <a:lnSpc>
                <a:spcPts val="3700"/>
              </a:lnSpc>
            </a:pPr>
            <a:r>
              <a:rPr lang="en-US" dirty="0" smtClean="0"/>
              <a:t>Each thread executes the same instruction but on different data</a:t>
            </a:r>
          </a:p>
          <a:p>
            <a:pPr>
              <a:lnSpc>
                <a:spcPts val="3700"/>
              </a:lnSpc>
            </a:pPr>
            <a:r>
              <a:rPr lang="en-US" dirty="0" smtClean="0"/>
              <a:t>Kernel launches a grid of blocks</a:t>
            </a:r>
          </a:p>
          <a:p>
            <a:pPr>
              <a:lnSpc>
                <a:spcPts val="3700"/>
              </a:lnSpc>
            </a:pPr>
            <a:r>
              <a:rPr lang="en-US" dirty="0" smtClean="0"/>
              <a:t>Threads and Blocks have unique ids that are available through special variables</a:t>
            </a:r>
          </a:p>
          <a:p>
            <a:pPr>
              <a:lnSpc>
                <a:spcPts val="3700"/>
              </a:lnSpc>
            </a:pPr>
            <a:r>
              <a:rPr lang="en-US" dirty="0" smtClean="0"/>
              <a:t>All threads within a block can share data as well as synchronize</a:t>
            </a:r>
          </a:p>
          <a:p>
            <a:pPr>
              <a:lnSpc>
                <a:spcPts val="3700"/>
              </a:lnSpc>
            </a:pPr>
            <a:r>
              <a:rPr lang="en-US" altLang="en-US" dirty="0"/>
              <a:t>Host (CPU) and device (GPU) have separate memory spaces</a:t>
            </a:r>
            <a:endParaRPr lang="en-US" dirty="0" smtClean="0"/>
          </a:p>
        </p:txBody>
      </p:sp>
    </p:spTree>
    <p:extLst>
      <p:ext uri="{BB962C8B-B14F-4D97-AF65-F5344CB8AC3E}">
        <p14:creationId xmlns:p14="http://schemas.microsoft.com/office/powerpoint/2010/main" val="4131866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36712"/>
            <a:ext cx="5760640" cy="521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5796136" y="6054943"/>
            <a:ext cx="15687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r>
              <a:rPr lang="en-US" altLang="en-US" sz="800" dirty="0"/>
              <a:t>© NVIDIA Corporation</a:t>
            </a:r>
          </a:p>
        </p:txBody>
      </p:sp>
    </p:spTree>
    <p:extLst>
      <p:ext uri="{BB962C8B-B14F-4D97-AF65-F5344CB8AC3E}">
        <p14:creationId xmlns:p14="http://schemas.microsoft.com/office/powerpoint/2010/main" val="34695618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a:spLocks noChangeArrowheads="1"/>
          </p:cNvSpPr>
          <p:nvPr/>
        </p:nvSpPr>
        <p:spPr bwMode="auto">
          <a:xfrm>
            <a:off x="5796136" y="6054943"/>
            <a:ext cx="15687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r>
              <a:rPr lang="en-US" altLang="en-US" sz="800" dirty="0"/>
              <a:t>© NVIDIA Corporation</a:t>
            </a:r>
          </a:p>
        </p:txBody>
      </p:sp>
      <p:sp>
        <p:nvSpPr>
          <p:cNvPr id="6" name="Rectangle 5"/>
          <p:cNvSpPr>
            <a:spLocks noChangeArrowheads="1"/>
          </p:cNvSpPr>
          <p:nvPr/>
        </p:nvSpPr>
        <p:spPr bwMode="auto">
          <a:xfrm>
            <a:off x="7740352" y="6588343"/>
            <a:ext cx="156874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r>
              <a:rPr lang="en-US" altLang="en-US" sz="800" dirty="0">
                <a:solidFill>
                  <a:schemeClr val="bg1"/>
                </a:solidFill>
              </a:rPr>
              <a:t>© NVIDIA Corporation</a:t>
            </a:r>
          </a:p>
        </p:txBody>
      </p:sp>
    </p:spTree>
    <p:extLst>
      <p:ext uri="{BB962C8B-B14F-4D97-AF65-F5344CB8AC3E}">
        <p14:creationId xmlns:p14="http://schemas.microsoft.com/office/powerpoint/2010/main" val="8100609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40968"/>
            <a:ext cx="8229600" cy="1066800"/>
          </a:xfrm>
        </p:spPr>
        <p:txBody>
          <a:bodyPr>
            <a:normAutofit/>
          </a:bodyPr>
          <a:lstStyle/>
          <a:p>
            <a:pPr algn="ctr"/>
            <a:r>
              <a:rPr lang="en-US" dirty="0" smtClean="0"/>
              <a:t>Thank You!</a:t>
            </a:r>
            <a:endParaRPr lang="en-IN" dirty="0"/>
          </a:p>
        </p:txBody>
      </p:sp>
      <p:cxnSp>
        <p:nvCxnSpPr>
          <p:cNvPr id="4" name="Straight Connector 3"/>
          <p:cNvCxnSpPr/>
          <p:nvPr/>
        </p:nvCxnSpPr>
        <p:spPr>
          <a:xfrm>
            <a:off x="3419872" y="3933056"/>
            <a:ext cx="23042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01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smtClean="0"/>
              <a:t>Use of Edit Distance in NLP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66" y="2708920"/>
            <a:ext cx="8840434" cy="1409897"/>
          </a:xfrm>
          <a:prstGeom prst="rect">
            <a:avLst/>
          </a:prstGeom>
        </p:spPr>
      </p:pic>
      <p:sp>
        <p:nvSpPr>
          <p:cNvPr id="5" name="TextBox 4"/>
          <p:cNvSpPr txBox="1"/>
          <p:nvPr/>
        </p:nvSpPr>
        <p:spPr>
          <a:xfrm>
            <a:off x="7740352" y="4293096"/>
            <a:ext cx="1082348" cy="246221"/>
          </a:xfrm>
          <a:prstGeom prst="rect">
            <a:avLst/>
          </a:prstGeom>
          <a:noFill/>
        </p:spPr>
        <p:txBody>
          <a:bodyPr wrap="none" rtlCol="0">
            <a:spAutoFit/>
          </a:bodyPr>
          <a:lstStyle/>
          <a:p>
            <a:r>
              <a:rPr lang="en-US" sz="1000" dirty="0" smtClean="0"/>
              <a:t>©Stanford NLP</a:t>
            </a:r>
            <a:endParaRPr lang="en-US" sz="1000" dirty="0"/>
          </a:p>
        </p:txBody>
      </p:sp>
    </p:spTree>
    <p:extLst>
      <p:ext uri="{BB962C8B-B14F-4D97-AF65-F5344CB8AC3E}">
        <p14:creationId xmlns:p14="http://schemas.microsoft.com/office/powerpoint/2010/main" val="4194627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2236744"/>
            <a:ext cx="8229600" cy="1066800"/>
          </a:xfrm>
        </p:spPr>
        <p:txBody>
          <a:bodyPr>
            <a:normAutofit/>
          </a:bodyPr>
          <a:lstStyle/>
          <a:p>
            <a:r>
              <a:rPr lang="en-US" dirty="0" smtClean="0"/>
              <a:t>Potential Bottleneck?</a:t>
            </a:r>
            <a:endParaRPr lang="en-US" dirty="0"/>
          </a:p>
        </p:txBody>
      </p:sp>
      <p:sp>
        <p:nvSpPr>
          <p:cNvPr id="3" name="Content Placeholder 2"/>
          <p:cNvSpPr>
            <a:spLocks noGrp="1"/>
          </p:cNvSpPr>
          <p:nvPr>
            <p:ph idx="1"/>
          </p:nvPr>
        </p:nvSpPr>
        <p:spPr>
          <a:xfrm>
            <a:off x="395536" y="3573016"/>
            <a:ext cx="8229600" cy="1467608"/>
          </a:xfrm>
        </p:spPr>
        <p:txBody>
          <a:bodyPr/>
          <a:lstStyle/>
          <a:p>
            <a:pPr marL="109728" indent="0" algn="ctr">
              <a:buNone/>
            </a:pPr>
            <a:r>
              <a:rPr lang="en-US" dirty="0" smtClean="0"/>
              <a:t>Huge Amount of memory needed when the words to be compared with are large!</a:t>
            </a:r>
            <a:endParaRPr lang="en-US" dirty="0"/>
          </a:p>
        </p:txBody>
      </p:sp>
      <p:sp>
        <p:nvSpPr>
          <p:cNvPr id="4" name="TextBox 3"/>
          <p:cNvSpPr txBox="1"/>
          <p:nvPr/>
        </p:nvSpPr>
        <p:spPr>
          <a:xfrm>
            <a:off x="837928" y="5042120"/>
            <a:ext cx="7344816" cy="646331"/>
          </a:xfrm>
          <a:prstGeom prst="rect">
            <a:avLst/>
          </a:prstGeom>
          <a:noFill/>
        </p:spPr>
        <p:txBody>
          <a:bodyPr wrap="square" rtlCol="0">
            <a:spAutoFit/>
          </a:bodyPr>
          <a:lstStyle/>
          <a:p>
            <a:pPr algn="ctr"/>
            <a:r>
              <a:rPr lang="en-US" dirty="0" smtClean="0"/>
              <a:t>If we use a dictionary of words, </a:t>
            </a:r>
            <a:r>
              <a:rPr lang="en-US" dirty="0"/>
              <a:t>upper bound for the runtime is </a:t>
            </a:r>
            <a:r>
              <a:rPr lang="en-US" dirty="0" smtClean="0"/>
              <a:t>           O</a:t>
            </a:r>
            <a:r>
              <a:rPr lang="en-US" dirty="0"/>
              <a:t>( &lt;number of words&gt; * &lt;max word length&gt; ^2 )</a:t>
            </a:r>
          </a:p>
        </p:txBody>
      </p:sp>
    </p:spTree>
    <p:extLst>
      <p:ext uri="{BB962C8B-B14F-4D97-AF65-F5344CB8AC3E}">
        <p14:creationId xmlns:p14="http://schemas.microsoft.com/office/powerpoint/2010/main" val="20401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smtClean="0"/>
              <a:t>Alternative approach </a:t>
            </a:r>
            <a:r>
              <a:rPr lang="en-US" dirty="0" smtClean="0">
                <a:sym typeface="Wingdings" panose="05000000000000000000" pitchFamily="2" charset="2"/>
              </a:rPr>
              <a:t></a:t>
            </a:r>
            <a:r>
              <a:rPr lang="en-US" dirty="0" smtClean="0"/>
              <a:t> Backtrack!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996"/>
            <a:ext cx="9144000" cy="5054758"/>
          </a:xfrm>
          <a:prstGeom prst="rect">
            <a:avLst/>
          </a:prstGeom>
        </p:spPr>
      </p:pic>
      <p:sp>
        <p:nvSpPr>
          <p:cNvPr id="5" name="TextBox 4"/>
          <p:cNvSpPr txBox="1"/>
          <p:nvPr/>
        </p:nvSpPr>
        <p:spPr>
          <a:xfrm>
            <a:off x="7164288" y="6093296"/>
            <a:ext cx="1082348" cy="246221"/>
          </a:xfrm>
          <a:prstGeom prst="rect">
            <a:avLst/>
          </a:prstGeom>
          <a:noFill/>
        </p:spPr>
        <p:txBody>
          <a:bodyPr wrap="none" rtlCol="0">
            <a:spAutoFit/>
          </a:bodyPr>
          <a:lstStyle/>
          <a:p>
            <a:r>
              <a:rPr lang="en-US" sz="1000" dirty="0" smtClean="0"/>
              <a:t>©Stanford NLP</a:t>
            </a:r>
            <a:endParaRPr lang="en-US" sz="1000" dirty="0"/>
          </a:p>
        </p:txBody>
      </p:sp>
    </p:spTree>
    <p:extLst>
      <p:ext uri="{BB962C8B-B14F-4D97-AF65-F5344CB8AC3E}">
        <p14:creationId xmlns:p14="http://schemas.microsoft.com/office/powerpoint/2010/main" val="1363097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1713</TotalTime>
  <Words>2298</Words>
  <Application>Microsoft Office PowerPoint</Application>
  <PresentationFormat>On-screen Show (4:3)</PresentationFormat>
  <Paragraphs>683</Paragraphs>
  <Slides>66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Courier New</vt:lpstr>
      <vt:lpstr>Georgia</vt:lpstr>
      <vt:lpstr>Times New Roman</vt:lpstr>
      <vt:lpstr>Trebuchet MS</vt:lpstr>
      <vt:lpstr>Wingdings</vt:lpstr>
      <vt:lpstr>Wingdings 2</vt:lpstr>
      <vt:lpstr>Urban</vt:lpstr>
      <vt:lpstr>Research Topics</vt:lpstr>
      <vt:lpstr>PowerPoint Presentation</vt:lpstr>
      <vt:lpstr>PowerPoint Presentation</vt:lpstr>
      <vt:lpstr>Levenshtein Distance</vt:lpstr>
      <vt:lpstr>How to calculate Levenshtein Distance?</vt:lpstr>
      <vt:lpstr>PowerPoint Presentation</vt:lpstr>
      <vt:lpstr>Use of Edit Distance in NLP</vt:lpstr>
      <vt:lpstr>Potential Bottleneck?</vt:lpstr>
      <vt:lpstr>Alternative approach  Backtrack!</vt:lpstr>
      <vt:lpstr>PowerPoint Presentation</vt:lpstr>
      <vt:lpstr>Can we do still better?</vt:lpstr>
      <vt:lpstr>   Use Tries!</vt:lpstr>
      <vt:lpstr>PowerPoint Presentation</vt:lpstr>
      <vt:lpstr>Levenshtein Distance in Postgres</vt:lpstr>
      <vt:lpstr>PowerPoint Presentation</vt:lpstr>
      <vt:lpstr>PowerPoint Presentation</vt:lpstr>
      <vt:lpstr>PowerPoint Presentation</vt:lpstr>
      <vt:lpstr>PowerPoint Presentation</vt:lpstr>
      <vt:lpstr>PowerPoint Presentation</vt:lpstr>
      <vt:lpstr>Soundex</vt:lpstr>
      <vt:lpstr>PowerPoint Presentation</vt:lpstr>
      <vt:lpstr>Sample Soundex codes</vt:lpstr>
      <vt:lpstr>Difference</vt:lpstr>
      <vt:lpstr>PowerPoint Presentation</vt:lpstr>
      <vt:lpstr>PowerPoint Presentation</vt:lpstr>
      <vt:lpstr>PowerPoint Presentation</vt:lpstr>
      <vt:lpstr>PowerPoint Presentation</vt:lpstr>
      <vt:lpstr>Boyer-Moore-Horsepool String Matching</vt:lpstr>
      <vt:lpstr>Steps</vt:lpstr>
      <vt:lpstr>Sample Bad Match Table</vt:lpstr>
      <vt:lpstr>Example</vt:lpstr>
      <vt:lpstr>Example</vt:lpstr>
      <vt:lpstr>Example</vt:lpstr>
      <vt:lpstr>Example</vt:lpstr>
      <vt:lpstr>Example</vt:lpstr>
      <vt:lpstr>Example</vt:lpstr>
      <vt:lpstr>Applications</vt:lpstr>
      <vt:lpstr>PowerPoint Presentation</vt:lpstr>
      <vt:lpstr>Radix Exchange Sort</vt:lpstr>
      <vt:lpstr>Example</vt:lpstr>
      <vt:lpstr>Some Observations…</vt:lpstr>
      <vt:lpstr>How partitioning works!</vt:lpstr>
      <vt:lpstr>PowerPoint Presentation</vt:lpstr>
      <vt:lpstr>Introsort </vt:lpstr>
      <vt:lpstr>Pseudo code</vt:lpstr>
      <vt:lpstr>Example for Introsort</vt:lpstr>
      <vt:lpstr>Proposal</vt:lpstr>
      <vt:lpstr>PowerPoint Presentation</vt:lpstr>
      <vt:lpstr>Implementing randomized quicksort</vt:lpstr>
      <vt:lpstr>PowerPoint Presentation</vt:lpstr>
      <vt:lpstr>PowerPoint Presentation</vt:lpstr>
      <vt:lpstr>PowerPoint Presentation</vt:lpstr>
      <vt:lpstr>Speeding up spatial database query execution using GPUs Bogdan Simion, Suprio Ray, Angela Demke Brown</vt:lpstr>
      <vt:lpstr>PowerPoint Presentation</vt:lpstr>
      <vt:lpstr>The 2-step process</vt:lpstr>
      <vt:lpstr>PowerPoint Presentation</vt:lpstr>
      <vt:lpstr>PowerPoint Presentation</vt:lpstr>
      <vt:lpstr>PowerPoint Presentation</vt:lpstr>
      <vt:lpstr>Conclusion and Future Work</vt:lpstr>
      <vt:lpstr>Spare Slides</vt:lpstr>
      <vt:lpstr>About CUDA (Basics)</vt:lpstr>
      <vt:lpstr>Sample Skeleton of CUDA Code</vt:lpstr>
      <vt:lpstr>CUDA Programming Model</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Topics</dc:title>
  <dc:creator>student</dc:creator>
  <cp:lastModifiedBy>Sourabh Shenoy</cp:lastModifiedBy>
  <cp:revision>249</cp:revision>
  <dcterms:created xsi:type="dcterms:W3CDTF">2015-06-01T03:48:17Z</dcterms:created>
  <dcterms:modified xsi:type="dcterms:W3CDTF">2015-06-04T16:17:11Z</dcterms:modified>
</cp:coreProperties>
</file>