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3CD3-0BB5-C041-F0E5-15C0C0AEA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7C3AAA-93B3-A227-76C6-6F43831B3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66CFE3-C610-69A4-8075-CA0BF728F304}"/>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271D18C2-A3B9-A8B1-609F-81740A1C6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F8B98-E0B8-2D08-EBA8-A7B758A23399}"/>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290721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D2CF-05A3-4BAB-C9DE-25F64CA0EF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BD65E-12C9-66BD-E78B-5117FE010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E240E-C2B3-559B-E6B0-83E587197918}"/>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21DE613D-3EA3-1009-5D60-48DD63256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252A0-B110-FC92-E4D9-F3A59DF1D050}"/>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1290202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8263F-8E28-4FC0-A2F3-94915684D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AB7EB-39AE-C80B-2472-F64A35A4A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5FE0B-133A-1726-C701-E460D7AD489E}"/>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8B0AE04C-4EDC-A2C4-ED7C-25C3DC0CE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F838-7E75-D909-D542-D7E4FF4A4FAE}"/>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406244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EE15-3A10-2594-01BA-585F31E1C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6CB1D-CDFB-5124-B3EC-CDA0E3D27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88406-9D51-B0B0-E442-FA7044A0E6C2}"/>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3BC8AAF4-9B68-DEFD-464A-D32D952C9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89A31-DF71-EC38-DAD3-0B02004A07E6}"/>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360318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8556-A121-0FA7-F51D-E08E97C5B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FDD7AC-3E48-F60B-4572-18BE574D9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67C7C8-A86F-8E38-4B0B-1CAD26E4DB7D}"/>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8D1F9750-0F86-A58E-621E-EAC61B24A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BF881-5972-1318-464D-7A3FC7DC7C74}"/>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268042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A005-EC0B-AD40-4D22-B6305E8D4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BBA86-BCBB-2D54-9ADA-AE5AD7F6A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ADE64-3179-23AA-212F-9EC1039D9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5C438-4DE0-8E25-8C92-C11D6F63BE92}"/>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6" name="Footer Placeholder 5">
            <a:extLst>
              <a:ext uri="{FF2B5EF4-FFF2-40B4-BE49-F238E27FC236}">
                <a16:creationId xmlns:a16="http://schemas.microsoft.com/office/drawing/2014/main" id="{D7009955-4B99-16EF-3E9B-38C3F8304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B7450-BC43-3607-85ED-21B84737B0BC}"/>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103906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C43B-822A-32CA-EC44-68E4714FEC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A7F905-3313-51BA-8D45-2FAD273CC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B50508-8438-EEA4-28BB-A9FB1B916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DE66B9-94BA-53AA-989E-1795EE2A5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D64F69-4526-F22B-3315-47962655B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B9FD2-FE8A-B612-A732-2C2AA3723730}"/>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8" name="Footer Placeholder 7">
            <a:extLst>
              <a:ext uri="{FF2B5EF4-FFF2-40B4-BE49-F238E27FC236}">
                <a16:creationId xmlns:a16="http://schemas.microsoft.com/office/drawing/2014/main" id="{E44BCD73-43DD-01D7-ABA1-E4F17EAEB1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69EC4C-2BB1-D4BF-FF57-6E8EDB31086D}"/>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283050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3856-FA96-BD7B-7FF7-3D8A09A4F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9C8DE-38E7-13F8-5A75-45ADCA69BAAD}"/>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4" name="Footer Placeholder 3">
            <a:extLst>
              <a:ext uri="{FF2B5EF4-FFF2-40B4-BE49-F238E27FC236}">
                <a16:creationId xmlns:a16="http://schemas.microsoft.com/office/drawing/2014/main" id="{C2A553A3-2B5E-06A5-344B-56323C9782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51028-70B0-EBE8-D8D9-72D86B231E06}"/>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328480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78248-2AA4-270A-6A6B-C6BA4C439464}"/>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3" name="Footer Placeholder 2">
            <a:extLst>
              <a:ext uri="{FF2B5EF4-FFF2-40B4-BE49-F238E27FC236}">
                <a16:creationId xmlns:a16="http://schemas.microsoft.com/office/drawing/2014/main" id="{30CE9B5F-9F84-4D76-6178-103C55E683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BC85D9-03E7-8794-323D-A595ACA4C927}"/>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11171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940C-A286-E4C4-9418-173FD013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C36DC6-8659-A2A8-A331-63704DEF4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EEFD8-6B03-EF1E-155E-E3BABD2AF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EB6C5-2C30-C41B-54C7-37D905BC9A90}"/>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6" name="Footer Placeholder 5">
            <a:extLst>
              <a:ext uri="{FF2B5EF4-FFF2-40B4-BE49-F238E27FC236}">
                <a16:creationId xmlns:a16="http://schemas.microsoft.com/office/drawing/2014/main" id="{D3744C1F-B42F-7E66-B41C-D772BD9D7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9CC28-5FF9-036F-3637-808D0CCCE273}"/>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48018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BD64-4E42-B556-BB04-ACA1B3C7F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294AE7-8A49-B0DB-0AF4-82394DFDF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F6B96-23AA-6251-90EE-1834F2FF0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2036C-E922-70B9-83AF-08015FB0EDD2}"/>
              </a:ext>
            </a:extLst>
          </p:cNvPr>
          <p:cNvSpPr>
            <a:spLocks noGrp="1"/>
          </p:cNvSpPr>
          <p:nvPr>
            <p:ph type="dt" sz="half" idx="10"/>
          </p:nvPr>
        </p:nvSpPr>
        <p:spPr/>
        <p:txBody>
          <a:bodyPr/>
          <a:lstStyle/>
          <a:p>
            <a:fld id="{ACC8BB46-7A19-4261-A379-B90863AD2E49}" type="datetimeFigureOut">
              <a:rPr lang="en-US" smtClean="0"/>
              <a:t>5/18/2023</a:t>
            </a:fld>
            <a:endParaRPr lang="en-US"/>
          </a:p>
        </p:txBody>
      </p:sp>
      <p:sp>
        <p:nvSpPr>
          <p:cNvPr id="6" name="Footer Placeholder 5">
            <a:extLst>
              <a:ext uri="{FF2B5EF4-FFF2-40B4-BE49-F238E27FC236}">
                <a16:creationId xmlns:a16="http://schemas.microsoft.com/office/drawing/2014/main" id="{B0BA60F9-2646-F82F-2E10-521EEBFBE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33C80-B2B7-DA18-80E1-173E89746D1B}"/>
              </a:ext>
            </a:extLst>
          </p:cNvPr>
          <p:cNvSpPr>
            <a:spLocks noGrp="1"/>
          </p:cNvSpPr>
          <p:nvPr>
            <p:ph type="sldNum" sz="quarter" idx="12"/>
          </p:nvPr>
        </p:nvSpPr>
        <p:spPr/>
        <p:txBody>
          <a:bodyPr/>
          <a:lstStyle/>
          <a:p>
            <a:fld id="{AA3B3E01-C515-4BF1-9B5A-AA20F752C36A}" type="slidenum">
              <a:rPr lang="en-US" smtClean="0"/>
              <a:t>‹#›</a:t>
            </a:fld>
            <a:endParaRPr lang="en-US"/>
          </a:p>
        </p:txBody>
      </p:sp>
    </p:spTree>
    <p:extLst>
      <p:ext uri="{BB962C8B-B14F-4D97-AF65-F5344CB8AC3E}">
        <p14:creationId xmlns:p14="http://schemas.microsoft.com/office/powerpoint/2010/main" val="244646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E8E45-29B0-84E2-0E65-FE970E1F3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EC701-B016-DC19-2E79-ACC8D3008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F9724-C8D4-F8A4-C4A8-681100293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8BB46-7A19-4261-A379-B90863AD2E49}" type="datetimeFigureOut">
              <a:rPr lang="en-US" smtClean="0"/>
              <a:t>5/18/2023</a:t>
            </a:fld>
            <a:endParaRPr lang="en-US"/>
          </a:p>
        </p:txBody>
      </p:sp>
      <p:sp>
        <p:nvSpPr>
          <p:cNvPr id="5" name="Footer Placeholder 4">
            <a:extLst>
              <a:ext uri="{FF2B5EF4-FFF2-40B4-BE49-F238E27FC236}">
                <a16:creationId xmlns:a16="http://schemas.microsoft.com/office/drawing/2014/main" id="{35277F83-1124-E341-498E-277C07933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624D77-4CB9-E3F0-ABEE-33CDEEE90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B3E01-C515-4BF1-9B5A-AA20F752C36A}" type="slidenum">
              <a:rPr lang="en-US" smtClean="0"/>
              <a:t>‹#›</a:t>
            </a:fld>
            <a:endParaRPr lang="en-US"/>
          </a:p>
        </p:txBody>
      </p:sp>
    </p:spTree>
    <p:extLst>
      <p:ext uri="{BB962C8B-B14F-4D97-AF65-F5344CB8AC3E}">
        <p14:creationId xmlns:p14="http://schemas.microsoft.com/office/powerpoint/2010/main" val="27144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C7E5E7-7E76-CD0D-A8C9-1A4C931B5F80}"/>
              </a:ext>
            </a:extLst>
          </p:cNvPr>
          <p:cNvSpPr>
            <a:spLocks noGrp="1"/>
          </p:cNvSpPr>
          <p:nvPr>
            <p:ph type="title"/>
          </p:nvPr>
        </p:nvSpPr>
        <p:spPr>
          <a:xfrm>
            <a:off x="802531" y="311285"/>
            <a:ext cx="10515600" cy="535022"/>
          </a:xfrm>
        </p:spPr>
        <p:txBody>
          <a:bodyPr>
            <a:noAutofit/>
          </a:bodyPr>
          <a:lstStyle/>
          <a:p>
            <a:r>
              <a:rPr lang="en-US" sz="3600" dirty="0">
                <a:latin typeface="Times New Roman" panose="02020603050405020304" pitchFamily="18" charset="0"/>
                <a:cs typeface="Times New Roman" panose="02020603050405020304" pitchFamily="18" charset="0"/>
              </a:rPr>
              <a:t>Room Booking Business Analysis</a:t>
            </a:r>
          </a:p>
        </p:txBody>
      </p:sp>
      <p:sp>
        <p:nvSpPr>
          <p:cNvPr id="5" name="Content Placeholder 4">
            <a:extLst>
              <a:ext uri="{FF2B5EF4-FFF2-40B4-BE49-F238E27FC236}">
                <a16:creationId xmlns:a16="http://schemas.microsoft.com/office/drawing/2014/main" id="{6F81087D-6B60-5354-97C2-C68399D3CF95}"/>
              </a:ext>
            </a:extLst>
          </p:cNvPr>
          <p:cNvSpPr>
            <a:spLocks noGrp="1"/>
          </p:cNvSpPr>
          <p:nvPr>
            <p:ph idx="1"/>
          </p:nvPr>
        </p:nvSpPr>
        <p:spPr>
          <a:xfrm>
            <a:off x="802531" y="573931"/>
            <a:ext cx="10515600" cy="5865779"/>
          </a:xfrm>
        </p:spPr>
        <p:txBody>
          <a:bodyPr anchor="ctr">
            <a:normAutofit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Business Overview- </a:t>
            </a:r>
          </a:p>
          <a:p>
            <a:r>
              <a:rPr lang="en-US" sz="1800" dirty="0">
                <a:latin typeface="Times New Roman" panose="02020603050405020304" pitchFamily="18" charset="0"/>
                <a:cs typeface="Times New Roman" panose="02020603050405020304" pitchFamily="18" charset="0"/>
              </a:rPr>
              <a:t>One room booking organization like(Oyo, </a:t>
            </a:r>
            <a:r>
              <a:rPr lang="en-US" sz="1800" dirty="0" err="1">
                <a:latin typeface="Times New Roman" panose="02020603050405020304" pitchFamily="18" charset="0"/>
                <a:cs typeface="Times New Roman" panose="02020603050405020304" pitchFamily="18" charset="0"/>
              </a:rPr>
              <a:t>Bookmyhotel</a:t>
            </a:r>
            <a:r>
              <a:rPr lang="en-US" sz="1800" dirty="0">
                <a:latin typeface="Times New Roman" panose="02020603050405020304" pitchFamily="18" charset="0"/>
                <a:cs typeface="Times New Roman" panose="02020603050405020304" pitchFamily="18" charset="0"/>
              </a:rPr>
              <a:t>) want to business dashboards with multiple key indexes, graphs etc. </a:t>
            </a:r>
          </a:p>
          <a:p>
            <a:r>
              <a:rPr lang="en-US" sz="1800" dirty="0">
                <a:latin typeface="Times New Roman" panose="02020603050405020304" pitchFamily="18" charset="0"/>
                <a:cs typeface="Times New Roman" panose="02020603050405020304" pitchFamily="18" charset="0"/>
              </a:rPr>
              <a:t>This dashboards are helpful to management team how business patterns are varying in past so they can predict upcoming business opportunity.</a:t>
            </a:r>
          </a:p>
          <a:p>
            <a:r>
              <a:rPr lang="en-US" sz="1800" dirty="0">
                <a:latin typeface="Times New Roman" panose="02020603050405020304" pitchFamily="18" charset="0"/>
                <a:cs typeface="Times New Roman" panose="02020603050405020304" pitchFamily="18" charset="0"/>
              </a:rPr>
              <a:t>They want some key insights to improve revenue generated and also  what was the factors affecting on revenue so business team make plan accordingly to improve it.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Requirement gathering- </a:t>
            </a:r>
            <a:r>
              <a:rPr lang="en-US" sz="1800" dirty="0">
                <a:latin typeface="Times New Roman" panose="02020603050405020304" pitchFamily="18" charset="0"/>
                <a:cs typeface="Times New Roman" panose="02020603050405020304" pitchFamily="18" charset="0"/>
              </a:rPr>
              <a:t>Prepare document for whatever requirement, key indexes needed to show in dashboard with the help of business team.</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Analytics Steps-</a:t>
            </a:r>
          </a:p>
          <a:p>
            <a:r>
              <a:rPr lang="en-US" sz="1800" dirty="0">
                <a:latin typeface="Times New Roman" panose="02020603050405020304" pitchFamily="18" charset="0"/>
                <a:cs typeface="Times New Roman" panose="02020603050405020304" pitchFamily="18" charset="0"/>
              </a:rPr>
              <a:t>Data Extraction        -   .CSV files from business team.</a:t>
            </a:r>
          </a:p>
          <a:p>
            <a:r>
              <a:rPr lang="en-US" sz="1800" dirty="0">
                <a:latin typeface="Times New Roman" panose="02020603050405020304" pitchFamily="18" charset="0"/>
                <a:cs typeface="Times New Roman" panose="02020603050405020304" pitchFamily="18" charset="0"/>
              </a:rPr>
              <a:t>Data Cleaning          -   With the help of Power Query Editor .</a:t>
            </a:r>
          </a:p>
          <a:p>
            <a:r>
              <a:rPr lang="en-US" sz="1800" dirty="0">
                <a:latin typeface="Times New Roman" panose="02020603050405020304" pitchFamily="18" charset="0"/>
                <a:cs typeface="Times New Roman" panose="02020603050405020304" pitchFamily="18" charset="0"/>
              </a:rPr>
              <a:t>Data Modeling         -   Making connection with fact and dimension table in  Power Bi.</a:t>
            </a:r>
          </a:p>
          <a:p>
            <a:r>
              <a:rPr lang="en-US" sz="1800" dirty="0">
                <a:latin typeface="Times New Roman" panose="02020603050405020304" pitchFamily="18" charset="0"/>
                <a:cs typeface="Times New Roman" panose="02020603050405020304" pitchFamily="18" charset="0"/>
              </a:rPr>
              <a:t>Data Visualization    -  To create interactive  Power Bi Dashboards.</a:t>
            </a:r>
          </a:p>
          <a:p>
            <a:r>
              <a:rPr lang="en-US" sz="1800" dirty="0">
                <a:latin typeface="Times New Roman" panose="02020603050405020304" pitchFamily="18" charset="0"/>
                <a:cs typeface="Times New Roman" panose="02020603050405020304" pitchFamily="18" charset="0"/>
              </a:rPr>
              <a:t>Knowledge Transfer -  Whatever insights by analyzing the dashboard in front of business team.</a:t>
            </a:r>
          </a:p>
        </p:txBody>
      </p:sp>
    </p:spTree>
    <p:extLst>
      <p:ext uri="{BB962C8B-B14F-4D97-AF65-F5344CB8AC3E}">
        <p14:creationId xmlns:p14="http://schemas.microsoft.com/office/powerpoint/2010/main" val="139453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EF29-38A2-3203-B7D5-DB4E9B9B481A}"/>
              </a:ext>
            </a:extLst>
          </p:cNvPr>
          <p:cNvSpPr>
            <a:spLocks noGrp="1"/>
          </p:cNvSpPr>
          <p:nvPr>
            <p:ph type="title"/>
          </p:nvPr>
        </p:nvSpPr>
        <p:spPr/>
        <p:txBody>
          <a:bodyPr/>
          <a:lstStyle/>
          <a:p>
            <a:pPr marL="571500" indent="-571500">
              <a:buFont typeface="Wingdings" panose="05000000000000000000" pitchFamily="2" charset="2"/>
              <a:buChar char="v"/>
            </a:pPr>
            <a:r>
              <a:rPr lang="en-US" dirty="0"/>
              <a:t>Requirement Gathering</a:t>
            </a:r>
          </a:p>
        </p:txBody>
      </p:sp>
      <p:sp>
        <p:nvSpPr>
          <p:cNvPr id="3" name="Content Placeholder 2">
            <a:extLst>
              <a:ext uri="{FF2B5EF4-FFF2-40B4-BE49-F238E27FC236}">
                <a16:creationId xmlns:a16="http://schemas.microsoft.com/office/drawing/2014/main" id="{487FFFB9-A17B-9371-A5DE-EDC4F36C503D}"/>
              </a:ext>
            </a:extLst>
          </p:cNvPr>
          <p:cNvSpPr>
            <a:spLocks noGrp="1"/>
          </p:cNvSpPr>
          <p:nvPr>
            <p:ph idx="1"/>
          </p:nvPr>
        </p:nvSpPr>
        <p:spPr>
          <a:xfrm>
            <a:off x="1391054" y="1614791"/>
            <a:ext cx="9476363" cy="4281320"/>
          </a:xfrm>
        </p:spPr>
        <p:txBody>
          <a:bodyPr/>
          <a:lstStyle/>
          <a:p>
            <a:r>
              <a:rPr lang="en-US" sz="1600" dirty="0"/>
              <a:t>By connecting business team we got requirements regarding whatever key parameter required in dashboard –</a:t>
            </a:r>
            <a:br>
              <a:rPr lang="en-US" dirty="0"/>
            </a:br>
            <a:br>
              <a:rPr lang="en-US" dirty="0"/>
            </a:br>
            <a:br>
              <a:rPr lang="en-US" dirty="0"/>
            </a:br>
            <a:endParaRPr lang="en-US" dirty="0"/>
          </a:p>
        </p:txBody>
      </p:sp>
      <p:graphicFrame>
        <p:nvGraphicFramePr>
          <p:cNvPr id="12" name="Table 11">
            <a:extLst>
              <a:ext uri="{FF2B5EF4-FFF2-40B4-BE49-F238E27FC236}">
                <a16:creationId xmlns:a16="http://schemas.microsoft.com/office/drawing/2014/main" id="{E85EFDC0-5668-423B-69AB-2F82969A5D79}"/>
              </a:ext>
            </a:extLst>
          </p:cNvPr>
          <p:cNvGraphicFramePr>
            <a:graphicFrameLocks noGrp="1"/>
          </p:cNvGraphicFramePr>
          <p:nvPr>
            <p:extLst>
              <p:ext uri="{D42A27DB-BD31-4B8C-83A1-F6EECF244321}">
                <p14:modId xmlns:p14="http://schemas.microsoft.com/office/powerpoint/2010/main" val="3908477196"/>
              </p:ext>
            </p:extLst>
          </p:nvPr>
        </p:nvGraphicFramePr>
        <p:xfrm>
          <a:off x="1474550" y="2169269"/>
          <a:ext cx="9242899" cy="4097303"/>
        </p:xfrm>
        <a:graphic>
          <a:graphicData uri="http://schemas.openxmlformats.org/drawingml/2006/table">
            <a:tbl>
              <a:tblPr>
                <a:tableStyleId>{5C22544A-7EE6-4342-B048-85BDC9FD1C3A}</a:tableStyleId>
              </a:tblPr>
              <a:tblGrid>
                <a:gridCol w="866521">
                  <a:extLst>
                    <a:ext uri="{9D8B030D-6E8A-4147-A177-3AD203B41FA5}">
                      <a16:colId xmlns:a16="http://schemas.microsoft.com/office/drawing/2014/main" val="3152046440"/>
                    </a:ext>
                  </a:extLst>
                </a:gridCol>
                <a:gridCol w="2455145">
                  <a:extLst>
                    <a:ext uri="{9D8B030D-6E8A-4147-A177-3AD203B41FA5}">
                      <a16:colId xmlns:a16="http://schemas.microsoft.com/office/drawing/2014/main" val="2681264236"/>
                    </a:ext>
                  </a:extLst>
                </a:gridCol>
                <a:gridCol w="5921233">
                  <a:extLst>
                    <a:ext uri="{9D8B030D-6E8A-4147-A177-3AD203B41FA5}">
                      <a16:colId xmlns:a16="http://schemas.microsoft.com/office/drawing/2014/main" val="3114584759"/>
                    </a:ext>
                  </a:extLst>
                </a:gridCol>
              </a:tblGrid>
              <a:tr h="270822">
                <a:tc>
                  <a:txBody>
                    <a:bodyPr/>
                    <a:lstStyle/>
                    <a:p>
                      <a:pPr algn="ctr" fontAlgn="t"/>
                      <a:r>
                        <a:rPr lang="en-US" sz="1100" u="none" strike="noStrike">
                          <a:effectLst/>
                        </a:rPr>
                        <a:t>Sr. No.</a:t>
                      </a:r>
                      <a:endParaRPr lang="en-US" sz="1100" b="1" i="0" u="none" strike="noStrike">
                        <a:solidFill>
                          <a:srgbClr val="FFFFFF"/>
                        </a:solidFill>
                        <a:effectLst/>
                        <a:latin typeface="Calibri" panose="020F0502020204030204" pitchFamily="34" charset="0"/>
                      </a:endParaRPr>
                    </a:p>
                  </a:txBody>
                  <a:tcPr marL="7502" marR="7502" marT="7502" marB="0"/>
                </a:tc>
                <a:tc>
                  <a:txBody>
                    <a:bodyPr/>
                    <a:lstStyle/>
                    <a:p>
                      <a:pPr algn="l" fontAlgn="t"/>
                      <a:r>
                        <a:rPr lang="en-US" sz="1100" u="none" strike="noStrike">
                          <a:effectLst/>
                        </a:rPr>
                        <a:t>Measures</a:t>
                      </a:r>
                      <a:endParaRPr lang="en-US" sz="1100" b="1" i="0" u="none" strike="noStrike">
                        <a:solidFill>
                          <a:srgbClr val="FFFFFF"/>
                        </a:solidFill>
                        <a:effectLst/>
                        <a:latin typeface="Calibri" panose="020F0502020204030204" pitchFamily="34" charset="0"/>
                      </a:endParaRPr>
                    </a:p>
                  </a:txBody>
                  <a:tcPr marL="7502" marR="7502" marT="7502" marB="0"/>
                </a:tc>
                <a:tc>
                  <a:txBody>
                    <a:bodyPr/>
                    <a:lstStyle/>
                    <a:p>
                      <a:pPr algn="l" fontAlgn="t"/>
                      <a:r>
                        <a:rPr lang="en-US" sz="1100" u="none" strike="noStrike">
                          <a:effectLst/>
                        </a:rPr>
                        <a:t>Description / Purpose</a:t>
                      </a:r>
                      <a:endParaRPr lang="en-US" sz="1100" b="1" i="0" u="none" strike="noStrike">
                        <a:solidFill>
                          <a:srgbClr val="FFFFFF"/>
                        </a:solidFill>
                        <a:effectLst/>
                        <a:latin typeface="Calibri" panose="020F0502020204030204" pitchFamily="34" charset="0"/>
                      </a:endParaRPr>
                    </a:p>
                  </a:txBody>
                  <a:tcPr marL="7502" marR="7502" marT="7502" marB="0"/>
                </a:tc>
                <a:extLst>
                  <a:ext uri="{0D108BD9-81ED-4DB2-BD59-A6C34878D82A}">
                    <a16:rowId xmlns:a16="http://schemas.microsoft.com/office/drawing/2014/main" val="2250367879"/>
                  </a:ext>
                </a:extLst>
              </a:tr>
              <a:tr h="297904">
                <a:tc>
                  <a:txBody>
                    <a:bodyPr/>
                    <a:lstStyle/>
                    <a:p>
                      <a:pPr algn="ctr" fontAlgn="t"/>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Revenue</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dirty="0">
                          <a:effectLst/>
                        </a:rPr>
                        <a:t>To get the total revenue realized</a:t>
                      </a:r>
                      <a:endParaRPr lang="en-US" sz="1100" b="0" i="0" u="none" strike="noStrike" dirty="0">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1275854433"/>
                  </a:ext>
                </a:extLst>
              </a:tr>
              <a:tr h="257281">
                <a:tc>
                  <a:txBody>
                    <a:bodyPr/>
                    <a:lstStyle/>
                    <a:p>
                      <a:pPr algn="ctr" fontAlgn="t"/>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Bookings</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 total number of bookings happened</a:t>
                      </a: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535747708"/>
                  </a:ext>
                </a:extLst>
              </a:tr>
              <a:tr h="236969">
                <a:tc>
                  <a:txBody>
                    <a:bodyPr/>
                    <a:lstStyle/>
                    <a:p>
                      <a:pPr algn="ctr" fontAlgn="t"/>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Capacity</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 total capacity of rooms present in hotels</a:t>
                      </a: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4110049503"/>
                  </a:ext>
                </a:extLst>
              </a:tr>
              <a:tr h="196346">
                <a:tc>
                  <a:txBody>
                    <a:bodyPr/>
                    <a:lstStyle/>
                    <a:p>
                      <a:pPr algn="ctr" fontAlgn="t"/>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Succesful Bookings</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 total succesful bookings happened for all hotels</a:t>
                      </a: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9775102"/>
                  </a:ext>
                </a:extLst>
              </a:tr>
              <a:tr h="328521">
                <a:tc>
                  <a:txBody>
                    <a:bodyPr/>
                    <a:lstStyle/>
                    <a:p>
                      <a:pPr algn="ctr" fontAlgn="t"/>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Occupancy %</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dirty="0">
                          <a:effectLst/>
                        </a:rPr>
                        <a:t>Occupancy means total successful bookings happened to the </a:t>
                      </a:r>
                      <a:br>
                        <a:rPr lang="en-US" sz="1100" u="none" strike="noStrike" dirty="0">
                          <a:effectLst/>
                        </a:rPr>
                      </a:br>
                      <a:r>
                        <a:rPr lang="en-US" sz="1100" u="none" strike="noStrike" dirty="0">
                          <a:effectLst/>
                        </a:rPr>
                        <a:t>total rooms available(capacity)</a:t>
                      </a:r>
                      <a:endParaRPr lang="en-US" sz="1100" b="0" i="0" u="none" strike="noStrike" dirty="0">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1818001204"/>
                  </a:ext>
                </a:extLst>
              </a:tr>
              <a:tr h="203116">
                <a:tc>
                  <a:txBody>
                    <a:bodyPr/>
                    <a:lstStyle/>
                    <a:p>
                      <a:pPr algn="ctr" fontAlgn="t"/>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Average Rating</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dirty="0">
                          <a:effectLst/>
                        </a:rPr>
                        <a:t>Get the average ratings given by the customers</a:t>
                      </a:r>
                      <a:endParaRPr lang="en-US" sz="1100" b="0" i="0" u="none" strike="noStrike" dirty="0">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2310368738"/>
                  </a:ext>
                </a:extLst>
              </a:tr>
              <a:tr h="649852">
                <a:tc>
                  <a:txBody>
                    <a:bodyPr/>
                    <a:lstStyle/>
                    <a:p>
                      <a:pPr algn="ctr" fontAlgn="t"/>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No of days</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 total number of days present in the data.</a:t>
                      </a:r>
                      <a:br>
                        <a:rPr lang="en-US" sz="1100" u="none" strike="noStrike">
                          <a:effectLst/>
                        </a:rPr>
                      </a:br>
                      <a:r>
                        <a:rPr lang="en-US" sz="1100" u="none" strike="noStrike">
                          <a:effectLst/>
                        </a:rPr>
                        <a:t>In our case, we have data from May to July. So 92 days.</a:t>
                      </a: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1184832139"/>
                  </a:ext>
                </a:extLst>
              </a:tr>
              <a:tr h="196346">
                <a:tc>
                  <a:txBody>
                    <a:bodyPr/>
                    <a:lstStyle/>
                    <a:p>
                      <a:pPr algn="ctr" fontAlgn="t"/>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cancelled bookings</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the"Cancelled" bookings out of all Total bookings happened</a:t>
                      </a: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906735449"/>
                  </a:ext>
                </a:extLst>
              </a:tr>
              <a:tr h="489186">
                <a:tc>
                  <a:txBody>
                    <a:bodyPr/>
                    <a:lstStyle/>
                    <a:p>
                      <a:pPr algn="ctr" fontAlgn="t"/>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Cancellation %</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calculating the cancellaton percentage.</a:t>
                      </a: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3316044932"/>
                  </a:ext>
                </a:extLst>
              </a:tr>
              <a:tr h="304675">
                <a:tc>
                  <a:txBody>
                    <a:bodyPr/>
                    <a:lstStyle/>
                    <a:p>
                      <a:pPr algn="ctr" fontAlgn="t"/>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Checked Out</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 get the successful 'Checked out' bookings out of all Total bookings happened</a:t>
                      </a:r>
                      <a:endParaRPr lang="en-US" sz="1100" b="0" i="0" u="none" strike="noStrike">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3797820961"/>
                  </a:ext>
                </a:extLst>
              </a:tr>
              <a:tr h="602578">
                <a:tc>
                  <a:txBody>
                    <a:bodyPr/>
                    <a:lstStyle/>
                    <a:p>
                      <a:pPr algn="ctr" fontAlgn="t"/>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a:effectLst/>
                        </a:rPr>
                        <a:t>Total no show bookings</a:t>
                      </a:r>
                      <a:endParaRPr lang="en-US" sz="1100" b="0" i="0" u="none" strike="noStrike">
                        <a:solidFill>
                          <a:srgbClr val="000000"/>
                        </a:solidFill>
                        <a:effectLst/>
                        <a:latin typeface="Calibri" panose="020F0502020204030204" pitchFamily="34" charset="0"/>
                      </a:endParaRPr>
                    </a:p>
                  </a:txBody>
                  <a:tcPr marL="7502" marR="7502" marT="7502" marB="0"/>
                </a:tc>
                <a:tc>
                  <a:txBody>
                    <a:bodyPr/>
                    <a:lstStyle/>
                    <a:p>
                      <a:pPr algn="l" fontAlgn="t"/>
                      <a:r>
                        <a:rPr lang="en-US" sz="1100" u="none" strike="noStrike" dirty="0">
                          <a:effectLst/>
                        </a:rPr>
                        <a:t>To get the "No Show" bookings out of all Total bookings happened </a:t>
                      </a:r>
                      <a:br>
                        <a:rPr lang="en-US" sz="1100" u="none" strike="noStrike" dirty="0">
                          <a:effectLst/>
                        </a:rPr>
                      </a:br>
                      <a:br>
                        <a:rPr lang="en-US" sz="1100" u="none" strike="noStrike" dirty="0">
                          <a:effectLst/>
                        </a:rPr>
                      </a:br>
                      <a:r>
                        <a:rPr lang="en-US" sz="1100" u="none" strike="noStrike" dirty="0">
                          <a:effectLst/>
                        </a:rPr>
                        <a:t>("No show" means those customers who neither cancelled nor attend to their booked rooms)</a:t>
                      </a:r>
                      <a:endParaRPr lang="en-US" sz="1100" b="0" i="0" u="none" strike="noStrike" dirty="0">
                        <a:solidFill>
                          <a:srgbClr val="000000"/>
                        </a:solidFill>
                        <a:effectLst/>
                        <a:latin typeface="Calibri" panose="020F0502020204030204" pitchFamily="34" charset="0"/>
                      </a:endParaRPr>
                    </a:p>
                  </a:txBody>
                  <a:tcPr marL="7502" marR="7502" marT="7502" marB="0"/>
                </a:tc>
                <a:extLst>
                  <a:ext uri="{0D108BD9-81ED-4DB2-BD59-A6C34878D82A}">
                    <a16:rowId xmlns:a16="http://schemas.microsoft.com/office/drawing/2014/main" val="2231864945"/>
                  </a:ext>
                </a:extLst>
              </a:tr>
            </a:tbl>
          </a:graphicData>
        </a:graphic>
      </p:graphicFrame>
    </p:spTree>
    <p:extLst>
      <p:ext uri="{BB962C8B-B14F-4D97-AF65-F5344CB8AC3E}">
        <p14:creationId xmlns:p14="http://schemas.microsoft.com/office/powerpoint/2010/main" val="317851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F91003B-45BE-00B5-19C5-06D5F6D8CD92}"/>
              </a:ext>
            </a:extLst>
          </p:cNvPr>
          <p:cNvGraphicFramePr>
            <a:graphicFrameLocks noGrp="1"/>
          </p:cNvGraphicFramePr>
          <p:nvPr>
            <p:ph idx="1"/>
            <p:extLst>
              <p:ext uri="{D42A27DB-BD31-4B8C-83A1-F6EECF244321}">
                <p14:modId xmlns:p14="http://schemas.microsoft.com/office/powerpoint/2010/main" val="1889530147"/>
              </p:ext>
            </p:extLst>
          </p:nvPr>
        </p:nvGraphicFramePr>
        <p:xfrm>
          <a:off x="1643974" y="349433"/>
          <a:ext cx="9124545" cy="6255647"/>
        </p:xfrm>
        <a:graphic>
          <a:graphicData uri="http://schemas.openxmlformats.org/drawingml/2006/table">
            <a:tbl>
              <a:tblPr>
                <a:tableStyleId>{5C22544A-7EE6-4342-B048-85BDC9FD1C3A}</a:tableStyleId>
              </a:tblPr>
              <a:tblGrid>
                <a:gridCol w="855425">
                  <a:extLst>
                    <a:ext uri="{9D8B030D-6E8A-4147-A177-3AD203B41FA5}">
                      <a16:colId xmlns:a16="http://schemas.microsoft.com/office/drawing/2014/main" val="1917172477"/>
                    </a:ext>
                  </a:extLst>
                </a:gridCol>
                <a:gridCol w="2423708">
                  <a:extLst>
                    <a:ext uri="{9D8B030D-6E8A-4147-A177-3AD203B41FA5}">
                      <a16:colId xmlns:a16="http://schemas.microsoft.com/office/drawing/2014/main" val="486279789"/>
                    </a:ext>
                  </a:extLst>
                </a:gridCol>
                <a:gridCol w="5845412">
                  <a:extLst>
                    <a:ext uri="{9D8B030D-6E8A-4147-A177-3AD203B41FA5}">
                      <a16:colId xmlns:a16="http://schemas.microsoft.com/office/drawing/2014/main" val="3818906708"/>
                    </a:ext>
                  </a:extLst>
                </a:gridCol>
              </a:tblGrid>
              <a:tr h="581737">
                <a:tc>
                  <a:txBody>
                    <a:bodyPr/>
                    <a:lstStyle/>
                    <a:p>
                      <a:pPr algn="ctr" fontAlgn="t"/>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Total no show bookings</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To get the"No Show" bookings out of all Total bookings happened </a:t>
                      </a:r>
                      <a:br>
                        <a:rPr lang="en-US" sz="900" u="none" strike="noStrike">
                          <a:effectLst/>
                        </a:rPr>
                      </a:br>
                      <a:br>
                        <a:rPr lang="en-US" sz="900" u="none" strike="noStrike">
                          <a:effectLst/>
                        </a:rPr>
                      </a:br>
                      <a:r>
                        <a:rPr lang="en-US" sz="900" u="none" strike="noStrike">
                          <a:effectLst/>
                        </a:rPr>
                        <a:t>("No show" means those customers who neither cancelled nor attend to their booked rooms)</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128436634"/>
                  </a:ext>
                </a:extLst>
              </a:tr>
              <a:tr h="235310">
                <a:tc>
                  <a:txBody>
                    <a:bodyPr/>
                    <a:lstStyle/>
                    <a:p>
                      <a:pPr algn="ctr" fontAlgn="t"/>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No Show rate %</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calculating the no show percentage.</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74038550"/>
                  </a:ext>
                </a:extLst>
              </a:tr>
              <a:tr h="581737">
                <a:tc>
                  <a:txBody>
                    <a:bodyPr/>
                    <a:lstStyle/>
                    <a:p>
                      <a:pPr algn="ctr" fontAlgn="t"/>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Booking % by Platform</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To show the percentage contribution of each booking platform for bookings in hotels.</a:t>
                      </a:r>
                      <a:br>
                        <a:rPr lang="en-US" sz="900" u="none" strike="noStrike">
                          <a:effectLst/>
                        </a:rPr>
                      </a:br>
                      <a:br>
                        <a:rPr lang="en-US" sz="900" u="none" strike="noStrike">
                          <a:effectLst/>
                        </a:rPr>
                      </a:br>
                      <a:r>
                        <a:rPr lang="en-US" sz="900" u="none" strike="noStrike">
                          <a:effectLst/>
                        </a:rPr>
                        <a:t>We have booking platforms like makeyourtrip, logtrip, tripster etc)</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4057815884"/>
                  </a:ext>
                </a:extLst>
              </a:tr>
              <a:tr h="549056">
                <a:tc>
                  <a:txBody>
                    <a:bodyPr/>
                    <a:lstStyle/>
                    <a:p>
                      <a:pPr algn="ctr" fontAlgn="t"/>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Booking % by Room class</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To show the percentage contribution of each room classover total rooms booked.</a:t>
                      </a:r>
                      <a:br>
                        <a:rPr lang="en-US" sz="900" u="none" strike="noStrike">
                          <a:effectLst/>
                        </a:rPr>
                      </a:br>
                      <a:r>
                        <a:rPr lang="en-US" sz="900" u="none" strike="noStrike">
                          <a:effectLst/>
                        </a:rPr>
                        <a:t>We have room classes like Standard, Elite, Premium, Presidential.</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278566787"/>
                  </a:ext>
                </a:extLst>
              </a:tr>
              <a:tr h="581737">
                <a:tc>
                  <a:txBody>
                    <a:bodyPr/>
                    <a:lstStyle/>
                    <a:p>
                      <a:pPr algn="ctr" fontAlgn="t"/>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ADR </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Calculate the ADR(Average Daily rate)</a:t>
                      </a:r>
                      <a:br>
                        <a:rPr lang="en-US" sz="900" u="none" strike="noStrike">
                          <a:effectLst/>
                        </a:rPr>
                      </a:br>
                      <a:r>
                        <a:rPr lang="en-US" sz="900" u="none" strike="noStrike">
                          <a:effectLst/>
                        </a:rPr>
                        <a:t>It is the ratio of revenue to the total rooms booked/sold. </a:t>
                      </a:r>
                      <a:br>
                        <a:rPr lang="en-US" sz="900" u="none" strike="noStrike">
                          <a:effectLst/>
                        </a:rPr>
                      </a:br>
                      <a:r>
                        <a:rPr lang="en-US" sz="900" u="none" strike="noStrike">
                          <a:effectLst/>
                        </a:rPr>
                        <a:t>It is the measure of the average paid for rooms sold in a given time period</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3206431179"/>
                  </a:ext>
                </a:extLst>
              </a:tr>
              <a:tr h="725539">
                <a:tc>
                  <a:txBody>
                    <a:bodyPr/>
                    <a:lstStyle/>
                    <a:p>
                      <a:pPr algn="ctr" fontAlgn="t"/>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Realisation %</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dirty="0">
                          <a:effectLst/>
                        </a:rPr>
                        <a:t>calculate  the </a:t>
                      </a:r>
                      <a:r>
                        <a:rPr lang="en-US" sz="900" u="none" strike="noStrike" dirty="0" err="1">
                          <a:effectLst/>
                        </a:rPr>
                        <a:t>realisation</a:t>
                      </a:r>
                      <a:r>
                        <a:rPr lang="en-US" sz="900" u="none" strike="noStrike" dirty="0">
                          <a:effectLst/>
                        </a:rPr>
                        <a:t> percentage.</a:t>
                      </a:r>
                      <a:br>
                        <a:rPr lang="en-US" sz="900" u="none" strike="noStrike" dirty="0">
                          <a:effectLst/>
                        </a:rPr>
                      </a:br>
                      <a:r>
                        <a:rPr lang="en-US" sz="900" u="none" strike="noStrike" dirty="0">
                          <a:effectLst/>
                        </a:rPr>
                        <a:t>It is nothing but the successful "checked out" percentage over all bookings happened.</a:t>
                      </a:r>
                      <a:br>
                        <a:rPr lang="en-US" sz="900" u="none" strike="noStrike" dirty="0">
                          <a:effectLst/>
                        </a:rPr>
                      </a:br>
                      <a:br>
                        <a:rPr lang="en-US" sz="900" u="none" strike="noStrike" dirty="0">
                          <a:effectLst/>
                        </a:rPr>
                      </a:br>
                      <a:endParaRPr lang="en-US" sz="900" b="0" i="0" u="none" strike="noStrike" dirty="0">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3070408755"/>
                  </a:ext>
                </a:extLst>
              </a:tr>
              <a:tr h="941239">
                <a:tc>
                  <a:txBody>
                    <a:bodyPr/>
                    <a:lstStyle/>
                    <a:p>
                      <a:pPr algn="ctr" fontAlgn="t"/>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RevPAR</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Calculate the RevPAR(Revenue Per Available Room)</a:t>
                      </a:r>
                      <a:br>
                        <a:rPr lang="en-US" sz="900" u="none" strike="noStrike">
                          <a:effectLst/>
                        </a:rPr>
                      </a:br>
                      <a:br>
                        <a:rPr lang="en-US" sz="900" u="none" strike="noStrike">
                          <a:effectLst/>
                        </a:rPr>
                      </a:br>
                      <a:r>
                        <a:rPr lang="en-US" sz="900" u="none" strike="noStrike">
                          <a:effectLst/>
                        </a:rPr>
                        <a:t>RevPAR represents the revenue generated per available room, whether or not they are occupied. RevPAR helps hotels measure their revenue generating performance to accurately price rooms. RevPAR can help hotels measure themselves against other properties or brands.</a:t>
                      </a: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2728789027"/>
                  </a:ext>
                </a:extLst>
              </a:tr>
              <a:tr h="725539">
                <a:tc>
                  <a:txBody>
                    <a:bodyPr/>
                    <a:lstStyle/>
                    <a:p>
                      <a:pPr algn="ctr" fontAlgn="t"/>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DBRN</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calculate DBRN(Daily Booked Room Nights)</a:t>
                      </a:r>
                      <a:br>
                        <a:rPr lang="en-US" sz="900" u="none" strike="noStrike">
                          <a:effectLst/>
                        </a:rPr>
                      </a:br>
                      <a:r>
                        <a:rPr lang="en-US" sz="900" u="none" strike="noStrike">
                          <a:effectLst/>
                        </a:rPr>
                        <a:t>This metrics tells on average how many rooms are booked for a day considering a time period</a:t>
                      </a:r>
                      <a:br>
                        <a:rPr lang="en-US" sz="900" u="none" strike="noStrike">
                          <a:effectLst/>
                        </a:rPr>
                      </a:br>
                      <a:br>
                        <a:rPr lang="en-US" sz="900" u="none" strike="noStrike">
                          <a:effectLst/>
                        </a:rPr>
                      </a:b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3149052857"/>
                  </a:ext>
                </a:extLst>
              </a:tr>
              <a:tr h="725539">
                <a:tc>
                  <a:txBody>
                    <a:bodyPr/>
                    <a:lstStyle/>
                    <a:p>
                      <a:pPr algn="ctr" fontAlgn="t"/>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DSRN </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calculate DSRN(Daily Sellable Room Nights)</a:t>
                      </a:r>
                      <a:br>
                        <a:rPr lang="en-US" sz="900" u="none" strike="noStrike">
                          <a:effectLst/>
                        </a:rPr>
                      </a:br>
                      <a:r>
                        <a:rPr lang="en-US" sz="900" u="none" strike="noStrike">
                          <a:effectLst/>
                        </a:rPr>
                        <a:t>This metrics tells on average how many rooms are ready to sell for a day considering a time period</a:t>
                      </a:r>
                      <a:br>
                        <a:rPr lang="en-US" sz="900" u="none" strike="noStrike">
                          <a:effectLst/>
                        </a:rPr>
                      </a:br>
                      <a:br>
                        <a:rPr lang="en-US" sz="900" u="none" strike="noStrike">
                          <a:effectLst/>
                        </a:rPr>
                      </a:br>
                      <a:endParaRPr lang="en-US" sz="900" b="0" i="0" u="none" strike="noStrike">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1540642871"/>
                  </a:ext>
                </a:extLst>
              </a:tr>
              <a:tr h="608214">
                <a:tc>
                  <a:txBody>
                    <a:bodyPr/>
                    <a:lstStyle/>
                    <a:p>
                      <a:pPr algn="ctr" fontAlgn="t"/>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a:effectLst/>
                        </a:rPr>
                        <a:t>DURN</a:t>
                      </a:r>
                      <a:endParaRPr lang="en-US" sz="900" b="0" i="0" u="none" strike="noStrike">
                        <a:solidFill>
                          <a:srgbClr val="000000"/>
                        </a:solidFill>
                        <a:effectLst/>
                        <a:latin typeface="Calibri" panose="020F0502020204030204" pitchFamily="34" charset="0"/>
                      </a:endParaRPr>
                    </a:p>
                  </a:txBody>
                  <a:tcPr marL="5960" marR="5960" marT="5960" marB="0"/>
                </a:tc>
                <a:tc>
                  <a:txBody>
                    <a:bodyPr/>
                    <a:lstStyle/>
                    <a:p>
                      <a:pPr algn="l" fontAlgn="t"/>
                      <a:r>
                        <a:rPr lang="en-US" sz="900" u="none" strike="noStrike" dirty="0">
                          <a:effectLst/>
                        </a:rPr>
                        <a:t>calculate DURN(Daily Utilized Room Nights)</a:t>
                      </a:r>
                      <a:br>
                        <a:rPr lang="en-US" sz="900" u="none" strike="noStrike" dirty="0">
                          <a:effectLst/>
                        </a:rPr>
                      </a:br>
                      <a:r>
                        <a:rPr lang="en-US" sz="900" u="none" strike="noStrike" dirty="0">
                          <a:effectLst/>
                        </a:rPr>
                        <a:t>This metric tells on average how many rooms are </a:t>
                      </a:r>
                      <a:r>
                        <a:rPr lang="en-US" sz="900" u="none" strike="noStrike" dirty="0" err="1">
                          <a:effectLst/>
                        </a:rPr>
                        <a:t>succesfully</a:t>
                      </a:r>
                      <a:r>
                        <a:rPr lang="en-US" sz="900" u="none" strike="noStrike" dirty="0">
                          <a:effectLst/>
                        </a:rPr>
                        <a:t> utilized by customers for a day considering a time period</a:t>
                      </a:r>
                      <a:br>
                        <a:rPr lang="en-US" sz="900" u="none" strike="noStrike" dirty="0">
                          <a:effectLst/>
                        </a:rPr>
                      </a:br>
                      <a:endParaRPr lang="en-US" sz="900" b="0" i="0" u="none" strike="noStrike" dirty="0">
                        <a:solidFill>
                          <a:srgbClr val="000000"/>
                        </a:solidFill>
                        <a:effectLst/>
                        <a:latin typeface="Calibri" panose="020F0502020204030204" pitchFamily="34" charset="0"/>
                      </a:endParaRPr>
                    </a:p>
                  </a:txBody>
                  <a:tcPr marL="5960" marR="5960" marT="5960" marB="0"/>
                </a:tc>
                <a:extLst>
                  <a:ext uri="{0D108BD9-81ED-4DB2-BD59-A6C34878D82A}">
                    <a16:rowId xmlns:a16="http://schemas.microsoft.com/office/drawing/2014/main" val="2390243497"/>
                  </a:ext>
                </a:extLst>
              </a:tr>
            </a:tbl>
          </a:graphicData>
        </a:graphic>
      </p:graphicFrame>
    </p:spTree>
    <p:extLst>
      <p:ext uri="{BB962C8B-B14F-4D97-AF65-F5344CB8AC3E}">
        <p14:creationId xmlns:p14="http://schemas.microsoft.com/office/powerpoint/2010/main" val="67077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B40F3E8-5C25-99BD-1B0F-0E44885188E7}"/>
              </a:ext>
            </a:extLst>
          </p:cNvPr>
          <p:cNvGraphicFramePr>
            <a:graphicFrameLocks noGrp="1"/>
          </p:cNvGraphicFramePr>
          <p:nvPr>
            <p:ph idx="1"/>
            <p:extLst>
              <p:ext uri="{D42A27DB-BD31-4B8C-83A1-F6EECF244321}">
                <p14:modId xmlns:p14="http://schemas.microsoft.com/office/powerpoint/2010/main" val="3305721398"/>
              </p:ext>
            </p:extLst>
          </p:nvPr>
        </p:nvGraphicFramePr>
        <p:xfrm>
          <a:off x="1290536" y="267510"/>
          <a:ext cx="9610928" cy="3628417"/>
        </p:xfrm>
        <a:graphic>
          <a:graphicData uri="http://schemas.openxmlformats.org/drawingml/2006/table">
            <a:tbl>
              <a:tblPr>
                <a:tableStyleId>{5C22544A-7EE6-4342-B048-85BDC9FD1C3A}</a:tableStyleId>
              </a:tblPr>
              <a:tblGrid>
                <a:gridCol w="901025">
                  <a:extLst>
                    <a:ext uri="{9D8B030D-6E8A-4147-A177-3AD203B41FA5}">
                      <a16:colId xmlns:a16="http://schemas.microsoft.com/office/drawing/2014/main" val="781775907"/>
                    </a:ext>
                  </a:extLst>
                </a:gridCol>
                <a:gridCol w="2552903">
                  <a:extLst>
                    <a:ext uri="{9D8B030D-6E8A-4147-A177-3AD203B41FA5}">
                      <a16:colId xmlns:a16="http://schemas.microsoft.com/office/drawing/2014/main" val="2675035611"/>
                    </a:ext>
                  </a:extLst>
                </a:gridCol>
                <a:gridCol w="6157000">
                  <a:extLst>
                    <a:ext uri="{9D8B030D-6E8A-4147-A177-3AD203B41FA5}">
                      <a16:colId xmlns:a16="http://schemas.microsoft.com/office/drawing/2014/main" val="3664775623"/>
                    </a:ext>
                  </a:extLst>
                </a:gridCol>
              </a:tblGrid>
              <a:tr h="1031152">
                <a:tc>
                  <a:txBody>
                    <a:bodyPr/>
                    <a:lstStyle/>
                    <a:p>
                      <a:pPr algn="ctr" fontAlgn="t"/>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Revenue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To get the revenue change percentage week over week.</a:t>
                      </a:r>
                      <a:br>
                        <a:rPr lang="en-US" sz="1100" u="none" strike="noStrike">
                          <a:effectLst/>
                        </a:rPr>
                      </a:br>
                      <a:br>
                        <a:rPr lang="en-US" sz="1100" u="none" strike="noStrike">
                          <a:effectLst/>
                        </a:rPr>
                      </a:br>
                      <a:br>
                        <a:rPr lang="en-US" sz="1100" u="none" strike="noStrike">
                          <a:effectLst/>
                        </a:rPr>
                      </a:b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594057580"/>
                  </a:ext>
                </a:extLst>
              </a:tr>
              <a:tr h="519453">
                <a:tc>
                  <a:txBody>
                    <a:bodyPr/>
                    <a:lstStyle/>
                    <a:p>
                      <a:pPr algn="ctr" fontAlgn="t"/>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Occupancy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To get the occupancy change percentage week over week.</a:t>
                      </a: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556310799"/>
                  </a:ext>
                </a:extLst>
              </a:tr>
              <a:tr h="519453">
                <a:tc>
                  <a:txBody>
                    <a:bodyPr/>
                    <a:lstStyle/>
                    <a:p>
                      <a:pPr algn="ctr" fontAlgn="t"/>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ADR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To get the ADR(Average Daily rate) change percentage week over week.</a:t>
                      </a: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19676487"/>
                  </a:ext>
                </a:extLst>
              </a:tr>
              <a:tr h="519453">
                <a:tc>
                  <a:txBody>
                    <a:bodyPr/>
                    <a:lstStyle/>
                    <a:p>
                      <a:pPr algn="ctr" fontAlgn="t"/>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Revpar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To get the RevPar(Revenue Per Available Room) change percentage week over week.</a:t>
                      </a:r>
                      <a:br>
                        <a:rPr lang="en-US" sz="1100" u="none" strike="noStrike">
                          <a:effectLst/>
                        </a:rPr>
                      </a:b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578965714"/>
                  </a:ext>
                </a:extLst>
              </a:tr>
              <a:tr h="519453">
                <a:tc>
                  <a:txBody>
                    <a:bodyPr/>
                    <a:lstStyle/>
                    <a:p>
                      <a:pPr algn="ctr" fontAlgn="t"/>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Realisation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dirty="0">
                          <a:effectLst/>
                        </a:rPr>
                        <a:t>To get the </a:t>
                      </a:r>
                      <a:r>
                        <a:rPr lang="en-US" sz="1100" u="none" strike="noStrike" dirty="0" err="1">
                          <a:effectLst/>
                        </a:rPr>
                        <a:t>Realisation</a:t>
                      </a:r>
                      <a:r>
                        <a:rPr lang="en-US" sz="1100" u="none" strike="noStrike" dirty="0">
                          <a:effectLst/>
                        </a:rPr>
                        <a:t> change percentage week over week.</a:t>
                      </a:r>
                      <a:br>
                        <a:rPr lang="en-US" sz="1100" u="none" strike="noStrike" dirty="0">
                          <a:effectLst/>
                        </a:rPr>
                      </a:b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22297716"/>
                  </a:ext>
                </a:extLst>
              </a:tr>
              <a:tr h="519453">
                <a:tc>
                  <a:txBody>
                    <a:bodyPr/>
                    <a:lstStyle/>
                    <a:p>
                      <a:pPr algn="ctr" fontAlgn="t"/>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DSRN WoW change %</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dirty="0">
                          <a:effectLst/>
                        </a:rPr>
                        <a:t>To get the DSRN(Daily Sellable Room Nights) change percentage week over week.</a:t>
                      </a:r>
                      <a:br>
                        <a:rPr lang="en-US" sz="1100" u="none" strike="noStrike" dirty="0">
                          <a:effectLst/>
                        </a:rPr>
                      </a:b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648647739"/>
                  </a:ext>
                </a:extLst>
              </a:tr>
            </a:tbl>
          </a:graphicData>
        </a:graphic>
      </p:graphicFrame>
      <p:sp>
        <p:nvSpPr>
          <p:cNvPr id="2" name="TextBox 1">
            <a:extLst>
              <a:ext uri="{FF2B5EF4-FFF2-40B4-BE49-F238E27FC236}">
                <a16:creationId xmlns:a16="http://schemas.microsoft.com/office/drawing/2014/main" id="{0B3405C0-400C-DB6B-A2E4-A948C13D6100}"/>
              </a:ext>
            </a:extLst>
          </p:cNvPr>
          <p:cNvSpPr txBox="1"/>
          <p:nvPr/>
        </p:nvSpPr>
        <p:spPr>
          <a:xfrm>
            <a:off x="1290537" y="4192622"/>
            <a:ext cx="10246468" cy="2462213"/>
          </a:xfrm>
          <a:prstGeom prst="rect">
            <a:avLst/>
          </a:prstGeom>
          <a:noFill/>
        </p:spPr>
        <p:txBody>
          <a:bodyPr wrap="square" rtlCol="0">
            <a:spAutoFit/>
          </a:bodyPr>
          <a:lstStyle/>
          <a:p>
            <a:pPr marL="285750" indent="-285750">
              <a:buFont typeface="Wingdings" panose="05000000000000000000" pitchFamily="2" charset="2"/>
              <a:buChar char="v"/>
            </a:pPr>
            <a:r>
              <a:rPr lang="en-US" sz="1400" dirty="0"/>
              <a:t>Around 26 measures we need to create for better analyzing the business health.</a:t>
            </a:r>
            <a:br>
              <a:rPr lang="en-US" sz="1400" dirty="0"/>
            </a:br>
            <a:r>
              <a:rPr lang="en-US" sz="1400" u="sng" dirty="0"/>
              <a:t>In that 6 are Key Performance Indexes KPI-</a:t>
            </a:r>
          </a:p>
          <a:p>
            <a:endParaRPr lang="en-US" sz="1400" u="sng" dirty="0"/>
          </a:p>
          <a:p>
            <a:r>
              <a:rPr lang="en-US" sz="1400" b="1" dirty="0" err="1"/>
              <a:t>RevePar</a:t>
            </a:r>
            <a:r>
              <a:rPr lang="en-US" sz="1400" b="1" dirty="0"/>
              <a:t>           </a:t>
            </a:r>
            <a:r>
              <a:rPr lang="en-US" sz="1400" b="0" i="0" dirty="0">
                <a:solidFill>
                  <a:srgbClr val="252423"/>
                </a:solidFill>
                <a:effectLst/>
              </a:rPr>
              <a:t>- Revenue Per Available Rooms</a:t>
            </a:r>
            <a:r>
              <a:rPr lang="en-US" sz="1400" b="1" i="0" dirty="0">
                <a:solidFill>
                  <a:srgbClr val="252423"/>
                </a:solidFill>
                <a:effectLst/>
              </a:rPr>
              <a:t> </a:t>
            </a:r>
            <a:br>
              <a:rPr lang="en-US" sz="1400" b="1" i="0" dirty="0">
                <a:solidFill>
                  <a:srgbClr val="252423"/>
                </a:solidFill>
                <a:effectLst/>
              </a:rPr>
            </a:br>
            <a:r>
              <a:rPr lang="en-US" sz="1400" b="1" i="0" dirty="0">
                <a:solidFill>
                  <a:srgbClr val="252423"/>
                </a:solidFill>
                <a:effectLst/>
              </a:rPr>
              <a:t>Occupancy%   </a:t>
            </a:r>
            <a:r>
              <a:rPr lang="en-US" sz="1400" i="0" dirty="0">
                <a:solidFill>
                  <a:srgbClr val="252423"/>
                </a:solidFill>
                <a:effectLst/>
              </a:rPr>
              <a:t>-</a:t>
            </a:r>
            <a:r>
              <a:rPr lang="en-US" sz="1400" u="none" strike="noStrike" dirty="0">
                <a:effectLst/>
              </a:rPr>
              <a:t>Occupancy means total successful bookings happened to the total rooms available(capacity)</a:t>
            </a:r>
            <a:br>
              <a:rPr lang="en-US" sz="1400" b="1" i="0" dirty="0">
                <a:solidFill>
                  <a:srgbClr val="252423"/>
                </a:solidFill>
                <a:effectLst/>
              </a:rPr>
            </a:br>
            <a:r>
              <a:rPr lang="en-US" sz="1400" b="1" i="0" dirty="0" err="1">
                <a:solidFill>
                  <a:srgbClr val="252423"/>
                </a:solidFill>
                <a:effectLst/>
              </a:rPr>
              <a:t>Realisation</a:t>
            </a:r>
            <a:r>
              <a:rPr lang="en-US" sz="1400" b="1" i="0" dirty="0">
                <a:solidFill>
                  <a:srgbClr val="252423"/>
                </a:solidFill>
                <a:effectLst/>
              </a:rPr>
              <a:t>      </a:t>
            </a:r>
            <a:r>
              <a:rPr lang="en-US" sz="1400" i="0" dirty="0">
                <a:solidFill>
                  <a:srgbClr val="252423"/>
                </a:solidFill>
                <a:effectLst/>
              </a:rPr>
              <a:t>-</a:t>
            </a:r>
            <a:r>
              <a:rPr lang="en-US" sz="1400" u="none" strike="noStrike" dirty="0">
                <a:effectLst/>
              </a:rPr>
              <a:t>It is nothing but the successful "checked out" percentage over all bookings happened.</a:t>
            </a:r>
            <a:br>
              <a:rPr lang="en-US" sz="1400" b="1" i="0" dirty="0">
                <a:solidFill>
                  <a:srgbClr val="252423"/>
                </a:solidFill>
                <a:effectLst/>
              </a:rPr>
            </a:br>
            <a:r>
              <a:rPr lang="en-US" sz="1400" b="1" dirty="0"/>
              <a:t>DSRN                - </a:t>
            </a:r>
            <a:r>
              <a:rPr lang="en-US" sz="1400" b="0" i="0" dirty="0">
                <a:solidFill>
                  <a:srgbClr val="252423"/>
                </a:solidFill>
                <a:effectLst/>
              </a:rPr>
              <a:t>Daily Sellable Room Night </a:t>
            </a:r>
            <a:br>
              <a:rPr lang="en-US" sz="1400" b="0" i="0" dirty="0">
                <a:solidFill>
                  <a:srgbClr val="252423"/>
                </a:solidFill>
                <a:effectLst/>
              </a:rPr>
            </a:br>
            <a:r>
              <a:rPr lang="en-US" sz="1400" b="1" dirty="0"/>
              <a:t>ADR                  -</a:t>
            </a:r>
            <a:r>
              <a:rPr lang="en-US" sz="1400" b="0" i="0" dirty="0">
                <a:solidFill>
                  <a:srgbClr val="252423"/>
                </a:solidFill>
                <a:effectLst/>
              </a:rPr>
              <a:t> Average Daily Rate </a:t>
            </a:r>
            <a:br>
              <a:rPr lang="en-US" sz="1400" b="0" i="0" dirty="0">
                <a:solidFill>
                  <a:srgbClr val="252423"/>
                </a:solidFill>
                <a:effectLst/>
              </a:rPr>
            </a:br>
            <a:r>
              <a:rPr lang="en-US" sz="1400" b="1" dirty="0"/>
              <a:t>DBRN               </a:t>
            </a:r>
            <a:r>
              <a:rPr lang="en-US" sz="1400" b="0" i="0" dirty="0">
                <a:solidFill>
                  <a:srgbClr val="252423"/>
                </a:solidFill>
                <a:effectLst/>
              </a:rPr>
              <a:t>- Daily Blocked Room Nights </a:t>
            </a:r>
            <a:br>
              <a:rPr lang="en-US" sz="1400" b="0" i="0" dirty="0">
                <a:solidFill>
                  <a:srgbClr val="252423"/>
                </a:solidFill>
                <a:effectLst/>
              </a:rPr>
            </a:br>
            <a:r>
              <a:rPr lang="en-US" sz="1400" b="1" dirty="0"/>
              <a:t>DURN               -</a:t>
            </a:r>
            <a:r>
              <a:rPr lang="en-US" sz="1400" b="0" i="0" dirty="0">
                <a:solidFill>
                  <a:srgbClr val="252423"/>
                </a:solidFill>
                <a:effectLst/>
              </a:rPr>
              <a:t> Daily Utilized Room Night</a:t>
            </a:r>
            <a:br>
              <a:rPr lang="en-US" sz="1400" dirty="0"/>
            </a:br>
            <a:endParaRPr lang="en-US" sz="1400" dirty="0"/>
          </a:p>
        </p:txBody>
      </p:sp>
    </p:spTree>
    <p:extLst>
      <p:ext uri="{BB962C8B-B14F-4D97-AF65-F5344CB8AC3E}">
        <p14:creationId xmlns:p14="http://schemas.microsoft.com/office/powerpoint/2010/main" val="323583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0050-4888-0481-A321-E94121D70118}"/>
              </a:ext>
            </a:extLst>
          </p:cNvPr>
          <p:cNvSpPr>
            <a:spLocks noGrp="1"/>
          </p:cNvSpPr>
          <p:nvPr>
            <p:ph type="title"/>
          </p:nvPr>
        </p:nvSpPr>
        <p:spPr>
          <a:xfrm>
            <a:off x="838200" y="468236"/>
            <a:ext cx="10515600" cy="442271"/>
          </a:xfrm>
        </p:spPr>
        <p:txBody>
          <a:bodyPr>
            <a:noAutofit/>
          </a:bodyPr>
          <a:lstStyle/>
          <a:p>
            <a:r>
              <a:rPr lang="en-US" sz="3200" dirty="0">
                <a:latin typeface="Times New Roman" panose="02020603050405020304" pitchFamily="18" charset="0"/>
                <a:cs typeface="Times New Roman" panose="02020603050405020304" pitchFamily="18" charset="0"/>
              </a:rPr>
              <a:t>Data Visualization-Final </a:t>
            </a:r>
            <a:r>
              <a:rPr lang="en-US" sz="3200" dirty="0" err="1">
                <a:latin typeface="Times New Roman" panose="02020603050405020304" pitchFamily="18" charset="0"/>
                <a:cs typeface="Times New Roman" panose="02020603050405020304" pitchFamily="18" charset="0"/>
              </a:rPr>
              <a:t>Dasboard</a:t>
            </a:r>
            <a:endParaRPr 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C4E42A9-28CA-09A1-CBF8-B85E4FB75372}"/>
              </a:ext>
            </a:extLst>
          </p:cNvPr>
          <p:cNvPicPr>
            <a:picLocks noChangeAspect="1"/>
          </p:cNvPicPr>
          <p:nvPr/>
        </p:nvPicPr>
        <p:blipFill>
          <a:blip r:embed="rId2"/>
          <a:stretch>
            <a:fillRect/>
          </a:stretch>
        </p:blipFill>
        <p:spPr>
          <a:xfrm>
            <a:off x="1643974" y="1049295"/>
            <a:ext cx="9124545" cy="5479255"/>
          </a:xfrm>
          <a:prstGeom prst="rect">
            <a:avLst/>
          </a:prstGeom>
        </p:spPr>
      </p:pic>
    </p:spTree>
    <p:extLst>
      <p:ext uri="{BB962C8B-B14F-4D97-AF65-F5344CB8AC3E}">
        <p14:creationId xmlns:p14="http://schemas.microsoft.com/office/powerpoint/2010/main" val="273326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05B-88F4-0EB3-1402-C9B373900AC8}"/>
              </a:ext>
            </a:extLst>
          </p:cNvPr>
          <p:cNvSpPr>
            <a:spLocks noGrp="1"/>
          </p:cNvSpPr>
          <p:nvPr>
            <p:ph type="title"/>
          </p:nvPr>
        </p:nvSpPr>
        <p:spPr>
          <a:xfrm>
            <a:off x="838200" y="365126"/>
            <a:ext cx="10515600" cy="296355"/>
          </a:xfrm>
        </p:spPr>
        <p:txBody>
          <a:bodyPr>
            <a:normAutofit fontScale="90000"/>
          </a:bodyPr>
          <a:lstStyle/>
          <a:p>
            <a:r>
              <a:rPr lang="en-US" dirty="0"/>
              <a:t>Insights-</a:t>
            </a:r>
          </a:p>
        </p:txBody>
      </p:sp>
      <p:sp>
        <p:nvSpPr>
          <p:cNvPr id="3" name="Content Placeholder 2">
            <a:extLst>
              <a:ext uri="{FF2B5EF4-FFF2-40B4-BE49-F238E27FC236}">
                <a16:creationId xmlns:a16="http://schemas.microsoft.com/office/drawing/2014/main" id="{E34200ED-2AAC-6149-9E33-D52D5FD8122D}"/>
              </a:ext>
            </a:extLst>
          </p:cNvPr>
          <p:cNvSpPr>
            <a:spLocks noGrp="1"/>
          </p:cNvSpPr>
          <p:nvPr>
            <p:ph idx="1"/>
          </p:nvPr>
        </p:nvSpPr>
        <p:spPr>
          <a:xfrm>
            <a:off x="838200" y="856034"/>
            <a:ext cx="10515600" cy="5636840"/>
          </a:xfrm>
        </p:spPr>
        <p:txBody>
          <a:bodyPr>
            <a:normAutofit/>
          </a:bodyPr>
          <a:lstStyle/>
          <a:p>
            <a:r>
              <a:rPr lang="en-US" sz="1600" dirty="0">
                <a:latin typeface="Times New Roman" panose="02020603050405020304" pitchFamily="18" charset="0"/>
                <a:cs typeface="Times New Roman" panose="02020603050405020304" pitchFamily="18" charset="0"/>
              </a:rPr>
              <a:t>Average rating of hotels n different platforms like google map, online booking website etc. are plays important role in revenue generation. More average rating means more revenue because they provide good quality service.</a:t>
            </a:r>
          </a:p>
          <a:p>
            <a:r>
              <a:rPr lang="en-US" sz="1600" dirty="0">
                <a:latin typeface="Times New Roman" panose="02020603050405020304" pitchFamily="18" charset="0"/>
                <a:cs typeface="Times New Roman" panose="02020603050405020304" pitchFamily="18" charset="0"/>
              </a:rPr>
              <a:t> By seeing trend by matrix graph we say whatever room price at week day we can increase at weekend so hotel owner need to adopt dynamic pricing rate policy so they should improve the revenue. In May Jun July it was very helpful.</a:t>
            </a:r>
          </a:p>
          <a:p>
            <a:r>
              <a:rPr lang="en-US" sz="1600" dirty="0">
                <a:latin typeface="Times New Roman" panose="02020603050405020304" pitchFamily="18" charset="0"/>
                <a:cs typeface="Times New Roman" panose="02020603050405020304" pitchFamily="18" charset="0"/>
              </a:rPr>
              <a:t>By seeing weekday and weekend revenue table graph it clearly indicates hotel owner not only following dynamic pricing but also weekend pricing also. It as big opportunity to improve revenue by adapting weekend and dynamic pricing.</a:t>
            </a:r>
          </a:p>
          <a:p>
            <a:r>
              <a:rPr lang="en-US" sz="1600" dirty="0">
                <a:latin typeface="Times New Roman" panose="02020603050405020304" pitchFamily="18" charset="0"/>
                <a:cs typeface="Times New Roman" panose="02020603050405020304" pitchFamily="18" charset="0"/>
              </a:rPr>
              <a:t>There are huge amounts of online booking channel but by seeing </a:t>
            </a:r>
            <a:r>
              <a:rPr lang="en-US" sz="1600" dirty="0" err="1">
                <a:latin typeface="Times New Roman" panose="02020603050405020304" pitchFamily="18" charset="0"/>
                <a:cs typeface="Times New Roman" panose="02020603050405020304" pitchFamily="18" charset="0"/>
              </a:rPr>
              <a:t>Realisation</a:t>
            </a:r>
            <a:r>
              <a:rPr lang="en-US" sz="1600" dirty="0">
                <a:latin typeface="Times New Roman" panose="02020603050405020304" pitchFamily="18" charset="0"/>
                <a:cs typeface="Times New Roman" panose="02020603050405020304" pitchFamily="18" charset="0"/>
              </a:rPr>
              <a:t> % by ADR graph we can say the booking by your own hotel channel was high ADR. Also booking channel depend upon offers like discount coupon, referral etc.</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average rating is high then occupancy%[</a:t>
            </a:r>
            <a:r>
              <a:rPr lang="en-US" sz="1600" u="none" strike="noStrike" dirty="0">
                <a:effectLst/>
                <a:latin typeface="Times New Roman" panose="02020603050405020304" pitchFamily="18" charset="0"/>
                <a:cs typeface="Times New Roman" panose="02020603050405020304" pitchFamily="18" charset="0"/>
              </a:rPr>
              <a:t>Occupancy means total successful bookings happened to the </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total rooms available(capacity)],</a:t>
            </a:r>
            <a:r>
              <a:rPr lang="en-US" sz="1600" u="none" strike="noStrike" dirty="0" err="1">
                <a:effectLst/>
                <a:latin typeface="Times New Roman" panose="02020603050405020304" pitchFamily="18" charset="0"/>
                <a:cs typeface="Times New Roman" panose="02020603050405020304" pitchFamily="18" charset="0"/>
              </a:rPr>
              <a:t>Realisation</a:t>
            </a:r>
            <a:r>
              <a:rPr lang="en-US" sz="1600" u="none" strike="noStrike" dirty="0">
                <a:effectLst/>
                <a:latin typeface="Times New Roman" panose="02020603050405020304" pitchFamily="18" charset="0"/>
                <a:cs typeface="Times New Roman" panose="02020603050405020304" pitchFamily="18" charset="0"/>
              </a:rPr>
              <a:t> %[It is nothing but the successful "checked out" percentage over all bookings happened.] also increase.</a:t>
            </a:r>
          </a:p>
          <a:p>
            <a:r>
              <a:rPr lang="en-US" sz="1600" b="0" i="0" dirty="0">
                <a:solidFill>
                  <a:srgbClr val="000000"/>
                </a:solidFill>
                <a:latin typeface="Times New Roman" panose="02020603050405020304" pitchFamily="18" charset="0"/>
                <a:cs typeface="Times New Roman" panose="02020603050405020304" pitchFamily="18" charset="0"/>
              </a:rPr>
              <a:t>For revenue four pricing policies –</a:t>
            </a:r>
            <a:br>
              <a:rPr lang="en-US" sz="1600" b="0" i="0" dirty="0">
                <a:solidFill>
                  <a:srgbClr val="000000"/>
                </a:solidFill>
                <a:latin typeface="Times New Roman" panose="02020603050405020304" pitchFamily="18" charset="0"/>
                <a:cs typeface="Times New Roman" panose="02020603050405020304" pitchFamily="18" charset="0"/>
              </a:rPr>
            </a:br>
            <a:r>
              <a:rPr lang="en-US" sz="1600" b="0" i="0" dirty="0">
                <a:solidFill>
                  <a:srgbClr val="000000"/>
                </a:solidFill>
                <a:latin typeface="Times New Roman" panose="02020603050405020304" pitchFamily="18" charset="0"/>
                <a:cs typeface="Times New Roman" panose="02020603050405020304" pitchFamily="18" charset="0"/>
              </a:rPr>
              <a:t>Weekday/</a:t>
            </a:r>
            <a:r>
              <a:rPr lang="en-US" sz="1600" dirty="0">
                <a:solidFill>
                  <a:srgbClr val="000000"/>
                </a:solidFill>
                <a:latin typeface="Times New Roman" panose="02020603050405020304" pitchFamily="18" charset="0"/>
                <a:cs typeface="Times New Roman" panose="02020603050405020304" pitchFamily="18" charset="0"/>
              </a:rPr>
              <a:t>Weekend Pricing</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Flat Pricing</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Dynamic Pricing</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17876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1162</Words>
  <Application>Microsoft Office PowerPoint</Application>
  <PresentationFormat>Widescreen</PresentationFormat>
  <Paragraphs>111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Room Booking Business Analysis</vt:lpstr>
      <vt:lpstr>Requirement Gathering</vt:lpstr>
      <vt:lpstr>PowerPoint Presentation</vt:lpstr>
      <vt:lpstr>PowerPoint Presentation</vt:lpstr>
      <vt:lpstr>Data Visualization-Final Dasboard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Oyo Room Business Analysis</dc:title>
  <dc:creator>Sourabh Vathare</dc:creator>
  <cp:lastModifiedBy>Sourabh Vathare</cp:lastModifiedBy>
  <cp:revision>7</cp:revision>
  <dcterms:created xsi:type="dcterms:W3CDTF">2023-05-17T07:01:40Z</dcterms:created>
  <dcterms:modified xsi:type="dcterms:W3CDTF">2023-05-18T09:05:37Z</dcterms:modified>
</cp:coreProperties>
</file>