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sldIdLst>
    <p:sldId id="483" r:id="rId2"/>
    <p:sldId id="484" r:id="rId3"/>
    <p:sldId id="470" r:id="rId4"/>
    <p:sldId id="499" r:id="rId5"/>
    <p:sldId id="478" r:id="rId6"/>
    <p:sldId id="481" r:id="rId7"/>
    <p:sldId id="480" r:id="rId8"/>
    <p:sldId id="482" r:id="rId9"/>
    <p:sldId id="486" r:id="rId10"/>
    <p:sldId id="501" r:id="rId11"/>
    <p:sldId id="500" r:id="rId12"/>
    <p:sldId id="487" r:id="rId13"/>
    <p:sldId id="490" r:id="rId14"/>
    <p:sldId id="488" r:id="rId15"/>
    <p:sldId id="489" r:id="rId16"/>
    <p:sldId id="507" r:id="rId17"/>
    <p:sldId id="476" r:id="rId18"/>
    <p:sldId id="485" r:id="rId19"/>
    <p:sldId id="502" r:id="rId20"/>
    <p:sldId id="503" r:id="rId21"/>
    <p:sldId id="504" r:id="rId22"/>
    <p:sldId id="505" r:id="rId23"/>
    <p:sldId id="473" r:id="rId24"/>
    <p:sldId id="468" r:id="rId25"/>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showGuides="1">
      <p:cViewPr varScale="1">
        <p:scale>
          <a:sx n="89" d="100"/>
          <a:sy n="89" d="100"/>
        </p:scale>
        <p:origin x="686" y="77"/>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1" qsCatId="simple" csTypeId="urn:microsoft.com/office/officeart/2005/8/colors/colorful1#1" csCatId="colorful" phldr="1"/>
      <dgm:spPr/>
      <dgm:t>
        <a:bodyPr/>
        <a:lstStyle/>
        <a:p>
          <a:endParaRPr lang="en-US"/>
        </a:p>
      </dgm:t>
    </dgm:pt>
    <dgm:pt modelId="{988D96B0-D16E-4763-B393-84178CF4FF50}">
      <dgm:prSet phldrT="[Text]"/>
      <dgm:spPr/>
      <dgm:t>
        <a:bodyPr/>
        <a:lstStyle/>
        <a:p>
          <a:r>
            <a:rPr lang="en-US" dirty="0" smtClean="0">
              <a:latin typeface="Times New Roman" panose="02020603050405020304" pitchFamily="18" charset="0"/>
              <a:cs typeface="Times New Roman" panose="02020603050405020304" pitchFamily="18" charset="0"/>
            </a:rPr>
            <a:t>Review 0</a:t>
          </a:r>
          <a:endParaRPr lang="en-US" dirty="0">
            <a:latin typeface="Times New Roman" panose="02020603050405020304" pitchFamily="18" charset="0"/>
            <a:cs typeface="Times New Roman" panose="02020603050405020304" pitchFamily="18" charset="0"/>
          </a:endParaRP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dgm:spPr/>
      <dgm:t>
        <a:bodyPr/>
        <a:lstStyle/>
        <a:p>
          <a:endParaRPr lang="en-US" dirty="0">
            <a:latin typeface="Times New Roman" panose="02020603050405020304" pitchFamily="18" charset="0"/>
            <a:cs typeface="Times New Roman" panose="02020603050405020304" pitchFamily="18" charset="0"/>
          </a:endParaRP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smtClean="0">
              <a:latin typeface="Times New Roman" panose="02020603050405020304" pitchFamily="18" charset="0"/>
              <a:cs typeface="Times New Roman" panose="02020603050405020304" pitchFamily="18" charset="0"/>
            </a:rPr>
            <a:t>Review 1</a:t>
          </a:r>
          <a:endParaRPr lang="en-US" dirty="0">
            <a:latin typeface="Times New Roman" panose="02020603050405020304" pitchFamily="18" charset="0"/>
            <a:cs typeface="Times New Roman" panose="02020603050405020304" pitchFamily="18" charset="0"/>
          </a:endParaRP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endParaRPr lang="en-US" dirty="0">
            <a:latin typeface="Times New Roman" panose="02020603050405020304" pitchFamily="18" charset="0"/>
            <a:cs typeface="Times New Roman" panose="02020603050405020304" pitchFamily="18" charset="0"/>
          </a:endParaRP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smtClean="0">
              <a:latin typeface="Times New Roman" panose="02020603050405020304" pitchFamily="18" charset="0"/>
              <a:cs typeface="Times New Roman" panose="02020603050405020304" pitchFamily="18" charset="0"/>
            </a:rPr>
            <a:t>Review 2</a:t>
          </a:r>
          <a:endParaRPr lang="en-US" dirty="0">
            <a:latin typeface="Times New Roman" panose="02020603050405020304" pitchFamily="18" charset="0"/>
            <a:cs typeface="Times New Roman" panose="02020603050405020304" pitchFamily="18" charset="0"/>
          </a:endParaRP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endParaRPr lang="en-US"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smtClean="0">
              <a:latin typeface="Times New Roman" panose="02020603050405020304" pitchFamily="18" charset="0"/>
              <a:cs typeface="Times New Roman" panose="02020603050405020304" pitchFamily="18" charset="0"/>
            </a:rPr>
            <a:t>Review 3</a:t>
          </a:r>
          <a:endParaRPr lang="en-US" dirty="0">
            <a:latin typeface="Times New Roman" panose="02020603050405020304" pitchFamily="18" charset="0"/>
            <a:cs typeface="Times New Roman" panose="02020603050405020304" pitchFamily="18" charset="0"/>
          </a:endParaRP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t>
        <a:bodyPr/>
        <a:lstStyle/>
        <a:p>
          <a:endParaRPr lang="en-US"/>
        </a:p>
      </dgm:t>
    </dgm:pt>
    <dgm:pt modelId="{96AFCF47-32CA-4C44-9E3C-782007B7112E}" type="pres">
      <dgm:prSet presAssocID="{A59EC69B-8F3F-425B-819F-E8C557946AEE}" presName="ChildAccent3" presStyleCnt="0"/>
      <dgm:spPr/>
      <dgm:t>
        <a:bodyPr/>
        <a:lstStyle/>
        <a:p>
          <a:endParaRPr lang="en-US"/>
        </a:p>
      </dgm:t>
    </dgm:pt>
    <dgm:pt modelId="{2532504F-5FE1-4C97-B485-F05E8885EACC}" type="pres">
      <dgm:prSet presAssocID="{A59EC69B-8F3F-425B-819F-E8C557946AEE}" presName="ChildAccent" presStyleLbl="alignImgPlace1" presStyleIdx="1" presStyleCnt="4"/>
      <dgm:spPr/>
      <dgm:t>
        <a:bodyPr/>
        <a:lstStyle/>
        <a:p>
          <a:endParaRPr lang="en-US"/>
        </a:p>
      </dgm:t>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t>
        <a:bodyPr/>
        <a:lstStyle/>
        <a:p>
          <a:endParaRPr lang="en-US"/>
        </a:p>
      </dgm:t>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t>
        <a:bodyPr/>
        <a:lstStyle/>
        <a:p>
          <a:endParaRPr lang="en-US"/>
        </a:p>
      </dgm:t>
    </dgm:pt>
    <dgm:pt modelId="{C1269CE6-C767-48CC-AAFD-A238D1FFDABA}" type="pres">
      <dgm:prSet presAssocID="{7B3055AA-BF7C-46D0-9A9E-60087B9F57B4}" presName="ChildAccent2" presStyleCnt="0"/>
      <dgm:spPr/>
      <dgm:t>
        <a:bodyPr/>
        <a:lstStyle/>
        <a:p>
          <a:endParaRPr lang="en-US"/>
        </a:p>
      </dgm:t>
    </dgm:pt>
    <dgm:pt modelId="{06F8D57B-EDF4-4CF4-8700-DC2CA3E3028E}" type="pres">
      <dgm:prSet presAssocID="{7B3055AA-BF7C-46D0-9A9E-60087B9F57B4}" presName="ChildAccent" presStyleLbl="alignImgPlace1" presStyleIdx="2" presStyleCnt="4"/>
      <dgm:spPr/>
      <dgm:t>
        <a:bodyPr/>
        <a:lstStyle/>
        <a:p>
          <a:endParaRPr lang="en-US"/>
        </a:p>
      </dgm:t>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t>
        <a:bodyPr/>
        <a:lstStyle/>
        <a:p>
          <a:endParaRPr lang="en-US"/>
        </a:p>
      </dgm:t>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t>
        <a:bodyPr/>
        <a:lstStyle/>
        <a:p>
          <a:endParaRPr lang="en-US"/>
        </a:p>
      </dgm:t>
    </dgm:pt>
    <dgm:pt modelId="{7305DF14-0FF5-45E4-8B19-015814092DBD}" type="pres">
      <dgm:prSet presAssocID="{988D96B0-D16E-4763-B393-84178CF4FF50}" presName="ChildAccent1" presStyleCnt="0"/>
      <dgm:spPr/>
      <dgm:t>
        <a:bodyPr/>
        <a:lstStyle/>
        <a:p>
          <a:endParaRPr lang="en-US"/>
        </a:p>
      </dgm:t>
    </dgm:pt>
    <dgm:pt modelId="{A134CDD1-D85F-44EF-8BEE-9F99A855C1E6}" type="pres">
      <dgm:prSet presAssocID="{988D96B0-D16E-4763-B393-84178CF4FF50}" presName="ChildAccent" presStyleLbl="alignImgPlace1" presStyleIdx="3" presStyleCnt="4" custLinFactNeighborX="-1787" custLinFactNeighborY="2204"/>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t>
        <a:bodyPr/>
        <a:lstStyle/>
        <a:p>
          <a:endParaRPr lang="en-US"/>
        </a:p>
      </dgm:t>
    </dgm:pt>
  </dgm:ptLst>
  <dgm:cxnLst>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7968BEFA-737C-4540-8116-892FA4A56765}" type="presOf" srcId="{73DB572E-062D-41AD-8033-D361B8E583DB}" destId="{0D08ED52-6744-4369-B780-916B09984775}" srcOrd="1" destOrd="0" presId="urn:microsoft.com/office/officeart/2011/layout/InterconnectedBlockProcess"/>
    <dgm:cxn modelId="{F68F949A-245C-4136-B9D7-9229F30FDEC9}" type="presOf" srcId="{A59EC69B-8F3F-425B-819F-E8C557946AEE}" destId="{4C66D42D-7E6D-4563-AFDC-369C30B73F70}"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1CF0C9EC-03B3-43C7-AC62-87DAFD9D1635}" type="presOf" srcId="{9FED87C4-3F3B-4A18-9185-9F80CFEDEA2E}" destId="{06F8D57B-EDF4-4CF4-8700-DC2CA3E3028E}" srcOrd="0"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6C7D4BBB-EED6-4011-9FBC-87F683D5B245}" srcId="{5751524B-FB67-4894-A0C5-35151E149D68}" destId="{7B3055AA-BF7C-46D0-9A9E-60087B9F57B4}" srcOrd="1" destOrd="0" parTransId="{F772EF41-D2BB-4368-8327-B4E332165F48}" sibTransId="{B81593E2-4CAC-4783-8D2D-E9DDD236A942}"/>
    <dgm:cxn modelId="{ED6BF78A-381A-40F3-A9EB-F252D63F0707}" type="presOf" srcId="{73DB572E-062D-41AD-8033-D361B8E583DB}" destId="{2532504F-5FE1-4C97-B485-F05E8885EACC}" srcOrd="0"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02D0CD8C-C59F-405A-AAC8-89AA97D36D41}" type="presOf" srcId="{9FED87C4-3F3B-4A18-9185-9F80CFEDEA2E}" destId="{6BCCFBA6-7A43-4631-AD7F-AFB10E1E6CD7}" srcOrd="1"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D1BA1DD0-A52A-47BF-962D-9810C87E1576}" srcId="{5751524B-FB67-4894-A0C5-35151E149D68}" destId="{A59EC69B-8F3F-425B-819F-E8C557946AEE}" srcOrd="2" destOrd="0" parTransId="{0095C3CB-916F-4060-A8DA-DD282FB51587}" sibTransId="{2868AD8D-4E38-46CE-A972-709857BF40AC}"/>
    <dgm:cxn modelId="{2C934C00-3DCA-4C23-8911-F378A90D516E}" type="presOf" srcId="{5E92505A-51E0-4F78-B3C5-704ACF8710DE}" destId="{2AAD338D-3122-4454-9A67-16BE024D44E3}" srcOrd="0" destOrd="0"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smtClean="0">
              <a:latin typeface="Times New Roman" panose="02020603050405020304" pitchFamily="18" charset="0"/>
              <a:cs typeface="Times New Roman" panose="02020603050405020304" pitchFamily="18" charset="0"/>
            </a:rPr>
            <a:t>Review 3</a:t>
          </a:r>
          <a:endParaRPr lang="en-US" sz="2200" kern="1200" dirty="0">
            <a:latin typeface="Times New Roman" panose="02020603050405020304" pitchFamily="18" charset="0"/>
            <a:cs typeface="Times New Roman" panose="02020603050405020304" pitchFamily="18" charset="0"/>
          </a:endParaRP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lvl="0" algn="r" defTabSz="977900">
            <a:lnSpc>
              <a:spcPct val="90000"/>
            </a:lnSpc>
            <a:spcBef>
              <a:spcPct val="0"/>
            </a:spcBef>
            <a:spcAft>
              <a:spcPct val="35000"/>
            </a:spcAft>
          </a:pPr>
          <a:endParaRPr lang="en-US" sz="2200" kern="1200" dirty="0">
            <a:latin typeface="Times New Roman" panose="02020603050405020304" pitchFamily="18" charset="0"/>
            <a:cs typeface="Times New Roman" panose="02020603050405020304" pitchFamily="18" charset="0"/>
          </a:endParaRP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smtClean="0">
              <a:latin typeface="Times New Roman" panose="02020603050405020304" pitchFamily="18" charset="0"/>
              <a:cs typeface="Times New Roman" panose="02020603050405020304" pitchFamily="18" charset="0"/>
            </a:rPr>
            <a:t>Review 2</a:t>
          </a:r>
          <a:endParaRPr lang="en-US" sz="2200" kern="1200" dirty="0">
            <a:latin typeface="Times New Roman" panose="02020603050405020304" pitchFamily="18" charset="0"/>
            <a:cs typeface="Times New Roman" panose="02020603050405020304" pitchFamily="18" charset="0"/>
          </a:endParaRP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lvl="0" algn="r" defTabSz="977900">
            <a:lnSpc>
              <a:spcPct val="90000"/>
            </a:lnSpc>
            <a:spcBef>
              <a:spcPct val="0"/>
            </a:spcBef>
            <a:spcAft>
              <a:spcPct val="35000"/>
            </a:spcAft>
          </a:pPr>
          <a:endParaRPr lang="en-US" sz="2200" kern="1200" dirty="0">
            <a:latin typeface="Times New Roman" panose="02020603050405020304" pitchFamily="18" charset="0"/>
            <a:cs typeface="Times New Roman" panose="02020603050405020304" pitchFamily="18" charset="0"/>
          </a:endParaRP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smtClean="0">
              <a:latin typeface="Times New Roman" panose="02020603050405020304" pitchFamily="18" charset="0"/>
              <a:cs typeface="Times New Roman" panose="02020603050405020304" pitchFamily="18" charset="0"/>
            </a:rPr>
            <a:t>Review 1</a:t>
          </a:r>
          <a:endParaRPr lang="en-US" sz="2200" kern="1200" dirty="0">
            <a:latin typeface="Times New Roman" panose="02020603050405020304" pitchFamily="18" charset="0"/>
            <a:cs typeface="Times New Roman" panose="02020603050405020304" pitchFamily="18" charset="0"/>
          </a:endParaRPr>
        </a:p>
      </dsp:txBody>
      <dsp:txXfrm>
        <a:off x="3875781" y="219548"/>
        <a:ext cx="1382018" cy="548262"/>
      </dsp:txXfrm>
    </dsp:sp>
    <dsp:sp modelId="{A134CDD1-D85F-44EF-8BEE-9F99A855C1E6}">
      <dsp:nvSpPr>
        <dsp:cNvPr id="0" name=""/>
        <dsp:cNvSpPr/>
      </dsp:nvSpPr>
      <dsp:spPr>
        <a:xfrm>
          <a:off x="2469066" y="825822"/>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lvl="0" algn="r" defTabSz="977900">
            <a:lnSpc>
              <a:spcPct val="90000"/>
            </a:lnSpc>
            <a:spcBef>
              <a:spcPct val="0"/>
            </a:spcBef>
            <a:spcAft>
              <a:spcPct val="35000"/>
            </a:spcAft>
          </a:pPr>
          <a:endParaRPr lang="en-US" sz="2200" kern="1200" dirty="0">
            <a:latin typeface="Times New Roman" panose="02020603050405020304" pitchFamily="18" charset="0"/>
            <a:cs typeface="Times New Roman" panose="02020603050405020304" pitchFamily="18" charset="0"/>
          </a:endParaRPr>
        </a:p>
      </dsp:txBody>
      <dsp:txXfrm>
        <a:off x="2644306" y="825822"/>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smtClean="0">
              <a:latin typeface="Times New Roman" panose="02020603050405020304" pitchFamily="18" charset="0"/>
              <a:cs typeface="Times New Roman" panose="02020603050405020304" pitchFamily="18" charset="0"/>
            </a:rPr>
            <a:t>Review 0</a:t>
          </a:r>
          <a:endParaRPr lang="en-US" sz="2200" kern="1200" dirty="0">
            <a:latin typeface="Times New Roman" panose="02020603050405020304" pitchFamily="18" charset="0"/>
            <a:cs typeface="Times New Roman" panose="02020603050405020304" pitchFamily="18" charset="0"/>
          </a:endParaRP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des des" ptType="node node node node"/>
        <dgm:presOf axis="des des des des" ptType="node node 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t>5/16/2025</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t>‹#›</a:t>
            </a:fld>
            <a:endParaRPr lang="en-US" altLang="en-US"/>
          </a:p>
        </p:txBody>
      </p:sp>
    </p:spTree>
    <p:extLst>
      <p:ext uri="{BB962C8B-B14F-4D97-AF65-F5344CB8AC3E}">
        <p14:creationId xmlns:p14="http://schemas.microsoft.com/office/powerpoint/2010/main" val="41414894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1958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50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t>5/16/2025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t>‹#›</a:t>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t>5/16/2025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t>‹#›</a:t>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t>5/16/2025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t>‹#›</a:t>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t>5/16/2025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t>‹#›</a:t>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t>5/16/2025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t>‹#›</a:t>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t>5/16/2025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t>‹#›</a:t>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t>5/16/2025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t>‹#›</a:t>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t>5/16/2025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t>‹#›</a:t>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t>5/16/2025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t>‹#›</a:t>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t>5/16/2025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t>‹#›</a:t>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t>5/16/2025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t>‹#›</a:t>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t>5/16/2025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a:spcBef>
                <a:spcPts val="340"/>
              </a:spcBef>
              <a:spcAft>
                <a:spcPts val="0"/>
              </a:spcAft>
              <a:buClr>
                <a:srgbClr val="17365D"/>
              </a:buClr>
              <a:buSzPts val="1700"/>
            </a:pPr>
            <a:r>
              <a:rPr lang="en-GB" sz="1600" b="1" dirty="0">
                <a:latin typeface="Cambria" panose="02040503050406030204" pitchFamily="18" charset="0"/>
                <a:ea typeface="Cambria" panose="02040503050406030204" pitchFamily="18" charset="0"/>
                <a:cs typeface="Verdana"/>
                <a:sym typeface="Verdana"/>
              </a:rPr>
              <a:t>Dr</a:t>
            </a:r>
            <a:r>
              <a:rPr lang="en-GB" sz="1600" b="1" dirty="0" smtClean="0">
                <a:latin typeface="Cambria" panose="02040503050406030204" pitchFamily="18" charset="0"/>
                <a:ea typeface="Cambria" panose="02040503050406030204" pitchFamily="18" charset="0"/>
                <a:cs typeface="Verdana"/>
                <a:sym typeface="Verdana"/>
              </a:rPr>
              <a:t>. Sharmasth </a:t>
            </a:r>
            <a:r>
              <a:rPr lang="en-GB" sz="1600" b="1" dirty="0">
                <a:latin typeface="Cambria" panose="02040503050406030204" pitchFamily="18" charset="0"/>
                <a:ea typeface="Cambria" panose="02040503050406030204" pitchFamily="18" charset="0"/>
                <a:cs typeface="Verdana"/>
                <a:sym typeface="Verdana"/>
              </a:rPr>
              <a:t>Vali Y</a:t>
            </a:r>
            <a:endParaRPr lang="en-US" sz="16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B.Tech-CSE(IOT)</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a:spcBef>
                <a:spcPts val="0"/>
              </a:spcBef>
              <a:spcAft>
                <a:spcPts val="0"/>
              </a:spcAft>
              <a:buClr>
                <a:srgbClr val="17365D"/>
              </a:buClr>
              <a:buSzPct val="100000"/>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smtClean="0">
                <a:latin typeface="Cambria" panose="02040503050406030204" pitchFamily="18" charset="0"/>
                <a:ea typeface="Cambria" panose="02040503050406030204" pitchFamily="18" charset="0"/>
                <a:cs typeface="Verdana"/>
                <a:sym typeface="Verdana"/>
              </a:rPr>
              <a:t>Dr. Anandraj </a:t>
            </a:r>
            <a:r>
              <a:rPr lang="en-US" sz="2000" b="1" dirty="0">
                <a:latin typeface="Cambria" panose="02040503050406030204" pitchFamily="18" charset="0"/>
                <a:ea typeface="Cambria" panose="02040503050406030204" pitchFamily="18" charset="0"/>
                <a:cs typeface="Verdana"/>
                <a:sym typeface="Verdana"/>
              </a:rPr>
              <a:t>S </a:t>
            </a:r>
            <a:r>
              <a:rPr lang="en-US" sz="2000" b="1" dirty="0" smtClean="0">
                <a:latin typeface="Cambria" panose="02040503050406030204" pitchFamily="18" charset="0"/>
                <a:ea typeface="Cambria" panose="02040503050406030204" pitchFamily="18" charset="0"/>
                <a:cs typeface="Verdana"/>
                <a:sym typeface="Verdana"/>
              </a:rPr>
              <a:t>P</a:t>
            </a:r>
            <a:endPar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a:spcBef>
                <a:spcPts val="0"/>
              </a:spcBef>
              <a:spcAft>
                <a:spcPts val="0"/>
              </a:spcAft>
              <a:buClr>
                <a:srgbClr val="17365D"/>
              </a:buClr>
              <a:buSzPct val="100000"/>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GB" sz="2000" b="1" dirty="0" smtClean="0">
                <a:latin typeface="Cambria" panose="02040503050406030204" pitchFamily="18" charset="0"/>
                <a:ea typeface="Cambria" panose="02040503050406030204" pitchFamily="18" charset="0"/>
                <a:cs typeface="Verdana"/>
                <a:sym typeface="Verdana"/>
              </a:rPr>
              <a:t>Dr. Sharmasth </a:t>
            </a:r>
            <a:r>
              <a:rPr lang="en-GB" sz="2000" b="1" dirty="0">
                <a:latin typeface="Cambria" panose="02040503050406030204" pitchFamily="18" charset="0"/>
                <a:ea typeface="Cambria" panose="02040503050406030204" pitchFamily="18" charset="0"/>
                <a:cs typeface="Verdana"/>
                <a:sym typeface="Verdana"/>
              </a:rPr>
              <a:t>Vali </a:t>
            </a:r>
            <a:r>
              <a:rPr lang="en-GB" sz="2000" b="1" dirty="0" smtClean="0">
                <a:latin typeface="Cambria" panose="02040503050406030204" pitchFamily="18" charset="0"/>
                <a:ea typeface="Cambria" panose="02040503050406030204" pitchFamily="18" charset="0"/>
                <a:cs typeface="Verdana"/>
                <a:sym typeface="Verdana"/>
              </a:rPr>
              <a:t>Y</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School Internship/Project Coordinators: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Md Ziaur Rahman </a:t>
            </a:r>
            <a:endPar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itle 1"/>
          <p:cNvSpPr txBox="1"/>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altLang="en-US" dirty="0" smtClean="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smtClean="0">
                <a:solidFill>
                  <a:srgbClr val="FF0000"/>
                </a:solidFill>
                <a:latin typeface="Times New Roman" panose="02020603050405020304" pitchFamily="18" charset="0"/>
                <a:cs typeface="Times New Roman" panose="02020603050405020304" pitchFamily="18" charset="0"/>
              </a:rPr>
              <a:t/>
            </a:r>
            <a:br>
              <a:rPr lang="en-IN" dirty="0" smtClean="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Final</a:t>
            </a: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Presentation </a:t>
            </a:r>
            <a:b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US" sz="2400" dirty="0">
                <a:solidFill>
                  <a:schemeClr val="tx1"/>
                </a:solidFill>
              </a:rPr>
              <a:t>WEB DEVELOPMENT</a:t>
            </a:r>
            <a:r>
              <a:rPr lang="en-IN" sz="2400" dirty="0">
                <a:solidFill>
                  <a:schemeClr val="tx1"/>
                </a:solidFill>
              </a:rPr>
              <a:t>-UPTOSKILLS</a:t>
            </a: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a:r>
            <a:b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50576300"/>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gridCol w="3950282"/>
              </a:tblGrid>
              <a:tr h="362263">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xBody>
                    <a:bodyPr/>
                    <a:lstStyle/>
                    <a:p>
                      <a:endParaRPr lang="en-US"/>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smtClean="0">
                          <a:latin typeface="Cambria" panose="02040503050406030204" pitchFamily="18" charset="0"/>
                          <a:ea typeface="Cambria" panose="02040503050406030204" pitchFamily="18" charset="0"/>
                          <a:cs typeface="Times New Roman" panose="02020603050405020304" pitchFamily="18" charset="0"/>
                        </a:rPr>
                        <a:t>S</a:t>
                      </a:r>
                      <a:r>
                        <a:rPr lang="en-IN" altLang="en-US" baseline="0" dirty="0" smtClean="0">
                          <a:latin typeface="Cambria" panose="02040503050406030204" pitchFamily="18" charset="0"/>
                          <a:ea typeface="Cambria" panose="02040503050406030204" pitchFamily="18" charset="0"/>
                          <a:cs typeface="Times New Roman" panose="02020603050405020304" pitchFamily="18" charset="0"/>
                        </a:rPr>
                        <a:t> </a:t>
                      </a:r>
                      <a:r>
                        <a:rPr lang="en-IN" altLang="en-US" baseline="0" dirty="0" smtClean="0">
                          <a:latin typeface="Cambria" panose="02040503050406030204" pitchFamily="18" charset="0"/>
                          <a:ea typeface="Cambria" panose="02040503050406030204" pitchFamily="18" charset="0"/>
                          <a:cs typeface="Times New Roman" panose="02020603050405020304" pitchFamily="18" charset="0"/>
                        </a:rPr>
                        <a:t>SOURABHA</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smtClean="0">
                          <a:latin typeface="Cambria" panose="02040503050406030204" pitchFamily="18" charset="0"/>
                          <a:ea typeface="Cambria" panose="02040503050406030204" pitchFamily="18" charset="0"/>
                          <a:cs typeface="Times New Roman" panose="02020603050405020304" pitchFamily="18" charset="0"/>
                        </a:rPr>
                        <a:t>20211CIT0145</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smtClean="0">
                          <a:latin typeface="Cambria" panose="02040503050406030204" pitchFamily="18" charset="0"/>
                          <a:ea typeface="Cambria" panose="02040503050406030204" pitchFamily="18" charset="0"/>
                          <a:cs typeface="Times New Roman" panose="02020603050405020304" pitchFamily="18" charset="0"/>
                        </a:rPr>
                        <a:t>8CIT01</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altLang="en-US" dirty="0" smtClean="0">
                          <a:latin typeface="Cambria" panose="02040503050406030204" pitchFamily="18" charset="0"/>
                          <a:ea typeface="Cambria" panose="02040503050406030204" pitchFamily="18" charset="0"/>
                          <a:cs typeface="Times New Roman" panose="02020603050405020304" pitchFamily="18" charset="0"/>
                        </a:rPr>
                        <a:t>Internship</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bl>
          </a:graphicData>
        </a:graphic>
      </p:graphicFrame>
    </p:spTree>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
            <a:ext cx="10515600" cy="1325563"/>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sym typeface="+mn-ea"/>
              </a:rPr>
              <a:t>Literature Review</a:t>
            </a:r>
            <a:endParaRPr lang="en-US" sz="3200"/>
          </a:p>
        </p:txBody>
      </p:sp>
      <p:graphicFrame>
        <p:nvGraphicFramePr>
          <p:cNvPr id="6" name="Content Placeholder 5"/>
          <p:cNvGraphicFramePr>
            <a:graphicFrameLocks noGrp="1"/>
          </p:cNvGraphicFramePr>
          <p:nvPr>
            <p:ph idx="1"/>
          </p:nvPr>
        </p:nvGraphicFramePr>
        <p:xfrm>
          <a:off x="838200" y="1131570"/>
          <a:ext cx="10515600" cy="2987040"/>
        </p:xfrm>
        <a:graphic>
          <a:graphicData uri="http://schemas.openxmlformats.org/drawingml/2006/table">
            <a:tbl>
              <a:tblPr firstRow="1" bandRow="1">
                <a:tableStyleId>{5940675A-B579-460E-94D1-54222C63F5DA}</a:tableStyleId>
              </a:tblPr>
              <a:tblGrid>
                <a:gridCol w="3505200"/>
                <a:gridCol w="3505200"/>
                <a:gridCol w="3505200"/>
              </a:tblGrid>
              <a:tr h="381000">
                <a:tc>
                  <a:txBody>
                    <a:bodyPr/>
                    <a:lstStyle/>
                    <a:p>
                      <a:pPr algn="ctr">
                        <a:buNone/>
                      </a:pPr>
                      <a:r>
                        <a:rPr lang="en-IN" altLang="en-US" sz="1500">
                          <a:latin typeface="Times New Roman" panose="02020603050405020304" pitchFamily="18" charset="0"/>
                          <a:cs typeface="Times New Roman" panose="02020603050405020304" pitchFamily="18" charset="0"/>
                        </a:rPr>
                        <a:t>Title</a:t>
                      </a:r>
                    </a:p>
                  </a:txBody>
                  <a:tcPr/>
                </a:tc>
                <a:tc>
                  <a:txBody>
                    <a:bodyPr/>
                    <a:lstStyle/>
                    <a:p>
                      <a:pPr algn="ctr">
                        <a:buNone/>
                      </a:pPr>
                      <a:r>
                        <a:rPr lang="en-IN" altLang="en-US" sz="1500">
                          <a:latin typeface="Times New Roman" panose="02020603050405020304" pitchFamily="18" charset="0"/>
                          <a:cs typeface="Times New Roman" panose="02020603050405020304" pitchFamily="18" charset="0"/>
                        </a:rPr>
                        <a:t>Authors</a:t>
                      </a:r>
                    </a:p>
                  </a:txBody>
                  <a:tcPr/>
                </a:tc>
                <a:tc>
                  <a:txBody>
                    <a:bodyPr/>
                    <a:lstStyle/>
                    <a:p>
                      <a:pPr algn="ctr">
                        <a:buNone/>
                      </a:pPr>
                      <a:r>
                        <a:rPr lang="en-IN" altLang="en-US" sz="1500">
                          <a:latin typeface="Times New Roman" panose="02020603050405020304" pitchFamily="18" charset="0"/>
                          <a:cs typeface="Times New Roman" panose="02020603050405020304" pitchFamily="18" charset="0"/>
                        </a:rPr>
                        <a:t>Proposed idea</a:t>
                      </a:r>
                    </a:p>
                  </a:txBody>
                  <a:tcPr/>
                </a:tc>
              </a:tr>
              <a:tr h="381000">
                <a:tc>
                  <a:txBody>
                    <a:bodyPr/>
                    <a:lstStyle/>
                    <a:p>
                      <a:pPr>
                        <a:buNone/>
                      </a:pPr>
                      <a:r>
                        <a:rPr lang="en-US" altLang="en-US" sz="1500">
                          <a:latin typeface="Times New Roman" panose="02020603050405020304" pitchFamily="18" charset="0"/>
                          <a:cs typeface="Times New Roman" panose="02020603050405020304" pitchFamily="18" charset="0"/>
                        </a:rPr>
                        <a:t>Socially responsible human resource management and employee ethical voice: Roles of employee ethical self-efficacy and organizational identification</a:t>
                      </a:r>
                    </a:p>
                  </a:txBody>
                  <a:tcPr/>
                </a:tc>
                <a:tc>
                  <a:txBody>
                    <a:bodyPr/>
                    <a:lstStyle/>
                    <a:p>
                      <a:pPr>
                        <a:buNone/>
                      </a:pPr>
                      <a:r>
                        <a:rPr lang="en-US" altLang="en-US" sz="1500">
                          <a:latin typeface="Times New Roman" panose="02020603050405020304" pitchFamily="18" charset="0"/>
                          <a:cs typeface="Times New Roman" panose="02020603050405020304" pitchFamily="18" charset="0"/>
                        </a:rPr>
                        <a:t>Zhongju Liao, Jialin Cheng, Qian Chen (2022)</a:t>
                      </a:r>
                    </a:p>
                  </a:txBody>
                  <a:tcPr/>
                </a:tc>
                <a:tc>
                  <a:txBody>
                    <a:bodyPr/>
                    <a:lstStyle/>
                    <a:p>
                      <a:pPr algn="l">
                        <a:buNone/>
                      </a:pPr>
                      <a:r>
                        <a:rPr lang="en-IN" altLang="en-US" sz="1500">
                          <a:latin typeface="Times New Roman" panose="02020603050405020304" pitchFamily="18" charset="0"/>
                          <a:cs typeface="Times New Roman" panose="02020603050405020304" pitchFamily="18" charset="0"/>
                        </a:rPr>
                        <a:t>The study </a:t>
                      </a:r>
                      <a:r>
                        <a:rPr lang="en-US" altLang="en-US" sz="1500">
                          <a:latin typeface="Times New Roman" panose="02020603050405020304" pitchFamily="18" charset="0"/>
                          <a:cs typeface="Times New Roman" panose="02020603050405020304" pitchFamily="18" charset="0"/>
                        </a:rPr>
                        <a:t>examines how socially responsible HRM practices influence employees' willingness to raise ethical concerns. It highlights that employee ethical self-efficacy</a:t>
                      </a:r>
                      <a:r>
                        <a:rPr lang="en-IN" altLang="en-US" sz="1500">
                          <a:latin typeface="Times New Roman" panose="02020603050405020304" pitchFamily="18" charset="0"/>
                          <a:cs typeface="Times New Roman" panose="02020603050405020304" pitchFamily="18" charset="0"/>
                        </a:rPr>
                        <a:t> i</a:t>
                      </a:r>
                      <a:r>
                        <a:rPr lang="en-US" altLang="en-US" sz="1500">
                          <a:latin typeface="Times New Roman" panose="02020603050405020304" pitchFamily="18" charset="0"/>
                          <a:cs typeface="Times New Roman" panose="02020603050405020304" pitchFamily="18" charset="0"/>
                        </a:rPr>
                        <a:t>s a crucial factor in this process. Additionally, organizational identification, enhances employees' ethical voice.</a:t>
                      </a:r>
                      <a:r>
                        <a:rPr lang="en-IN" altLang="en-US" sz="1500">
                          <a:latin typeface="Times New Roman" panose="02020603050405020304" pitchFamily="18" charset="0"/>
                          <a:cs typeface="Times New Roman" panose="02020603050405020304" pitchFamily="18" charset="0"/>
                        </a:rPr>
                        <a:t> O</a:t>
                      </a:r>
                      <a:r>
                        <a:rPr lang="en-US" altLang="en-US" sz="1500">
                          <a:latin typeface="Times New Roman" panose="02020603050405020304" pitchFamily="18" charset="0"/>
                          <a:cs typeface="Times New Roman" panose="02020603050405020304" pitchFamily="18" charset="0"/>
                        </a:rPr>
                        <a:t>rganizations implementing socially responsible HRM practices empower employees to express ethical concerns, fostering a more ethical workplace culture</a:t>
                      </a:r>
                    </a:p>
                  </a:txBody>
                  <a:tcPr/>
                </a:tc>
              </a:tr>
            </a:tbl>
          </a:graphicData>
        </a:graphic>
      </p:graphicFrame>
      <p:sp>
        <p:nvSpPr>
          <p:cNvPr id="4" name="Slide Number Placeholder 3"/>
          <p:cNvSpPr>
            <a:spLocks noGrp="1"/>
          </p:cNvSpPr>
          <p:nvPr>
            <p:ph type="sldNum" sz="quarter" idx="12"/>
          </p:nvPr>
        </p:nvSpPr>
        <p:spPr/>
        <p:txBody>
          <a:bodyPr/>
          <a:lstStyle/>
          <a:p>
            <a:pPr>
              <a:defRPr/>
            </a:pPr>
            <a:fld id="{815EC703-C051-410C-8BA1-62752E291E83}" type="slidenum">
              <a:rPr lang="en-US" altLang="en-US"/>
              <a:t>10</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135"/>
            <a:ext cx="10515600" cy="1325563"/>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sym typeface="+mn-ea"/>
              </a:rPr>
              <a:t>Literature Review</a:t>
            </a:r>
            <a:br>
              <a:rPr lang="en-IN" sz="3200" b="1" dirty="0">
                <a:solidFill>
                  <a:schemeClr val="accent1">
                    <a:lumMod val="75000"/>
                  </a:schemeClr>
                </a:solidFill>
                <a:latin typeface="Times New Roman" panose="02020603050405020304" pitchFamily="18" charset="0"/>
                <a:cs typeface="Times New Roman" panose="02020603050405020304" pitchFamily="18" charset="0"/>
                <a:sym typeface="+mn-ea"/>
              </a:rPr>
            </a:br>
            <a:endParaRPr lang="en-IN" sz="3200" b="1" dirty="0">
              <a:solidFill>
                <a:schemeClr val="accent1">
                  <a:lumMod val="75000"/>
                </a:schemeClr>
              </a:solidFill>
              <a:latin typeface="Times New Roman" panose="02020603050405020304" pitchFamily="18" charset="0"/>
              <a:cs typeface="Times New Roman" panose="02020603050405020304" pitchFamily="18" charset="0"/>
              <a:sym typeface="+mn-ea"/>
            </a:endParaRPr>
          </a:p>
        </p:txBody>
      </p:sp>
      <p:graphicFrame>
        <p:nvGraphicFramePr>
          <p:cNvPr id="5" name="Content Placeholder 4"/>
          <p:cNvGraphicFramePr>
            <a:graphicFrameLocks noGrp="1"/>
          </p:cNvGraphicFramePr>
          <p:nvPr>
            <p:ph idx="1"/>
          </p:nvPr>
        </p:nvGraphicFramePr>
        <p:xfrm>
          <a:off x="838200" y="1054100"/>
          <a:ext cx="10515600" cy="4907280"/>
        </p:xfrm>
        <a:graphic>
          <a:graphicData uri="http://schemas.openxmlformats.org/drawingml/2006/table">
            <a:tbl>
              <a:tblPr firstRow="1" bandRow="1">
                <a:tableStyleId>{5940675A-B579-460E-94D1-54222C63F5DA}</a:tableStyleId>
              </a:tblPr>
              <a:tblGrid>
                <a:gridCol w="3505200"/>
                <a:gridCol w="3505200"/>
                <a:gridCol w="3505200"/>
              </a:tblGrid>
              <a:tr h="381000">
                <a:tc>
                  <a:txBody>
                    <a:bodyPr/>
                    <a:lstStyle/>
                    <a:p>
                      <a:pPr algn="ctr">
                        <a:buNone/>
                      </a:pPr>
                      <a:r>
                        <a:rPr lang="en-IN" altLang="en-US" sz="1500">
                          <a:latin typeface="Times New Roman" panose="02020603050405020304" pitchFamily="18" charset="0"/>
                          <a:cs typeface="Times New Roman" panose="02020603050405020304" pitchFamily="18" charset="0"/>
                        </a:rPr>
                        <a:t>Title</a:t>
                      </a:r>
                    </a:p>
                  </a:txBody>
                  <a:tcPr/>
                </a:tc>
                <a:tc>
                  <a:txBody>
                    <a:bodyPr/>
                    <a:lstStyle/>
                    <a:p>
                      <a:pPr algn="ctr">
                        <a:buNone/>
                      </a:pPr>
                      <a:r>
                        <a:rPr lang="en-IN" altLang="en-US" sz="1500">
                          <a:latin typeface="Times New Roman" panose="02020603050405020304" pitchFamily="18" charset="0"/>
                          <a:cs typeface="Times New Roman" panose="02020603050405020304" pitchFamily="18" charset="0"/>
                        </a:rPr>
                        <a:t>Authors</a:t>
                      </a:r>
                    </a:p>
                  </a:txBody>
                  <a:tcPr/>
                </a:tc>
                <a:tc>
                  <a:txBody>
                    <a:bodyPr/>
                    <a:lstStyle/>
                    <a:p>
                      <a:pPr algn="ctr">
                        <a:buNone/>
                      </a:pPr>
                      <a:r>
                        <a:rPr lang="en-IN" altLang="en-US" sz="1500">
                          <a:latin typeface="Times New Roman" panose="02020603050405020304" pitchFamily="18" charset="0"/>
                          <a:cs typeface="Times New Roman" panose="02020603050405020304" pitchFamily="18" charset="0"/>
                        </a:rPr>
                        <a:t>Proposed idea</a:t>
                      </a:r>
                    </a:p>
                  </a:txBody>
                  <a:tcPr/>
                </a:tc>
              </a:tr>
              <a:tr h="381000">
                <a:tc>
                  <a:txBody>
                    <a:bodyPr/>
                    <a:lstStyle/>
                    <a:p>
                      <a:pPr>
                        <a:buNone/>
                      </a:pPr>
                      <a:r>
                        <a:rPr lang="en-US" altLang="en-US" sz="1500">
                          <a:latin typeface="Times New Roman" panose="02020603050405020304" pitchFamily="18" charset="0"/>
                          <a:cs typeface="Times New Roman" panose="02020603050405020304" pitchFamily="18" charset="0"/>
                        </a:rPr>
                        <a:t>Inclusive human resource management in freelancers' employment relationships: The role of organizational needs and freelancers' psychological contracts’ </a:t>
                      </a:r>
                    </a:p>
                  </a:txBody>
                  <a:tcPr/>
                </a:tc>
                <a:tc>
                  <a:txBody>
                    <a:bodyPr/>
                    <a:lstStyle/>
                    <a:p>
                      <a:pPr>
                        <a:buNone/>
                      </a:pPr>
                      <a:r>
                        <a:rPr lang="en-US" altLang="en-US" sz="1500">
                          <a:latin typeface="Times New Roman" panose="02020603050405020304" pitchFamily="18" charset="0"/>
                          <a:cs typeface="Times New Roman" panose="02020603050405020304" pitchFamily="18" charset="0"/>
                        </a:rPr>
                        <a:t>Sjanne Marie E. van den Groenendaal,</a:t>
                      </a:r>
                      <a:r>
                        <a:rPr lang="" altLang="en-US" sz="1500">
                          <a:latin typeface="Times New Roman" panose="02020603050405020304" pitchFamily="18" charset="0"/>
                          <a:cs typeface="Times New Roman" panose="02020603050405020304" pitchFamily="18" charset="0"/>
                        </a:rPr>
                        <a:t> </a:t>
                      </a:r>
                      <a:r>
                        <a:rPr lang="en-US" altLang="en-US" sz="1500">
                          <a:latin typeface="Times New Roman" panose="02020603050405020304" pitchFamily="18" charset="0"/>
                          <a:cs typeface="Times New Roman" panose="02020603050405020304" pitchFamily="18" charset="0"/>
                        </a:rPr>
                        <a:t>Charissa Freese et al. (2022)</a:t>
                      </a:r>
                    </a:p>
                  </a:txBody>
                  <a:tcPr/>
                </a:tc>
                <a:tc>
                  <a:txBody>
                    <a:bodyPr/>
                    <a:lstStyle/>
                    <a:p>
                      <a:pPr>
                        <a:buNone/>
                      </a:pPr>
                      <a:r>
                        <a:rPr lang="en-US" altLang="en-US" sz="1500">
                          <a:latin typeface="Times New Roman" panose="02020603050405020304" pitchFamily="18" charset="0"/>
                          <a:cs typeface="Times New Roman" panose="02020603050405020304" pitchFamily="18" charset="0"/>
                        </a:rPr>
                        <a:t>Through qualitative interviews with </a:t>
                      </a:r>
                      <a:r>
                        <a:rPr lang="en-IN" altLang="en-US" sz="1500">
                          <a:latin typeface="Times New Roman" panose="02020603050405020304" pitchFamily="18" charset="0"/>
                          <a:cs typeface="Times New Roman" panose="02020603050405020304" pitchFamily="18" charset="0"/>
                        </a:rPr>
                        <a:t>8 </a:t>
                      </a:r>
                      <a:r>
                        <a:rPr lang="en-US" altLang="en-US" sz="1500">
                          <a:latin typeface="Times New Roman" panose="02020603050405020304" pitchFamily="18" charset="0"/>
                          <a:cs typeface="Times New Roman" panose="02020603050405020304" pitchFamily="18" charset="0"/>
                        </a:rPr>
                        <a:t>dyads of HR managers and freelancers, the research explores organizational demands </a:t>
                      </a:r>
                      <a:r>
                        <a:rPr lang="en-IN" altLang="en-US" sz="1500">
                          <a:latin typeface="Times New Roman" panose="02020603050405020304" pitchFamily="18" charset="0"/>
                          <a:cs typeface="Times New Roman" panose="02020603050405020304" pitchFamily="18" charset="0"/>
                        </a:rPr>
                        <a:t>&amp; </a:t>
                      </a:r>
                      <a:r>
                        <a:rPr lang="en-US" altLang="en-US" sz="1500">
                          <a:latin typeface="Times New Roman" panose="02020603050405020304" pitchFamily="18" charset="0"/>
                          <a:cs typeface="Times New Roman" panose="02020603050405020304" pitchFamily="18" charset="0"/>
                        </a:rPr>
                        <a:t>psychological contracts between the two parties. While both groups agree on the meaning of inclusive HRM in their work relationships, they often have differing perspectives</a:t>
                      </a:r>
                      <a:r>
                        <a:rPr lang="en-IN" altLang="en-US" sz="1500">
                          <a:latin typeface="Times New Roman" panose="02020603050405020304" pitchFamily="18" charset="0"/>
                          <a:cs typeface="Times New Roman" panose="02020603050405020304" pitchFamily="18" charset="0"/>
                        </a:rPr>
                        <a:t>. </a:t>
                      </a:r>
                      <a:r>
                        <a:rPr lang="en-US" altLang="en-US" sz="1500">
                          <a:latin typeface="Times New Roman" panose="02020603050405020304" pitchFamily="18" charset="0"/>
                          <a:cs typeface="Times New Roman" panose="02020603050405020304" pitchFamily="18" charset="0"/>
                        </a:rPr>
                        <a:t>This highlights the importance of negotiating expectations to prevent contract breakdowns.</a:t>
                      </a:r>
                    </a:p>
                  </a:txBody>
                  <a:tcPr/>
                </a:tc>
              </a:tr>
              <a:tr h="381000">
                <a:tc>
                  <a:txBody>
                    <a:bodyPr/>
                    <a:lstStyle/>
                    <a:p>
                      <a:pPr>
                        <a:buNone/>
                      </a:pPr>
                      <a:r>
                        <a:rPr lang="en-US" altLang="en-US" sz="1500">
                          <a:latin typeface="Times New Roman" panose="02020603050405020304" pitchFamily="18" charset="0"/>
                          <a:cs typeface="Times New Roman" panose="02020603050405020304" pitchFamily="18" charset="0"/>
                        </a:rPr>
                        <a:t>Human Resource Management in the Era of AI</a:t>
                      </a:r>
                    </a:p>
                  </a:txBody>
                  <a:tcPr/>
                </a:tc>
                <a:tc>
                  <a:txBody>
                    <a:bodyPr/>
                    <a:lstStyle/>
                    <a:p>
                      <a:pPr>
                        <a:buNone/>
                      </a:pPr>
                      <a:r>
                        <a:rPr lang="en-US" altLang="en-US" sz="1500">
                          <a:latin typeface="Times New Roman" panose="02020603050405020304" pitchFamily="18" charset="0"/>
                          <a:cs typeface="Times New Roman" panose="02020603050405020304" pitchFamily="18" charset="0"/>
                        </a:rPr>
                        <a:t>Poonam Khurana, Shruti Thakral et al. (2025)</a:t>
                      </a:r>
                    </a:p>
                  </a:txBody>
                  <a:tcPr/>
                </a:tc>
                <a:tc>
                  <a:txBody>
                    <a:bodyPr/>
                    <a:lstStyle/>
                    <a:p>
                      <a:pPr>
                        <a:buNone/>
                      </a:pPr>
                      <a:r>
                        <a:rPr lang="en-US" altLang="en-US" sz="1500">
                          <a:latin typeface="Times New Roman" panose="02020603050405020304" pitchFamily="18" charset="0"/>
                          <a:cs typeface="Times New Roman" panose="02020603050405020304" pitchFamily="18" charset="0"/>
                        </a:rPr>
                        <a:t>The study explores the impact of </a:t>
                      </a:r>
                      <a:r>
                        <a:rPr lang="en-IN" altLang="en-US" sz="1500">
                          <a:latin typeface="Times New Roman" panose="02020603050405020304" pitchFamily="18" charset="0"/>
                          <a:cs typeface="Times New Roman" panose="02020603050405020304" pitchFamily="18" charset="0"/>
                        </a:rPr>
                        <a:t>AI on HRM</a:t>
                      </a:r>
                      <a:r>
                        <a:rPr lang="en-US" altLang="en-US" sz="1500">
                          <a:latin typeface="Times New Roman" panose="02020603050405020304" pitchFamily="18" charset="0"/>
                          <a:cs typeface="Times New Roman" panose="02020603050405020304" pitchFamily="18" charset="0"/>
                        </a:rPr>
                        <a:t>, highlighting both its benefits and challenges for workforce management, employee engagement, and talent acquisition. It examines AI tools like recruitment algorithms and performance management systems, while addressing ethical concerns, confidentiality, and algorithmic bias. </a:t>
                      </a:r>
                    </a:p>
                  </a:txBody>
                  <a:tcPr/>
                </a:tc>
              </a:tr>
            </a:tbl>
          </a:graphicData>
        </a:graphic>
      </p:graphicFrame>
      <p:sp>
        <p:nvSpPr>
          <p:cNvPr id="4" name="Slide Number Placeholder 3"/>
          <p:cNvSpPr>
            <a:spLocks noGrp="1"/>
          </p:cNvSpPr>
          <p:nvPr>
            <p:ph type="sldNum" sz="quarter" idx="12"/>
          </p:nvPr>
        </p:nvSpPr>
        <p:spPr/>
        <p:txBody>
          <a:bodyPr/>
          <a:lstStyle/>
          <a:p>
            <a:pPr>
              <a:defRPr/>
            </a:pPr>
            <a:fld id="{815EC703-C051-410C-8BA1-62752E291E83}" type="slidenum">
              <a:rPr lang="en-US" altLang="en-US"/>
              <a:t>11</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Proposed System /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altLang="en-US" b="1" dirty="0">
                <a:latin typeface="Times New Roman" panose="02020603050405020304" pitchFamily="18" charset="0"/>
                <a:cs typeface="Times New Roman" panose="02020603050405020304" pitchFamily="18" charset="0"/>
              </a:rPr>
              <a:t>A Fully Integrated Solution:</a:t>
            </a:r>
            <a:r>
              <a:rPr lang="en-US" altLang="en-US" dirty="0">
                <a:latin typeface="Times New Roman" panose="02020603050405020304" pitchFamily="18" charset="0"/>
                <a:cs typeface="Times New Roman" panose="02020603050405020304" pitchFamily="18" charset="0"/>
              </a:rPr>
              <a:t> Combines recruitment, on-boarding, attendance and leave management, and off-boarding into a single platform.</a:t>
            </a:r>
          </a:p>
          <a:p>
            <a:r>
              <a:rPr lang="en-US" altLang="en-US" b="1" dirty="0">
                <a:latin typeface="Times New Roman" panose="02020603050405020304" pitchFamily="18" charset="0"/>
                <a:cs typeface="Times New Roman" panose="02020603050405020304" pitchFamily="18" charset="0"/>
              </a:rPr>
              <a:t>Automation of Manual Tasks:</a:t>
            </a:r>
            <a:r>
              <a:rPr lang="en-US" altLang="en-US" dirty="0">
                <a:latin typeface="Times New Roman" panose="02020603050405020304" pitchFamily="18" charset="0"/>
                <a:cs typeface="Times New Roman" panose="02020603050405020304" pitchFamily="18" charset="0"/>
              </a:rPr>
              <a:t> Uses digital workflows for offer letter generation, attendance tracking, and leave approvals.</a:t>
            </a:r>
          </a:p>
          <a:p>
            <a:r>
              <a:rPr lang="en-US" altLang="en-US" b="1" dirty="0">
                <a:latin typeface="Times New Roman" panose="02020603050405020304" pitchFamily="18" charset="0"/>
                <a:cs typeface="Times New Roman" panose="02020603050405020304" pitchFamily="18" charset="0"/>
              </a:rPr>
              <a:t>Enhanced Employee Interaction:</a:t>
            </a:r>
            <a:r>
              <a:rPr lang="en-US" altLang="en-US" dirty="0">
                <a:latin typeface="Times New Roman" panose="02020603050405020304" pitchFamily="18" charset="0"/>
                <a:cs typeface="Times New Roman" panose="02020603050405020304" pitchFamily="18" charset="0"/>
              </a:rPr>
              <a:t> Incorporates a private social media module to facilitate collaboration.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12</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algn="just">
              <a:lnSpc>
                <a:spcPct val="150000"/>
              </a:lnSpc>
            </a:pPr>
            <a:r>
              <a:rPr lang="en-US" altLang="en-US" sz="2400" dirty="0">
                <a:latin typeface="Times New Roman" panose="02020603050405020304" pitchFamily="18" charset="0"/>
                <a:cs typeface="Times New Roman" panose="02020603050405020304" pitchFamily="18" charset="0"/>
              </a:rPr>
              <a:t>The absence of integration between crucial procedures like recruitment, on-boarding, and attendance management is one of the major issues in today's HRMS, which results in ineffective manual workflows and increased errors. Furthermore, a lot of HRMS platforms limit internal communication and collaboration by failing to adequately encourage employee participation. A contemporary, integrated HRMS that improves user experience and expedites procedures is desperately needed.</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13</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14</a:t>
            </a:fld>
            <a:endParaRPr lang="en-US" altLang="en-US"/>
          </a:p>
        </p:txBody>
      </p:sp>
      <p:graphicFrame>
        <p:nvGraphicFramePr>
          <p:cNvPr id="5" name="Table 4"/>
          <p:cNvGraphicFramePr/>
          <p:nvPr>
            <p:extLst>
              <p:ext uri="{D42A27DB-BD31-4B8C-83A1-F6EECF244321}">
                <p14:modId xmlns:p14="http://schemas.microsoft.com/office/powerpoint/2010/main" val="3799992469"/>
              </p:ext>
            </p:extLst>
          </p:nvPr>
        </p:nvGraphicFramePr>
        <p:xfrm>
          <a:off x="838200" y="1184148"/>
          <a:ext cx="10972800" cy="2286000"/>
        </p:xfrm>
        <a:graphic>
          <a:graphicData uri="http://schemas.openxmlformats.org/drawingml/2006/table">
            <a:tbl>
              <a:tblPr/>
              <a:tblGrid>
                <a:gridCol w="5486400"/>
                <a:gridCol w="5486400"/>
              </a:tblGrid>
              <a:tr h="376555">
                <a:tc>
                  <a:txBody>
                    <a:bodyPr/>
                    <a:lstStyle/>
                    <a:p>
                      <a:pPr marL="0" indent="0" algn="ctr">
                        <a:spcBef>
                          <a:spcPct val="0"/>
                        </a:spcBef>
                        <a:spcAft>
                          <a:spcPct val="0"/>
                        </a:spcAft>
                      </a:pPr>
                      <a:r>
                        <a:rPr sz="2500" b="1" dirty="0">
                          <a:latin typeface="Times New Roman" panose="02020603050405020304"/>
                          <a:ea typeface="Times New Roman" panose="02020603050405020304"/>
                        </a:rPr>
                        <a:t>Component</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sz="2500" b="1">
                          <a:latin typeface="Times New Roman" panose="02020603050405020304"/>
                          <a:ea typeface="Times New Roman" panose="02020603050405020304"/>
                        </a:rPr>
                        <a:t>Technology Used</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76555">
                <a:tc>
                  <a:txBody>
                    <a:bodyPr/>
                    <a:lstStyle/>
                    <a:p>
                      <a:pPr marL="0" indent="0">
                        <a:spcBef>
                          <a:spcPct val="0"/>
                        </a:spcBef>
                        <a:spcAft>
                          <a:spcPct val="0"/>
                        </a:spcAft>
                      </a:pPr>
                      <a:r>
                        <a:rPr sz="2500">
                          <a:latin typeface="Times New Roman" panose="02020603050405020304"/>
                          <a:ea typeface="Times New Roman" panose="02020603050405020304"/>
                        </a:rPr>
                        <a:t>Frontend</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500">
                          <a:latin typeface="Times New Roman" panose="02020603050405020304"/>
                          <a:ea typeface="Times New Roman" panose="02020603050405020304"/>
                        </a:rPr>
                        <a:t>React.js</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76555">
                <a:tc>
                  <a:txBody>
                    <a:bodyPr/>
                    <a:lstStyle/>
                    <a:p>
                      <a:pPr marL="0" indent="0">
                        <a:spcBef>
                          <a:spcPct val="0"/>
                        </a:spcBef>
                        <a:spcAft>
                          <a:spcPct val="0"/>
                        </a:spcAft>
                      </a:pPr>
                      <a:r>
                        <a:rPr sz="2500">
                          <a:latin typeface="Times New Roman" panose="02020603050405020304"/>
                          <a:ea typeface="Times New Roman" panose="02020603050405020304"/>
                        </a:rPr>
                        <a:t>Backend</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500">
                          <a:latin typeface="Times New Roman" panose="02020603050405020304"/>
                          <a:ea typeface="Times New Roman" panose="02020603050405020304"/>
                        </a:rPr>
                        <a:t>Node.js</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76555">
                <a:tc>
                  <a:txBody>
                    <a:bodyPr/>
                    <a:lstStyle/>
                    <a:p>
                      <a:pPr marL="0" indent="0">
                        <a:spcBef>
                          <a:spcPct val="0"/>
                        </a:spcBef>
                        <a:spcAft>
                          <a:spcPct val="0"/>
                        </a:spcAft>
                      </a:pPr>
                      <a:r>
                        <a:rPr sz="2500">
                          <a:latin typeface="Times New Roman" panose="02020603050405020304"/>
                          <a:ea typeface="Times New Roman" panose="02020603050405020304"/>
                        </a:rPr>
                        <a:t>Database</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500" dirty="0" err="1">
                          <a:latin typeface="Times New Roman" panose="02020603050405020304"/>
                          <a:ea typeface="Times New Roman" panose="02020603050405020304"/>
                        </a:rPr>
                        <a:t>MongoDB</a:t>
                      </a:r>
                      <a:r>
                        <a:rPr sz="2500" dirty="0">
                          <a:latin typeface="Times New Roman" panose="02020603050405020304"/>
                          <a:ea typeface="Times New Roman" panose="02020603050405020304"/>
                        </a:rPr>
                        <a:t> </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76555">
                <a:tc>
                  <a:txBody>
                    <a:bodyPr/>
                    <a:lstStyle/>
                    <a:p>
                      <a:pPr marL="0" indent="0">
                        <a:spcBef>
                          <a:spcPct val="0"/>
                        </a:spcBef>
                        <a:spcAft>
                          <a:spcPct val="0"/>
                        </a:spcAft>
                      </a:pPr>
                      <a:r>
                        <a:rPr sz="2500">
                          <a:latin typeface="Times New Roman" panose="02020603050405020304"/>
                          <a:ea typeface="Times New Roman" panose="02020603050405020304"/>
                        </a:rPr>
                        <a:t>Security</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500" dirty="0" smtClean="0">
                          <a:latin typeface="Times New Roman" panose="02020603050405020304"/>
                          <a:ea typeface="Times New Roman" panose="02020603050405020304"/>
                        </a:rPr>
                        <a:t> </a:t>
                      </a:r>
                      <a:r>
                        <a:rPr sz="2500" dirty="0">
                          <a:latin typeface="Times New Roman" panose="02020603050405020304"/>
                          <a:ea typeface="Times New Roman" panose="02020603050405020304"/>
                        </a:rPr>
                        <a:t>JWT Authentication</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76555">
                <a:tc>
                  <a:txBody>
                    <a:bodyPr/>
                    <a:lstStyle/>
                    <a:p>
                      <a:pPr marL="0" indent="0">
                        <a:spcBef>
                          <a:spcPct val="0"/>
                        </a:spcBef>
                        <a:spcAft>
                          <a:spcPct val="0"/>
                        </a:spcAft>
                      </a:pPr>
                      <a:r>
                        <a:rPr sz="2500">
                          <a:latin typeface="Times New Roman" panose="02020603050405020304"/>
                          <a:ea typeface="Times New Roman" panose="02020603050405020304"/>
                        </a:rPr>
                        <a:t>Hosting</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500" dirty="0">
                          <a:latin typeface="Times New Roman" panose="02020603050405020304"/>
                          <a:ea typeface="Times New Roman" panose="02020603050405020304"/>
                        </a:rPr>
                        <a:t>AWS, Firebase</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transition spd="slow">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altLang="en-US" dirty="0">
                <a:latin typeface="Times New Roman" panose="02020603050405020304" pitchFamily="18" charset="0"/>
                <a:cs typeface="Times New Roman" panose="02020603050405020304" pitchFamily="18" charset="0"/>
              </a:rPr>
              <a:t>The system follows a modular development approach:</a:t>
            </a:r>
          </a:p>
          <a:p>
            <a:r>
              <a:rPr lang="en-US" altLang="en-US" dirty="0">
                <a:latin typeface="Times New Roman" panose="02020603050405020304" pitchFamily="18" charset="0"/>
                <a:cs typeface="Times New Roman" panose="02020603050405020304" pitchFamily="18" charset="0"/>
              </a:rPr>
              <a:t>Recruitment &amp; On-boarding Module</a:t>
            </a:r>
          </a:p>
          <a:p>
            <a:r>
              <a:rPr lang="en-US" altLang="en-US" dirty="0">
                <a:latin typeface="Times New Roman" panose="02020603050405020304" pitchFamily="18" charset="0"/>
                <a:cs typeface="Times New Roman" panose="02020603050405020304" pitchFamily="18" charset="0"/>
              </a:rPr>
              <a:t>Attendance &amp; Leave Management</a:t>
            </a:r>
          </a:p>
          <a:p>
            <a:r>
              <a:rPr lang="en-US" altLang="en-US" dirty="0">
                <a:latin typeface="Times New Roman" panose="02020603050405020304" pitchFamily="18" charset="0"/>
                <a:cs typeface="Times New Roman" panose="02020603050405020304" pitchFamily="18" charset="0"/>
              </a:rPr>
              <a:t>Social Media Platform</a:t>
            </a:r>
          </a:p>
          <a:p>
            <a:r>
              <a:rPr lang="en-US" altLang="en-US" dirty="0">
                <a:latin typeface="Times New Roman" panose="02020603050405020304" pitchFamily="18" charset="0"/>
                <a:cs typeface="Times New Roman" panose="02020603050405020304" pitchFamily="18" charset="0"/>
              </a:rPr>
              <a:t>Off boarding Module</a:t>
            </a:r>
          </a:p>
          <a:p>
            <a:r>
              <a:rPr lang="en-US" altLang="en-US" dirty="0">
                <a:latin typeface="Times New Roman" panose="02020603050405020304" pitchFamily="18" charset="0"/>
                <a:cs typeface="Times New Roman" panose="02020603050405020304" pitchFamily="18" charset="0"/>
              </a:rPr>
              <a:t>Security Features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15</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4550"/>
          </a:xfrm>
        </p:spPr>
        <p:txBody>
          <a:bodyPr/>
          <a:lstStyle/>
          <a:p>
            <a:r>
              <a:rPr lang="en-US" sz="3200" b="1" dirty="0" smtClean="0">
                <a:solidFill>
                  <a:schemeClr val="accent5"/>
                </a:solidFill>
                <a:latin typeface="Times New Roman" panose="02020603050405020304" pitchFamily="18" charset="0"/>
                <a:cs typeface="Times New Roman" panose="02020603050405020304" pitchFamily="18" charset="0"/>
              </a:rPr>
              <a:t>Architecture Implemented</a:t>
            </a:r>
            <a:endParaRPr lang="en-IN" sz="3200" b="1" dirty="0">
              <a:solidFill>
                <a:schemeClr val="accent5"/>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389318FD-4EEC-4C57-A972-0B24B85155E4}" type="slidenum">
              <a:rPr lang="en-US" altLang="en-US" smtClean="0"/>
              <a:t>16</a:t>
            </a:fld>
            <a:endParaRPr lang="en-US" alt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250" y="1144529"/>
            <a:ext cx="7576950" cy="4238356"/>
          </a:xfrm>
          <a:prstGeom prst="rect">
            <a:avLst/>
          </a:prstGeom>
        </p:spPr>
      </p:pic>
    </p:spTree>
    <p:extLst>
      <p:ext uri="{BB962C8B-B14F-4D97-AF65-F5344CB8AC3E}">
        <p14:creationId xmlns:p14="http://schemas.microsoft.com/office/powerpoint/2010/main" val="2210001463"/>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Internship Road Map</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17</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731388070"/>
              </p:ext>
            </p:extLst>
          </p:nvPr>
        </p:nvGraphicFramePr>
        <p:xfrm>
          <a:off x="838200" y="1141480"/>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Box 4"/>
          <p:cNvSpPr txBox="1"/>
          <p:nvPr/>
        </p:nvSpPr>
        <p:spPr>
          <a:xfrm>
            <a:off x="3558421" y="2171065"/>
            <a:ext cx="1129665" cy="2308324"/>
          </a:xfrm>
          <a:prstGeom prst="rect">
            <a:avLst/>
          </a:prstGeom>
          <a:noFill/>
        </p:spPr>
        <p:txBody>
          <a:bodyPr wrap="square" rtlCol="0">
            <a:spAutoFit/>
          </a:bodyPr>
          <a:lstStyle/>
          <a:p>
            <a:pPr marL="285750" indent="-285750">
              <a:buFont typeface="Wingdings" panose="05000000000000000000" charset="0"/>
              <a:buChar char="Ø"/>
            </a:pPr>
            <a:r>
              <a:rPr sz="1200" dirty="0" smtClean="0">
                <a:latin typeface="Times New Roman" panose="02020603050405020304" pitchFamily="18" charset="0"/>
                <a:cs typeface="Times New Roman" panose="02020603050405020304" pitchFamily="18" charset="0"/>
                <a:sym typeface="+mn-ea"/>
              </a:rPr>
              <a:t>Company profile</a:t>
            </a:r>
            <a:endParaRPr lang="en-IN" sz="12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sz="1200" dirty="0">
                <a:latin typeface="Times New Roman" panose="02020603050405020304" pitchFamily="18" charset="0"/>
                <a:cs typeface="Times New Roman" panose="02020603050405020304" pitchFamily="18" charset="0"/>
                <a:sym typeface="+mn-ea"/>
              </a:rPr>
              <a:t>Domain</a:t>
            </a:r>
            <a:r>
              <a:rPr lang="en-IN" sz="1200" dirty="0">
                <a:latin typeface="Times New Roman" panose="02020603050405020304" pitchFamily="18" charset="0"/>
                <a:cs typeface="Times New Roman" panose="02020603050405020304" pitchFamily="18" charset="0"/>
                <a:sym typeface="+mn-ea"/>
              </a:rPr>
              <a:t>/ </a:t>
            </a:r>
            <a:r>
              <a:rPr sz="1200" dirty="0">
                <a:latin typeface="Times New Roman" panose="02020603050405020304" pitchFamily="18" charset="0"/>
                <a:cs typeface="Times New Roman" panose="02020603050405020304" pitchFamily="18" charset="0"/>
                <a:sym typeface="+mn-ea"/>
              </a:rPr>
              <a:t>technology of the work</a:t>
            </a:r>
            <a:endParaRPr lang="en-IN" sz="12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sz="1200" dirty="0">
                <a:latin typeface="Times New Roman" panose="02020603050405020304" pitchFamily="18" charset="0"/>
                <a:cs typeface="Times New Roman" panose="02020603050405020304" pitchFamily="18" charset="0"/>
                <a:sym typeface="+mn-ea"/>
              </a:rPr>
              <a:t>About the working team and reporting manager</a:t>
            </a:r>
            <a:endParaRPr sz="12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200"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4927852" y="2171065"/>
            <a:ext cx="1065542" cy="2123658"/>
          </a:xfrm>
          <a:prstGeom prst="rect">
            <a:avLst/>
          </a:prstGeom>
          <a:noFill/>
        </p:spPr>
        <p:txBody>
          <a:bodyPr wrap="square" rtlCol="0">
            <a:spAutoFit/>
          </a:bodyPr>
          <a:lstStyle/>
          <a:p>
            <a:pPr marL="171450" indent="-171450">
              <a:buFont typeface="Wingdings" panose="05000000000000000000" charset="0"/>
              <a:buChar char="Ø"/>
            </a:pPr>
            <a:r>
              <a:rPr lang="en-IN" sz="1200" dirty="0" smtClean="0">
                <a:latin typeface="Times New Roman" panose="02020603050405020304" pitchFamily="18" charset="0"/>
                <a:cs typeface="Times New Roman" panose="02020603050405020304" pitchFamily="18" charset="0"/>
                <a:sym typeface="+mn-ea"/>
              </a:rPr>
              <a:t>Title</a:t>
            </a:r>
            <a:endParaRPr lang="en-IN" sz="1200" dirty="0" smtClean="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smtClean="0">
                <a:latin typeface="Times New Roman" panose="02020603050405020304" pitchFamily="18" charset="0"/>
                <a:cs typeface="Times New Roman" panose="02020603050405020304" pitchFamily="18" charset="0"/>
                <a:sym typeface="+mn-ea"/>
              </a:rPr>
              <a:t>Abstract</a:t>
            </a:r>
            <a:endParaRPr lang="en-IN" sz="1200" dirty="0" smtClean="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smtClean="0">
                <a:latin typeface="Times New Roman" panose="02020603050405020304" pitchFamily="18" charset="0"/>
                <a:cs typeface="Times New Roman" panose="02020603050405020304" pitchFamily="18" charset="0"/>
                <a:sym typeface="+mn-ea"/>
              </a:rPr>
              <a:t>Lit. review</a:t>
            </a:r>
            <a:endParaRPr lang="en-IN" sz="1200" dirty="0" smtClean="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smtClean="0">
                <a:latin typeface="Times New Roman" panose="02020603050405020304" pitchFamily="18" charset="0"/>
                <a:cs typeface="Times New Roman" panose="02020603050405020304" pitchFamily="18" charset="0"/>
                <a:sym typeface="+mn-ea"/>
              </a:rPr>
              <a:t>Objectives</a:t>
            </a:r>
            <a:endParaRPr lang="en-IN" sz="1200" dirty="0" smtClean="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smtClean="0">
                <a:latin typeface="Times New Roman" panose="02020603050405020304" pitchFamily="18" charset="0"/>
                <a:cs typeface="Times New Roman" panose="02020603050405020304" pitchFamily="18" charset="0"/>
                <a:sym typeface="+mn-ea"/>
              </a:rPr>
              <a:t>Problem statement</a:t>
            </a:r>
            <a:endParaRPr lang="en-IN" sz="1200" dirty="0" smtClean="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smtClean="0">
                <a:latin typeface="Times New Roman" panose="02020603050405020304" pitchFamily="18" charset="0"/>
                <a:cs typeface="Times New Roman" panose="02020603050405020304" pitchFamily="18" charset="0"/>
                <a:sym typeface="+mn-ea"/>
              </a:rPr>
              <a:t>Road map</a:t>
            </a:r>
            <a:endParaRPr lang="en-IN" sz="1200" dirty="0" smtClean="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smtClean="0">
                <a:latin typeface="Times New Roman" panose="02020603050405020304" pitchFamily="18" charset="0"/>
                <a:cs typeface="Times New Roman" panose="02020603050405020304" pitchFamily="18" charset="0"/>
                <a:sym typeface="+mn-ea"/>
              </a:rPr>
              <a:t>References</a:t>
            </a:r>
            <a:endParaRPr lang="en-IN" sz="1200" dirty="0" smtClean="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smtClean="0">
                <a:latin typeface="Times New Roman" panose="02020603050405020304" pitchFamily="18" charset="0"/>
                <a:cs typeface="Times New Roman" panose="02020603050405020304" pitchFamily="18" charset="0"/>
                <a:sym typeface="+mn-ea"/>
              </a:rPr>
              <a:t>Spiral bind hardcopy of report</a:t>
            </a:r>
            <a:endParaRPr lang="en-US" sz="12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6233160" y="2171065"/>
            <a:ext cx="1073414" cy="2123658"/>
          </a:xfrm>
          <a:prstGeom prst="rect">
            <a:avLst/>
          </a:prstGeom>
          <a:noFill/>
        </p:spPr>
        <p:txBody>
          <a:bodyPr wrap="square" rtlCol="0">
            <a:spAutoFit/>
          </a:bodyPr>
          <a:lstStyle/>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Algorithm</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Source code</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Implement-</a:t>
            </a:r>
            <a:r>
              <a:rPr lang="en-IN" sz="1200" dirty="0" err="1">
                <a:latin typeface="Times New Roman" panose="02020603050405020304" pitchFamily="18" charset="0"/>
                <a:cs typeface="Times New Roman" panose="02020603050405020304" pitchFamily="18" charset="0"/>
                <a:sym typeface="+mn-ea"/>
              </a:rPr>
              <a:t>ation</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100% report hardcopy &amp; softcopy</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Live demo of project</a:t>
            </a:r>
            <a:endParaRPr lang="en-US" sz="12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7546340" y="2171065"/>
            <a:ext cx="1186180" cy="1938020"/>
          </a:xfrm>
          <a:prstGeom prst="rect">
            <a:avLst/>
          </a:prstGeom>
          <a:noFill/>
        </p:spPr>
        <p:txBody>
          <a:bodyPr wrap="square" rtlCol="0">
            <a:spAutoFit/>
          </a:bodyPr>
          <a:lstStyle/>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100% live demo</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Report hardcopy &amp; softcopy</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Plagiarism report</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Publications (if any)</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endParaRPr lang="en-US" sz="1200" dirty="0">
              <a:latin typeface="Times New Roman" panose="02020603050405020304" pitchFamily="18" charset="0"/>
              <a:cs typeface="Times New Roman" panose="02020603050405020304" pitchFamily="18" charset="0"/>
            </a:endParaRPr>
          </a:p>
        </p:txBody>
      </p:sp>
    </p:spTree>
  </p:cSld>
  <p:clrMapOvr>
    <a:masterClrMapping/>
  </p:clrMapOvr>
  <p:transition spd="slow">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Github Link</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18</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altLang="en-US" dirty="0">
                <a:latin typeface="Times New Roman" panose="02020603050405020304" pitchFamily="18" charset="0"/>
                <a:cs typeface="Times New Roman" panose="02020603050405020304" pitchFamily="18" charset="0"/>
              </a:rPr>
              <a:t>https://github.com/Sourabhashiva/Internship</a:t>
            </a:r>
          </a:p>
        </p:txBody>
      </p:sp>
    </p:spTree>
  </p:cSld>
  <p:clrMapOvr>
    <a:masterClrMapping/>
  </p:clrMapOvr>
  <p:transition spd="slow">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7901"/>
          </a:xfrm>
        </p:spPr>
        <p:txBody>
          <a:bodyPr/>
          <a:lstStyle/>
          <a:p>
            <a:r>
              <a:rPr lang="en-US" sz="3200" b="1" dirty="0" smtClean="0">
                <a:solidFill>
                  <a:schemeClr val="accent5"/>
                </a:solidFill>
                <a:latin typeface="Times New Roman" panose="02020603050405020304" pitchFamily="18" charset="0"/>
                <a:cs typeface="Times New Roman" panose="02020603050405020304" pitchFamily="18" charset="0"/>
              </a:rPr>
              <a:t>OUTPUTS</a:t>
            </a: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19</a:t>
            </a:fld>
            <a:endParaRPr lang="en-US" altLang="en-US"/>
          </a:p>
        </p:txBody>
      </p:sp>
      <p:pic>
        <p:nvPicPr>
          <p:cNvPr id="12" name="Content Placeholder 1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4129" b="5037"/>
          <a:stretch/>
        </p:blipFill>
        <p:spPr>
          <a:xfrm>
            <a:off x="1943471" y="1012196"/>
            <a:ext cx="7922729" cy="4267170"/>
          </a:xfrm>
        </p:spPr>
      </p:pic>
    </p:spTree>
    <p:extLst>
      <p:ext uri="{BB962C8B-B14F-4D97-AF65-F5344CB8AC3E}">
        <p14:creationId xmlns:p14="http://schemas.microsoft.com/office/powerpoint/2010/main" val="76801657"/>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a:t>
            </a:r>
            <a:r>
              <a:rPr lang="en-US" sz="2000" b="1" dirty="0" smtClean="0">
                <a:solidFill>
                  <a:srgbClr val="0070C0"/>
                </a:solidFill>
                <a:latin typeface="Times New Roman" panose="02020603050405020304" pitchFamily="18" charset="0"/>
                <a:cs typeface="Times New Roman" panose="02020603050405020304" pitchFamily="18" charset="0"/>
              </a:rPr>
              <a:t>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work</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Architecture Implemented</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err="1" smtClean="0">
                <a:solidFill>
                  <a:schemeClr val="accent1">
                    <a:lumMod val="75000"/>
                  </a:schemeClr>
                </a:solidFill>
                <a:latin typeface="Times New Roman" panose="02020603050405020304" pitchFamily="18" charset="0"/>
                <a:cs typeface="Times New Roman" panose="02020603050405020304" pitchFamily="18" charset="0"/>
              </a:rPr>
              <a:t>Github</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 Link</a:t>
            </a:r>
          </a:p>
          <a:p>
            <a:pPr marL="495300" indent="-342900" algn="just">
              <a:lnSpc>
                <a:spcPct val="100000"/>
              </a:lnSpc>
              <a:spcBef>
                <a:spcPts val="0"/>
              </a:spcBef>
              <a:buFont typeface="Wingdings" panose="05000000000000000000" pitchFamily="2" charset="2"/>
              <a:buChar char="Ø"/>
            </a:pPr>
            <a:r>
              <a:rPr lang="en-US" sz="2000" b="1" dirty="0" smtClean="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Outputs </a:t>
            </a:r>
            <a:endParaRPr lang="en-US" sz="2000" dirty="0" smtClean="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4154" b="5627"/>
          <a:stretch/>
        </p:blipFill>
        <p:spPr>
          <a:xfrm>
            <a:off x="1401445" y="707455"/>
            <a:ext cx="8580755" cy="4433978"/>
          </a:xfrm>
        </p:spPr>
      </p:pic>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20</a:t>
            </a:fld>
            <a:endParaRPr lang="en-US" altLang="en-US"/>
          </a:p>
        </p:txBody>
      </p:sp>
    </p:spTree>
    <p:extLst>
      <p:ext uri="{BB962C8B-B14F-4D97-AF65-F5344CB8AC3E}">
        <p14:creationId xmlns:p14="http://schemas.microsoft.com/office/powerpoint/2010/main" val="449930250"/>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3905" b="4753"/>
          <a:stretch/>
        </p:blipFill>
        <p:spPr>
          <a:xfrm>
            <a:off x="1788197" y="586601"/>
            <a:ext cx="8494490" cy="4373592"/>
          </a:xfrm>
        </p:spPr>
      </p:pic>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21</a:t>
            </a:fld>
            <a:endParaRPr lang="en-US" altLang="en-US"/>
          </a:p>
        </p:txBody>
      </p:sp>
    </p:spTree>
    <p:extLst>
      <p:ext uri="{BB962C8B-B14F-4D97-AF65-F5344CB8AC3E}">
        <p14:creationId xmlns:p14="http://schemas.microsoft.com/office/powerpoint/2010/main" val="3512363486"/>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2700" r="6852" b="4234"/>
          <a:stretch/>
        </p:blipFill>
        <p:spPr>
          <a:xfrm>
            <a:off x="1822703" y="677951"/>
            <a:ext cx="7735712" cy="4351338"/>
          </a:xfrm>
        </p:spPr>
      </p:pic>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22</a:t>
            </a:fld>
            <a:endParaRPr lang="en-US" altLang="en-US"/>
          </a:p>
        </p:txBody>
      </p:sp>
    </p:spTree>
    <p:extLst>
      <p:ext uri="{BB962C8B-B14F-4D97-AF65-F5344CB8AC3E}">
        <p14:creationId xmlns:p14="http://schemas.microsoft.com/office/powerpoint/2010/main" val="2262731519"/>
      </p:ext>
    </p:extLst>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smtClean="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smtClean="0">
                <a:solidFill>
                  <a:srgbClr val="FFFF00"/>
                </a:solidFill>
                <a:latin typeface="Times New Roman" panose="02020603050405020304" pitchFamily="18" charset="0"/>
                <a:cs typeface="Times New Roman" panose="02020603050405020304" pitchFamily="18" charset="0"/>
              </a:rPr>
              <a:t> </a:t>
            </a:r>
            <a:r>
              <a:rPr lang="en-US" sz="6600" dirty="0" smtClean="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t>23</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24</a:t>
            </a:fld>
            <a:endParaRPr lang="en-US" altLang="en-US"/>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About Company or Organization</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5031"/>
            <a:ext cx="10515600" cy="4193176"/>
          </a:xfrm>
        </p:spPr>
        <p:txBody>
          <a:bodyPr/>
          <a:lstStyle/>
          <a:p>
            <a:r>
              <a:rPr lang="en-US" altLang="en-US" dirty="0" smtClean="0">
                <a:latin typeface="Times New Roman" panose="02020603050405020304" pitchFamily="18" charset="0"/>
                <a:cs typeface="Times New Roman" panose="02020603050405020304" pitchFamily="18" charset="0"/>
                <a:sym typeface="+mn-ea"/>
              </a:rPr>
              <a:t>UptoSkills provides free training programs in both technical and non-technical skills, particularly in collaboration with colleges. These programs are designed to help users enhance their career prospects by gaining relevant skills without any cost.</a:t>
            </a:r>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sym typeface="+mn-ea"/>
              </a:rPr>
              <a:t>Additionally, UpToSkills offers free internships in various domains like digital marketing, graphic design, AI/ML, web development and more. These internships are work-from-home opportunities and are structured to provide real-world experience. Importantly, these internships are free, and they explicitly state that no fees should be paid by interns.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3</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sym typeface="+mn-ea"/>
              </a:rPr>
              <a:t>About Company or Organization</a:t>
            </a:r>
            <a:endParaRPr lang="en-US" sz="3200"/>
          </a:p>
        </p:txBody>
      </p:sp>
      <p:sp>
        <p:nvSpPr>
          <p:cNvPr id="3" name="Content Placeholder 2"/>
          <p:cNvSpPr>
            <a:spLocks noGrp="1"/>
          </p:cNvSpPr>
          <p:nvPr>
            <p:ph idx="1"/>
          </p:nvPr>
        </p:nvSpPr>
        <p:spPr>
          <a:xfrm>
            <a:off x="838200" y="1044575"/>
            <a:ext cx="10515600" cy="4351338"/>
          </a:xfrm>
        </p:spPr>
        <p:txBody>
          <a:bodyPr/>
          <a:lstStyle/>
          <a:p>
            <a:r>
              <a:rPr lang="en-US" altLang="en-US" dirty="0" smtClean="0">
                <a:latin typeface="Times New Roman" panose="02020603050405020304" pitchFamily="18" charset="0"/>
                <a:cs typeface="Times New Roman" panose="02020603050405020304" pitchFamily="18" charset="0"/>
                <a:sym typeface="+mn-ea"/>
              </a:rPr>
              <a:t>Moreover, UptoSkills also has free courses available on their platform across a wide range of subjects, including engineering, computer science, and agriculture, among others.</a:t>
            </a:r>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sym typeface="+mn-ea"/>
              </a:rPr>
              <a:t>These resources make UptoSkills an accessible option for those looking to upskill without incurring costs.</a:t>
            </a:r>
          </a:p>
          <a:p>
            <a:r>
              <a:rPr lang="en-US" altLang="en-US" dirty="0" smtClean="0">
                <a:latin typeface="Times New Roman" panose="02020603050405020304" pitchFamily="18" charset="0"/>
                <a:cs typeface="Times New Roman" panose="02020603050405020304" pitchFamily="18" charset="0"/>
                <a:sym typeface="+mn-ea"/>
              </a:rPr>
              <a:t>Some of their clients include IBM, L&amp;T Infotech, Wipro, MuSigma, Mindtree, Cognizant apart from many others.</a:t>
            </a:r>
          </a:p>
          <a:p>
            <a:r>
              <a:rPr lang="en-US" altLang="en-US" dirty="0" smtClean="0">
                <a:latin typeface="Times New Roman" panose="02020603050405020304" pitchFamily="18" charset="0"/>
                <a:cs typeface="Times New Roman" panose="02020603050405020304" pitchFamily="18" charset="0"/>
                <a:sym typeface="+mn-ea"/>
              </a:rPr>
              <a:t>They offer a wide range of customized training programs designed to enhance skills and advance careers, and their expert trainers and career advisors work closely with clients to provide ongoing support and guidance.</a:t>
            </a:r>
            <a:endParaRPr lang="en-US"/>
          </a:p>
          <a:p>
            <a:endParaRPr lang="en-US"/>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4</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altLang="en-IN" dirty="0" smtClean="0">
                <a:latin typeface="Times New Roman" panose="02020603050405020304" pitchFamily="18" charset="0"/>
                <a:cs typeface="Times New Roman" panose="02020603050405020304" pitchFamily="18" charset="0"/>
                <a:sym typeface="+mn-ea"/>
              </a:rPr>
              <a:t>Web Development Domain</a:t>
            </a:r>
            <a:r>
              <a:rPr lang="en-US" altLang="en-US" dirty="0" smtClean="0">
                <a:latin typeface="Times New Roman" panose="02020603050405020304" pitchFamily="18" charset="0"/>
                <a:cs typeface="Times New Roman" panose="02020603050405020304" pitchFamily="18" charset="0"/>
                <a:sym typeface="+mn-ea"/>
              </a:rPr>
              <a:t> involves creating and maintaining websites and web applications to ensure functionality and a seamless user experience. </a:t>
            </a:r>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sym typeface="+mn-ea"/>
              </a:rPr>
              <a:t>It includes frontend development which focuses on the user interface , and backend development which manages the server database and application logic.</a:t>
            </a:r>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sym typeface="+mn-ea"/>
              </a:rPr>
              <a:t> Developers use programming languages like HTML, CSS, JavaScript Python, along with frameworks and libraries to build responsive and dynamic websites.</a:t>
            </a:r>
            <a:endParaRPr lang="en-US" alt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5</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smtClean="0">
                <a:latin typeface="Times New Roman" panose="02020603050405020304" pitchFamily="18" charset="0"/>
                <a:cs typeface="Times New Roman" panose="02020603050405020304" pitchFamily="18" charset="0"/>
                <a:sym typeface="+mn-ea"/>
              </a:rPr>
              <a:t>Structure of your team, working project and reporting to etc.</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Team- 3 members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Task 1- Create a website for UptoSkills with header, footer, and dropdown menu for discover</a:t>
            </a:r>
            <a:r>
              <a:rPr lang="en-US" altLang="en-IN" dirty="0">
                <a:latin typeface="Times New Roman" panose="02020603050405020304" pitchFamily="18" charset="0"/>
                <a:cs typeface="Times New Roman" panose="02020603050405020304" pitchFamily="18" charset="0"/>
                <a:sym typeface="+mn-ea"/>
              </a:rPr>
              <a:t> button</a:t>
            </a:r>
            <a:r>
              <a:rPr lang="en-IN" dirty="0">
                <a:latin typeface="Times New Roman" panose="02020603050405020304" pitchFamily="18" charset="0"/>
                <a:cs typeface="Times New Roman" panose="02020603050405020304" pitchFamily="18" charset="0"/>
                <a:sym typeface="+mn-ea"/>
              </a:rPr>
              <a:t>. From the dropdown menu, users can choose from the various courses offered, by filling a simple enrolment form. (Only frontend)</a:t>
            </a:r>
          </a:p>
          <a:p>
            <a:r>
              <a:rPr lang="en-IN" dirty="0">
                <a:latin typeface="Times New Roman" panose="02020603050405020304" pitchFamily="18" charset="0"/>
                <a:cs typeface="Times New Roman" panose="02020603050405020304" pitchFamily="18" charset="0"/>
              </a:rPr>
              <a:t>Task 2- Create CAPTCHA for login page in Human Resource Management System.</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6</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smtClean="0">
                <a:latin typeface="Times New Roman" panose="02020603050405020304" pitchFamily="18" charset="0"/>
                <a:cs typeface="Times New Roman" panose="02020603050405020304" pitchFamily="18" charset="0"/>
                <a:sym typeface="+mn-ea"/>
              </a:rPr>
              <a:t>Cracking the interview</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sym typeface="+mn-ea"/>
              </a:rPr>
              <a:t>Completing given tasks within the specific time frame</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sym typeface="+mn-ea"/>
              </a:rPr>
              <a:t>Steep learning curve</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sym typeface="+mn-ea"/>
              </a:rPr>
              <a:t>Collaborating with teammates</a:t>
            </a:r>
          </a:p>
          <a:p>
            <a:r>
              <a:rPr lang="en-IN" dirty="0">
                <a:latin typeface="Times New Roman" panose="02020603050405020304" pitchFamily="18" charset="0"/>
                <a:cs typeface="Times New Roman" panose="02020603050405020304" pitchFamily="18" charset="0"/>
              </a:rPr>
              <a:t>Self-learning</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7</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sym typeface="+mn-ea"/>
              </a:rPr>
              <a:t>Gain real-time knowledge and experience of working in the Web Development domain by creating user-friendly, attractive websites.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Team-work and collaboration amongst teammates encourages us to brainstorm and co-operate efficiently.</a:t>
            </a:r>
          </a:p>
          <a:p>
            <a:r>
              <a:rPr lang="en-IN" dirty="0">
                <a:latin typeface="Times New Roman" panose="02020603050405020304" pitchFamily="18" charset="0"/>
                <a:cs typeface="Times New Roman" panose="02020603050405020304" pitchFamily="18" charset="0"/>
              </a:rPr>
              <a:t>Learn end-to-end deployment of applications using React, Node.js, etc.</a:t>
            </a:r>
          </a:p>
          <a:p>
            <a:r>
              <a:rPr lang="en-IN" dirty="0">
                <a:latin typeface="Times New Roman" panose="02020603050405020304" pitchFamily="18" charset="0"/>
                <a:cs typeface="Times New Roman" panose="02020603050405020304" pitchFamily="18" charset="0"/>
                <a:sym typeface="+mn-ea"/>
              </a:rPr>
              <a:t>Report to Mr. Ranjot Dhillon about the work done on a daily basis.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8</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9</a:t>
            </a:fld>
            <a:endParaRPr lang="en-US" altLang="en-US"/>
          </a:p>
        </p:txBody>
      </p:sp>
      <p:graphicFrame>
        <p:nvGraphicFramePr>
          <p:cNvPr id="9" name="Table 8"/>
          <p:cNvGraphicFramePr/>
          <p:nvPr>
            <p:custDataLst>
              <p:tags r:id="rId1"/>
            </p:custDataLst>
          </p:nvPr>
        </p:nvGraphicFramePr>
        <p:xfrm>
          <a:off x="1066800" y="1083310"/>
          <a:ext cx="10616565" cy="4904740"/>
        </p:xfrm>
        <a:graphic>
          <a:graphicData uri="http://schemas.openxmlformats.org/drawingml/2006/table">
            <a:tbl>
              <a:tblPr firstRow="1" bandRow="1">
                <a:tableStyleId>{5940675A-B579-460E-94D1-54222C63F5DA}</a:tableStyleId>
              </a:tblPr>
              <a:tblGrid>
                <a:gridCol w="3538855"/>
                <a:gridCol w="3538855"/>
                <a:gridCol w="3538855"/>
              </a:tblGrid>
              <a:tr h="365760">
                <a:tc>
                  <a:txBody>
                    <a:bodyPr/>
                    <a:lstStyle/>
                    <a:p>
                      <a:pPr algn="ctr">
                        <a:buNone/>
                      </a:pPr>
                      <a:r>
                        <a:rPr lang="en-IN" altLang="en-US" dirty="0">
                          <a:latin typeface="Times New Roman" panose="02020603050405020304" pitchFamily="18" charset="0"/>
                          <a:cs typeface="Times New Roman" panose="02020603050405020304" pitchFamily="18" charset="0"/>
                        </a:rPr>
                        <a:t>Title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lgn="ctr">
                        <a:buNone/>
                      </a:pPr>
                      <a:r>
                        <a:rPr lang="en-IN" altLang="en-US">
                          <a:latin typeface="Times New Roman" panose="02020603050405020304" pitchFamily="18" charset="0"/>
                          <a:cs typeface="Times New Roman" panose="02020603050405020304" pitchFamily="18" charset="0"/>
                        </a:rPr>
                        <a:t>Authors</a:t>
                      </a:r>
                    </a:p>
                  </a:txBody>
                  <a:tcPr>
                    <a:lnL w="12700" cmpd="sng">
                      <a:solidFill>
                        <a:schemeClr val="tx1"/>
                      </a:solidFill>
                      <a:prstDash val="solid"/>
                    </a:lnL>
                  </a:tcPr>
                </a:tc>
                <a:tc>
                  <a:txBody>
                    <a:bodyPr/>
                    <a:lstStyle/>
                    <a:p>
                      <a:pPr algn="ctr">
                        <a:buNone/>
                      </a:pPr>
                      <a:r>
                        <a:rPr lang="en-IN" altLang="en-US">
                          <a:latin typeface="Times New Roman" panose="02020603050405020304" pitchFamily="18" charset="0"/>
                          <a:cs typeface="Times New Roman" panose="02020603050405020304" pitchFamily="18" charset="0"/>
                        </a:rPr>
                        <a:t>Proposed idea</a:t>
                      </a:r>
                    </a:p>
                  </a:txBody>
                  <a:tcPr/>
                </a:tc>
              </a:tr>
              <a:tr h="2070100">
                <a:tc>
                  <a:txBody>
                    <a:bodyPr/>
                    <a:lstStyle/>
                    <a:p>
                      <a:pPr>
                        <a:buNone/>
                      </a:pPr>
                      <a:r>
                        <a:rPr lang="en-US" altLang="en-US" sz="1500">
                          <a:latin typeface="Times New Roman" panose="02020603050405020304" pitchFamily="18" charset="0"/>
                          <a:cs typeface="Times New Roman" panose="02020603050405020304" pitchFamily="18" charset="0"/>
                        </a:rPr>
                        <a:t>Achieving Human Resource Management Sustainability in Universities</a:t>
                      </a:r>
                    </a:p>
                  </a:txBody>
                  <a:tcPr>
                    <a:lnT w="12700" cmpd="sng">
                      <a:solidFill>
                        <a:schemeClr val="tx1"/>
                      </a:solidFill>
                      <a:prstDash val="solid"/>
                    </a:lnT>
                  </a:tcPr>
                </a:tc>
                <a:tc>
                  <a:txBody>
                    <a:bodyPr/>
                    <a:lstStyle/>
                    <a:p>
                      <a:pPr>
                        <a:buNone/>
                      </a:pPr>
                      <a:r>
                        <a:rPr lang="en-US" altLang="en-US" sz="1500" dirty="0">
                          <a:latin typeface="Times New Roman" panose="02020603050405020304" pitchFamily="18" charset="0"/>
                          <a:cs typeface="Times New Roman" panose="02020603050405020304" pitchFamily="18" charset="0"/>
                        </a:rPr>
                        <a:t>Muhammad Mohiuddin, Elahe Hosseini et al. (2022)</a:t>
                      </a:r>
                    </a:p>
                  </a:txBody>
                  <a:tcPr/>
                </a:tc>
                <a:tc>
                  <a:txBody>
                    <a:bodyPr/>
                    <a:lstStyle/>
                    <a:p>
                      <a:pPr>
                        <a:buNone/>
                      </a:pPr>
                      <a:r>
                        <a:rPr lang="en-US" altLang="en-US" sz="1500">
                          <a:latin typeface="Times New Roman" panose="02020603050405020304" pitchFamily="18" charset="0"/>
                          <a:cs typeface="Times New Roman" panose="02020603050405020304" pitchFamily="18" charset="0"/>
                        </a:rPr>
                        <a:t>The study investigates the sustainability of HRM in Iranian public universities, highlighting its importance for future growth and competitiveness.</a:t>
                      </a:r>
                      <a:r>
                        <a:rPr lang="en-IN" altLang="en-US" sz="1500">
                          <a:latin typeface="Times New Roman" panose="02020603050405020304" pitchFamily="18" charset="0"/>
                          <a:cs typeface="Times New Roman" panose="02020603050405020304" pitchFamily="18" charset="0"/>
                        </a:rPr>
                        <a:t> T</a:t>
                      </a:r>
                      <a:r>
                        <a:rPr lang="en-US" altLang="en-US" sz="1500">
                          <a:latin typeface="Times New Roman" panose="02020603050405020304" pitchFamily="18" charset="0"/>
                          <a:cs typeface="Times New Roman" panose="02020603050405020304" pitchFamily="18" charset="0"/>
                        </a:rPr>
                        <a:t>he findings reveal that factors </a:t>
                      </a:r>
                      <a:r>
                        <a:rPr lang="en-IN" altLang="en-US" sz="1500">
                          <a:latin typeface="Times New Roman" panose="02020603050405020304" pitchFamily="18" charset="0"/>
                          <a:cs typeface="Times New Roman" panose="02020603050405020304" pitchFamily="18" charset="0"/>
                        </a:rPr>
                        <a:t>like</a:t>
                      </a:r>
                      <a:r>
                        <a:rPr lang="en-US" altLang="en-US" sz="1500">
                          <a:latin typeface="Times New Roman" panose="02020603050405020304" pitchFamily="18" charset="0"/>
                          <a:cs typeface="Times New Roman" panose="02020603050405020304" pitchFamily="18" charset="0"/>
                        </a:rPr>
                        <a:t> employer branding, social </a:t>
                      </a:r>
                      <a:r>
                        <a:rPr lang="en-IN" altLang="en-US" sz="1500">
                          <a:latin typeface="Times New Roman" panose="02020603050405020304" pitchFamily="18" charset="0"/>
                          <a:cs typeface="Times New Roman" panose="02020603050405020304" pitchFamily="18" charset="0"/>
                        </a:rPr>
                        <a:t>&amp; </a:t>
                      </a:r>
                      <a:r>
                        <a:rPr lang="en-US" altLang="en-US" sz="1500">
                          <a:latin typeface="Times New Roman" panose="02020603050405020304" pitchFamily="18" charset="0"/>
                          <a:cs typeface="Times New Roman" panose="02020603050405020304" pitchFamily="18" charset="0"/>
                        </a:rPr>
                        <a:t>psychological variables, HR practices, and economic aspects significantly influence HRM sustainability. </a:t>
                      </a:r>
                    </a:p>
                  </a:txBody>
                  <a:tcPr/>
                </a:tc>
              </a:tr>
              <a:tr h="2468880">
                <a:tc>
                  <a:txBody>
                    <a:bodyPr/>
                    <a:lstStyle/>
                    <a:p>
                      <a:pPr algn="l">
                        <a:buNone/>
                      </a:pPr>
                      <a:r>
                        <a:rPr lang="en-US" altLang="en-US" sz="1500">
                          <a:latin typeface="Times New Roman" panose="02020603050405020304" pitchFamily="18" charset="0"/>
                          <a:cs typeface="Times New Roman" panose="02020603050405020304" pitchFamily="18" charset="0"/>
                        </a:rPr>
                        <a:t>Sustainable human resource management: six defining characteristics</a:t>
                      </a:r>
                    </a:p>
                  </a:txBody>
                  <a:tcPr/>
                </a:tc>
                <a:tc>
                  <a:txBody>
                    <a:bodyPr/>
                    <a:lstStyle/>
                    <a:p>
                      <a:pPr algn="l">
                        <a:buNone/>
                      </a:pPr>
                      <a:r>
                        <a:rPr lang="en-US" altLang="en-US" sz="1500" dirty="0">
                          <a:latin typeface="Times New Roman" panose="02020603050405020304" pitchFamily="18" charset="0"/>
                          <a:cs typeface="Times New Roman" panose="02020603050405020304" pitchFamily="18" charset="0"/>
                        </a:rPr>
                        <a:t>Robin </a:t>
                      </a:r>
                      <a:r>
                        <a:rPr lang="en-US" altLang="en-US" sz="1500" dirty="0" err="1">
                          <a:latin typeface="Times New Roman" panose="02020603050405020304" pitchFamily="18" charset="0"/>
                          <a:cs typeface="Times New Roman" panose="02020603050405020304" pitchFamily="18" charset="0"/>
                        </a:rPr>
                        <a:t>Kramar</a:t>
                      </a:r>
                      <a:r>
                        <a:rPr lang="en-US" altLang="en-US" sz="1500" dirty="0">
                          <a:latin typeface="Times New Roman" panose="02020603050405020304" pitchFamily="18" charset="0"/>
                          <a:cs typeface="Times New Roman" panose="02020603050405020304" pitchFamily="18" charset="0"/>
                        </a:rPr>
                        <a:t> (2022)</a:t>
                      </a:r>
                    </a:p>
                  </a:txBody>
                  <a:tcPr/>
                </a:tc>
                <a:tc>
                  <a:txBody>
                    <a:bodyPr/>
                    <a:lstStyle/>
                    <a:p>
                      <a:pPr>
                        <a:buNone/>
                      </a:pPr>
                      <a:r>
                        <a:rPr lang="en-US" altLang="en-US" sz="1500">
                          <a:latin typeface="Times New Roman" panose="02020603050405020304" pitchFamily="18" charset="0"/>
                          <a:cs typeface="Times New Roman" panose="02020603050405020304" pitchFamily="18" charset="0"/>
                        </a:rPr>
                        <a:t>It emphasizes the integration of social, environmental, and economic factors into HR practices, highlighting the importance of stakeholder engagement, alignment with corporate strategy, commitment to ethical standards, emphasis on employee development, consideration of environmental impacts, and the cultivation of a sustainable culture.</a:t>
                      </a:r>
                    </a:p>
                  </a:txBody>
                  <a:tcPr/>
                </a:tc>
              </a:tr>
            </a:tbl>
          </a:graphicData>
        </a:graphic>
      </p:graphicFrame>
    </p:spTree>
  </p:cSld>
  <p:clrMapOvr>
    <a:masterClrMapping/>
  </p:clrMapOvr>
  <p:transition spd="slow">
    <p:blinds dir="ver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35*383"/>
  <p:tag name="TABLE_ENDDRAG_RECT" val="84*85*835*38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1235</Words>
  <Application>Microsoft Office PowerPoint</Application>
  <PresentationFormat>Widescreen</PresentationFormat>
  <Paragraphs>172</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About Company or Organization</vt:lpstr>
      <vt:lpstr>About Company or Organization</vt:lpstr>
      <vt:lpstr>Working domain or the technology</vt:lpstr>
      <vt:lpstr>About your team and reporting Manager</vt:lpstr>
      <vt:lpstr>Challenges Faced in Internship</vt:lpstr>
      <vt:lpstr>Objectives of the work</vt:lpstr>
      <vt:lpstr>Literature Review</vt:lpstr>
      <vt:lpstr>Literature Review</vt:lpstr>
      <vt:lpstr>Literature Review </vt:lpstr>
      <vt:lpstr>Proposed System / Work</vt:lpstr>
      <vt:lpstr>Problem Statement</vt:lpstr>
      <vt:lpstr>System Requirements</vt:lpstr>
      <vt:lpstr>Advantages of Proposed System/Work</vt:lpstr>
      <vt:lpstr>Architecture Implemented</vt:lpstr>
      <vt:lpstr>Internship Road Map</vt:lpstr>
      <vt:lpstr>Github Link</vt:lpstr>
      <vt:lpstr>OUTPUTS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ASUS</cp:lastModifiedBy>
  <cp:revision>935</cp:revision>
  <cp:lastPrinted>2018-07-24T06:37:00Z</cp:lastPrinted>
  <dcterms:created xsi:type="dcterms:W3CDTF">2018-06-07T04:06:00Z</dcterms:created>
  <dcterms:modified xsi:type="dcterms:W3CDTF">2025-05-16T16:18:47Z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43E43E0D58AD4D0EB9DC761B5EFA0EF5_12</vt:lpwstr>
  </property>
  <property fmtid="{D5CDD505-2E9C-101B-9397-08002B2CF9AE}" pid="3" name="KSOProductBuildVer">
    <vt:lpwstr>1033-12.2.0.19805</vt:lpwstr>
  </property>
</Properties>
</file>