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1" r:id="rId1"/>
  </p:sldMasterIdLst>
  <p:notesMasterIdLst>
    <p:notesMasterId r:id="rId24"/>
  </p:notesMasterIdLst>
  <p:sldIdLst>
    <p:sldId id="256" r:id="rId2"/>
    <p:sldId id="258" r:id="rId3"/>
    <p:sldId id="259"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Lst>
  <p:sldSz cx="9144000" cy="5143500" type="screen16x9"/>
  <p:notesSz cx="6858000" cy="9144000"/>
  <p:embeddedFontLst>
    <p:embeddedFont>
      <p:font typeface="Average" panose="020B0604020202020204" charset="0"/>
      <p:regular r:id="rId25"/>
    </p:embeddedFont>
    <p:embeddedFont>
      <p:font typeface="Century Gothic" panose="020B0502020202020204" pitchFamily="34" charset="0"/>
      <p:regular r:id="rId26"/>
      <p:bold r:id="rId27"/>
      <p:italic r:id="rId28"/>
      <p:boldItalic r:id="rId29"/>
    </p:embeddedFont>
    <p:embeddedFont>
      <p:font typeface="Lato" panose="020F0502020204030203" pitchFamily="34" charset="0"/>
      <p:regular r:id="rId30"/>
      <p:bold r:id="rId31"/>
      <p:italic r:id="rId32"/>
      <p:boldItalic r:id="rId33"/>
    </p:embeddedFont>
    <p:embeddedFont>
      <p:font typeface="Oswald" panose="020F0502020204030204" pitchFamily="2" charset="0"/>
      <p:regular r:id="rId34"/>
      <p:bold r:id="rId35"/>
    </p:embeddedFont>
    <p:embeddedFont>
      <p:font typeface="Wingdings 3" panose="05040102010807070707" pitchFamily="18" charset="2"/>
      <p:regular r:id="rId3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diti sawant"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0-06-10T18:08:25.155" idx="1">
    <p:pos x="196" y="280"/>
    <p:text>average of 6 runs???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99692a679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899692a679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899692a679_1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899692a679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899692a679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899692a679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899692a679_7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899692a679_7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899692a679_7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899692a679_7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899692a679_1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899692a679_1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899692a679_1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899692a679_1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899692a679_3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899692a679_3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899692a679_7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899692a679_7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899692a679_7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899692a679_7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88954f2f60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88954f2f60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899692a679_7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899692a679_7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899692a679_7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899692a679_7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899692a679_7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899692a679_7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899692a679_1_3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899692a679_1_3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899692a679_1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899692a679_1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899692a679_1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899692a679_1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88954f2f60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88954f2f60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899692a679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899692a679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899692a679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899692a679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899692a679_1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899692a679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3159" y="514350"/>
            <a:ext cx="6000750" cy="2228851"/>
          </a:xfrm>
        </p:spPr>
        <p:txBody>
          <a:bodyPr anchor="b">
            <a:normAutofit/>
          </a:bodyPr>
          <a:lstStyle>
            <a:lvl1pPr algn="l">
              <a:defRPr sz="3600">
                <a:effectLst/>
              </a:defRPr>
            </a:lvl1pPr>
          </a:lstStyle>
          <a:p>
            <a:r>
              <a:rPr lang="en-US"/>
              <a:t>Click to edit Master title style</a:t>
            </a:r>
            <a:endParaRPr lang="en-US" dirty="0"/>
          </a:p>
        </p:txBody>
      </p:sp>
      <p:sp>
        <p:nvSpPr>
          <p:cNvPr id="3" name="Subtitle 2"/>
          <p:cNvSpPr>
            <a:spLocks noGrp="1"/>
          </p:cNvSpPr>
          <p:nvPr>
            <p:ph type="subTitle" idx="1"/>
          </p:nvPr>
        </p:nvSpPr>
        <p:spPr>
          <a:xfrm>
            <a:off x="513159" y="2882900"/>
            <a:ext cx="4800600" cy="1460500"/>
          </a:xfrm>
        </p:spPr>
        <p:txBody>
          <a:bodyPr anchor="t">
            <a:normAutofit/>
          </a:bodyPr>
          <a:lstStyle>
            <a:lvl1pPr marL="0" indent="0" algn="l">
              <a:buNone/>
              <a:defRPr sz="1575">
                <a:solidFill>
                  <a:schemeClr val="bg2">
                    <a:lumMod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16" name="Straight Connector 15"/>
          <p:cNvCxnSpPr/>
          <p:nvPr/>
        </p:nvCxnSpPr>
        <p:spPr>
          <a:xfrm flipH="1">
            <a:off x="6171009" y="6350"/>
            <a:ext cx="2857500" cy="28575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4581128" y="68659"/>
            <a:ext cx="4560491" cy="456049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5426869" y="171450"/>
            <a:ext cx="3714750" cy="371475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501878" y="24209"/>
            <a:ext cx="3639742" cy="363974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884070" y="457201"/>
            <a:ext cx="3257549" cy="325754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0044204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514350" y="400050"/>
            <a:ext cx="8114109" cy="234315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16" name="Text Placeholder 9"/>
          <p:cNvSpPr>
            <a:spLocks noGrp="1"/>
          </p:cNvSpPr>
          <p:nvPr>
            <p:ph type="body" sz="quarter" idx="14"/>
          </p:nvPr>
        </p:nvSpPr>
        <p:spPr>
          <a:xfrm>
            <a:off x="685801" y="2882900"/>
            <a:ext cx="6228158" cy="342900"/>
          </a:xfrm>
        </p:spPr>
        <p:txBody>
          <a:bodyPr anchor="t">
            <a:normAutofit/>
          </a:bodyPr>
          <a:lstStyle>
            <a:lvl1pPr marL="0" indent="0">
              <a:buFontTx/>
              <a:buNone/>
              <a:defRPr sz="12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12/14/2024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83638266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13160" y="514350"/>
            <a:ext cx="7543800" cy="2057400"/>
          </a:xfrm>
        </p:spPr>
        <p:txBody>
          <a:bodyPr anchor="ctr">
            <a:normAutofit/>
          </a:bodyPr>
          <a:lstStyle>
            <a:lvl1pPr algn="l">
              <a:defRPr sz="2400" b="0" cap="all"/>
            </a:lvl1pPr>
          </a:lstStyle>
          <a:p>
            <a:r>
              <a:rPr lang="en-US"/>
              <a:t>Click to edit Master title style</a:t>
            </a:r>
            <a:endParaRPr lang="en-US" dirty="0"/>
          </a:p>
        </p:txBody>
      </p:sp>
      <p:sp>
        <p:nvSpPr>
          <p:cNvPr id="3" name="Text Placeholder 2"/>
          <p:cNvSpPr>
            <a:spLocks noGrp="1"/>
          </p:cNvSpPr>
          <p:nvPr>
            <p:ph type="body" idx="1"/>
          </p:nvPr>
        </p:nvSpPr>
        <p:spPr>
          <a:xfrm>
            <a:off x="513159" y="3086100"/>
            <a:ext cx="6401991" cy="1409700"/>
          </a:xfrm>
        </p:spPr>
        <p:txBody>
          <a:bodyPr anchor="ctr">
            <a:normAutofit/>
          </a:bodyPr>
          <a:lstStyle>
            <a:lvl1pPr marL="0" indent="0" algn="l">
              <a:buNone/>
              <a:defRPr sz="150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4034712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9" y="514350"/>
            <a:ext cx="6858001" cy="2057400"/>
          </a:xfrm>
        </p:spPr>
        <p:txBody>
          <a:bodyPr anchor="ctr">
            <a:normAutofit/>
          </a:bodyPr>
          <a:lstStyle>
            <a:lvl1pPr algn="l">
              <a:defRPr sz="24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84659" y="2571750"/>
            <a:ext cx="6400800" cy="285750"/>
          </a:xfrm>
        </p:spPr>
        <p:txBody>
          <a:bodyPr anchor="ctr"/>
          <a:lstStyle>
            <a:lvl1pPr marL="0" indent="0">
              <a:buFontTx/>
              <a:buNone/>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13160" y="3225801"/>
            <a:ext cx="6400800" cy="1263649"/>
          </a:xfrm>
        </p:spPr>
        <p:txBody>
          <a:bodyPr anchor="ctr">
            <a:normAutofit/>
          </a:bodyPr>
          <a:lstStyle>
            <a:lvl1pPr marL="0" indent="0" algn="l">
              <a:buNone/>
              <a:defRPr sz="150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14" name="TextBox 13"/>
          <p:cNvSpPr txBox="1"/>
          <p:nvPr/>
        </p:nvSpPr>
        <p:spPr>
          <a:xfrm>
            <a:off x="398859" y="609167"/>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5" name="TextBox 14"/>
          <p:cNvSpPr txBox="1"/>
          <p:nvPr/>
        </p:nvSpPr>
        <p:spPr>
          <a:xfrm>
            <a:off x="7714059" y="2076451"/>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spTree>
    <p:extLst>
      <p:ext uri="{BB962C8B-B14F-4D97-AF65-F5344CB8AC3E}">
        <p14:creationId xmlns:p14="http://schemas.microsoft.com/office/powerpoint/2010/main" val="13697695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13159" y="2571750"/>
            <a:ext cx="6400800" cy="1273050"/>
          </a:xfrm>
        </p:spPr>
        <p:txBody>
          <a:bodyPr anchor="b">
            <a:normAutofit/>
          </a:bodyPr>
          <a:lstStyle>
            <a:lvl1pPr algn="l">
              <a:defRPr sz="2400" b="0" cap="all"/>
            </a:lvl1pPr>
          </a:lstStyle>
          <a:p>
            <a:r>
              <a:rPr lang="en-US"/>
              <a:t>Click to edit Master title style</a:t>
            </a:r>
            <a:endParaRPr lang="en-US" dirty="0"/>
          </a:p>
        </p:txBody>
      </p:sp>
      <p:sp>
        <p:nvSpPr>
          <p:cNvPr id="3" name="Text Placeholder 2"/>
          <p:cNvSpPr>
            <a:spLocks noGrp="1"/>
          </p:cNvSpPr>
          <p:nvPr>
            <p:ph type="body" idx="1"/>
          </p:nvPr>
        </p:nvSpPr>
        <p:spPr>
          <a:xfrm>
            <a:off x="513158" y="3849736"/>
            <a:ext cx="6401993" cy="645300"/>
          </a:xfrm>
        </p:spPr>
        <p:txBody>
          <a:bodyPr anchor="t">
            <a:normAutofit/>
          </a:bodyPr>
          <a:lstStyle>
            <a:lvl1pPr marL="0" indent="0" algn="l">
              <a:buNone/>
              <a:defRPr sz="150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9687410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60" y="514350"/>
            <a:ext cx="6858000" cy="2057400"/>
          </a:xfrm>
        </p:spPr>
        <p:txBody>
          <a:bodyPr anchor="ctr">
            <a:normAutofit/>
          </a:bodyPr>
          <a:lstStyle>
            <a:lvl1pPr algn="l">
              <a:defRPr sz="24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513159" y="2946400"/>
            <a:ext cx="6400801" cy="787400"/>
          </a:xfrm>
        </p:spPr>
        <p:txBody>
          <a:bodyPr vert="horz" lIns="91440" tIns="45720" rIns="91440" bIns="45720" rtlCol="0" anchor="b">
            <a:normAutofit/>
          </a:bodyPr>
          <a:lstStyle>
            <a:lvl1pPr>
              <a:buNone/>
              <a:defRPr lang="en-US" sz="18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13159" y="3733800"/>
            <a:ext cx="6400801" cy="762000"/>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11" name="TextBox 10"/>
          <p:cNvSpPr txBox="1"/>
          <p:nvPr/>
        </p:nvSpPr>
        <p:spPr>
          <a:xfrm>
            <a:off x="398859" y="609167"/>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2" name="TextBox 11"/>
          <p:cNvSpPr txBox="1"/>
          <p:nvPr/>
        </p:nvSpPr>
        <p:spPr>
          <a:xfrm>
            <a:off x="7714059" y="2076451"/>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spTree>
    <p:extLst>
      <p:ext uri="{BB962C8B-B14F-4D97-AF65-F5344CB8AC3E}">
        <p14:creationId xmlns:p14="http://schemas.microsoft.com/office/powerpoint/2010/main" val="340601001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3160" y="514350"/>
            <a:ext cx="7543800" cy="20574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513159" y="2946401"/>
            <a:ext cx="6400800" cy="628650"/>
          </a:xfrm>
        </p:spPr>
        <p:txBody>
          <a:bodyPr vert="horz" lIns="91440" tIns="45720" rIns="91440" bIns="45720" rtlCol="0" anchor="b">
            <a:normAutofit/>
          </a:bodyPr>
          <a:lstStyle>
            <a:lvl1pPr>
              <a:buNone/>
              <a:defRPr lang="en-US" sz="18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13159" y="3575049"/>
            <a:ext cx="6400801" cy="920750"/>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69366608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40821139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3909" y="514350"/>
            <a:ext cx="1543050" cy="3429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4350" y="514350"/>
            <a:ext cx="5867400" cy="398145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718338674"/>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1632543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81248534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3159" y="1504950"/>
            <a:ext cx="6400801" cy="1711200"/>
          </a:xfrm>
        </p:spPr>
        <p:txBody>
          <a:bodyPr anchor="b">
            <a:normAutofit/>
          </a:bodyPr>
          <a:lstStyle>
            <a:lvl1pPr algn="l">
              <a:defRPr sz="2700" b="0" cap="all"/>
            </a:lvl1pPr>
          </a:lstStyle>
          <a:p>
            <a:r>
              <a:rPr lang="en-US"/>
              <a:t>Click to edit Master title style</a:t>
            </a:r>
            <a:endParaRPr lang="en-US" dirty="0"/>
          </a:p>
        </p:txBody>
      </p:sp>
      <p:sp>
        <p:nvSpPr>
          <p:cNvPr id="3" name="Text Placeholder 2"/>
          <p:cNvSpPr>
            <a:spLocks noGrp="1"/>
          </p:cNvSpPr>
          <p:nvPr>
            <p:ph type="body" idx="1"/>
          </p:nvPr>
        </p:nvSpPr>
        <p:spPr>
          <a:xfrm>
            <a:off x="513160" y="3371850"/>
            <a:ext cx="6400800" cy="1123950"/>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15785218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3159" y="514351"/>
            <a:ext cx="3703241" cy="271145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356100" y="514351"/>
            <a:ext cx="3700859" cy="271145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38612444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29061" y="514350"/>
            <a:ext cx="3487340" cy="432197"/>
          </a:xfrm>
        </p:spPr>
        <p:txBody>
          <a:bodyPr anchor="b">
            <a:no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13159" y="952897"/>
            <a:ext cx="3703241" cy="227290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59299" y="514350"/>
            <a:ext cx="3498851" cy="432197"/>
          </a:xfrm>
        </p:spPr>
        <p:txBody>
          <a:bodyPr anchor="b">
            <a:no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354909" y="946546"/>
            <a:ext cx="3696891" cy="227290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60478511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15531742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702143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13759" y="514350"/>
            <a:ext cx="2743200" cy="1028700"/>
          </a:xfrm>
        </p:spPr>
        <p:txBody>
          <a:bodyPr anchor="b">
            <a:normAutofit/>
          </a:bodyPr>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513159" y="514350"/>
            <a:ext cx="4457701" cy="398145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13759" y="1657350"/>
            <a:ext cx="2743200" cy="1568450"/>
          </a:xfrm>
        </p:spPr>
        <p:txBody>
          <a:bodyPr anchor="t">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22494650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42109" y="1085850"/>
            <a:ext cx="4514850" cy="857250"/>
          </a:xfrm>
        </p:spPr>
        <p:txBody>
          <a:bodyPr anchor="b">
            <a:normAutofit/>
          </a:bodyPr>
          <a:lstStyle>
            <a:lvl1pPr algn="l">
              <a:defRPr sz="21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1759" y="685800"/>
            <a:ext cx="2460731" cy="3429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3542109" y="2082800"/>
            <a:ext cx="4516041" cy="1536700"/>
          </a:xfrm>
        </p:spPr>
        <p:txBody>
          <a:bodyPr anchor="t">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28154066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905227" y="2222500"/>
            <a:ext cx="2236394" cy="2406650"/>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13159" y="3365499"/>
            <a:ext cx="6400800" cy="11303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3159" y="514351"/>
            <a:ext cx="6400800" cy="271145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28309" y="4629150"/>
            <a:ext cx="1200150" cy="273844"/>
          </a:xfrm>
          <a:prstGeom prst="rect">
            <a:avLst/>
          </a:prstGeom>
        </p:spPr>
        <p:txBody>
          <a:bodyPr vert="horz" lIns="91440" tIns="45720" rIns="91440" bIns="45720" rtlCol="0" anchor="t"/>
          <a:lstStyle>
            <a:lvl1pPr algn="r">
              <a:defRPr sz="750" b="0" i="0">
                <a:solidFill>
                  <a:schemeClr val="bg2">
                    <a:lumMod val="50000"/>
                  </a:schemeClr>
                </a:solidFill>
                <a:effectLst/>
                <a:latin typeface="+mn-lt"/>
              </a:defRPr>
            </a:lvl1pPr>
          </a:lstStyle>
          <a:p>
            <a:fld id="{48A87A34-81AB-432B-8DAE-1953F412C126}" type="datetimeFigureOut">
              <a:rPr lang="en-US" smtClean="0"/>
              <a:pPr/>
              <a:t>12/14/2024</a:t>
            </a:fld>
            <a:endParaRPr lang="en-US" dirty="0"/>
          </a:p>
        </p:txBody>
      </p:sp>
      <p:sp>
        <p:nvSpPr>
          <p:cNvPr id="5" name="Footer Placeholder 4"/>
          <p:cNvSpPr>
            <a:spLocks noGrp="1"/>
          </p:cNvSpPr>
          <p:nvPr>
            <p:ph type="ftr" sz="quarter" idx="3"/>
          </p:nvPr>
        </p:nvSpPr>
        <p:spPr>
          <a:xfrm>
            <a:off x="513159" y="4629150"/>
            <a:ext cx="5657850" cy="273844"/>
          </a:xfrm>
          <a:prstGeom prst="rect">
            <a:avLst/>
          </a:prstGeom>
        </p:spPr>
        <p:txBody>
          <a:bodyPr vert="horz" lIns="91440" tIns="45720" rIns="91440" bIns="45720" rtlCol="0" anchor="t"/>
          <a:lstStyle>
            <a:lvl1pPr algn="l">
              <a:defRPr sz="75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7772400" y="4183857"/>
            <a:ext cx="856684" cy="502444"/>
          </a:xfrm>
          <a:prstGeom prst="rect">
            <a:avLst/>
          </a:prstGeom>
        </p:spPr>
        <p:txBody>
          <a:bodyPr vert="horz" lIns="91440" tIns="45720" rIns="91440" bIns="45720" rtlCol="0" anchor="b"/>
          <a:lstStyle>
            <a:lvl1pPr algn="r">
              <a:defRPr sz="2400" b="0" i="0">
                <a:solidFill>
                  <a:schemeClr val="bg2">
                    <a:lumMod val="50000"/>
                  </a:schemeClr>
                </a:solidFill>
                <a:effectLst/>
                <a:latin typeface="+mn-lt"/>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579205191"/>
      </p:ext>
    </p:extLst>
  </p:cSld>
  <p:clrMap bg1="dk1" tx1="lt1" bg2="dk2" tx2="lt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 id="2147483728" r:id="rId17"/>
    <p:sldLayoutId id="2147483729" r:id="rId18"/>
  </p:sldLayoutIdLst>
  <p:hf sldNum="0" hdr="0" ftr="0" dt="0"/>
  <p:txStyles>
    <p:titleStyle>
      <a:lvl1pPr algn="l" defTabSz="342900" rtl="0" eaLnBrk="1" latinLnBrk="0" hangingPunct="1">
        <a:spcBef>
          <a:spcPct val="0"/>
        </a:spcBef>
        <a:buNone/>
        <a:defRPr sz="27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500" kern="1200" cap="none">
          <a:solidFill>
            <a:schemeClr val="bg2">
              <a:lumMod val="7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350" kern="1200" cap="none">
          <a:solidFill>
            <a:schemeClr val="bg2">
              <a:lumMod val="7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200" kern="1200" cap="none">
          <a:solidFill>
            <a:schemeClr val="bg2">
              <a:lumMod val="7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8.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8.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hyperlink" Target="http://archive.ics.uci.edu/ml/machine-learning-databases/heart-disease/processed.cleveland.data" TargetMode="External"/><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18.xml"/><Relationship Id="rId4"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hyperlink" Target="https://indianexpress.com/article/explained/cardiovascular-disease-burden-in-india-and-state-highs-lows-5939331/"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hyperlink" Target="https://www.ahajournals.org/doi/full/10.1161/CIRCULATIONAHA.114.008729"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8.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787575" y="517375"/>
            <a:ext cx="7688100" cy="236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Heart Disease Prediction</a:t>
            </a:r>
            <a:endParaRPr/>
          </a:p>
          <a:p>
            <a:pPr marL="0" lvl="0" indent="0" algn="ctr" rtl="0">
              <a:spcBef>
                <a:spcPts val="0"/>
              </a:spcBef>
              <a:spcAft>
                <a:spcPts val="0"/>
              </a:spcAft>
              <a:buNone/>
            </a:pPr>
            <a:r>
              <a:rPr lang="en-GB"/>
              <a:t>&amp; </a:t>
            </a:r>
            <a:endParaRPr/>
          </a:p>
          <a:p>
            <a:pPr marL="0" lvl="0" indent="0" algn="ctr" rtl="0">
              <a:spcBef>
                <a:spcPts val="0"/>
              </a:spcBef>
              <a:spcAft>
                <a:spcPts val="0"/>
              </a:spcAft>
              <a:buNone/>
            </a:pPr>
            <a:r>
              <a:rPr lang="en-GB"/>
              <a:t>Accuracy Comaprison</a:t>
            </a:r>
            <a:endParaRPr/>
          </a:p>
        </p:txBody>
      </p:sp>
      <p:sp>
        <p:nvSpPr>
          <p:cNvPr id="60" name="Google Shape;60;p13"/>
          <p:cNvSpPr txBox="1"/>
          <p:nvPr/>
        </p:nvSpPr>
        <p:spPr>
          <a:xfrm>
            <a:off x="365275" y="3302275"/>
            <a:ext cx="8475600" cy="1230000"/>
          </a:xfrm>
          <a:prstGeom prst="rect">
            <a:avLst/>
          </a:prstGeom>
          <a:noFill/>
          <a:ln>
            <a:noFill/>
          </a:ln>
        </p:spPr>
        <p:txBody>
          <a:bodyPr spcFirstLastPara="1" wrap="square" lIns="91425" tIns="91425" rIns="91425" bIns="91425" anchor="t" anchorCtr="0">
            <a:noAutofit/>
          </a:bodyPr>
          <a:lstStyle/>
          <a:p>
            <a:pPr marL="3657600" lvl="0" indent="457200" algn="just" rtl="0">
              <a:spcBef>
                <a:spcPts val="0"/>
              </a:spcBef>
              <a:spcAft>
                <a:spcPts val="0"/>
              </a:spcAft>
              <a:buNone/>
            </a:pPr>
            <a:r>
              <a:rPr lang="en-GB" sz="1200">
                <a:solidFill>
                  <a:srgbClr val="FFFFFF"/>
                </a:solidFill>
                <a:latin typeface="Average"/>
                <a:ea typeface="Average"/>
                <a:cs typeface="Average"/>
                <a:sym typeface="Average"/>
              </a:rPr>
              <a:t>using</a:t>
            </a:r>
            <a:endParaRPr sz="1200">
              <a:solidFill>
                <a:srgbClr val="FFFFFF"/>
              </a:solidFill>
              <a:latin typeface="Average"/>
              <a:ea typeface="Average"/>
              <a:cs typeface="Average"/>
              <a:sym typeface="Average"/>
            </a:endParaRPr>
          </a:p>
          <a:p>
            <a:pPr marL="0" lvl="0" indent="0" algn="ctr" rtl="0">
              <a:spcBef>
                <a:spcPts val="0"/>
              </a:spcBef>
              <a:spcAft>
                <a:spcPts val="0"/>
              </a:spcAft>
              <a:buNone/>
            </a:pPr>
            <a:r>
              <a:rPr lang="en-GB" sz="2500">
                <a:solidFill>
                  <a:srgbClr val="FFFFFF"/>
                </a:solidFill>
                <a:latin typeface="Average"/>
                <a:ea typeface="Average"/>
                <a:cs typeface="Average"/>
                <a:sym typeface="Average"/>
              </a:rPr>
              <a:t>Neural Network, KNN, Logistic Regression, SVM and Random Forest</a:t>
            </a:r>
            <a:endParaRPr sz="2500">
              <a:solidFill>
                <a:srgbClr val="FFFFFF"/>
              </a:solidFill>
              <a:latin typeface="Average"/>
              <a:ea typeface="Average"/>
              <a:cs typeface="Average"/>
              <a:sym typeface="Averag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4"/>
          <p:cNvPicPr preferRelativeResize="0"/>
          <p:nvPr/>
        </p:nvPicPr>
        <p:blipFill>
          <a:blip r:embed="rId3">
            <a:alphaModFix/>
          </a:blip>
          <a:stretch>
            <a:fillRect/>
          </a:stretch>
        </p:blipFill>
        <p:spPr>
          <a:xfrm>
            <a:off x="671300" y="1120238"/>
            <a:ext cx="8077200" cy="3667125"/>
          </a:xfrm>
          <a:prstGeom prst="rect">
            <a:avLst/>
          </a:prstGeom>
          <a:noFill/>
          <a:ln>
            <a:noFill/>
          </a:ln>
        </p:spPr>
      </p:pic>
      <p:sp>
        <p:nvSpPr>
          <p:cNvPr id="135" name="Google Shape;135;p24"/>
          <p:cNvSpPr txBox="1"/>
          <p:nvPr/>
        </p:nvSpPr>
        <p:spPr>
          <a:xfrm>
            <a:off x="686600" y="566150"/>
            <a:ext cx="8046600" cy="5541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GB" sz="1950" b="1">
                <a:solidFill>
                  <a:srgbClr val="F3F3F3"/>
                </a:solidFill>
                <a:latin typeface="Oswald"/>
                <a:ea typeface="Oswald"/>
                <a:cs typeface="Oswald"/>
                <a:sym typeface="Oswald"/>
              </a:rPr>
              <a:t>catplot between sex and distribution of target class frequency based on sex:</a:t>
            </a:r>
            <a:endParaRPr sz="1950" b="1">
              <a:solidFill>
                <a:srgbClr val="F3F3F3"/>
              </a:solidFill>
              <a:latin typeface="Oswald"/>
              <a:ea typeface="Oswald"/>
              <a:cs typeface="Oswald"/>
              <a:sym typeface="Oswald"/>
            </a:endParaRPr>
          </a:p>
          <a:p>
            <a:pPr marL="0" lvl="0" indent="0" algn="l" rtl="0">
              <a:spcBef>
                <a:spcPts val="0"/>
              </a:spcBef>
              <a:spcAft>
                <a:spcPts val="0"/>
              </a:spcAft>
              <a:buNone/>
            </a:pPr>
            <a:endParaRPr>
              <a:solidFill>
                <a:srgbClr val="F3F3F3"/>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Google Shape;140;p25"/>
          <p:cNvPicPr preferRelativeResize="0"/>
          <p:nvPr/>
        </p:nvPicPr>
        <p:blipFill rotWithShape="1">
          <a:blip r:embed="rId3">
            <a:alphaModFix/>
          </a:blip>
          <a:srcRect t="4988"/>
          <a:stretch/>
        </p:blipFill>
        <p:spPr>
          <a:xfrm>
            <a:off x="446575" y="1154150"/>
            <a:ext cx="8250850" cy="3902800"/>
          </a:xfrm>
          <a:prstGeom prst="rect">
            <a:avLst/>
          </a:prstGeom>
          <a:noFill/>
          <a:ln>
            <a:noFill/>
          </a:ln>
        </p:spPr>
      </p:pic>
      <p:sp>
        <p:nvSpPr>
          <p:cNvPr id="141" name="Google Shape;141;p25"/>
          <p:cNvSpPr txBox="1"/>
          <p:nvPr/>
        </p:nvSpPr>
        <p:spPr>
          <a:xfrm>
            <a:off x="491300" y="276575"/>
            <a:ext cx="8081700" cy="69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100" b="1">
                <a:solidFill>
                  <a:srgbClr val="FFFFFF"/>
                </a:solidFill>
                <a:latin typeface="Oswald"/>
                <a:ea typeface="Oswald"/>
                <a:cs typeface="Oswald"/>
                <a:sym typeface="Oswald"/>
              </a:rPr>
              <a:t>Scatter plot between Age and Maximum Heart rate with respect to sex:</a:t>
            </a:r>
            <a:endParaRPr sz="2100" b="1">
              <a:solidFill>
                <a:srgbClr val="FFFFFF"/>
              </a:solidFill>
              <a:latin typeface="Oswald"/>
              <a:ea typeface="Oswald"/>
              <a:cs typeface="Oswald"/>
              <a:sym typeface="Oswa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146" name="Google Shape;146;p26"/>
          <p:cNvPicPr preferRelativeResize="0"/>
          <p:nvPr/>
        </p:nvPicPr>
        <p:blipFill rotWithShape="1">
          <a:blip r:embed="rId3">
            <a:alphaModFix/>
          </a:blip>
          <a:srcRect t="5544"/>
          <a:stretch/>
        </p:blipFill>
        <p:spPr>
          <a:xfrm>
            <a:off x="706150" y="1312975"/>
            <a:ext cx="7244026" cy="3698575"/>
          </a:xfrm>
          <a:prstGeom prst="rect">
            <a:avLst/>
          </a:prstGeom>
          <a:noFill/>
          <a:ln>
            <a:noFill/>
          </a:ln>
        </p:spPr>
      </p:pic>
      <p:sp>
        <p:nvSpPr>
          <p:cNvPr id="147" name="Google Shape;147;p26"/>
          <p:cNvSpPr txBox="1"/>
          <p:nvPr/>
        </p:nvSpPr>
        <p:spPr>
          <a:xfrm>
            <a:off x="633000" y="578200"/>
            <a:ext cx="7878000" cy="4818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GB" sz="2300" b="1">
                <a:solidFill>
                  <a:srgbClr val="FFFFFF"/>
                </a:solidFill>
                <a:latin typeface="Oswald"/>
                <a:ea typeface="Oswald"/>
                <a:cs typeface="Oswald"/>
                <a:sym typeface="Oswald"/>
              </a:rPr>
              <a:t>Distribution of Fasting sugar Frequency based on Gender:</a:t>
            </a:r>
            <a:endParaRPr sz="2300" b="1">
              <a:solidFill>
                <a:srgbClr val="FFFFFF"/>
              </a:solidFill>
              <a:latin typeface="Oswald"/>
              <a:ea typeface="Oswald"/>
              <a:cs typeface="Oswald"/>
              <a:sym typeface="Oswald"/>
            </a:endParaRPr>
          </a:p>
          <a:p>
            <a:pPr marL="0" lvl="0" indent="0" algn="l" rtl="0">
              <a:spcBef>
                <a:spcPts val="0"/>
              </a:spcBef>
              <a:spcAft>
                <a:spcPts val="0"/>
              </a:spcAft>
              <a:buNone/>
            </a:pPr>
            <a:endParaRPr>
              <a:solidFill>
                <a:srgbClr val="FFFFFF"/>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7"/>
          <p:cNvSpPr txBox="1">
            <a:spLocks noGrp="1"/>
          </p:cNvSpPr>
          <p:nvPr>
            <p:ph type="title"/>
          </p:nvPr>
        </p:nvSpPr>
        <p:spPr>
          <a:xfrm>
            <a:off x="311700" y="2437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300" b="1"/>
              <a:t>Correlation Matrix:</a:t>
            </a:r>
            <a:endParaRPr sz="2300" b="1"/>
          </a:p>
        </p:txBody>
      </p:sp>
      <p:pic>
        <p:nvPicPr>
          <p:cNvPr id="153" name="Google Shape;153;p27"/>
          <p:cNvPicPr preferRelativeResize="0"/>
          <p:nvPr/>
        </p:nvPicPr>
        <p:blipFill>
          <a:blip r:embed="rId3">
            <a:alphaModFix/>
          </a:blip>
          <a:stretch>
            <a:fillRect/>
          </a:stretch>
        </p:blipFill>
        <p:spPr>
          <a:xfrm>
            <a:off x="1369077" y="896525"/>
            <a:ext cx="5399476" cy="40513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300" b="1"/>
              <a:t>Following methods were adopted:</a:t>
            </a:r>
            <a:endParaRPr sz="2300" b="1"/>
          </a:p>
          <a:p>
            <a:pPr marL="0" lvl="0" indent="0" algn="l" rtl="0">
              <a:spcBef>
                <a:spcPts val="0"/>
              </a:spcBef>
              <a:spcAft>
                <a:spcPts val="0"/>
              </a:spcAft>
              <a:buNone/>
            </a:pPr>
            <a:endParaRPr/>
          </a:p>
        </p:txBody>
      </p:sp>
      <p:sp>
        <p:nvSpPr>
          <p:cNvPr id="159" name="Google Shape;159;p28"/>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chemeClr val="dk1"/>
              </a:buClr>
              <a:buSzPts val="1200"/>
              <a:buChar char="❖"/>
            </a:pPr>
            <a:r>
              <a:rPr lang="en-GB" sz="1200">
                <a:solidFill>
                  <a:schemeClr val="dk1"/>
                </a:solidFill>
              </a:rPr>
              <a:t>Data cleaning.</a:t>
            </a:r>
            <a:endParaRPr sz="1200">
              <a:solidFill>
                <a:schemeClr val="dk1"/>
              </a:solidFill>
            </a:endParaRPr>
          </a:p>
          <a:p>
            <a:pPr marL="457200" lvl="0" indent="-304800" algn="l" rtl="0">
              <a:spcBef>
                <a:spcPts val="0"/>
              </a:spcBef>
              <a:spcAft>
                <a:spcPts val="0"/>
              </a:spcAft>
              <a:buClr>
                <a:schemeClr val="dk1"/>
              </a:buClr>
              <a:buSzPts val="1200"/>
              <a:buChar char="❖"/>
            </a:pPr>
            <a:r>
              <a:rPr lang="en-GB" sz="1200">
                <a:solidFill>
                  <a:schemeClr val="dk1"/>
                </a:solidFill>
              </a:rPr>
              <a:t>Implemented the following:</a:t>
            </a:r>
            <a:endParaRPr sz="1200">
              <a:solidFill>
                <a:schemeClr val="dk1"/>
              </a:solidFill>
            </a:endParaRPr>
          </a:p>
          <a:p>
            <a:pPr marL="914400" lvl="1" indent="-304800" algn="l" rtl="0">
              <a:spcBef>
                <a:spcPts val="0"/>
              </a:spcBef>
              <a:spcAft>
                <a:spcPts val="0"/>
              </a:spcAft>
              <a:buClr>
                <a:schemeClr val="dk1"/>
              </a:buClr>
              <a:buSzPts val="1200"/>
              <a:buChar char="➢"/>
            </a:pPr>
            <a:r>
              <a:rPr lang="en-GB" sz="1200">
                <a:solidFill>
                  <a:schemeClr val="dk1"/>
                </a:solidFill>
              </a:rPr>
              <a:t>Neural Network as 5 classes</a:t>
            </a:r>
            <a:endParaRPr sz="1200">
              <a:solidFill>
                <a:schemeClr val="dk1"/>
              </a:solidFill>
            </a:endParaRPr>
          </a:p>
          <a:p>
            <a:pPr marL="914400" lvl="1" indent="-304800" algn="l" rtl="0">
              <a:spcBef>
                <a:spcPts val="0"/>
              </a:spcBef>
              <a:spcAft>
                <a:spcPts val="0"/>
              </a:spcAft>
              <a:buClr>
                <a:schemeClr val="dk1"/>
              </a:buClr>
              <a:buSzPts val="1200"/>
              <a:buChar char="➢"/>
            </a:pPr>
            <a:r>
              <a:rPr lang="en-GB" sz="1200">
                <a:solidFill>
                  <a:schemeClr val="dk1"/>
                </a:solidFill>
              </a:rPr>
              <a:t>Neural Networks as 2 classes</a:t>
            </a:r>
            <a:endParaRPr sz="1200">
              <a:solidFill>
                <a:schemeClr val="dk1"/>
              </a:solidFill>
            </a:endParaRPr>
          </a:p>
          <a:p>
            <a:pPr marL="914400" lvl="1" indent="-304800" algn="l" rtl="0">
              <a:spcBef>
                <a:spcPts val="0"/>
              </a:spcBef>
              <a:spcAft>
                <a:spcPts val="0"/>
              </a:spcAft>
              <a:buClr>
                <a:schemeClr val="dk1"/>
              </a:buClr>
              <a:buSzPts val="1200"/>
              <a:buChar char="➢"/>
            </a:pPr>
            <a:r>
              <a:rPr lang="en-GB" sz="1200">
                <a:solidFill>
                  <a:schemeClr val="dk1"/>
                </a:solidFill>
              </a:rPr>
              <a:t>KNN as 2 classes</a:t>
            </a:r>
            <a:endParaRPr sz="1200">
              <a:solidFill>
                <a:schemeClr val="dk1"/>
              </a:solidFill>
            </a:endParaRPr>
          </a:p>
          <a:p>
            <a:pPr marL="914400" lvl="1" indent="-304800" algn="l" rtl="0">
              <a:spcBef>
                <a:spcPts val="0"/>
              </a:spcBef>
              <a:spcAft>
                <a:spcPts val="0"/>
              </a:spcAft>
              <a:buClr>
                <a:schemeClr val="dk1"/>
              </a:buClr>
              <a:buSzPts val="1200"/>
              <a:buChar char="➢"/>
            </a:pPr>
            <a:r>
              <a:rPr lang="en-GB" sz="1200">
                <a:solidFill>
                  <a:schemeClr val="dk1"/>
                </a:solidFill>
              </a:rPr>
              <a:t>Logistic Regression as 2 classes</a:t>
            </a:r>
            <a:endParaRPr sz="1200">
              <a:solidFill>
                <a:schemeClr val="dk1"/>
              </a:solidFill>
            </a:endParaRPr>
          </a:p>
          <a:p>
            <a:pPr marL="914400" lvl="1" indent="-304800" algn="l" rtl="0">
              <a:spcBef>
                <a:spcPts val="0"/>
              </a:spcBef>
              <a:spcAft>
                <a:spcPts val="0"/>
              </a:spcAft>
              <a:buClr>
                <a:schemeClr val="dk1"/>
              </a:buClr>
              <a:buSzPts val="1200"/>
              <a:buChar char="➢"/>
            </a:pPr>
            <a:r>
              <a:rPr lang="en-GB" sz="1200">
                <a:solidFill>
                  <a:schemeClr val="dk1"/>
                </a:solidFill>
              </a:rPr>
              <a:t>SVM as 2 classes</a:t>
            </a:r>
            <a:endParaRPr sz="1200">
              <a:solidFill>
                <a:schemeClr val="dk1"/>
              </a:solidFill>
            </a:endParaRPr>
          </a:p>
          <a:p>
            <a:pPr marL="914400" lvl="1" indent="-304800" algn="l" rtl="0">
              <a:spcBef>
                <a:spcPts val="0"/>
              </a:spcBef>
              <a:spcAft>
                <a:spcPts val="0"/>
              </a:spcAft>
              <a:buClr>
                <a:schemeClr val="dk1"/>
              </a:buClr>
              <a:buSzPts val="1200"/>
              <a:buChar char="➢"/>
            </a:pPr>
            <a:r>
              <a:rPr lang="en-GB" sz="1200">
                <a:solidFill>
                  <a:schemeClr val="dk1"/>
                </a:solidFill>
              </a:rPr>
              <a:t>Random Forest as 2 classes</a:t>
            </a:r>
            <a:endParaRPr sz="1200">
              <a:solidFill>
                <a:schemeClr val="dk1"/>
              </a:solidFill>
            </a:endParaRPr>
          </a:p>
          <a:p>
            <a:pPr marL="914400" lvl="0" indent="0" algn="l" rtl="0">
              <a:spcBef>
                <a:spcPts val="1600"/>
              </a:spcBef>
              <a:spcAft>
                <a:spcPts val="0"/>
              </a:spcAft>
              <a:buNone/>
            </a:pPr>
            <a:endParaRPr sz="1200">
              <a:solidFill>
                <a:schemeClr val="dk1"/>
              </a:solidFill>
            </a:endParaRPr>
          </a:p>
          <a:p>
            <a:pPr marL="0" lvl="0" indent="0" algn="l" rtl="0">
              <a:spcBef>
                <a:spcPts val="1600"/>
              </a:spcBef>
              <a:spcAft>
                <a:spcPts val="1600"/>
              </a:spcAft>
              <a:buNone/>
            </a:pPr>
            <a:r>
              <a:rPr lang="en-GB" sz="1200">
                <a:solidFill>
                  <a:schemeClr val="dk1"/>
                </a:solidFill>
              </a:rPr>
              <a:t>Note: Data is required to be fetched online. We used random splitting so accuracy might change in different runs, analysis at last shows the average accuracy of 6 runs.</a:t>
            </a:r>
            <a:endParaRPr sz="12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9"/>
          <p:cNvSpPr txBox="1">
            <a:spLocks noGrp="1"/>
          </p:cNvSpPr>
          <p:nvPr>
            <p:ph type="title"/>
          </p:nvPr>
        </p:nvSpPr>
        <p:spPr>
          <a:xfrm>
            <a:off x="311700" y="4171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300" b="1"/>
              <a:t>Neural Networks Result as multiclass(categorical):</a:t>
            </a:r>
            <a:endParaRPr sz="2300" b="1"/>
          </a:p>
        </p:txBody>
      </p:sp>
      <p:sp>
        <p:nvSpPr>
          <p:cNvPr id="165" name="Google Shape;165;p29"/>
          <p:cNvSpPr txBox="1">
            <a:spLocks noGrp="1"/>
          </p:cNvSpPr>
          <p:nvPr>
            <p:ph type="body" idx="1"/>
          </p:nvPr>
        </p:nvSpPr>
        <p:spPr>
          <a:xfrm>
            <a:off x="311700" y="4107350"/>
            <a:ext cx="8520600" cy="461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solidFill>
                  <a:schemeClr val="dk1"/>
                </a:solidFill>
              </a:rPr>
              <a:t>Accuracy: 55%</a:t>
            </a:r>
            <a:endParaRPr>
              <a:solidFill>
                <a:schemeClr val="dk1"/>
              </a:solidFill>
            </a:endParaRPr>
          </a:p>
        </p:txBody>
      </p:sp>
      <p:pic>
        <p:nvPicPr>
          <p:cNvPr id="166" name="Google Shape;166;p29"/>
          <p:cNvPicPr preferRelativeResize="0"/>
          <p:nvPr/>
        </p:nvPicPr>
        <p:blipFill>
          <a:blip r:embed="rId3">
            <a:alphaModFix/>
          </a:blip>
          <a:stretch>
            <a:fillRect/>
          </a:stretch>
        </p:blipFill>
        <p:spPr>
          <a:xfrm>
            <a:off x="2223875" y="1411625"/>
            <a:ext cx="5143500" cy="2495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300" b="1"/>
              <a:t>Neural Network as binary:</a:t>
            </a:r>
            <a:endParaRPr sz="2300" b="1"/>
          </a:p>
        </p:txBody>
      </p:sp>
      <p:sp>
        <p:nvSpPr>
          <p:cNvPr id="172" name="Google Shape;172;p30"/>
          <p:cNvSpPr txBox="1">
            <a:spLocks noGrp="1"/>
          </p:cNvSpPr>
          <p:nvPr>
            <p:ph type="body" idx="1"/>
          </p:nvPr>
        </p:nvSpPr>
        <p:spPr>
          <a:xfrm>
            <a:off x="311700" y="4099900"/>
            <a:ext cx="8520600" cy="468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solidFill>
                  <a:schemeClr val="dk1"/>
                </a:solidFill>
              </a:rPr>
              <a:t>Accuracy : 88.3%</a:t>
            </a:r>
            <a:endParaRPr>
              <a:solidFill>
                <a:schemeClr val="dk1"/>
              </a:solidFill>
            </a:endParaRPr>
          </a:p>
        </p:txBody>
      </p:sp>
      <p:pic>
        <p:nvPicPr>
          <p:cNvPr id="173" name="Google Shape;173;p30"/>
          <p:cNvPicPr preferRelativeResize="0"/>
          <p:nvPr/>
        </p:nvPicPr>
        <p:blipFill>
          <a:blip r:embed="rId3">
            <a:alphaModFix/>
          </a:blip>
          <a:stretch>
            <a:fillRect/>
          </a:stretch>
        </p:blipFill>
        <p:spPr>
          <a:xfrm>
            <a:off x="1710550" y="1287475"/>
            <a:ext cx="4857750" cy="2190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Observation between Neural Network Multiclass and Binary:</a:t>
            </a:r>
            <a:endParaRPr/>
          </a:p>
        </p:txBody>
      </p:sp>
      <p:sp>
        <p:nvSpPr>
          <p:cNvPr id="179" name="Google Shape;179;p31"/>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GB"/>
              <a:t>Incase of Neural Network Multiclass we got around 55% accuracy.  We converted Neural Network Multiclass to Neural Network Binary class.</a:t>
            </a:r>
            <a:endParaRPr/>
          </a:p>
          <a:p>
            <a:pPr marL="457200" lvl="0" indent="-342900" algn="l" rtl="0">
              <a:spcBef>
                <a:spcPts val="0"/>
              </a:spcBef>
              <a:spcAft>
                <a:spcPts val="0"/>
              </a:spcAft>
              <a:buSzPts val="1800"/>
              <a:buAutoNum type="arabicPeriod"/>
            </a:pPr>
            <a:r>
              <a:rPr lang="en-GB"/>
              <a:t>We get significant accuracy increase as we can see.</a:t>
            </a:r>
            <a:endParaRPr/>
          </a:p>
          <a:p>
            <a:pPr marL="457200" lvl="0" indent="-342900" algn="l" rtl="0">
              <a:spcBef>
                <a:spcPts val="0"/>
              </a:spcBef>
              <a:spcAft>
                <a:spcPts val="0"/>
              </a:spcAft>
              <a:buSzPts val="1800"/>
              <a:buAutoNum type="arabicPeriod"/>
            </a:pPr>
            <a:r>
              <a:rPr lang="en-GB"/>
              <a:t>For this conversion, we just made two class, Heart Disease and No Heart Disease.</a:t>
            </a:r>
            <a:endParaRPr/>
          </a:p>
          <a:p>
            <a:pPr marL="457200" lvl="0" indent="-342900" algn="l" rtl="0">
              <a:spcBef>
                <a:spcPts val="0"/>
              </a:spcBef>
              <a:spcAft>
                <a:spcPts val="0"/>
              </a:spcAft>
              <a:buSzPts val="1800"/>
              <a:buAutoNum type="arabicPeriod"/>
            </a:pPr>
            <a:r>
              <a:rPr lang="en-GB"/>
              <a:t> Person having Mild(1) to Severe heart disease(4) means person’s having heart disease hence we gave them “1” label that is having Heart Disease(1) and Person with class label as “0” remained same, that is person doesn’t has Heart Disease.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300" b="1"/>
              <a:t>KNN:</a:t>
            </a:r>
            <a:endParaRPr sz="2300" b="1"/>
          </a:p>
        </p:txBody>
      </p:sp>
      <p:sp>
        <p:nvSpPr>
          <p:cNvPr id="185" name="Google Shape;185;p32"/>
          <p:cNvSpPr txBox="1">
            <a:spLocks noGrp="1"/>
          </p:cNvSpPr>
          <p:nvPr>
            <p:ph type="body" idx="1"/>
          </p:nvPr>
        </p:nvSpPr>
        <p:spPr>
          <a:xfrm>
            <a:off x="311700" y="4195475"/>
            <a:ext cx="8520600" cy="445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solidFill>
                  <a:schemeClr val="dk1"/>
                </a:solidFill>
              </a:rPr>
              <a:t>Accuracy = 82.7%</a:t>
            </a:r>
            <a:endParaRPr>
              <a:solidFill>
                <a:schemeClr val="dk1"/>
              </a:solidFill>
            </a:endParaRPr>
          </a:p>
        </p:txBody>
      </p:sp>
      <p:pic>
        <p:nvPicPr>
          <p:cNvPr id="186" name="Google Shape;186;p32"/>
          <p:cNvPicPr preferRelativeResize="0"/>
          <p:nvPr/>
        </p:nvPicPr>
        <p:blipFill>
          <a:blip r:embed="rId3">
            <a:alphaModFix/>
          </a:blip>
          <a:stretch>
            <a:fillRect/>
          </a:stretch>
        </p:blipFill>
        <p:spPr>
          <a:xfrm>
            <a:off x="433299" y="1197200"/>
            <a:ext cx="4717650" cy="2600325"/>
          </a:xfrm>
          <a:prstGeom prst="rect">
            <a:avLst/>
          </a:prstGeom>
          <a:noFill/>
          <a:ln>
            <a:noFill/>
          </a:ln>
        </p:spPr>
      </p:pic>
      <p:pic>
        <p:nvPicPr>
          <p:cNvPr id="187" name="Google Shape;187;p32"/>
          <p:cNvPicPr preferRelativeResize="0"/>
          <p:nvPr/>
        </p:nvPicPr>
        <p:blipFill>
          <a:blip r:embed="rId4">
            <a:alphaModFix/>
          </a:blip>
          <a:stretch>
            <a:fillRect/>
          </a:stretch>
        </p:blipFill>
        <p:spPr>
          <a:xfrm>
            <a:off x="5381449" y="1288538"/>
            <a:ext cx="3688251" cy="241765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300" b="1"/>
              <a:t>Logistic Regression:</a:t>
            </a:r>
            <a:endParaRPr sz="2300" b="1"/>
          </a:p>
        </p:txBody>
      </p:sp>
      <p:sp>
        <p:nvSpPr>
          <p:cNvPr id="193" name="Google Shape;193;p33"/>
          <p:cNvSpPr txBox="1">
            <a:spLocks noGrp="1"/>
          </p:cNvSpPr>
          <p:nvPr>
            <p:ph type="body" idx="1"/>
          </p:nvPr>
        </p:nvSpPr>
        <p:spPr>
          <a:xfrm>
            <a:off x="311700" y="3876250"/>
            <a:ext cx="8520600" cy="69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solidFill>
                  <a:schemeClr val="dk1"/>
                </a:solidFill>
              </a:rPr>
              <a:t>Accuracy : 80.95%</a:t>
            </a:r>
            <a:endParaRPr>
              <a:solidFill>
                <a:schemeClr val="dk1"/>
              </a:solidFill>
            </a:endParaRPr>
          </a:p>
        </p:txBody>
      </p:sp>
      <p:pic>
        <p:nvPicPr>
          <p:cNvPr id="194" name="Google Shape;194;p33"/>
          <p:cNvPicPr preferRelativeResize="0"/>
          <p:nvPr/>
        </p:nvPicPr>
        <p:blipFill>
          <a:blip r:embed="rId3">
            <a:alphaModFix/>
          </a:blip>
          <a:stretch>
            <a:fillRect/>
          </a:stretch>
        </p:blipFill>
        <p:spPr>
          <a:xfrm>
            <a:off x="451325" y="1461150"/>
            <a:ext cx="4297400" cy="1971675"/>
          </a:xfrm>
          <a:prstGeom prst="rect">
            <a:avLst/>
          </a:prstGeom>
          <a:noFill/>
          <a:ln>
            <a:noFill/>
          </a:ln>
        </p:spPr>
      </p:pic>
      <p:pic>
        <p:nvPicPr>
          <p:cNvPr id="195" name="Google Shape;195;p33"/>
          <p:cNvPicPr preferRelativeResize="0"/>
          <p:nvPr/>
        </p:nvPicPr>
        <p:blipFill>
          <a:blip r:embed="rId4">
            <a:alphaModFix/>
          </a:blip>
          <a:stretch>
            <a:fillRect/>
          </a:stretch>
        </p:blipFill>
        <p:spPr>
          <a:xfrm>
            <a:off x="4901125" y="1170125"/>
            <a:ext cx="3586601" cy="2553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727650" y="5359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Problem Statement:</a:t>
            </a:r>
            <a:endParaRPr/>
          </a:p>
        </p:txBody>
      </p:sp>
      <p:sp>
        <p:nvSpPr>
          <p:cNvPr id="72" name="Google Shape;72;p15"/>
          <p:cNvSpPr txBox="1">
            <a:spLocks noGrp="1"/>
          </p:cNvSpPr>
          <p:nvPr>
            <p:ph type="body" idx="1"/>
          </p:nvPr>
        </p:nvSpPr>
        <p:spPr>
          <a:xfrm>
            <a:off x="729450" y="1371600"/>
            <a:ext cx="7688700" cy="296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dk1"/>
                </a:solidFill>
              </a:rPr>
              <a:t>Heart is the vital organ of human body, any problem in it reflects on other organs. So our aim is to develop a tool analyse a person has heart disease or not on basis of the given factors which are age,sex, cholesterol and more.</a:t>
            </a:r>
            <a:endParaRPr sz="1200">
              <a:solidFill>
                <a:schemeClr val="dk1"/>
              </a:solidFill>
            </a:endParaRPr>
          </a:p>
          <a:p>
            <a:pPr marL="0" lvl="0" indent="0" algn="l" rtl="0">
              <a:spcBef>
                <a:spcPts val="1600"/>
              </a:spcBef>
              <a:spcAft>
                <a:spcPts val="0"/>
              </a:spcAft>
              <a:buNone/>
            </a:pPr>
            <a:r>
              <a:rPr lang="en-GB" sz="1200">
                <a:solidFill>
                  <a:schemeClr val="dk1"/>
                </a:solidFill>
              </a:rPr>
              <a:t>The dataset is taken from </a:t>
            </a:r>
            <a:r>
              <a:rPr lang="en-GB" sz="1200" u="sng">
                <a:solidFill>
                  <a:schemeClr val="dk1"/>
                </a:solidFill>
                <a:hlinkClick r:id="rId3"/>
              </a:rPr>
              <a:t>UCI</a:t>
            </a:r>
            <a:r>
              <a:rPr lang="en-GB" sz="1200">
                <a:solidFill>
                  <a:schemeClr val="dk1"/>
                </a:solidFill>
              </a:rPr>
              <a:t>.  It has 303 instances and 14 attributes with some null values.</a:t>
            </a:r>
            <a:endParaRPr sz="1200">
              <a:solidFill>
                <a:schemeClr val="dk1"/>
              </a:solidFill>
            </a:endParaRPr>
          </a:p>
          <a:p>
            <a:pPr marL="0" lvl="0" indent="0" algn="l" rtl="0">
              <a:spcBef>
                <a:spcPts val="1600"/>
              </a:spcBef>
              <a:spcAft>
                <a:spcPts val="0"/>
              </a:spcAft>
              <a:buNone/>
            </a:pPr>
            <a:r>
              <a:rPr lang="en-GB" sz="1200">
                <a:solidFill>
                  <a:schemeClr val="dk1"/>
                </a:solidFill>
              </a:rPr>
              <a:t>The dataset contains age,sex,chest pain, resting resting blood pressure, cholesterol, fasting blood sugar, resting ECG, maximum heart rate, exercise induced angina, oldpeak, slope, number of vessels colored and thalassemia. The final target or class has values 0,1,2,3 and 4. 0 signifies absence of disease and other show disease presence. For classification we have classified using Neural Networks considering total 5 classes and later on we converted the data to binary classification and implemented SVM, KNN, Logistic Regression. </a:t>
            </a:r>
            <a:endParaRPr sz="1200">
              <a:solidFill>
                <a:schemeClr val="dk1"/>
              </a:solidFill>
            </a:endParaRPr>
          </a:p>
          <a:p>
            <a:pPr marL="0" lvl="0" indent="0" algn="l" rtl="0">
              <a:spcBef>
                <a:spcPts val="1600"/>
              </a:spcBef>
              <a:spcAft>
                <a:spcPts val="0"/>
              </a:spcAft>
              <a:buNone/>
            </a:pPr>
            <a:endParaRPr sz="1200">
              <a:solidFill>
                <a:schemeClr val="dk1"/>
              </a:solidFill>
            </a:endParaRPr>
          </a:p>
          <a:p>
            <a:pPr marL="0" lvl="0" indent="0" algn="l" rtl="0">
              <a:spcBef>
                <a:spcPts val="1600"/>
              </a:spcBef>
              <a:spcAft>
                <a:spcPts val="1600"/>
              </a:spcAft>
              <a:buNone/>
            </a:pPr>
            <a:endParaRPr sz="12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300" b="1"/>
              <a:t>SVM Results:</a:t>
            </a:r>
            <a:endParaRPr sz="2300" b="1"/>
          </a:p>
        </p:txBody>
      </p:sp>
      <p:sp>
        <p:nvSpPr>
          <p:cNvPr id="201" name="Google Shape;201;p34"/>
          <p:cNvSpPr txBox="1">
            <a:spLocks noGrp="1"/>
          </p:cNvSpPr>
          <p:nvPr>
            <p:ph type="body" idx="1"/>
          </p:nvPr>
        </p:nvSpPr>
        <p:spPr>
          <a:xfrm>
            <a:off x="311700" y="39961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solidFill>
                  <a:schemeClr val="dk1"/>
                </a:solidFill>
              </a:rPr>
              <a:t>Accuracy SVM=94%</a:t>
            </a:r>
            <a:endParaRPr>
              <a:solidFill>
                <a:schemeClr val="dk1"/>
              </a:solidFill>
            </a:endParaRPr>
          </a:p>
        </p:txBody>
      </p:sp>
      <p:pic>
        <p:nvPicPr>
          <p:cNvPr id="202" name="Google Shape;202;p34"/>
          <p:cNvPicPr preferRelativeResize="0"/>
          <p:nvPr/>
        </p:nvPicPr>
        <p:blipFill rotWithShape="1">
          <a:blip r:embed="rId3">
            <a:alphaModFix/>
          </a:blip>
          <a:srcRect t="39598" r="25958"/>
          <a:stretch/>
        </p:blipFill>
        <p:spPr>
          <a:xfrm>
            <a:off x="5089200" y="1152475"/>
            <a:ext cx="3885850" cy="2899625"/>
          </a:xfrm>
          <a:prstGeom prst="rect">
            <a:avLst/>
          </a:prstGeom>
          <a:noFill/>
          <a:ln>
            <a:noFill/>
          </a:ln>
        </p:spPr>
      </p:pic>
      <p:pic>
        <p:nvPicPr>
          <p:cNvPr id="203" name="Google Shape;203;p34"/>
          <p:cNvPicPr preferRelativeResize="0"/>
          <p:nvPr/>
        </p:nvPicPr>
        <p:blipFill rotWithShape="1">
          <a:blip r:embed="rId3">
            <a:alphaModFix/>
          </a:blip>
          <a:srcRect b="66535"/>
          <a:stretch/>
        </p:blipFill>
        <p:spPr>
          <a:xfrm>
            <a:off x="432150" y="1725100"/>
            <a:ext cx="4258450" cy="13035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300" b="1"/>
              <a:t>Random Forest:</a:t>
            </a:r>
            <a:endParaRPr sz="2300" b="1"/>
          </a:p>
          <a:p>
            <a:pPr marL="0" lvl="0" indent="0" algn="l" rtl="0">
              <a:spcBef>
                <a:spcPts val="0"/>
              </a:spcBef>
              <a:spcAft>
                <a:spcPts val="0"/>
              </a:spcAft>
              <a:buNone/>
            </a:pPr>
            <a:endParaRPr sz="2300" b="1"/>
          </a:p>
        </p:txBody>
      </p:sp>
      <p:sp>
        <p:nvSpPr>
          <p:cNvPr id="209" name="Google Shape;209;p35"/>
          <p:cNvSpPr txBox="1">
            <a:spLocks noGrp="1"/>
          </p:cNvSpPr>
          <p:nvPr>
            <p:ph type="body" idx="1"/>
          </p:nvPr>
        </p:nvSpPr>
        <p:spPr>
          <a:xfrm>
            <a:off x="386250" y="4219150"/>
            <a:ext cx="8520600" cy="797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solidFill>
                  <a:schemeClr val="dk1"/>
                </a:solidFill>
              </a:rPr>
              <a:t>Accuracy : 85% </a:t>
            </a:r>
            <a:endParaRPr>
              <a:solidFill>
                <a:schemeClr val="dk1"/>
              </a:solidFill>
            </a:endParaRPr>
          </a:p>
        </p:txBody>
      </p:sp>
      <p:pic>
        <p:nvPicPr>
          <p:cNvPr id="210" name="Google Shape;210;p35"/>
          <p:cNvPicPr preferRelativeResize="0"/>
          <p:nvPr/>
        </p:nvPicPr>
        <p:blipFill rotWithShape="1">
          <a:blip r:embed="rId3">
            <a:alphaModFix/>
          </a:blip>
          <a:srcRect b="67243"/>
          <a:stretch/>
        </p:blipFill>
        <p:spPr>
          <a:xfrm>
            <a:off x="483150" y="1526100"/>
            <a:ext cx="5191125" cy="1560025"/>
          </a:xfrm>
          <a:prstGeom prst="rect">
            <a:avLst/>
          </a:prstGeom>
          <a:noFill/>
          <a:ln>
            <a:noFill/>
          </a:ln>
        </p:spPr>
      </p:pic>
      <p:pic>
        <p:nvPicPr>
          <p:cNvPr id="211" name="Google Shape;211;p35"/>
          <p:cNvPicPr preferRelativeResize="0"/>
          <p:nvPr/>
        </p:nvPicPr>
        <p:blipFill rotWithShape="1">
          <a:blip r:embed="rId3">
            <a:alphaModFix/>
          </a:blip>
          <a:srcRect t="39463" r="25495"/>
          <a:stretch/>
        </p:blipFill>
        <p:spPr>
          <a:xfrm>
            <a:off x="5852000" y="1094250"/>
            <a:ext cx="3054850" cy="227711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300" b="1"/>
              <a:t>Analysis :</a:t>
            </a:r>
            <a:endParaRPr sz="2300" b="1"/>
          </a:p>
          <a:p>
            <a:pPr marL="0" lvl="0" indent="0" algn="l" rtl="0">
              <a:spcBef>
                <a:spcPts val="0"/>
              </a:spcBef>
              <a:spcAft>
                <a:spcPts val="0"/>
              </a:spcAft>
              <a:buNone/>
            </a:pPr>
            <a:endParaRPr/>
          </a:p>
        </p:txBody>
      </p:sp>
      <p:sp>
        <p:nvSpPr>
          <p:cNvPr id="217" name="Google Shape;217;p36"/>
          <p:cNvSpPr txBox="1">
            <a:spLocks noGrp="1"/>
          </p:cNvSpPr>
          <p:nvPr>
            <p:ph type="body" idx="1"/>
          </p:nvPr>
        </p:nvSpPr>
        <p:spPr>
          <a:xfrm>
            <a:off x="6552375" y="1152475"/>
            <a:ext cx="2280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SVM performs best, than Random forest.</a:t>
            </a:r>
            <a:endParaRPr/>
          </a:p>
          <a:p>
            <a:pPr marL="0" lvl="0" indent="0" algn="l" rtl="0">
              <a:spcBef>
                <a:spcPts val="1600"/>
              </a:spcBef>
              <a:spcAft>
                <a:spcPts val="1600"/>
              </a:spcAft>
              <a:buNone/>
            </a:pPr>
            <a:r>
              <a:rPr lang="en-GB"/>
              <a:t>Others performance can be observed from graph.</a:t>
            </a:r>
            <a:endParaRPr/>
          </a:p>
        </p:txBody>
      </p:sp>
      <p:pic>
        <p:nvPicPr>
          <p:cNvPr id="218" name="Google Shape;218;p36" title="Accuracy (average of 6 runs):"/>
          <p:cNvPicPr preferRelativeResize="0"/>
          <p:nvPr/>
        </p:nvPicPr>
        <p:blipFill>
          <a:blip r:embed="rId3">
            <a:alphaModFix/>
          </a:blip>
          <a:stretch>
            <a:fillRect/>
          </a:stretch>
        </p:blipFill>
        <p:spPr>
          <a:xfrm>
            <a:off x="378775" y="1055576"/>
            <a:ext cx="5989824" cy="3703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body" idx="1"/>
          </p:nvPr>
        </p:nvSpPr>
        <p:spPr>
          <a:xfrm>
            <a:off x="727650" y="838275"/>
            <a:ext cx="7688700" cy="4122300"/>
          </a:xfrm>
          <a:prstGeom prst="rect">
            <a:avLst/>
          </a:prstGeom>
        </p:spPr>
        <p:txBody>
          <a:bodyPr spcFirstLastPara="1" wrap="square" lIns="91425" tIns="91425" rIns="91425" bIns="91425" anchor="t" anchorCtr="0">
            <a:noAutofit/>
          </a:bodyPr>
          <a:lstStyle/>
          <a:p>
            <a:pPr marL="457200" lvl="0" indent="-292100" algn="l" rtl="0">
              <a:spcBef>
                <a:spcPts val="1200"/>
              </a:spcBef>
              <a:spcAft>
                <a:spcPts val="0"/>
              </a:spcAft>
              <a:buClr>
                <a:schemeClr val="dk1"/>
              </a:buClr>
              <a:buSzPts val="1000"/>
              <a:buFont typeface="Arial"/>
              <a:buChar char="●"/>
            </a:pPr>
            <a:r>
              <a:rPr lang="en-GB" sz="1200">
                <a:solidFill>
                  <a:schemeClr val="dk1"/>
                </a:solidFill>
              </a:rPr>
              <a:t>age : age of the person</a:t>
            </a:r>
            <a:endParaRPr sz="1200">
              <a:solidFill>
                <a:schemeClr val="dk1"/>
              </a:solidFill>
            </a:endParaRPr>
          </a:p>
          <a:p>
            <a:pPr marL="457200" lvl="0" indent="-292100" algn="l" rtl="0">
              <a:spcBef>
                <a:spcPts val="0"/>
              </a:spcBef>
              <a:spcAft>
                <a:spcPts val="0"/>
              </a:spcAft>
              <a:buClr>
                <a:schemeClr val="dk1"/>
              </a:buClr>
              <a:buSzPts val="1000"/>
              <a:buFont typeface="Arial"/>
              <a:buChar char="●"/>
            </a:pPr>
            <a:r>
              <a:rPr lang="en-GB" sz="1200">
                <a:solidFill>
                  <a:schemeClr val="dk1"/>
                </a:solidFill>
              </a:rPr>
              <a:t>sex : gender of person as  1 for male, 0 for female.</a:t>
            </a:r>
            <a:endParaRPr sz="1200">
              <a:solidFill>
                <a:schemeClr val="dk1"/>
              </a:solidFill>
            </a:endParaRPr>
          </a:p>
          <a:p>
            <a:pPr marL="457200" lvl="0" indent="-292100" algn="l" rtl="0">
              <a:spcBef>
                <a:spcPts val="0"/>
              </a:spcBef>
              <a:spcAft>
                <a:spcPts val="0"/>
              </a:spcAft>
              <a:buClr>
                <a:schemeClr val="dk1"/>
              </a:buClr>
              <a:buSzPts val="1000"/>
              <a:buFont typeface="Arial"/>
              <a:buChar char="●"/>
            </a:pPr>
            <a:r>
              <a:rPr lang="en-GB" sz="1200">
                <a:solidFill>
                  <a:schemeClr val="dk1"/>
                </a:solidFill>
              </a:rPr>
              <a:t>Chest pain type(cp) : type of chest-pain experienced by person as 1 = typical angina, 2 = atypical angina, 3 = non - anginal pain, 4 = asymptotic</a:t>
            </a:r>
            <a:endParaRPr sz="1200">
              <a:solidFill>
                <a:schemeClr val="dk1"/>
              </a:solidFill>
            </a:endParaRPr>
          </a:p>
          <a:p>
            <a:pPr marL="457200" lvl="0" indent="-292100" algn="l" rtl="0">
              <a:spcBef>
                <a:spcPts val="0"/>
              </a:spcBef>
              <a:spcAft>
                <a:spcPts val="0"/>
              </a:spcAft>
              <a:buClr>
                <a:schemeClr val="dk1"/>
              </a:buClr>
              <a:buSzPts val="1000"/>
              <a:buFont typeface="Arial"/>
              <a:buChar char="●"/>
            </a:pPr>
            <a:r>
              <a:rPr lang="en-GB" sz="1200">
                <a:solidFill>
                  <a:schemeClr val="dk1"/>
                </a:solidFill>
              </a:rPr>
              <a:t>Resting Blood Pressure(trestbps) : shows the resting blood pressure value of an individual in mmHg (unit)</a:t>
            </a:r>
            <a:endParaRPr sz="1200">
              <a:solidFill>
                <a:schemeClr val="dk1"/>
              </a:solidFill>
            </a:endParaRPr>
          </a:p>
          <a:p>
            <a:pPr marL="457200" lvl="0" indent="-292100" algn="l" rtl="0">
              <a:spcBef>
                <a:spcPts val="0"/>
              </a:spcBef>
              <a:spcAft>
                <a:spcPts val="0"/>
              </a:spcAft>
              <a:buClr>
                <a:schemeClr val="dk1"/>
              </a:buClr>
              <a:buSzPts val="1000"/>
              <a:buFont typeface="Arial"/>
              <a:buChar char="●"/>
            </a:pPr>
            <a:r>
              <a:rPr lang="en-GB" sz="1200">
                <a:solidFill>
                  <a:schemeClr val="dk1"/>
                </a:solidFill>
              </a:rPr>
              <a:t>Serum Cholesterol (chol) : shows serum cholesterol in mg/dl (unit)</a:t>
            </a:r>
            <a:endParaRPr sz="1200">
              <a:solidFill>
                <a:schemeClr val="dk1"/>
              </a:solidFill>
            </a:endParaRPr>
          </a:p>
          <a:p>
            <a:pPr marL="457200" lvl="0" indent="-292100" algn="l" rtl="0">
              <a:spcBef>
                <a:spcPts val="0"/>
              </a:spcBef>
              <a:spcAft>
                <a:spcPts val="0"/>
              </a:spcAft>
              <a:buClr>
                <a:schemeClr val="dk1"/>
              </a:buClr>
              <a:buSzPts val="1000"/>
              <a:buFont typeface="Arial"/>
              <a:buChar char="●"/>
            </a:pPr>
            <a:r>
              <a:rPr lang="en-GB" sz="1200">
                <a:solidFill>
                  <a:schemeClr val="dk1"/>
                </a:solidFill>
              </a:rPr>
              <a:t>Fasting Blood Sugar(fbs) : compares the fasting blood sugar value of an individual with 120 mg/dl. If fasting blood sugar &gt; 120 mg/dl then : 1 (true) else : 0 (false)</a:t>
            </a:r>
            <a:endParaRPr sz="1200">
              <a:solidFill>
                <a:schemeClr val="dk1"/>
              </a:solidFill>
            </a:endParaRPr>
          </a:p>
          <a:p>
            <a:pPr marL="457200" lvl="0" indent="-292100" algn="l" rtl="0">
              <a:spcBef>
                <a:spcPts val="0"/>
              </a:spcBef>
              <a:spcAft>
                <a:spcPts val="0"/>
              </a:spcAft>
              <a:buClr>
                <a:schemeClr val="dk1"/>
              </a:buClr>
              <a:buSzPts val="1000"/>
              <a:buFont typeface="Arial"/>
              <a:buChar char="●"/>
            </a:pPr>
            <a:r>
              <a:rPr lang="en-GB" sz="1200">
                <a:solidFill>
                  <a:schemeClr val="dk1"/>
                </a:solidFill>
              </a:rPr>
              <a:t>Resting ECG(restecg) : 0 = normal 1 = having ST-T wave abnormality 2 = left ventricular hypertrophy</a:t>
            </a:r>
            <a:endParaRPr sz="1200">
              <a:solidFill>
                <a:schemeClr val="dk1"/>
              </a:solidFill>
            </a:endParaRPr>
          </a:p>
          <a:p>
            <a:pPr marL="457200" lvl="0" indent="-292100" algn="l" rtl="0">
              <a:spcBef>
                <a:spcPts val="0"/>
              </a:spcBef>
              <a:spcAft>
                <a:spcPts val="0"/>
              </a:spcAft>
              <a:buClr>
                <a:schemeClr val="dk1"/>
              </a:buClr>
              <a:buSzPts val="1000"/>
              <a:buFont typeface="Arial"/>
              <a:buChar char="●"/>
            </a:pPr>
            <a:r>
              <a:rPr lang="en-GB" sz="1200">
                <a:solidFill>
                  <a:schemeClr val="dk1"/>
                </a:solidFill>
              </a:rPr>
              <a:t>Max heart rate achieved (thalach) : displays the max heart rate achieved by an individual.</a:t>
            </a:r>
            <a:endParaRPr sz="1200">
              <a:solidFill>
                <a:schemeClr val="dk1"/>
              </a:solidFill>
            </a:endParaRPr>
          </a:p>
          <a:p>
            <a:pPr marL="457200" lvl="0" indent="-292100" algn="l" rtl="0">
              <a:spcBef>
                <a:spcPts val="0"/>
              </a:spcBef>
              <a:spcAft>
                <a:spcPts val="0"/>
              </a:spcAft>
              <a:buClr>
                <a:schemeClr val="dk1"/>
              </a:buClr>
              <a:buSzPts val="1000"/>
              <a:buFont typeface="Arial"/>
              <a:buChar char="●"/>
            </a:pPr>
            <a:r>
              <a:rPr lang="en-GB" sz="1200">
                <a:solidFill>
                  <a:schemeClr val="dk1"/>
                </a:solidFill>
              </a:rPr>
              <a:t>Exercise induced angina(exang) : 1 = yes 0 = no</a:t>
            </a:r>
            <a:endParaRPr sz="1200">
              <a:solidFill>
                <a:schemeClr val="dk1"/>
              </a:solidFill>
            </a:endParaRPr>
          </a:p>
          <a:p>
            <a:pPr marL="457200" lvl="0" indent="-292100" algn="l" rtl="0">
              <a:spcBef>
                <a:spcPts val="0"/>
              </a:spcBef>
              <a:spcAft>
                <a:spcPts val="0"/>
              </a:spcAft>
              <a:buClr>
                <a:schemeClr val="dk1"/>
              </a:buClr>
              <a:buSzPts val="1000"/>
              <a:buFont typeface="Arial"/>
              <a:buChar char="●"/>
            </a:pPr>
            <a:r>
              <a:rPr lang="en-GB" sz="1200">
                <a:solidFill>
                  <a:schemeClr val="dk1"/>
                </a:solidFill>
              </a:rPr>
              <a:t>ST depression induced by exercise relative to rest(oldpeak) : displays the value which is integer or float.</a:t>
            </a:r>
            <a:endParaRPr sz="1200">
              <a:solidFill>
                <a:schemeClr val="dk1"/>
              </a:solidFill>
            </a:endParaRPr>
          </a:p>
          <a:p>
            <a:pPr marL="457200" lvl="0" indent="-292100" algn="l" rtl="0">
              <a:spcBef>
                <a:spcPts val="0"/>
              </a:spcBef>
              <a:spcAft>
                <a:spcPts val="0"/>
              </a:spcAft>
              <a:buClr>
                <a:schemeClr val="dk1"/>
              </a:buClr>
              <a:buSzPts val="1000"/>
              <a:buFont typeface="Arial"/>
              <a:buChar char="●"/>
            </a:pPr>
            <a:r>
              <a:rPr lang="en-GB" sz="1200">
                <a:solidFill>
                  <a:schemeClr val="dk1"/>
                </a:solidFill>
              </a:rPr>
              <a:t>Peak exercise ST segment(slope) : 1 = upsloping 2 = flat 3 = downsloping</a:t>
            </a:r>
            <a:endParaRPr sz="1200">
              <a:solidFill>
                <a:schemeClr val="dk1"/>
              </a:solidFill>
            </a:endParaRPr>
          </a:p>
          <a:p>
            <a:pPr marL="457200" lvl="0" indent="-292100" algn="l" rtl="0">
              <a:spcBef>
                <a:spcPts val="0"/>
              </a:spcBef>
              <a:spcAft>
                <a:spcPts val="0"/>
              </a:spcAft>
              <a:buClr>
                <a:schemeClr val="dk1"/>
              </a:buClr>
              <a:buSzPts val="1000"/>
              <a:buFont typeface="Arial"/>
              <a:buChar char="●"/>
            </a:pPr>
            <a:r>
              <a:rPr lang="en-GB" sz="1200">
                <a:solidFill>
                  <a:schemeClr val="dk1"/>
                </a:solidFill>
              </a:rPr>
              <a:t>Number of major vessels (0-3) colored by fluoroscopy(ca) : displays the value as integer or float.</a:t>
            </a:r>
            <a:endParaRPr sz="1200">
              <a:solidFill>
                <a:schemeClr val="dk1"/>
              </a:solidFill>
            </a:endParaRPr>
          </a:p>
          <a:p>
            <a:pPr marL="457200" lvl="0" indent="-292100" algn="l" rtl="0">
              <a:spcBef>
                <a:spcPts val="0"/>
              </a:spcBef>
              <a:spcAft>
                <a:spcPts val="0"/>
              </a:spcAft>
              <a:buClr>
                <a:schemeClr val="dk1"/>
              </a:buClr>
              <a:buSzPts val="1000"/>
              <a:buFont typeface="Arial"/>
              <a:buChar char="●"/>
            </a:pPr>
            <a:r>
              <a:rPr lang="en-GB" sz="1200">
                <a:solidFill>
                  <a:schemeClr val="dk1"/>
                </a:solidFill>
              </a:rPr>
              <a:t>Thal : displays the thalassemia as 3 = normal 6 = fixed defect 7 = reversible defect</a:t>
            </a:r>
            <a:endParaRPr sz="1200">
              <a:solidFill>
                <a:schemeClr val="dk1"/>
              </a:solidFill>
            </a:endParaRPr>
          </a:p>
          <a:p>
            <a:pPr marL="457200" lvl="0" indent="-292100" algn="l" rtl="0">
              <a:spcBef>
                <a:spcPts val="0"/>
              </a:spcBef>
              <a:spcAft>
                <a:spcPts val="0"/>
              </a:spcAft>
              <a:buClr>
                <a:schemeClr val="dk1"/>
              </a:buClr>
              <a:buSzPts val="1000"/>
              <a:buFont typeface="Arial"/>
              <a:buChar char="●"/>
            </a:pPr>
            <a:r>
              <a:rPr lang="en-GB" sz="1200">
                <a:solidFill>
                  <a:schemeClr val="dk1"/>
                </a:solidFill>
              </a:rPr>
              <a:t>Diagnosis of heart disease(class/target) : Displays whether the individual is suffering from heart disease or not : 0 = absence 1,2,3,4 = present.</a:t>
            </a:r>
            <a:endParaRPr sz="1200">
              <a:solidFill>
                <a:schemeClr val="dk1"/>
              </a:solidFill>
            </a:endParaRPr>
          </a:p>
        </p:txBody>
      </p:sp>
      <p:sp>
        <p:nvSpPr>
          <p:cNvPr id="78" name="Google Shape;78;p16"/>
          <p:cNvSpPr txBox="1"/>
          <p:nvPr/>
        </p:nvSpPr>
        <p:spPr>
          <a:xfrm>
            <a:off x="722300" y="322725"/>
            <a:ext cx="7339800" cy="44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3000">
                <a:solidFill>
                  <a:srgbClr val="FFFFFF"/>
                </a:solidFill>
                <a:latin typeface="Oswald"/>
                <a:ea typeface="Oswald"/>
                <a:cs typeface="Oswald"/>
                <a:sym typeface="Oswald"/>
              </a:rPr>
              <a:t>Description of Dataset:</a:t>
            </a:r>
            <a:endParaRPr sz="3000">
              <a:solidFill>
                <a:srgbClr val="FFFFFF"/>
              </a:solidFill>
              <a:latin typeface="Oswald"/>
              <a:ea typeface="Oswald"/>
              <a:cs typeface="Oswald"/>
              <a:sym typeface="Oswa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Google Shape;89;p18"/>
          <p:cNvPicPr preferRelativeResize="0"/>
          <p:nvPr/>
        </p:nvPicPr>
        <p:blipFill>
          <a:blip r:embed="rId3">
            <a:alphaModFix/>
          </a:blip>
          <a:stretch>
            <a:fillRect/>
          </a:stretch>
        </p:blipFill>
        <p:spPr>
          <a:xfrm>
            <a:off x="326325" y="150700"/>
            <a:ext cx="3008250" cy="4366550"/>
          </a:xfrm>
          <a:prstGeom prst="rect">
            <a:avLst/>
          </a:prstGeom>
          <a:noFill/>
          <a:ln>
            <a:noFill/>
          </a:ln>
        </p:spPr>
      </p:pic>
      <p:sp>
        <p:nvSpPr>
          <p:cNvPr id="90" name="Google Shape;90;p18"/>
          <p:cNvSpPr txBox="1"/>
          <p:nvPr/>
        </p:nvSpPr>
        <p:spPr>
          <a:xfrm>
            <a:off x="505825" y="4517250"/>
            <a:ext cx="2937000" cy="46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Lato"/>
                <a:ea typeface="Lato"/>
                <a:cs typeface="Lato"/>
                <a:sym typeface="Lato"/>
              </a:rPr>
              <a:t>Source for figure: [</a:t>
            </a:r>
            <a:r>
              <a:rPr lang="en-GB" u="sng">
                <a:solidFill>
                  <a:schemeClr val="hlink"/>
                </a:solidFill>
                <a:latin typeface="Lato"/>
                <a:ea typeface="Lato"/>
                <a:cs typeface="Lato"/>
                <a:sym typeface="Lato"/>
                <a:hlinkClick r:id="rId4"/>
              </a:rPr>
              <a:t>Indian Express</a:t>
            </a:r>
            <a:r>
              <a:rPr lang="en-GB">
                <a:latin typeface="Lato"/>
                <a:ea typeface="Lato"/>
                <a:cs typeface="Lato"/>
                <a:sym typeface="Lato"/>
              </a:rPr>
              <a:t>]</a:t>
            </a:r>
            <a:endParaRPr>
              <a:latin typeface="Lato"/>
              <a:ea typeface="Lato"/>
              <a:cs typeface="Lato"/>
              <a:sym typeface="Lato"/>
            </a:endParaRPr>
          </a:p>
        </p:txBody>
      </p:sp>
      <p:sp>
        <p:nvSpPr>
          <p:cNvPr id="91" name="Google Shape;91;p18"/>
          <p:cNvSpPr txBox="1"/>
          <p:nvPr/>
        </p:nvSpPr>
        <p:spPr>
          <a:xfrm>
            <a:off x="4696250" y="1006350"/>
            <a:ext cx="3958200" cy="351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F3F3F3"/>
                </a:solidFill>
                <a:latin typeface="Average"/>
                <a:ea typeface="Average"/>
                <a:cs typeface="Average"/>
                <a:sym typeface="Average"/>
              </a:rPr>
              <a:t>The adjacent figure shows, the number of people suffering from Cardiovascular Diseases(CVD), in India (as of 2016 and 1990) and the deaths due to CVD.</a:t>
            </a:r>
            <a:endParaRPr sz="1200">
              <a:solidFill>
                <a:srgbClr val="F3F3F3"/>
              </a:solidFill>
              <a:latin typeface="Average"/>
              <a:ea typeface="Average"/>
              <a:cs typeface="Average"/>
              <a:sym typeface="Average"/>
            </a:endParaRPr>
          </a:p>
          <a:p>
            <a:pPr marL="0" lvl="0" indent="0" algn="l" rtl="0">
              <a:spcBef>
                <a:spcPts val="0"/>
              </a:spcBef>
              <a:spcAft>
                <a:spcPts val="0"/>
              </a:spcAft>
              <a:buNone/>
            </a:pPr>
            <a:endParaRPr sz="1200">
              <a:solidFill>
                <a:srgbClr val="F3F3F3"/>
              </a:solidFill>
              <a:latin typeface="Average"/>
              <a:ea typeface="Average"/>
              <a:cs typeface="Average"/>
              <a:sym typeface="Average"/>
            </a:endParaRPr>
          </a:p>
          <a:p>
            <a:pPr marL="0" lvl="0" indent="0" algn="l" rtl="0">
              <a:spcBef>
                <a:spcPts val="0"/>
              </a:spcBef>
              <a:spcAft>
                <a:spcPts val="0"/>
              </a:spcAft>
              <a:buNone/>
            </a:pPr>
            <a:r>
              <a:rPr lang="en-GB" sz="1200">
                <a:solidFill>
                  <a:srgbClr val="F3F3F3"/>
                </a:solidFill>
                <a:latin typeface="Average"/>
                <a:ea typeface="Average"/>
                <a:cs typeface="Average"/>
                <a:sym typeface="Average"/>
              </a:rPr>
              <a:t>CVD is the leading cause of death in urban areas and rural areas too. The detection of any disease is complex and involves many factors to detect.</a:t>
            </a:r>
            <a:endParaRPr sz="1200">
              <a:solidFill>
                <a:srgbClr val="F3F3F3"/>
              </a:solidFill>
              <a:latin typeface="Average"/>
              <a:ea typeface="Average"/>
              <a:cs typeface="Average"/>
              <a:sym typeface="Average"/>
            </a:endParaRPr>
          </a:p>
          <a:p>
            <a:pPr marL="0" lvl="0" indent="0" algn="l" rtl="0">
              <a:spcBef>
                <a:spcPts val="0"/>
              </a:spcBef>
              <a:spcAft>
                <a:spcPts val="0"/>
              </a:spcAft>
              <a:buNone/>
            </a:pPr>
            <a:r>
              <a:rPr lang="en-GB" sz="1200">
                <a:solidFill>
                  <a:srgbClr val="F3F3F3"/>
                </a:solidFill>
                <a:latin typeface="Average"/>
                <a:ea typeface="Average"/>
                <a:cs typeface="Average"/>
                <a:sym typeface="Average"/>
              </a:rPr>
              <a:t>There is an important need for a helping tool to assist experts to diagnose disease and carrying out the analysis.</a:t>
            </a:r>
            <a:endParaRPr sz="1200">
              <a:solidFill>
                <a:srgbClr val="F3F3F3"/>
              </a:solidFill>
              <a:latin typeface="Average"/>
              <a:ea typeface="Average"/>
              <a:cs typeface="Average"/>
              <a:sym typeface="Averag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6" name="Google Shape;96;p19"/>
          <p:cNvPicPr preferRelativeResize="0"/>
          <p:nvPr/>
        </p:nvPicPr>
        <p:blipFill>
          <a:blip r:embed="rId3">
            <a:alphaModFix/>
          </a:blip>
          <a:stretch>
            <a:fillRect/>
          </a:stretch>
        </p:blipFill>
        <p:spPr>
          <a:xfrm>
            <a:off x="292924" y="385200"/>
            <a:ext cx="3374576" cy="4373100"/>
          </a:xfrm>
          <a:prstGeom prst="rect">
            <a:avLst/>
          </a:prstGeom>
          <a:noFill/>
          <a:ln>
            <a:noFill/>
          </a:ln>
        </p:spPr>
      </p:pic>
      <p:sp>
        <p:nvSpPr>
          <p:cNvPr id="97" name="Google Shape;97;p19"/>
          <p:cNvSpPr txBox="1"/>
          <p:nvPr/>
        </p:nvSpPr>
        <p:spPr>
          <a:xfrm>
            <a:off x="819975" y="4844400"/>
            <a:ext cx="2758200" cy="22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t>Source: </a:t>
            </a:r>
            <a:r>
              <a:rPr lang="en-GB" sz="1100" u="sng">
                <a:solidFill>
                  <a:schemeClr val="hlink"/>
                </a:solidFill>
                <a:hlinkClick r:id="rId4"/>
              </a:rPr>
              <a:t>ahaJournals</a:t>
            </a:r>
            <a:endParaRPr>
              <a:latin typeface="Lato"/>
              <a:ea typeface="Lato"/>
              <a:cs typeface="Lato"/>
              <a:sym typeface="Lato"/>
            </a:endParaRPr>
          </a:p>
        </p:txBody>
      </p:sp>
      <p:sp>
        <p:nvSpPr>
          <p:cNvPr id="98" name="Google Shape;98;p19"/>
          <p:cNvSpPr txBox="1"/>
          <p:nvPr/>
        </p:nvSpPr>
        <p:spPr>
          <a:xfrm>
            <a:off x="4688800" y="954150"/>
            <a:ext cx="3488700" cy="84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b="1">
                <a:solidFill>
                  <a:srgbClr val="EFEFEF"/>
                </a:solidFill>
                <a:latin typeface="Average"/>
                <a:ea typeface="Average"/>
                <a:cs typeface="Average"/>
                <a:sym typeface="Average"/>
              </a:rPr>
              <a:t>Figure 1.</a:t>
            </a:r>
            <a:r>
              <a:rPr lang="en-GB" sz="1200">
                <a:solidFill>
                  <a:srgbClr val="EFEFEF"/>
                </a:solidFill>
                <a:latin typeface="Average"/>
                <a:ea typeface="Average"/>
                <a:cs typeface="Average"/>
                <a:sym typeface="Average"/>
              </a:rPr>
              <a:t> </a:t>
            </a:r>
            <a:r>
              <a:rPr lang="en-GB" sz="1200" b="1">
                <a:solidFill>
                  <a:srgbClr val="EFEFEF"/>
                </a:solidFill>
                <a:latin typeface="Average"/>
                <a:ea typeface="Average"/>
                <a:cs typeface="Average"/>
                <a:sym typeface="Average"/>
              </a:rPr>
              <a:t>A</a:t>
            </a:r>
            <a:r>
              <a:rPr lang="en-GB" sz="1200">
                <a:solidFill>
                  <a:srgbClr val="EFEFEF"/>
                </a:solidFill>
                <a:latin typeface="Average"/>
                <a:ea typeface="Average"/>
                <a:cs typeface="Average"/>
                <a:sym typeface="Average"/>
              </a:rPr>
              <a:t>, Proportion of cardiovascular disease mortality in India based on data from available prospective studies and Global Burden of Disease estimates.</a:t>
            </a:r>
            <a:endParaRPr sz="1200">
              <a:solidFill>
                <a:srgbClr val="EFEFEF"/>
              </a:solidFill>
              <a:latin typeface="Average"/>
              <a:ea typeface="Average"/>
              <a:cs typeface="Average"/>
              <a:sym typeface="Average"/>
            </a:endParaRPr>
          </a:p>
        </p:txBody>
      </p:sp>
      <p:sp>
        <p:nvSpPr>
          <p:cNvPr id="99" name="Google Shape;99;p19"/>
          <p:cNvSpPr txBox="1"/>
          <p:nvPr/>
        </p:nvSpPr>
        <p:spPr>
          <a:xfrm>
            <a:off x="4572000" y="3087500"/>
            <a:ext cx="3898800" cy="121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b="1">
                <a:solidFill>
                  <a:srgbClr val="EFEFEF"/>
                </a:solidFill>
                <a:latin typeface="Average"/>
                <a:ea typeface="Average"/>
                <a:cs typeface="Average"/>
                <a:sym typeface="Average"/>
              </a:rPr>
              <a:t> Figure 1. B</a:t>
            </a:r>
            <a:r>
              <a:rPr lang="en-GB" sz="1200">
                <a:solidFill>
                  <a:srgbClr val="EFEFEF"/>
                </a:solidFill>
                <a:latin typeface="Average"/>
                <a:ea typeface="Average"/>
                <a:cs typeface="Average"/>
                <a:sym typeface="Average"/>
              </a:rPr>
              <a:t>, Age-standardized rate of cardiovascular disease mortality in India based on Global Burden of Disease estimates and data from available prospective studies. CVD indicates cardiovascular disease; and GBD, Global Burden of Disease.</a:t>
            </a:r>
            <a:endParaRPr sz="1200">
              <a:solidFill>
                <a:srgbClr val="EFEFEF"/>
              </a:solidFill>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p20"/>
          <p:cNvPicPr preferRelativeResize="0"/>
          <p:nvPr/>
        </p:nvPicPr>
        <p:blipFill>
          <a:blip r:embed="rId3">
            <a:alphaModFix/>
          </a:blip>
          <a:stretch>
            <a:fillRect/>
          </a:stretch>
        </p:blipFill>
        <p:spPr>
          <a:xfrm>
            <a:off x="725563" y="1308400"/>
            <a:ext cx="7692875" cy="3232775"/>
          </a:xfrm>
          <a:prstGeom prst="rect">
            <a:avLst/>
          </a:prstGeom>
          <a:noFill/>
          <a:ln>
            <a:noFill/>
          </a:ln>
        </p:spPr>
      </p:pic>
      <p:sp>
        <p:nvSpPr>
          <p:cNvPr id="105" name="Google Shape;105;p20"/>
          <p:cNvSpPr txBox="1"/>
          <p:nvPr/>
        </p:nvSpPr>
        <p:spPr>
          <a:xfrm>
            <a:off x="397525" y="758875"/>
            <a:ext cx="7745400" cy="67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106" name="Google Shape;106;p20"/>
          <p:cNvSpPr txBox="1"/>
          <p:nvPr/>
        </p:nvSpPr>
        <p:spPr>
          <a:xfrm>
            <a:off x="385450" y="530000"/>
            <a:ext cx="8492100" cy="4938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GB" sz="2300" b="1">
                <a:solidFill>
                  <a:schemeClr val="dk1"/>
                </a:solidFill>
                <a:latin typeface="Oswald"/>
                <a:ea typeface="Oswald"/>
                <a:cs typeface="Oswald"/>
                <a:sym typeface="Oswald"/>
              </a:rPr>
              <a:t>Pie Chart and Bar Plot to understand frequency for each class:</a:t>
            </a:r>
            <a:endParaRPr sz="2300" b="1">
              <a:solidFill>
                <a:schemeClr val="dk1"/>
              </a:solidFill>
              <a:latin typeface="Oswald"/>
              <a:ea typeface="Oswald"/>
              <a:cs typeface="Oswald"/>
              <a:sym typeface="Oswa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21"/>
          <p:cNvPicPr preferRelativeResize="0"/>
          <p:nvPr/>
        </p:nvPicPr>
        <p:blipFill>
          <a:blip r:embed="rId3">
            <a:alphaModFix/>
          </a:blip>
          <a:stretch>
            <a:fillRect/>
          </a:stretch>
        </p:blipFill>
        <p:spPr>
          <a:xfrm>
            <a:off x="465475" y="2704425"/>
            <a:ext cx="3068375" cy="1891450"/>
          </a:xfrm>
          <a:prstGeom prst="rect">
            <a:avLst/>
          </a:prstGeom>
          <a:noFill/>
          <a:ln>
            <a:noFill/>
          </a:ln>
        </p:spPr>
      </p:pic>
      <p:pic>
        <p:nvPicPr>
          <p:cNvPr id="112" name="Google Shape;112;p21"/>
          <p:cNvPicPr preferRelativeResize="0"/>
          <p:nvPr/>
        </p:nvPicPr>
        <p:blipFill>
          <a:blip r:embed="rId4">
            <a:alphaModFix/>
          </a:blip>
          <a:stretch>
            <a:fillRect/>
          </a:stretch>
        </p:blipFill>
        <p:spPr>
          <a:xfrm>
            <a:off x="4860175" y="2717962"/>
            <a:ext cx="3681550" cy="1891425"/>
          </a:xfrm>
          <a:prstGeom prst="rect">
            <a:avLst/>
          </a:prstGeom>
          <a:noFill/>
          <a:ln>
            <a:noFill/>
          </a:ln>
        </p:spPr>
      </p:pic>
      <p:pic>
        <p:nvPicPr>
          <p:cNvPr id="113" name="Google Shape;113;p21"/>
          <p:cNvPicPr preferRelativeResize="0"/>
          <p:nvPr/>
        </p:nvPicPr>
        <p:blipFill>
          <a:blip r:embed="rId5">
            <a:alphaModFix/>
          </a:blip>
          <a:stretch>
            <a:fillRect/>
          </a:stretch>
        </p:blipFill>
        <p:spPr>
          <a:xfrm>
            <a:off x="2502225" y="457050"/>
            <a:ext cx="4214400" cy="1739550"/>
          </a:xfrm>
          <a:prstGeom prst="rect">
            <a:avLst/>
          </a:prstGeom>
          <a:noFill/>
          <a:ln>
            <a:noFill/>
          </a:ln>
        </p:spPr>
      </p:pic>
      <p:sp>
        <p:nvSpPr>
          <p:cNvPr id="114" name="Google Shape;114;p21"/>
          <p:cNvSpPr txBox="1"/>
          <p:nvPr/>
        </p:nvSpPr>
        <p:spPr>
          <a:xfrm>
            <a:off x="579325" y="302400"/>
            <a:ext cx="8335500" cy="51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300" b="1">
                <a:solidFill>
                  <a:srgbClr val="FFFFFF"/>
                </a:solidFill>
                <a:latin typeface="Oswald"/>
                <a:ea typeface="Oswald"/>
                <a:cs typeface="Oswald"/>
                <a:sym typeface="Oswald"/>
              </a:rPr>
              <a:t>Histograms:</a:t>
            </a:r>
            <a:endParaRPr sz="2300" b="1">
              <a:solidFill>
                <a:srgbClr val="FFFFFF"/>
              </a:solidFill>
              <a:latin typeface="Oswald"/>
              <a:ea typeface="Oswald"/>
              <a:cs typeface="Oswald"/>
              <a:sym typeface="Oswald"/>
            </a:endParaRPr>
          </a:p>
        </p:txBody>
      </p:sp>
      <p:sp>
        <p:nvSpPr>
          <p:cNvPr id="115" name="Google Shape;115;p21"/>
          <p:cNvSpPr txBox="1"/>
          <p:nvPr/>
        </p:nvSpPr>
        <p:spPr>
          <a:xfrm>
            <a:off x="3578100" y="2196600"/>
            <a:ext cx="2760600" cy="3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FFFFFF"/>
                </a:solidFill>
                <a:latin typeface="Average"/>
                <a:ea typeface="Average"/>
                <a:cs typeface="Average"/>
                <a:sym typeface="Average"/>
              </a:rPr>
              <a:t>Gender vs class(disease category)</a:t>
            </a:r>
            <a:endParaRPr>
              <a:solidFill>
                <a:srgbClr val="FFFFFF"/>
              </a:solidFill>
              <a:latin typeface="Average"/>
              <a:ea typeface="Average"/>
              <a:cs typeface="Average"/>
              <a:sym typeface="Average"/>
            </a:endParaRPr>
          </a:p>
        </p:txBody>
      </p:sp>
      <p:sp>
        <p:nvSpPr>
          <p:cNvPr id="116" name="Google Shape;116;p21"/>
          <p:cNvSpPr txBox="1"/>
          <p:nvPr/>
        </p:nvSpPr>
        <p:spPr>
          <a:xfrm>
            <a:off x="629475" y="4629600"/>
            <a:ext cx="2874000" cy="3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FFFFFF"/>
                </a:solidFill>
                <a:latin typeface="Average"/>
                <a:ea typeface="Average"/>
                <a:cs typeface="Average"/>
                <a:sym typeface="Average"/>
              </a:rPr>
              <a:t>Number of person vs age </a:t>
            </a:r>
            <a:endParaRPr>
              <a:solidFill>
                <a:srgbClr val="FFFFFF"/>
              </a:solidFill>
              <a:latin typeface="Average"/>
              <a:ea typeface="Average"/>
              <a:cs typeface="Average"/>
              <a:sym typeface="Average"/>
            </a:endParaRPr>
          </a:p>
        </p:txBody>
      </p:sp>
      <p:sp>
        <p:nvSpPr>
          <p:cNvPr id="117" name="Google Shape;117;p21"/>
          <p:cNvSpPr txBox="1"/>
          <p:nvPr/>
        </p:nvSpPr>
        <p:spPr>
          <a:xfrm>
            <a:off x="5546025" y="4629600"/>
            <a:ext cx="3287400" cy="26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FFFFFF"/>
                </a:solidFill>
                <a:latin typeface="Average"/>
                <a:ea typeface="Average"/>
                <a:cs typeface="Average"/>
                <a:sym typeface="Average"/>
              </a:rPr>
              <a:t>Sex/gender vs number of persons</a:t>
            </a:r>
            <a:endParaRPr>
              <a:solidFill>
                <a:srgbClr val="FFFFFF"/>
              </a:solidFill>
              <a:latin typeface="Average"/>
              <a:ea typeface="Average"/>
              <a:cs typeface="Average"/>
              <a:sym typeface="Averag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pic>
        <p:nvPicPr>
          <p:cNvPr id="122" name="Google Shape;122;p22"/>
          <p:cNvPicPr preferRelativeResize="0"/>
          <p:nvPr/>
        </p:nvPicPr>
        <p:blipFill>
          <a:blip r:embed="rId3">
            <a:alphaModFix/>
          </a:blip>
          <a:stretch>
            <a:fillRect/>
          </a:stretch>
        </p:blipFill>
        <p:spPr>
          <a:xfrm>
            <a:off x="565250" y="737925"/>
            <a:ext cx="8107624" cy="4273075"/>
          </a:xfrm>
          <a:prstGeom prst="rect">
            <a:avLst/>
          </a:prstGeom>
          <a:noFill/>
          <a:ln>
            <a:noFill/>
          </a:ln>
        </p:spPr>
      </p:pic>
      <p:sp>
        <p:nvSpPr>
          <p:cNvPr id="123" name="Google Shape;123;p22"/>
          <p:cNvSpPr txBox="1"/>
          <p:nvPr/>
        </p:nvSpPr>
        <p:spPr>
          <a:xfrm>
            <a:off x="641075" y="208725"/>
            <a:ext cx="7469100" cy="52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300" b="1">
                <a:solidFill>
                  <a:srgbClr val="FFFFFF"/>
                </a:solidFill>
                <a:latin typeface="Oswald"/>
                <a:ea typeface="Oswald"/>
                <a:cs typeface="Oswald"/>
                <a:sym typeface="Oswald"/>
              </a:rPr>
              <a:t>Various Histograms:(described in notebook)</a:t>
            </a:r>
            <a:endParaRPr sz="2300" b="1">
              <a:solidFill>
                <a:srgbClr val="FFFFFF"/>
              </a:solidFill>
              <a:latin typeface="Oswald"/>
              <a:ea typeface="Oswald"/>
              <a:cs typeface="Oswald"/>
              <a:sym typeface="Oswa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8" name="Google Shape;128;p23"/>
          <p:cNvPicPr preferRelativeResize="0"/>
          <p:nvPr/>
        </p:nvPicPr>
        <p:blipFill>
          <a:blip r:embed="rId3">
            <a:alphaModFix/>
          </a:blip>
          <a:stretch>
            <a:fillRect/>
          </a:stretch>
        </p:blipFill>
        <p:spPr>
          <a:xfrm>
            <a:off x="380700" y="920750"/>
            <a:ext cx="8248650" cy="3842575"/>
          </a:xfrm>
          <a:prstGeom prst="rect">
            <a:avLst/>
          </a:prstGeom>
          <a:noFill/>
          <a:ln>
            <a:noFill/>
          </a:ln>
        </p:spPr>
      </p:pic>
      <p:sp>
        <p:nvSpPr>
          <p:cNvPr id="129" name="Google Shape;129;p23"/>
          <p:cNvSpPr txBox="1"/>
          <p:nvPr/>
        </p:nvSpPr>
        <p:spPr>
          <a:xfrm>
            <a:off x="337275" y="414950"/>
            <a:ext cx="8335500" cy="50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b="1">
                <a:solidFill>
                  <a:srgbClr val="FFFFFF"/>
                </a:solidFill>
                <a:latin typeface="Oswald"/>
                <a:ea typeface="Oswald"/>
                <a:cs typeface="Oswald"/>
                <a:sym typeface="Oswald"/>
              </a:rPr>
              <a:t>Swarm plot and violin plot for each class variation with thalassemia and age:</a:t>
            </a:r>
            <a:endParaRPr sz="2000" b="1">
              <a:solidFill>
                <a:srgbClr val="FFFFFF"/>
              </a:solidFill>
              <a:latin typeface="Oswald"/>
              <a:ea typeface="Oswald"/>
              <a:cs typeface="Oswald"/>
              <a:sym typeface="Oswald"/>
            </a:endParaRPr>
          </a:p>
        </p:txBody>
      </p:sp>
    </p:spTree>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0</TotalTime>
  <Words>987</Words>
  <Application>Microsoft Office PowerPoint</Application>
  <PresentationFormat>On-screen Show (16:9)</PresentationFormat>
  <Paragraphs>74</Paragraphs>
  <Slides>22</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Wingdings 3</vt:lpstr>
      <vt:lpstr>Arial</vt:lpstr>
      <vt:lpstr>Century Gothic</vt:lpstr>
      <vt:lpstr>Average</vt:lpstr>
      <vt:lpstr>Oswald</vt:lpstr>
      <vt:lpstr>Lato</vt:lpstr>
      <vt:lpstr>Slice</vt:lpstr>
      <vt:lpstr>Heart Disease Prediction &amp;  Accuracy Comaprison</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Correlation Matrix:</vt:lpstr>
      <vt:lpstr>Following methods were adopted: </vt:lpstr>
      <vt:lpstr>Neural Networks Result as multiclass(categorical):</vt:lpstr>
      <vt:lpstr>Neural Network as binary:</vt:lpstr>
      <vt:lpstr>Observation between Neural Network Multiclass and Binary:</vt:lpstr>
      <vt:lpstr>KNN:</vt:lpstr>
      <vt:lpstr>Logistic Regression:</vt:lpstr>
      <vt:lpstr>SVM Results:</vt:lpstr>
      <vt:lpstr>Random Forest: </vt:lpstr>
      <vt:lpstr>Analysis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JaneStreet Optiver</cp:lastModifiedBy>
  <cp:revision>1</cp:revision>
  <dcterms:modified xsi:type="dcterms:W3CDTF">2024-12-13T20:13:40Z</dcterms:modified>
</cp:coreProperties>
</file>