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0" r:id="rId3"/>
    <p:sldId id="281" r:id="rId4"/>
    <p:sldId id="297" r:id="rId5"/>
    <p:sldId id="265" r:id="rId6"/>
    <p:sldId id="277" r:id="rId7"/>
    <p:sldId id="278" r:id="rId8"/>
    <p:sldId id="283" r:id="rId9"/>
    <p:sldId id="282" r:id="rId10"/>
    <p:sldId id="295" r:id="rId11"/>
    <p:sldId id="296" r:id="rId12"/>
    <p:sldId id="279" r:id="rId13"/>
    <p:sldId id="285" r:id="rId14"/>
    <p:sldId id="284" r:id="rId15"/>
    <p:sldId id="292" r:id="rId16"/>
    <p:sldId id="293" r:id="rId17"/>
    <p:sldId id="294" r:id="rId18"/>
    <p:sldId id="288" r:id="rId19"/>
    <p:sldId id="289" r:id="rId20"/>
    <p:sldId id="290" r:id="rId21"/>
    <p:sldId id="291" r:id="rId22"/>
    <p:sldId id="26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45" autoAdjust="0"/>
    <p:restoredTop sz="94660"/>
  </p:normalViewPr>
  <p:slideViewPr>
    <p:cSldViewPr>
      <p:cViewPr varScale="1">
        <p:scale>
          <a:sx n="86" d="100"/>
          <a:sy n="86" d="100"/>
        </p:scale>
        <p:origin x="-151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E60EF0-07FE-4BDC-A173-C036D7E49465}" type="datetimeFigureOut">
              <a:rPr lang="en-US" smtClean="0"/>
              <a:pPr/>
              <a:t>11/10/2022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A091FF-D1C1-45A9-9C20-6C4368379A44}" type="slidenum">
              <a:rPr lang="en-IN" smtClean="0"/>
              <a:pPr/>
              <a:t>‹#›</a:t>
            </a:fld>
            <a:endParaRPr lang="en-IN" dirty="0"/>
          </a:p>
        </p:txBody>
      </p:sp>
    </p:spTree>
    <p:extLst>
      <p:ext uri="{BB962C8B-B14F-4D97-AF65-F5344CB8AC3E}">
        <p14:creationId xmlns:p14="http://schemas.microsoft.com/office/powerpoint/2010/main" xmlns="" val="92172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11/10/2022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362199"/>
            <a:ext cx="7391400" cy="762001"/>
          </a:xfrm>
        </p:spPr>
        <p:txBody>
          <a:bodyPr/>
          <a:lstStyle/>
          <a:p>
            <a:endParaRPr lang="en-IN" dirty="0"/>
          </a:p>
        </p:txBody>
      </p:sp>
      <p:sp>
        <p:nvSpPr>
          <p:cNvPr id="3" name="Subtitle 2"/>
          <p:cNvSpPr>
            <a:spLocks noGrp="1"/>
          </p:cNvSpPr>
          <p:nvPr>
            <p:ph type="subTitle" idx="1"/>
          </p:nvPr>
        </p:nvSpPr>
        <p:spPr/>
        <p:txBody>
          <a:bodyPr/>
          <a:lstStyle/>
          <a:p>
            <a:endParaRPr lang="en-IN" dirty="0"/>
          </a:p>
        </p:txBody>
      </p:sp>
      <p:sp>
        <p:nvSpPr>
          <p:cNvPr id="4" name="Content Placeholder 2">
            <a:extLst>
              <a:ext uri="{FF2B5EF4-FFF2-40B4-BE49-F238E27FC236}">
                <a16:creationId xmlns:a16="http://schemas.microsoft.com/office/drawing/2014/main" xmlns="" id="{06E63BD8-56DF-4590-BC4E-21228ED76AB9}"/>
              </a:ext>
            </a:extLst>
          </p:cNvPr>
          <p:cNvSpPr txBox="1">
            <a:spLocks/>
          </p:cNvSpPr>
          <p:nvPr/>
        </p:nvSpPr>
        <p:spPr>
          <a:xfrm>
            <a:off x="838200" y="0"/>
            <a:ext cx="8153400" cy="6400800"/>
          </a:xfrm>
          <a:prstGeom prst="rect">
            <a:avLst/>
          </a:prstGeom>
          <a:blipFill dpi="0" rotWithShape="1">
            <a:blip r:embed="rId2">
              <a:extLst>
                <a:ext uri="{28A0092B-C50C-407E-A947-70E740481C1C}">
                  <a14:useLocalDpi xmlns:a14="http://schemas.microsoft.com/office/drawing/2010/main" xmlns="" val="0"/>
                </a:ext>
              </a:extLst>
            </a:blip>
            <a:srcRect/>
            <a:stretch>
              <a:fillRect/>
            </a:stretch>
          </a:blipFill>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TextBox 4">
            <a:extLst>
              <a:ext uri="{FF2B5EF4-FFF2-40B4-BE49-F238E27FC236}">
                <a16:creationId xmlns:a16="http://schemas.microsoft.com/office/drawing/2014/main" xmlns="" id="{E22BF213-5E25-43DB-8CE4-BDFB51466977}"/>
              </a:ext>
            </a:extLst>
          </p:cNvPr>
          <p:cNvSpPr txBox="1"/>
          <p:nvPr/>
        </p:nvSpPr>
        <p:spPr>
          <a:xfrm>
            <a:off x="1219201" y="1423793"/>
            <a:ext cx="7620000" cy="4585871"/>
          </a:xfrm>
          <a:prstGeom prst="rect">
            <a:avLst/>
          </a:prstGeom>
          <a:solidFill>
            <a:schemeClr val="accent1">
              <a:lumMod val="40000"/>
              <a:lumOff val="60000"/>
              <a:alpha val="65098"/>
            </a:schemeClr>
          </a:solid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3600" b="1" dirty="0">
                <a:solidFill>
                  <a:srgbClr val="C00000"/>
                </a:solidFill>
              </a:rPr>
              <a:t> </a:t>
            </a:r>
            <a:r>
              <a:rPr lang="en-US" sz="3600" b="1" dirty="0" smtClean="0"/>
              <a:t>Project Title</a:t>
            </a:r>
          </a:p>
          <a:p>
            <a:pPr algn="ctr"/>
            <a:endParaRPr lang="en-US" sz="3600" b="1" dirty="0" smtClean="0"/>
          </a:p>
          <a:p>
            <a:pPr algn="ctr"/>
            <a:r>
              <a:rPr lang="en-US" sz="3600" b="1" dirty="0" smtClean="0">
                <a:solidFill>
                  <a:srgbClr val="C00000"/>
                </a:solidFill>
                <a:latin typeface="Times New Roman" panose="02020603050405020304" pitchFamily="18" charset="0"/>
                <a:cs typeface="Times New Roman" panose="02020603050405020304" pitchFamily="18" charset="0"/>
              </a:rPr>
              <a:t>Group Members Name</a:t>
            </a:r>
          </a:p>
          <a:p>
            <a:pPr algn="ctr"/>
            <a:endParaRPr lang="en-US" sz="3600" b="1" dirty="0" smtClean="0">
              <a:solidFill>
                <a:srgbClr val="C00000"/>
              </a:solidFill>
              <a:latin typeface="Times New Roman" panose="02020603050405020304" pitchFamily="18" charset="0"/>
              <a:cs typeface="Times New Roman" panose="02020603050405020304" pitchFamily="18" charset="0"/>
            </a:endParaRPr>
          </a:p>
          <a:p>
            <a:pPr algn="ctr"/>
            <a:endParaRPr lang="en-US" sz="3600" b="1" dirty="0">
              <a:solidFill>
                <a:srgbClr val="C00000"/>
              </a:solidFill>
              <a:latin typeface="Times New Roman" panose="02020603050405020304" pitchFamily="18" charset="0"/>
              <a:cs typeface="Times New Roman" panose="02020603050405020304" pitchFamily="18" charset="0"/>
            </a:endParaRPr>
          </a:p>
          <a:p>
            <a:pPr algn="ctr"/>
            <a:endParaRPr lang="en-US" sz="3600" b="1" dirty="0" smtClean="0">
              <a:solidFill>
                <a:srgbClr val="C00000"/>
              </a:solidFill>
              <a:latin typeface="Times New Roman" panose="02020603050405020304" pitchFamily="18" charset="0"/>
              <a:cs typeface="Times New Roman" panose="02020603050405020304" pitchFamily="18" charset="0"/>
            </a:endParaRPr>
          </a:p>
          <a:p>
            <a:pPr algn="ctr"/>
            <a:r>
              <a:rPr lang="en-US" sz="3600" b="1" dirty="0" smtClean="0">
                <a:solidFill>
                  <a:srgbClr val="C00000"/>
                </a:solidFill>
                <a:latin typeface="Times New Roman" panose="02020603050405020304" pitchFamily="18" charset="0"/>
                <a:cs typeface="Times New Roman" panose="02020603050405020304" pitchFamily="18" charset="0"/>
              </a:rPr>
              <a:t>Guide Name</a:t>
            </a:r>
            <a:endParaRPr lang="en-US" sz="3600" b="1" dirty="0">
              <a:solidFill>
                <a:srgbClr val="C0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Dr. K. S. Wagh,</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US" sz="2000" dirty="0"/>
          </a:p>
        </p:txBody>
      </p:sp>
      <p:pic>
        <p:nvPicPr>
          <p:cNvPr id="6" name="Content Placeholder 5">
            <a:extLst>
              <a:ext uri="{FF2B5EF4-FFF2-40B4-BE49-F238E27FC236}">
                <a16:creationId xmlns:a16="http://schemas.microsoft.com/office/drawing/2014/main" xmlns="" id="{002CC299-110B-4312-BB28-C6F45B051830}"/>
              </a:ext>
            </a:extLst>
          </p:cNvPr>
          <p:cNvPicPr>
            <a:picLocks/>
          </p:cNvPicPr>
          <p:nvPr/>
        </p:nvPicPr>
        <p:blipFill>
          <a:blip r:embed="rId3">
            <a:extLst>
              <a:ext uri="{28A0092B-C50C-407E-A947-70E740481C1C}">
                <a14:useLocalDpi xmlns:a14="http://schemas.microsoft.com/office/drawing/2010/main" xmlns="" val="0"/>
              </a:ext>
            </a:extLst>
          </a:blip>
          <a:srcRect t="10081" b="12254"/>
          <a:stretch>
            <a:fillRect/>
          </a:stretch>
        </p:blipFill>
        <p:spPr bwMode="auto">
          <a:xfrm>
            <a:off x="2057400" y="304800"/>
            <a:ext cx="5599471" cy="97203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t>Design Diagrams</a:t>
            </a:r>
          </a:p>
        </p:txBody>
      </p:sp>
      <p:pic>
        <p:nvPicPr>
          <p:cNvPr id="13313" name="Picture 1" descr="D:\new data\final year project 2022-23\music analysis\architecture1.png"/>
          <p:cNvPicPr>
            <a:picLocks noGrp="1" noChangeAspect="1" noChangeArrowheads="1"/>
          </p:cNvPicPr>
          <p:nvPr>
            <p:ph idx="1"/>
          </p:nvPr>
        </p:nvPicPr>
        <p:blipFill>
          <a:blip r:embed="rId2"/>
          <a:srcRect/>
          <a:stretch>
            <a:fillRect/>
          </a:stretch>
        </p:blipFill>
        <p:spPr bwMode="auto">
          <a:xfrm>
            <a:off x="523309" y="2415179"/>
            <a:ext cx="8097381" cy="2896004"/>
          </a:xfrm>
          <a:prstGeom prst="rect">
            <a:avLst/>
          </a:prstGeom>
          <a:noFill/>
        </p:spPr>
      </p:pic>
    </p:spTree>
    <p:extLst>
      <p:ext uri="{BB962C8B-B14F-4D97-AF65-F5344CB8AC3E}">
        <p14:creationId xmlns:p14="http://schemas.microsoft.com/office/powerpoint/2010/main" xmlns="" val="2157864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t>System Requirement</a:t>
            </a:r>
          </a:p>
        </p:txBody>
      </p:sp>
      <p:sp>
        <p:nvSpPr>
          <p:cNvPr id="3" name="Content Placeholder 2"/>
          <p:cNvSpPr>
            <a:spLocks noGrp="1"/>
          </p:cNvSpPr>
          <p:nvPr>
            <p:ph idx="1"/>
          </p:nvPr>
        </p:nvSpPr>
        <p:spPr/>
        <p:txBody>
          <a:bodyPr/>
          <a:lstStyle/>
          <a:p>
            <a:pPr lvl="0"/>
            <a:r>
              <a:rPr lang="en-US" dirty="0" smtClean="0"/>
              <a:t>Operating system 	: 	Windows XP/7.</a:t>
            </a:r>
          </a:p>
          <a:p>
            <a:pPr lvl="0"/>
            <a:r>
              <a:rPr lang="en-US" dirty="0" smtClean="0"/>
              <a:t>Coding Language	: 	Python</a:t>
            </a:r>
          </a:p>
          <a:p>
            <a:pPr lvl="0"/>
            <a:r>
              <a:rPr lang="en-US" dirty="0" smtClean="0"/>
              <a:t>IDE			</a:t>
            </a:r>
            <a:r>
              <a:rPr lang="en-US" dirty="0" smtClean="0"/>
              <a:t>          :</a:t>
            </a:r>
            <a:r>
              <a:rPr lang="en-US" dirty="0" smtClean="0"/>
              <a:t>	</a:t>
            </a:r>
            <a:r>
              <a:rPr lang="en-US" dirty="0" err="1" smtClean="0"/>
              <a:t>PyCharm</a:t>
            </a:r>
            <a:endParaRPr lang="en-US" dirty="0" smtClean="0"/>
          </a:p>
          <a:p>
            <a:pPr lvl="0"/>
            <a:r>
              <a:rPr lang="en-US" dirty="0" smtClean="0"/>
              <a:t>Database		:	MYSQL (if required)</a:t>
            </a:r>
          </a:p>
          <a:p>
            <a:pPr lvl="0"/>
            <a:r>
              <a:rPr lang="en-US" dirty="0" smtClean="0"/>
              <a:t>Front End 		:	Python.</a:t>
            </a:r>
          </a:p>
          <a:p>
            <a:endParaRPr lang="en-IN" dirty="0"/>
          </a:p>
        </p:txBody>
      </p:sp>
    </p:spTree>
    <p:extLst>
      <p:ext uri="{BB962C8B-B14F-4D97-AF65-F5344CB8AC3E}">
        <p14:creationId xmlns:p14="http://schemas.microsoft.com/office/powerpoint/2010/main" xmlns="" val="2967549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System Architecture</a:t>
            </a:r>
            <a:endParaRPr lang="en-US" b="1" dirty="0"/>
          </a:p>
        </p:txBody>
      </p:sp>
      <p:pic>
        <p:nvPicPr>
          <p:cNvPr id="4" name="Content Placeholder 3" descr="Flow Chart of our Chord Detection Algorithm | Download Scientific Diagram"/>
          <p:cNvPicPr>
            <a:picLocks noGrp="1"/>
          </p:cNvPicPr>
          <p:nvPr>
            <p:ph idx="1"/>
          </p:nvPr>
        </p:nvPicPr>
        <p:blipFill>
          <a:blip r:embed="rId2"/>
          <a:srcRect/>
          <a:stretch>
            <a:fillRect/>
          </a:stretch>
        </p:blipFill>
        <p:spPr bwMode="auto">
          <a:xfrm>
            <a:off x="1752600" y="1600200"/>
            <a:ext cx="5257800" cy="4525963"/>
          </a:xfrm>
          <a:prstGeom prst="rect">
            <a:avLst/>
          </a:prstGeom>
          <a:noFill/>
          <a:ln w="9525">
            <a:noFill/>
            <a:miter lim="800000"/>
            <a:headEnd/>
            <a:tailEnd/>
          </a:ln>
        </p:spPr>
      </p:pic>
    </p:spTree>
    <p:extLst>
      <p:ext uri="{BB962C8B-B14F-4D97-AF65-F5344CB8AC3E}">
        <p14:creationId xmlns:p14="http://schemas.microsoft.com/office/powerpoint/2010/main" xmlns="" val="4069366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t>Methodology Used</a:t>
            </a:r>
          </a:p>
        </p:txBody>
      </p:sp>
      <p:sp>
        <p:nvSpPr>
          <p:cNvPr id="3" name="Content Placeholder 2"/>
          <p:cNvSpPr>
            <a:spLocks noGrp="1"/>
          </p:cNvSpPr>
          <p:nvPr>
            <p:ph idx="1"/>
          </p:nvPr>
        </p:nvSpPr>
        <p:spPr/>
        <p:txBody>
          <a:bodyPr/>
          <a:lstStyle/>
          <a:p>
            <a:r>
              <a:rPr lang="en-US" dirty="0" smtClean="0"/>
              <a:t>1 </a:t>
            </a:r>
            <a:r>
              <a:rPr lang="en-US" dirty="0" smtClean="0"/>
              <a:t>Input </a:t>
            </a:r>
            <a:r>
              <a:rPr lang="en-US" dirty="0" smtClean="0"/>
              <a:t>Representation</a:t>
            </a:r>
          </a:p>
          <a:p>
            <a:r>
              <a:rPr lang="en-US" dirty="0" smtClean="0"/>
              <a:t>2 Pre-processing</a:t>
            </a:r>
          </a:p>
          <a:p>
            <a:r>
              <a:rPr lang="en-US" dirty="0" smtClean="0"/>
              <a:t>3 Convolution</a:t>
            </a:r>
          </a:p>
          <a:p>
            <a:r>
              <a:rPr lang="en-US" dirty="0" smtClean="0"/>
              <a:t>4 </a:t>
            </a:r>
            <a:r>
              <a:rPr lang="en-US" dirty="0" err="1" smtClean="0"/>
              <a:t>Tranning</a:t>
            </a:r>
            <a:r>
              <a:rPr lang="en-US" dirty="0" smtClean="0"/>
              <a:t> </a:t>
            </a:r>
            <a:endParaRPr lang="en-IN" dirty="0"/>
          </a:p>
        </p:txBody>
      </p:sp>
    </p:spTree>
    <p:extLst>
      <p:ext uri="{BB962C8B-B14F-4D97-AF65-F5344CB8AC3E}">
        <p14:creationId xmlns:p14="http://schemas.microsoft.com/office/powerpoint/2010/main" xmlns="" val="501695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t>Algorithms</a:t>
            </a:r>
          </a:p>
        </p:txBody>
      </p:sp>
      <p:sp>
        <p:nvSpPr>
          <p:cNvPr id="3" name="Content Placeholder 2"/>
          <p:cNvSpPr>
            <a:spLocks noGrp="1"/>
          </p:cNvSpPr>
          <p:nvPr>
            <p:ph idx="1"/>
          </p:nvPr>
        </p:nvSpPr>
        <p:spPr/>
        <p:txBody>
          <a:bodyPr>
            <a:normAutofit fontScale="55000" lnSpcReduction="20000"/>
          </a:bodyPr>
          <a:lstStyle/>
          <a:p>
            <a:pPr algn="just"/>
            <a:r>
              <a:rPr lang="en-IN" dirty="0" smtClean="0">
                <a:latin typeface="Times New Roman" pitchFamily="18" charset="0"/>
                <a:cs typeface="Times New Roman" pitchFamily="18" charset="0"/>
              </a:rPr>
              <a:t>CNN </a:t>
            </a:r>
            <a:r>
              <a:rPr lang="en-US" dirty="0" smtClean="0">
                <a:latin typeface="Times New Roman" pitchFamily="18" charset="0"/>
                <a:cs typeface="Times New Roman" pitchFamily="18" charset="0"/>
              </a:rPr>
              <a:t> Convolutional </a:t>
            </a:r>
            <a:r>
              <a:rPr lang="en-US" dirty="0" smtClean="0">
                <a:latin typeface="Times New Roman" pitchFamily="18" charset="0"/>
                <a:cs typeface="Times New Roman" pitchFamily="18" charset="0"/>
              </a:rPr>
              <a:t>Neural </a:t>
            </a:r>
            <a:r>
              <a:rPr lang="en-US" dirty="0" smtClean="0">
                <a:latin typeface="Times New Roman" pitchFamily="18" charset="0"/>
                <a:cs typeface="Times New Roman" pitchFamily="18" charset="0"/>
              </a:rPr>
              <a:t>Network</a:t>
            </a:r>
          </a:p>
          <a:p>
            <a:pPr lvl="0" algn="just"/>
            <a:r>
              <a:rPr lang="en-US" b="1" dirty="0" smtClean="0">
                <a:latin typeface="Times New Roman" pitchFamily="18" charset="0"/>
                <a:cs typeface="Times New Roman" pitchFamily="18" charset="0"/>
              </a:rPr>
              <a:t>Step 1:</a:t>
            </a:r>
            <a:r>
              <a:rPr lang="en-US" dirty="0" smtClean="0">
                <a:latin typeface="Times New Roman" pitchFamily="18" charset="0"/>
                <a:cs typeface="Times New Roman" pitchFamily="18" charset="0"/>
              </a:rPr>
              <a:t> Dataset containing images along with reference emotions is fed into the system. The name of dataset is Face Emotion Recognition (FER) which is an open – source data set that was made publicly available on a Kaggle.</a:t>
            </a:r>
          </a:p>
          <a:p>
            <a:pPr lvl="0" algn="just"/>
            <a:r>
              <a:rPr lang="en-US" b="1" dirty="0" smtClean="0">
                <a:latin typeface="Times New Roman" pitchFamily="18" charset="0"/>
                <a:cs typeface="Times New Roman" pitchFamily="18" charset="0"/>
              </a:rPr>
              <a:t>Step 2:</a:t>
            </a:r>
            <a:r>
              <a:rPr lang="en-US" dirty="0" smtClean="0">
                <a:latin typeface="Times New Roman" pitchFamily="18" charset="0"/>
                <a:cs typeface="Times New Roman" pitchFamily="18" charset="0"/>
              </a:rPr>
              <a:t> Now import the required libraries and build the model.</a:t>
            </a:r>
          </a:p>
          <a:p>
            <a:pPr lvl="0" algn="just"/>
            <a:r>
              <a:rPr lang="en-US" b="1" dirty="0" smtClean="0">
                <a:latin typeface="Times New Roman" pitchFamily="18" charset="0"/>
                <a:cs typeface="Times New Roman" pitchFamily="18" charset="0"/>
              </a:rPr>
              <a:t>Step 3:</a:t>
            </a:r>
            <a:r>
              <a:rPr lang="en-US" dirty="0" smtClean="0">
                <a:latin typeface="Times New Roman" pitchFamily="18" charset="0"/>
                <a:cs typeface="Times New Roman" pitchFamily="18" charset="0"/>
              </a:rPr>
              <a:t> The convolution neural network is used which extracts image features f pixel by pixel.</a:t>
            </a:r>
          </a:p>
          <a:p>
            <a:pPr lvl="0" algn="just"/>
            <a:r>
              <a:rPr lang="en-US" b="1" dirty="0" smtClean="0">
                <a:latin typeface="Times New Roman" pitchFamily="18" charset="0"/>
                <a:cs typeface="Times New Roman" pitchFamily="18" charset="0"/>
              </a:rPr>
              <a:t>Step 4:</a:t>
            </a:r>
            <a:r>
              <a:rPr lang="en-US" dirty="0" smtClean="0">
                <a:latin typeface="Times New Roman" pitchFamily="18" charset="0"/>
                <a:cs typeface="Times New Roman" pitchFamily="18" charset="0"/>
              </a:rPr>
              <a:t> Matrix factorization is performed on the extracted pixels. The matrix is of m x n.</a:t>
            </a:r>
          </a:p>
          <a:p>
            <a:pPr lvl="0" algn="just"/>
            <a:r>
              <a:rPr lang="en-US" b="1" dirty="0" smtClean="0">
                <a:latin typeface="Times New Roman" pitchFamily="18" charset="0"/>
                <a:cs typeface="Times New Roman" pitchFamily="18" charset="0"/>
              </a:rPr>
              <a:t>Step 5:</a:t>
            </a:r>
            <a:r>
              <a:rPr lang="en-US" dirty="0" smtClean="0">
                <a:latin typeface="Times New Roman" pitchFamily="18" charset="0"/>
                <a:cs typeface="Times New Roman" pitchFamily="18" charset="0"/>
              </a:rPr>
              <a:t> Max pooling is performed on this matrix where maximum value is selected and again fixed into matrix.</a:t>
            </a:r>
          </a:p>
          <a:p>
            <a:pPr lvl="0" algn="just"/>
            <a:r>
              <a:rPr lang="en-US" b="1" dirty="0" smtClean="0">
                <a:latin typeface="Times New Roman" pitchFamily="18" charset="0"/>
                <a:cs typeface="Times New Roman" pitchFamily="18" charset="0"/>
              </a:rPr>
              <a:t>Step 6:</a:t>
            </a:r>
            <a:r>
              <a:rPr lang="en-US" dirty="0" smtClean="0">
                <a:latin typeface="Times New Roman" pitchFamily="18" charset="0"/>
                <a:cs typeface="Times New Roman" pitchFamily="18" charset="0"/>
              </a:rPr>
              <a:t> Normalization is performed where the every negative value is converted to zero.</a:t>
            </a:r>
          </a:p>
          <a:p>
            <a:pPr lvl="0" algn="just"/>
            <a:r>
              <a:rPr lang="en-US" b="1" dirty="0" smtClean="0">
                <a:latin typeface="Times New Roman" pitchFamily="18" charset="0"/>
                <a:cs typeface="Times New Roman" pitchFamily="18" charset="0"/>
              </a:rPr>
              <a:t>Step 7:</a:t>
            </a:r>
            <a:r>
              <a:rPr lang="en-US" dirty="0" smtClean="0">
                <a:latin typeface="Times New Roman" pitchFamily="18" charset="0"/>
                <a:cs typeface="Times New Roman" pitchFamily="18" charset="0"/>
              </a:rPr>
              <a:t> To convert values to zero rectifified linear units are used where each value is filtered and negative value is set to zero.</a:t>
            </a:r>
          </a:p>
          <a:p>
            <a:pPr lvl="0" algn="just"/>
            <a:r>
              <a:rPr lang="en-US" b="1" dirty="0" smtClean="0">
                <a:latin typeface="Times New Roman" pitchFamily="18" charset="0"/>
                <a:cs typeface="Times New Roman" pitchFamily="18" charset="0"/>
              </a:rPr>
              <a:t>Step 8:</a:t>
            </a:r>
            <a:r>
              <a:rPr lang="en-US" dirty="0" smtClean="0">
                <a:latin typeface="Times New Roman" pitchFamily="18" charset="0"/>
                <a:cs typeface="Times New Roman" pitchFamily="18" charset="0"/>
              </a:rPr>
              <a:t> The hidden layers take the input values from the visible layers and assign the weights after calculating maximum probability.</a:t>
            </a:r>
          </a:p>
          <a:p>
            <a:endParaRPr lang="en-IN" dirty="0"/>
          </a:p>
        </p:txBody>
      </p:sp>
    </p:spTree>
    <p:extLst>
      <p:ext uri="{BB962C8B-B14F-4D97-AF65-F5344CB8AC3E}">
        <p14:creationId xmlns:p14="http://schemas.microsoft.com/office/powerpoint/2010/main" xmlns="" val="1086491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t>Input to project</a:t>
            </a:r>
          </a:p>
        </p:txBody>
      </p:sp>
      <p:sp>
        <p:nvSpPr>
          <p:cNvPr id="3" name="Content Placeholder 2"/>
          <p:cNvSpPr>
            <a:spLocks noGrp="1"/>
          </p:cNvSpPr>
          <p:nvPr>
            <p:ph idx="1"/>
          </p:nvPr>
        </p:nvSpPr>
        <p:spPr/>
        <p:txBody>
          <a:bodyPr/>
          <a:lstStyle/>
          <a:p>
            <a:r>
              <a:rPr lang="en-IN" dirty="0" smtClean="0"/>
              <a:t>Music Audio files  </a:t>
            </a:r>
            <a:endParaRPr lang="en-IN" dirty="0"/>
          </a:p>
        </p:txBody>
      </p:sp>
    </p:spTree>
    <p:extLst>
      <p:ext uri="{BB962C8B-B14F-4D97-AF65-F5344CB8AC3E}">
        <p14:creationId xmlns:p14="http://schemas.microsoft.com/office/powerpoint/2010/main" xmlns="" val="3335152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t>Dataset Used</a:t>
            </a:r>
          </a:p>
        </p:txBody>
      </p:sp>
      <p:sp>
        <p:nvSpPr>
          <p:cNvPr id="3" name="Content Placeholder 2"/>
          <p:cNvSpPr>
            <a:spLocks noGrp="1"/>
          </p:cNvSpPr>
          <p:nvPr>
            <p:ph idx="1"/>
          </p:nvPr>
        </p:nvSpPr>
        <p:spPr/>
        <p:txBody>
          <a:bodyPr/>
          <a:lstStyle/>
          <a:p>
            <a:r>
              <a:rPr lang="en-IN" dirty="0" smtClean="0"/>
              <a:t>Kaggle Dataset On music Audio files </a:t>
            </a:r>
            <a:endParaRPr lang="en-IN" dirty="0"/>
          </a:p>
        </p:txBody>
      </p:sp>
    </p:spTree>
    <p:extLst>
      <p:ext uri="{BB962C8B-B14F-4D97-AF65-F5344CB8AC3E}">
        <p14:creationId xmlns:p14="http://schemas.microsoft.com/office/powerpoint/2010/main" xmlns="" val="2607185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t>Expected Output</a:t>
            </a:r>
          </a:p>
        </p:txBody>
      </p:sp>
      <p:sp>
        <p:nvSpPr>
          <p:cNvPr id="3" name="Content Placeholder 2"/>
          <p:cNvSpPr>
            <a:spLocks noGrp="1"/>
          </p:cNvSpPr>
          <p:nvPr>
            <p:ph idx="1"/>
          </p:nvPr>
        </p:nvSpPr>
        <p:spPr/>
        <p:txBody>
          <a:bodyPr/>
          <a:lstStyle/>
          <a:p>
            <a:r>
              <a:rPr lang="en-IN" dirty="0" smtClean="0"/>
              <a:t>Chord </a:t>
            </a:r>
            <a:r>
              <a:rPr lang="en-IN" dirty="0" err="1" smtClean="0"/>
              <a:t>recognization</a:t>
            </a:r>
            <a:r>
              <a:rPr lang="en-IN" dirty="0" smtClean="0"/>
              <a:t> </a:t>
            </a:r>
            <a:endParaRPr lang="en-IN" dirty="0"/>
          </a:p>
        </p:txBody>
      </p:sp>
    </p:spTree>
    <p:extLst>
      <p:ext uri="{BB962C8B-B14F-4D97-AF65-F5344CB8AC3E}">
        <p14:creationId xmlns:p14="http://schemas.microsoft.com/office/powerpoint/2010/main" xmlns="" val="2526325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t>Applications</a:t>
            </a:r>
          </a:p>
        </p:txBody>
      </p:sp>
      <p:sp>
        <p:nvSpPr>
          <p:cNvPr id="3" name="Content Placeholder 2"/>
          <p:cNvSpPr>
            <a:spLocks noGrp="1"/>
          </p:cNvSpPr>
          <p:nvPr>
            <p:ph idx="1"/>
          </p:nvPr>
        </p:nvSpPr>
        <p:spPr/>
        <p:txBody>
          <a:bodyPr/>
          <a:lstStyle/>
          <a:p>
            <a:pPr lvl="0"/>
            <a:r>
              <a:rPr lang="en-US" dirty="0" smtClean="0"/>
              <a:t>Music Industry </a:t>
            </a:r>
          </a:p>
          <a:p>
            <a:pPr lvl="0"/>
            <a:r>
              <a:rPr lang="en-US" dirty="0" smtClean="0"/>
              <a:t>Music School </a:t>
            </a:r>
          </a:p>
          <a:p>
            <a:endParaRPr lang="en-IN" dirty="0"/>
          </a:p>
        </p:txBody>
      </p:sp>
    </p:spTree>
    <p:extLst>
      <p:ext uri="{BB962C8B-B14F-4D97-AF65-F5344CB8AC3E}">
        <p14:creationId xmlns:p14="http://schemas.microsoft.com/office/powerpoint/2010/main" xmlns="" val="3906065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t>Conclusion</a:t>
            </a:r>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itchFamily="18" charset="0"/>
                <a:cs typeface="Times New Roman" pitchFamily="18" charset="0"/>
              </a:rPr>
              <a:t>, we presented a system which applies deep learning to the </a:t>
            </a:r>
            <a:r>
              <a:rPr lang="en-US" dirty="0" smtClean="0">
                <a:latin typeface="Times New Roman" pitchFamily="18" charset="0"/>
                <a:cs typeface="Times New Roman" pitchFamily="18" charset="0"/>
              </a:rPr>
              <a:t>MR </a:t>
            </a:r>
            <a:r>
              <a:rPr lang="en-US" dirty="0" smtClean="0">
                <a:latin typeface="Times New Roman" pitchFamily="18" charset="0"/>
                <a:cs typeface="Times New Roman" pitchFamily="18" charset="0"/>
              </a:rPr>
              <a:t>task of automatic chord detection. Our model is able to learn high-level probabilistic representations for chords across various configurations. We have shown that the use of a bottleneck architecture is advantageous as it reduces </a:t>
            </a:r>
            <a:r>
              <a:rPr lang="en-US" dirty="0" smtClean="0">
                <a:latin typeface="Times New Roman" pitchFamily="18" charset="0"/>
                <a:cs typeface="Times New Roman" pitchFamily="18" charset="0"/>
              </a:rPr>
              <a:t>over fitting </a:t>
            </a:r>
            <a:r>
              <a:rPr lang="en-US" dirty="0" smtClean="0">
                <a:latin typeface="Times New Roman" pitchFamily="18" charset="0"/>
                <a:cs typeface="Times New Roman" pitchFamily="18" charset="0"/>
              </a:rPr>
              <a:t>and increases classifier performance, and that the choice of appropriate input filtering and splicing can significantly increase classifier performance</a:t>
            </a:r>
            <a:r>
              <a:rPr lang="en-US" dirty="0" smtClean="0"/>
              <a:t>.</a:t>
            </a:r>
            <a:endParaRPr lang="en-IN" dirty="0"/>
          </a:p>
        </p:txBody>
      </p:sp>
    </p:spTree>
    <p:extLst>
      <p:ext uri="{BB962C8B-B14F-4D97-AF65-F5344CB8AC3E}">
        <p14:creationId xmlns:p14="http://schemas.microsoft.com/office/powerpoint/2010/main" xmlns="" val="381124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Contents/Agenda</a:t>
            </a:r>
            <a:endParaRPr lang="en-IN" b="1"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xmlns="" val="3301375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t>Future Scope</a:t>
            </a: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In feature scope Learning a pitch class vector instead of chord likelihood by incorporating multi-label learning proved to be less successful. The idea has, however, a certain appeal and would allow the number of output nodes to be independent of the number of chords to be detected.</a:t>
            </a:r>
          </a:p>
          <a:p>
            <a:endParaRPr lang="en-IN" dirty="0"/>
          </a:p>
        </p:txBody>
      </p:sp>
    </p:spTree>
    <p:extLst>
      <p:ext uri="{BB962C8B-B14F-4D97-AF65-F5344CB8AC3E}">
        <p14:creationId xmlns:p14="http://schemas.microsoft.com/office/powerpoint/2010/main" xmlns="" val="1303860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t>References</a:t>
            </a:r>
          </a:p>
        </p:txBody>
      </p:sp>
      <p:sp>
        <p:nvSpPr>
          <p:cNvPr id="3" name="Content Placeholder 2"/>
          <p:cNvSpPr>
            <a:spLocks noGrp="1"/>
          </p:cNvSpPr>
          <p:nvPr>
            <p:ph idx="1"/>
          </p:nvPr>
        </p:nvSpPr>
        <p:spPr/>
        <p:txBody>
          <a:bodyPr>
            <a:normAutofit fontScale="70000" lnSpcReduction="20000"/>
          </a:bodyPr>
          <a:lstStyle/>
          <a:p>
            <a:pPr algn="just"/>
            <a:r>
              <a:rPr lang="en-US" dirty="0" smtClean="0">
                <a:latin typeface="Times New Roman" pitchFamily="18" charset="0"/>
                <a:cs typeface="Times New Roman" pitchFamily="18" charset="0"/>
              </a:rPr>
              <a:t>[1] Eric Battenberg and David Wessel. Analyzing drum patterns using conditional deep belief networks. In Proceedings of the International Conference on Music Information Retrieval (ISMIR), pages 37–42, 2012. [2] Nicolas Boulanger-Lewandowski, </a:t>
            </a:r>
            <a:r>
              <a:rPr lang="en-US" dirty="0" err="1" smtClean="0">
                <a:latin typeface="Times New Roman" pitchFamily="18" charset="0"/>
                <a:cs typeface="Times New Roman" pitchFamily="18" charset="0"/>
              </a:rPr>
              <a:t>Yoshua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Bengio</a:t>
            </a:r>
            <a:r>
              <a:rPr lang="en-US" dirty="0" smtClean="0">
                <a:latin typeface="Times New Roman" pitchFamily="18" charset="0"/>
                <a:cs typeface="Times New Roman" pitchFamily="18" charset="0"/>
              </a:rPr>
              <a:t>, and Pascal Vincent. Audio chord recognition with recurrent neural networks. In Proceedings of the International Conference on Music Information Retrieval (ISMIR), pages 335–340, 2013. [3] Judith C Brown. Calculation of a constant q spectral transform. The Journal of the Acoustical Society of America, 89(1):425–434, 1991. [4] </a:t>
            </a:r>
            <a:r>
              <a:rPr lang="en-US" dirty="0" err="1" smtClean="0">
                <a:latin typeface="Times New Roman" pitchFamily="18" charset="0"/>
                <a:cs typeface="Times New Roman" pitchFamily="18" charset="0"/>
              </a:rPr>
              <a:t>Taemin</a:t>
            </a:r>
            <a:r>
              <a:rPr lang="en-US" dirty="0" smtClean="0">
                <a:latin typeface="Times New Roman" pitchFamily="18" charset="0"/>
                <a:cs typeface="Times New Roman" pitchFamily="18" charset="0"/>
              </a:rPr>
              <a:t> Cho and Juan P Bello. </a:t>
            </a:r>
            <a:r>
              <a:rPr lang="en-US" dirty="0" err="1" smtClean="0">
                <a:latin typeface="Times New Roman" pitchFamily="18" charset="0"/>
                <a:cs typeface="Times New Roman" pitchFamily="18" charset="0"/>
              </a:rPr>
              <a:t>Mirex</a:t>
            </a:r>
            <a:r>
              <a:rPr lang="en-US" dirty="0" smtClean="0">
                <a:latin typeface="Times New Roman" pitchFamily="18" charset="0"/>
                <a:cs typeface="Times New Roman" pitchFamily="18" charset="0"/>
              </a:rPr>
              <a:t> 2013: Large vocabulary chord recognition system using multi-band features and a multi-stream HMM. Music Information Retrieval Evaluation </a:t>
            </a:r>
            <a:r>
              <a:rPr lang="en-US" dirty="0" err="1" smtClean="0">
                <a:latin typeface="Times New Roman" pitchFamily="18" charset="0"/>
                <a:cs typeface="Times New Roman" pitchFamily="18" charset="0"/>
              </a:rPr>
              <a:t>eXchange</a:t>
            </a:r>
            <a:r>
              <a:rPr lang="en-US" dirty="0" smtClean="0">
                <a:latin typeface="Times New Roman" pitchFamily="18" charset="0"/>
                <a:cs typeface="Times New Roman" pitchFamily="18" charset="0"/>
              </a:rPr>
              <a:t> (MIREX), 2013. [5] </a:t>
            </a:r>
            <a:r>
              <a:rPr lang="en-US" dirty="0" err="1" smtClean="0">
                <a:latin typeface="Times New Roman" pitchFamily="18" charset="0"/>
                <a:cs typeface="Times New Roman" pitchFamily="18" charset="0"/>
              </a:rPr>
              <a:t>Taemin</a:t>
            </a:r>
            <a:r>
              <a:rPr lang="en-US" dirty="0" smtClean="0">
                <a:latin typeface="Times New Roman" pitchFamily="18" charset="0"/>
                <a:cs typeface="Times New Roman" pitchFamily="18" charset="0"/>
              </a:rPr>
              <a:t> Cho, Ron J Weiss, and Juan Pablo Bello. Exploring common variations in state of the art chord recognition systems. In Proceedings of the Sound and Music Computing Conference (SMC), pages 1–8, 2010.</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3851679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8229600" cy="1371600"/>
          </a:xfrm>
        </p:spPr>
        <p:txBody>
          <a:bodyPr>
            <a:noAutofit/>
          </a:bodyPr>
          <a:lstStyle/>
          <a:p>
            <a:r>
              <a:rPr lang="en-IN" sz="4800" b="1" dirty="0" smtClean="0">
                <a:solidFill>
                  <a:srgbClr val="002060"/>
                </a:solidFill>
                <a:latin typeface="Times New Roman" pitchFamily="18" charset="0"/>
                <a:cs typeface="Times New Roman" pitchFamily="18" charset="0"/>
              </a:rPr>
              <a:t>Thank You...</a:t>
            </a:r>
            <a:r>
              <a:rPr lang="en-IN" sz="4800" b="1" dirty="0" smtClean="0">
                <a:solidFill>
                  <a:srgbClr val="C00000"/>
                </a:solidFill>
                <a:latin typeface="Times New Roman" pitchFamily="18" charset="0"/>
                <a:cs typeface="Times New Roman" pitchFamily="18" charset="0"/>
              </a:rPr>
              <a:t/>
            </a:r>
            <a:br>
              <a:rPr lang="en-IN" sz="4800" b="1" dirty="0" smtClean="0">
                <a:solidFill>
                  <a:srgbClr val="C00000"/>
                </a:solidFill>
                <a:latin typeface="Times New Roman" pitchFamily="18" charset="0"/>
                <a:cs typeface="Times New Roman" pitchFamily="18" charset="0"/>
              </a:rPr>
            </a:br>
            <a:r>
              <a:rPr lang="en-IN" sz="4800" b="1" dirty="0" smtClean="0">
                <a:solidFill>
                  <a:srgbClr val="C00000"/>
                </a:solidFill>
                <a:latin typeface="Times New Roman" pitchFamily="18" charset="0"/>
                <a:cs typeface="Times New Roman" pitchFamily="18" charset="0"/>
              </a:rPr>
              <a:t/>
            </a:r>
            <a:br>
              <a:rPr lang="en-IN" sz="4800" b="1" dirty="0" smtClean="0">
                <a:solidFill>
                  <a:srgbClr val="C00000"/>
                </a:solidFill>
                <a:latin typeface="Times New Roman" pitchFamily="18" charset="0"/>
                <a:cs typeface="Times New Roman" pitchFamily="18" charset="0"/>
              </a:rPr>
            </a:br>
            <a:endParaRPr lang="en-IN" sz="4800" b="1"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a:t>
            </a:r>
            <a:r>
              <a:rPr lang="en-IN" dirty="0" smtClean="0"/>
              <a:t> </a:t>
            </a:r>
            <a:r>
              <a:rPr lang="en-IN" b="1" dirty="0"/>
              <a:t>statement</a:t>
            </a: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challenging problem of music recognition and Chard recognition present an effective machine learning based method using a feed-forward </a:t>
            </a:r>
            <a:r>
              <a:rPr lang="en-US" dirty="0" smtClean="0">
                <a:latin typeface="Times New Roman" pitchFamily="18" charset="0"/>
                <a:cs typeface="Times New Roman" pitchFamily="18" charset="0"/>
              </a:rPr>
              <a:t>Machine learning </a:t>
            </a:r>
            <a:r>
              <a:rPr lang="en-US" dirty="0" smtClean="0">
                <a:latin typeface="Times New Roman" pitchFamily="18" charset="0"/>
                <a:cs typeface="Times New Roman" pitchFamily="18" charset="0"/>
              </a:rPr>
              <a:t>for </a:t>
            </a:r>
            <a:r>
              <a:rPr lang="en-US" dirty="0" smtClean="0">
                <a:latin typeface="Times New Roman" pitchFamily="18" charset="0"/>
                <a:cs typeface="Times New Roman" pitchFamily="18" charset="0"/>
              </a:rPr>
              <a:t>chord recognition</a:t>
            </a:r>
            <a:endParaRPr lang="en-US" dirty="0" smtClean="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xmlns="" val="112199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r>
              <a:rPr lang="en-IN" dirty="0" smtClean="0"/>
              <a:t> </a:t>
            </a:r>
            <a:endParaRPr lang="en-IN" dirty="0"/>
          </a:p>
        </p:txBody>
      </p:sp>
      <p:sp>
        <p:nvSpPr>
          <p:cNvPr id="3" name="Content Placeholder 2"/>
          <p:cNvSpPr>
            <a:spLocks noGrp="1"/>
          </p:cNvSpPr>
          <p:nvPr>
            <p:ph idx="1"/>
          </p:nvPr>
        </p:nvSpPr>
        <p:spPr/>
        <p:txBody>
          <a:bodyPr>
            <a:normAutofit lnSpcReduction="10000"/>
          </a:bodyPr>
          <a:lstStyle/>
          <a:p>
            <a:pPr algn="just">
              <a:buFont typeface="Wingdings" pitchFamily="2" charset="2"/>
              <a:buChar char="v"/>
            </a:pPr>
            <a:r>
              <a:rPr lang="en-US" sz="2400" dirty="0" smtClean="0">
                <a:latin typeface="Times New Roman" pitchFamily="18" charset="0"/>
                <a:cs typeface="Times New Roman" pitchFamily="18" charset="0"/>
              </a:rPr>
              <a:t>Chord Recognition is the automated process of assigning musical chord to segments of a music piece</a:t>
            </a:r>
            <a:r>
              <a:rPr lang="en-US" sz="2400" dirty="0" smtClean="0">
                <a:latin typeface="Times New Roman" pitchFamily="18" charset="0"/>
                <a:cs typeface="Times New Roman" pitchFamily="18" charset="0"/>
              </a:rPr>
              <a:t>.</a:t>
            </a:r>
          </a:p>
          <a:p>
            <a:pPr algn="just">
              <a:buFont typeface="Wingdings" pitchFamily="2" charset="2"/>
              <a:buChar char="v"/>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It is an important task in the analysis of western music and music transcription in general, and it can contribute to applications such as key detection, structural segmentation, music similarity measures, and other semantic analysis tasks</a:t>
            </a:r>
            <a:r>
              <a:rPr lang="en-US" sz="2400" dirty="0" smtClean="0">
                <a:latin typeface="Times New Roman" pitchFamily="18" charset="0"/>
                <a:cs typeface="Times New Roman" pitchFamily="18" charset="0"/>
              </a:rPr>
              <a:t>.</a:t>
            </a:r>
          </a:p>
          <a:p>
            <a:pPr algn="just">
              <a:buFont typeface="Wingdings" pitchFamily="2" charset="2"/>
              <a:buChar char="v"/>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first step of the chord recognition (CR) is the extraction of a meaningful descriptor that enhances the contribution of every note at each instant</a:t>
            </a:r>
            <a:r>
              <a:rPr lang="en-US" sz="2400" dirty="0" smtClean="0">
                <a:latin typeface="Times New Roman" pitchFamily="18" charset="0"/>
                <a:cs typeface="Times New Roman" pitchFamily="18" charset="0"/>
              </a:rPr>
              <a:t>.</a:t>
            </a:r>
          </a:p>
          <a:p>
            <a:pPr algn="just">
              <a:buFont typeface="Wingdings" pitchFamily="2" charset="2"/>
              <a:buChar char="v"/>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One of the main strategies of doing Chord Recognition is based on the comparison of vectors of the extracted descriptor with a set of chords templates by means of a distance measure.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68529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Literature Survey</a:t>
            </a:r>
            <a:endParaRPr lang="en-US" b="1" dirty="0"/>
          </a:p>
        </p:txBody>
      </p:sp>
      <p:sp>
        <p:nvSpPr>
          <p:cNvPr id="3" name="Content Placeholder 2"/>
          <p:cNvSpPr>
            <a:spLocks noGrp="1"/>
          </p:cNvSpPr>
          <p:nvPr>
            <p:ph idx="1"/>
          </p:nvPr>
        </p:nvSpPr>
        <p:spPr>
          <a:xfrm>
            <a:off x="457200" y="1600200"/>
            <a:ext cx="8458200" cy="4876800"/>
          </a:xfrm>
        </p:spPr>
        <p:txBody>
          <a:bodyPr>
            <a:normAutofit/>
          </a:bodyPr>
          <a:lstStyle/>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Research Gap Identified</a:t>
            </a:r>
            <a:endParaRPr lang="en-US" b="1"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xmlns="" val="2697058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Motivation</a:t>
            </a:r>
            <a:endParaRPr lang="en-US" b="1" dirty="0"/>
          </a:p>
        </p:txBody>
      </p:sp>
      <p:sp>
        <p:nvSpPr>
          <p:cNvPr id="3" name="Content Placeholder 2"/>
          <p:cNvSpPr>
            <a:spLocks noGrp="1"/>
          </p:cNvSpPr>
          <p:nvPr>
            <p:ph idx="1"/>
          </p:nvPr>
        </p:nvSpPr>
        <p:spPr>
          <a:xfrm>
            <a:off x="228600" y="1600200"/>
            <a:ext cx="8610600" cy="4953000"/>
          </a:xfrm>
        </p:spPr>
        <p:txBody>
          <a:bodyPr>
            <a:normAutofit/>
          </a:bodyPr>
          <a:lstStyle/>
          <a:p>
            <a:pPr algn="just"/>
            <a:r>
              <a:rPr lang="en-US" dirty="0" smtClean="0">
                <a:latin typeface="Times New Roman" pitchFamily="18" charset="0"/>
                <a:cs typeface="Times New Roman" pitchFamily="18" charset="0"/>
              </a:rPr>
              <a:t>Automatic chord recognition is the first step towards complex analyses of music</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It has became an active research topic and is of importance for both scientific research and commercial applications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Many methods have been proposed to attack this problem, most of which are based on the Pitch Class Profile.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955101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Goal</a:t>
            </a:r>
            <a:r>
              <a:rPr lang="en-IN" dirty="0" smtClean="0"/>
              <a:t> </a:t>
            </a:r>
            <a:r>
              <a:rPr lang="en-IN" b="1" dirty="0"/>
              <a:t>and</a:t>
            </a:r>
            <a:r>
              <a:rPr lang="en-IN" dirty="0" smtClean="0"/>
              <a:t> </a:t>
            </a:r>
            <a:r>
              <a:rPr lang="en-IN" b="1" dirty="0"/>
              <a:t>Objective</a:t>
            </a:r>
          </a:p>
        </p:txBody>
      </p:sp>
      <p:sp>
        <p:nvSpPr>
          <p:cNvPr id="3" name="Content Placeholder 2"/>
          <p:cNvSpPr>
            <a:spLocks noGrp="1"/>
          </p:cNvSpPr>
          <p:nvPr>
            <p:ph idx="1"/>
          </p:nvPr>
        </p:nvSpPr>
        <p:spPr/>
        <p:txBody>
          <a:bodyPr/>
          <a:lstStyle/>
          <a:p>
            <a:r>
              <a:rPr lang="en-US" dirty="0" smtClean="0"/>
              <a:t> To analyze </a:t>
            </a:r>
            <a:r>
              <a:rPr lang="en-US" dirty="0" smtClean="0"/>
              <a:t>automatic chord recognition </a:t>
            </a:r>
            <a:r>
              <a:rPr lang="en-US" dirty="0" smtClean="0"/>
              <a:t>method.</a:t>
            </a:r>
          </a:p>
          <a:p>
            <a:r>
              <a:rPr lang="en-US" dirty="0" smtClean="0"/>
              <a:t>To recognize the musical audio file.</a:t>
            </a:r>
          </a:p>
          <a:p>
            <a:endParaRPr lang="en-IN" dirty="0"/>
          </a:p>
        </p:txBody>
      </p:sp>
    </p:spTree>
    <p:extLst>
      <p:ext uri="{BB962C8B-B14F-4D97-AF65-F5344CB8AC3E}">
        <p14:creationId xmlns:p14="http://schemas.microsoft.com/office/powerpoint/2010/main" xmlns="" val="283365654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t>Scope of Project</a:t>
            </a: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In </a:t>
            </a:r>
            <a:r>
              <a:rPr lang="en-US" dirty="0" smtClean="0">
                <a:latin typeface="Times New Roman" pitchFamily="18" charset="0"/>
                <a:cs typeface="Times New Roman" pitchFamily="18" charset="0"/>
              </a:rPr>
              <a:t>this </a:t>
            </a:r>
            <a:r>
              <a:rPr lang="en-US" dirty="0" smtClean="0">
                <a:latin typeface="Times New Roman" pitchFamily="18" charset="0"/>
                <a:cs typeface="Times New Roman" pitchFamily="18" charset="0"/>
              </a:rPr>
              <a:t>Syste</a:t>
            </a:r>
            <a:r>
              <a:rPr lang="en-US"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 propose a new automatic chord recognition method, formalize every stage in its pipeline, discuss some important implementation details, and show its effectiveness through experiments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53914136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573</TotalTime>
  <Words>817</Words>
  <Application>Microsoft Office PowerPoint</Application>
  <PresentationFormat>On-screen Show (4:3)</PresentationFormat>
  <Paragraphs>68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Contents/Agenda</vt:lpstr>
      <vt:lpstr>Problem statement</vt:lpstr>
      <vt:lpstr>Introduction </vt:lpstr>
      <vt:lpstr>Literature Survey</vt:lpstr>
      <vt:lpstr>Research Gap Identified</vt:lpstr>
      <vt:lpstr>Motivation</vt:lpstr>
      <vt:lpstr>Goal and Objective</vt:lpstr>
      <vt:lpstr>Scope of Project</vt:lpstr>
      <vt:lpstr>Design Diagrams</vt:lpstr>
      <vt:lpstr>System Requirement</vt:lpstr>
      <vt:lpstr>Proposed System Architecture</vt:lpstr>
      <vt:lpstr>Methodology Used</vt:lpstr>
      <vt:lpstr>Algorithms</vt:lpstr>
      <vt:lpstr>Input to project</vt:lpstr>
      <vt:lpstr>Dataset Used</vt:lpstr>
      <vt:lpstr>Expected Output</vt:lpstr>
      <vt:lpstr>Applications</vt:lpstr>
      <vt:lpstr>Conclusion</vt:lpstr>
      <vt:lpstr>Future Scope</vt:lpstr>
      <vt:lpstr>References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SAI</cp:lastModifiedBy>
  <cp:revision>72</cp:revision>
  <dcterms:created xsi:type="dcterms:W3CDTF">2006-08-16T00:00:00Z</dcterms:created>
  <dcterms:modified xsi:type="dcterms:W3CDTF">2022-11-09T23:42:08Z</dcterms:modified>
</cp:coreProperties>
</file>