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2" r:id="rId5"/>
    <p:sldId id="273" r:id="rId6"/>
    <p:sldId id="274" r:id="rId7"/>
    <p:sldId id="275" r:id="rId8"/>
    <p:sldId id="276" r:id="rId9"/>
    <p:sldId id="277" r:id="rId10"/>
    <p:sldId id="278" r:id="rId11"/>
    <p:sldId id="280" r:id="rId12"/>
    <p:sldId id="281" r:id="rId13"/>
    <p:sldId id="282" r:id="rId14"/>
    <p:sldId id="283"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8/28/2023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8/28/2023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8/28/2023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3.gif"/><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docs.oracle.com/javase/8/docs/technotes/tools/windows/javadoc.html" TargetMode="External"/><Relationship Id="rId7" Type="http://schemas.openxmlformats.org/officeDocument/2006/relationships/image" Target="../media/image3.gif"/><Relationship Id="rId2" Type="http://schemas.openxmlformats.org/officeDocument/2006/relationships/hyperlink" Target="https://stackoverflow.com/" TargetMode="External"/><Relationship Id="rId1" Type="http://schemas.openxmlformats.org/officeDocument/2006/relationships/slideLayout" Target="../slideLayouts/slideLayout7.xml"/><Relationship Id="rId6" Type="http://schemas.openxmlformats.org/officeDocument/2006/relationships/hyperlink" Target="https://reactjs.org/docs/getting-started.html" TargetMode="External"/><Relationship Id="rId5" Type="http://schemas.openxmlformats.org/officeDocument/2006/relationships/hyperlink" Target="https://docs.spring.io/spring-boot/docs/current/reference/htmlsingle/" TargetMode="External"/><Relationship Id="rId4" Type="http://schemas.openxmlformats.org/officeDocument/2006/relationships/hyperlink" Target="https://www.javatpoint.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8344-E5C5-0F5E-5BBF-1EEF4EC231B5}"/>
              </a:ext>
            </a:extLst>
          </p:cNvPr>
          <p:cNvSpPr>
            <a:spLocks noGrp="1"/>
          </p:cNvSpPr>
          <p:nvPr>
            <p:ph type="ctrTitle"/>
          </p:nvPr>
        </p:nvSpPr>
        <p:spPr>
          <a:xfrm>
            <a:off x="1777464" y="3069203"/>
            <a:ext cx="8637073" cy="1139319"/>
          </a:xfrm>
        </p:spPr>
        <p:txBody>
          <a:bodyPr/>
          <a:lstStyle/>
          <a:p>
            <a:pPr algn="ctr"/>
            <a:r>
              <a:rPr lang="en-IN" b="1" dirty="0" err="1"/>
              <a:t>Roadmate</a:t>
            </a:r>
            <a:endParaRPr lang="en-IN" b="1" dirty="0"/>
          </a:p>
        </p:txBody>
      </p:sp>
      <p:sp>
        <p:nvSpPr>
          <p:cNvPr id="3" name="Subtitle 2">
            <a:extLst>
              <a:ext uri="{FF2B5EF4-FFF2-40B4-BE49-F238E27FC236}">
                <a16:creationId xmlns:a16="http://schemas.microsoft.com/office/drawing/2014/main" id="{E2DDF8F9-2331-E742-F1FB-EEA4A58C4DFD}"/>
              </a:ext>
            </a:extLst>
          </p:cNvPr>
          <p:cNvSpPr>
            <a:spLocks noGrp="1"/>
          </p:cNvSpPr>
          <p:nvPr>
            <p:ph type="subTitle" idx="1"/>
          </p:nvPr>
        </p:nvSpPr>
        <p:spPr>
          <a:xfrm>
            <a:off x="1777464" y="4272133"/>
            <a:ext cx="8637072" cy="1071095"/>
          </a:xfrm>
        </p:spPr>
        <p:txBody>
          <a:bodyPr/>
          <a:lstStyle/>
          <a:p>
            <a:pPr marL="1109345" marR="869315" algn="ctr"/>
            <a:r>
              <a:rPr lang="en-IN" sz="1800" b="1" dirty="0">
                <a:effectLst/>
                <a:latin typeface="Times New Roman" panose="02020603050405020304" pitchFamily="18" charset="0"/>
                <a:ea typeface="Times New Roman" panose="02020603050405020304" pitchFamily="18" charset="0"/>
              </a:rPr>
              <a:t>Making the trip easy and adventurous </a:t>
            </a:r>
          </a:p>
        </p:txBody>
      </p:sp>
      <p:pic>
        <p:nvPicPr>
          <p:cNvPr id="5" name="Picture 4">
            <a:extLst>
              <a:ext uri="{FF2B5EF4-FFF2-40B4-BE49-F238E27FC236}">
                <a16:creationId xmlns:a16="http://schemas.microsoft.com/office/drawing/2014/main" id="{2FF42046-1FBA-D672-C791-E2396B9E0EEF}"/>
              </a:ext>
            </a:extLst>
          </p:cNvPr>
          <p:cNvPicPr>
            <a:picLocks noChangeAspect="1"/>
          </p:cNvPicPr>
          <p:nvPr/>
        </p:nvPicPr>
        <p:blipFill>
          <a:blip r:embed="rId2"/>
          <a:stretch>
            <a:fillRect/>
          </a:stretch>
        </p:blipFill>
        <p:spPr>
          <a:xfrm>
            <a:off x="4723737" y="917050"/>
            <a:ext cx="2511950" cy="2511950"/>
          </a:xfrm>
          <a:prstGeom prst="rect">
            <a:avLst/>
          </a:prstGeom>
        </p:spPr>
      </p:pic>
      <p:pic>
        <p:nvPicPr>
          <p:cNvPr id="6" name="Picture 5">
            <a:extLst>
              <a:ext uri="{FF2B5EF4-FFF2-40B4-BE49-F238E27FC236}">
                <a16:creationId xmlns:a16="http://schemas.microsoft.com/office/drawing/2014/main" id="{7DE19ED2-953C-4BCF-0C1C-227DDE6F3181}"/>
              </a:ext>
            </a:extLst>
          </p:cNvPr>
          <p:cNvPicPr>
            <a:picLocks noChangeAspect="1"/>
          </p:cNvPicPr>
          <p:nvPr/>
        </p:nvPicPr>
        <p:blipFill>
          <a:blip r:embed="rId2"/>
          <a:stretch>
            <a:fillRect/>
          </a:stretch>
        </p:blipFill>
        <p:spPr>
          <a:xfrm>
            <a:off x="0" y="0"/>
            <a:ext cx="702050" cy="702050"/>
          </a:xfrm>
          <a:prstGeom prst="rect">
            <a:avLst/>
          </a:prstGeom>
        </p:spPr>
      </p:pic>
    </p:spTree>
    <p:extLst>
      <p:ext uri="{BB962C8B-B14F-4D97-AF65-F5344CB8AC3E}">
        <p14:creationId xmlns:p14="http://schemas.microsoft.com/office/powerpoint/2010/main" val="95925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3B3BDF-B63B-29EF-AA62-AE89CFBF60FE}"/>
              </a:ext>
            </a:extLst>
          </p:cNvPr>
          <p:cNvPicPr>
            <a:picLocks noChangeAspect="1"/>
          </p:cNvPicPr>
          <p:nvPr/>
        </p:nvPicPr>
        <p:blipFill>
          <a:blip r:embed="rId2"/>
          <a:stretch>
            <a:fillRect/>
          </a:stretch>
        </p:blipFill>
        <p:spPr>
          <a:xfrm>
            <a:off x="3842343" y="929617"/>
            <a:ext cx="4507313" cy="4998765"/>
          </a:xfrm>
          <a:prstGeom prst="rect">
            <a:avLst/>
          </a:prstGeom>
        </p:spPr>
      </p:pic>
      <p:sp>
        <p:nvSpPr>
          <p:cNvPr id="4" name="TextBox 3">
            <a:extLst>
              <a:ext uri="{FF2B5EF4-FFF2-40B4-BE49-F238E27FC236}">
                <a16:creationId xmlns:a16="http://schemas.microsoft.com/office/drawing/2014/main" id="{302E89A3-6A21-0E5B-F257-BFF52B8346FD}"/>
              </a:ext>
            </a:extLst>
          </p:cNvPr>
          <p:cNvSpPr txBox="1"/>
          <p:nvPr/>
        </p:nvSpPr>
        <p:spPr>
          <a:xfrm>
            <a:off x="3061252" y="230588"/>
            <a:ext cx="7236276" cy="584775"/>
          </a:xfrm>
          <a:prstGeom prst="rect">
            <a:avLst/>
          </a:prstGeom>
          <a:noFill/>
        </p:spPr>
        <p:txBody>
          <a:bodyPr wrap="none" rtlCol="0">
            <a:spAutoFit/>
          </a:bodyPr>
          <a:lstStyle/>
          <a:p>
            <a:pPr algn="ctr"/>
            <a:r>
              <a:rPr lang="en-IN" sz="3200" b="1" dirty="0"/>
              <a:t>Functional Decomposition Diagram</a:t>
            </a:r>
          </a:p>
        </p:txBody>
      </p:sp>
      <p:pic>
        <p:nvPicPr>
          <p:cNvPr id="5" name="Picture 4">
            <a:extLst>
              <a:ext uri="{FF2B5EF4-FFF2-40B4-BE49-F238E27FC236}">
                <a16:creationId xmlns:a16="http://schemas.microsoft.com/office/drawing/2014/main" id="{7FC5F880-B71B-BB6A-EA77-F994FEA5A149}"/>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267287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38CFBD-95D6-4EA5-A09A-600CE9241F81}"/>
              </a:ext>
            </a:extLst>
          </p:cNvPr>
          <p:cNvPicPr>
            <a:picLocks noChangeAspect="1"/>
          </p:cNvPicPr>
          <p:nvPr/>
        </p:nvPicPr>
        <p:blipFill>
          <a:blip r:embed="rId2"/>
          <a:stretch>
            <a:fillRect/>
          </a:stretch>
        </p:blipFill>
        <p:spPr>
          <a:xfrm>
            <a:off x="3927944" y="957885"/>
            <a:ext cx="4039264" cy="4942229"/>
          </a:xfrm>
          <a:prstGeom prst="rect">
            <a:avLst/>
          </a:prstGeom>
        </p:spPr>
      </p:pic>
      <p:sp>
        <p:nvSpPr>
          <p:cNvPr id="4" name="TextBox 3">
            <a:extLst>
              <a:ext uri="{FF2B5EF4-FFF2-40B4-BE49-F238E27FC236}">
                <a16:creationId xmlns:a16="http://schemas.microsoft.com/office/drawing/2014/main" id="{F5D2BC04-67F8-D12E-23FD-3A1444B106C8}"/>
              </a:ext>
            </a:extLst>
          </p:cNvPr>
          <p:cNvSpPr txBox="1"/>
          <p:nvPr/>
        </p:nvSpPr>
        <p:spPr>
          <a:xfrm>
            <a:off x="4199398" y="312821"/>
            <a:ext cx="3490058" cy="584775"/>
          </a:xfrm>
          <a:prstGeom prst="rect">
            <a:avLst/>
          </a:prstGeom>
          <a:noFill/>
        </p:spPr>
        <p:txBody>
          <a:bodyPr wrap="none" rtlCol="0">
            <a:spAutoFit/>
          </a:bodyPr>
          <a:lstStyle/>
          <a:p>
            <a:pPr algn="ctr"/>
            <a:r>
              <a:rPr lang="en-IN" sz="3200" b="1" dirty="0"/>
              <a:t>Activity Diagram</a:t>
            </a:r>
          </a:p>
        </p:txBody>
      </p:sp>
    </p:spTree>
    <p:extLst>
      <p:ext uri="{BB962C8B-B14F-4D97-AF65-F5344CB8AC3E}">
        <p14:creationId xmlns:p14="http://schemas.microsoft.com/office/powerpoint/2010/main" val="375715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E5C9A2-F10D-6900-B916-C96AA44608A7}"/>
              </a:ext>
            </a:extLst>
          </p:cNvPr>
          <p:cNvPicPr>
            <a:picLocks noChangeAspect="1"/>
          </p:cNvPicPr>
          <p:nvPr/>
        </p:nvPicPr>
        <p:blipFill>
          <a:blip r:embed="rId2"/>
          <a:stretch>
            <a:fillRect/>
          </a:stretch>
        </p:blipFill>
        <p:spPr>
          <a:xfrm>
            <a:off x="1563450" y="2527230"/>
            <a:ext cx="9065099" cy="2156088"/>
          </a:xfrm>
          <a:prstGeom prst="rect">
            <a:avLst/>
          </a:prstGeom>
        </p:spPr>
      </p:pic>
      <p:sp>
        <p:nvSpPr>
          <p:cNvPr id="4" name="TextBox 3">
            <a:extLst>
              <a:ext uri="{FF2B5EF4-FFF2-40B4-BE49-F238E27FC236}">
                <a16:creationId xmlns:a16="http://schemas.microsoft.com/office/drawing/2014/main" id="{D705DAE1-526C-4B01-CA5C-823AD9295613}"/>
              </a:ext>
            </a:extLst>
          </p:cNvPr>
          <p:cNvSpPr txBox="1"/>
          <p:nvPr/>
        </p:nvSpPr>
        <p:spPr>
          <a:xfrm>
            <a:off x="4908815" y="620201"/>
            <a:ext cx="2374368" cy="584775"/>
          </a:xfrm>
          <a:prstGeom prst="rect">
            <a:avLst/>
          </a:prstGeom>
          <a:noFill/>
        </p:spPr>
        <p:txBody>
          <a:bodyPr wrap="none" rtlCol="0">
            <a:spAutoFit/>
          </a:bodyPr>
          <a:lstStyle/>
          <a:p>
            <a:pPr algn="ctr"/>
            <a:r>
              <a:rPr lang="en-IN" sz="3200" b="1" dirty="0"/>
              <a:t>DFD level 0</a:t>
            </a:r>
          </a:p>
        </p:txBody>
      </p:sp>
    </p:spTree>
    <p:extLst>
      <p:ext uri="{BB962C8B-B14F-4D97-AF65-F5344CB8AC3E}">
        <p14:creationId xmlns:p14="http://schemas.microsoft.com/office/powerpoint/2010/main" val="321333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5C563-9884-3077-1E31-FD296BDEFC3F}"/>
              </a:ext>
            </a:extLst>
          </p:cNvPr>
          <p:cNvSpPr txBox="1"/>
          <p:nvPr/>
        </p:nvSpPr>
        <p:spPr>
          <a:xfrm>
            <a:off x="4912823" y="620201"/>
            <a:ext cx="2366353" cy="584775"/>
          </a:xfrm>
          <a:prstGeom prst="rect">
            <a:avLst/>
          </a:prstGeom>
          <a:noFill/>
        </p:spPr>
        <p:txBody>
          <a:bodyPr wrap="none" rtlCol="0">
            <a:spAutoFit/>
          </a:bodyPr>
          <a:lstStyle/>
          <a:p>
            <a:pPr algn="ctr"/>
            <a:r>
              <a:rPr lang="en-IN" sz="3200" b="1" dirty="0"/>
              <a:t>DFD level 1</a:t>
            </a:r>
          </a:p>
        </p:txBody>
      </p:sp>
      <p:pic>
        <p:nvPicPr>
          <p:cNvPr id="4" name="Picture 3">
            <a:extLst>
              <a:ext uri="{FF2B5EF4-FFF2-40B4-BE49-F238E27FC236}">
                <a16:creationId xmlns:a16="http://schemas.microsoft.com/office/drawing/2014/main" id="{70B52C85-0A6B-E9AD-32F7-BC67B4AD1915}"/>
              </a:ext>
            </a:extLst>
          </p:cNvPr>
          <p:cNvPicPr>
            <a:picLocks noChangeAspect="1"/>
          </p:cNvPicPr>
          <p:nvPr/>
        </p:nvPicPr>
        <p:blipFill>
          <a:blip r:embed="rId2"/>
          <a:stretch>
            <a:fillRect/>
          </a:stretch>
        </p:blipFill>
        <p:spPr>
          <a:xfrm>
            <a:off x="2877842" y="1653912"/>
            <a:ext cx="6530512" cy="3585998"/>
          </a:xfrm>
          <a:prstGeom prst="rect">
            <a:avLst/>
          </a:prstGeom>
        </p:spPr>
      </p:pic>
    </p:spTree>
    <p:extLst>
      <p:ext uri="{BB962C8B-B14F-4D97-AF65-F5344CB8AC3E}">
        <p14:creationId xmlns:p14="http://schemas.microsoft.com/office/powerpoint/2010/main" val="274275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3B1FEB-A68C-2E68-698F-D5464C6967D4}"/>
              </a:ext>
            </a:extLst>
          </p:cNvPr>
          <p:cNvPicPr>
            <a:picLocks noChangeAspect="1"/>
          </p:cNvPicPr>
          <p:nvPr/>
        </p:nvPicPr>
        <p:blipFill>
          <a:blip r:embed="rId2"/>
          <a:srcRect/>
          <a:stretch>
            <a:fillRect/>
          </a:stretch>
        </p:blipFill>
        <p:spPr bwMode="auto">
          <a:xfrm>
            <a:off x="278296" y="1525670"/>
            <a:ext cx="4970477" cy="4392232"/>
          </a:xfrm>
          <a:prstGeom prst="rect">
            <a:avLst/>
          </a:prstGeom>
          <a:noFill/>
          <a:ln w="9525">
            <a:noFill/>
            <a:miter lim="800000"/>
            <a:headEnd/>
            <a:tailEnd/>
          </a:ln>
        </p:spPr>
      </p:pic>
      <p:sp>
        <p:nvSpPr>
          <p:cNvPr id="4" name="TextBox 3">
            <a:extLst>
              <a:ext uri="{FF2B5EF4-FFF2-40B4-BE49-F238E27FC236}">
                <a16:creationId xmlns:a16="http://schemas.microsoft.com/office/drawing/2014/main" id="{A705E7EA-55C4-2FFE-AECE-98E88EA1D714}"/>
              </a:ext>
            </a:extLst>
          </p:cNvPr>
          <p:cNvSpPr txBox="1"/>
          <p:nvPr/>
        </p:nvSpPr>
        <p:spPr>
          <a:xfrm>
            <a:off x="4073654" y="620201"/>
            <a:ext cx="4044698" cy="584775"/>
          </a:xfrm>
          <a:prstGeom prst="rect">
            <a:avLst/>
          </a:prstGeom>
          <a:noFill/>
        </p:spPr>
        <p:txBody>
          <a:bodyPr wrap="none" rtlCol="0">
            <a:spAutoFit/>
          </a:bodyPr>
          <a:lstStyle/>
          <a:p>
            <a:pPr algn="ctr"/>
            <a:r>
              <a:rPr lang="en-IN" sz="3200" b="1" dirty="0"/>
              <a:t>Sequence Diagram</a:t>
            </a:r>
          </a:p>
        </p:txBody>
      </p:sp>
      <p:pic>
        <p:nvPicPr>
          <p:cNvPr id="6" name="Picture 5">
            <a:extLst>
              <a:ext uri="{FF2B5EF4-FFF2-40B4-BE49-F238E27FC236}">
                <a16:creationId xmlns:a16="http://schemas.microsoft.com/office/drawing/2014/main" id="{5C30E1B3-FE19-F240-0D46-CA4160B6933C}"/>
              </a:ext>
            </a:extLst>
          </p:cNvPr>
          <p:cNvPicPr>
            <a:picLocks noChangeAspect="1"/>
          </p:cNvPicPr>
          <p:nvPr/>
        </p:nvPicPr>
        <p:blipFill>
          <a:blip r:embed="rId3"/>
          <a:stretch>
            <a:fillRect/>
          </a:stretch>
        </p:blipFill>
        <p:spPr>
          <a:xfrm>
            <a:off x="5319576" y="2364606"/>
            <a:ext cx="6790261" cy="2714359"/>
          </a:xfrm>
          <a:prstGeom prst="rect">
            <a:avLst/>
          </a:prstGeom>
        </p:spPr>
      </p:pic>
    </p:spTree>
    <p:extLst>
      <p:ext uri="{BB962C8B-B14F-4D97-AF65-F5344CB8AC3E}">
        <p14:creationId xmlns:p14="http://schemas.microsoft.com/office/powerpoint/2010/main" val="387679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5732D-E02E-9A3D-95CB-4157046CDCC9}"/>
              </a:ext>
            </a:extLst>
          </p:cNvPr>
          <p:cNvSpPr txBox="1"/>
          <p:nvPr/>
        </p:nvSpPr>
        <p:spPr>
          <a:xfrm>
            <a:off x="1049572" y="644055"/>
            <a:ext cx="10209475" cy="1077218"/>
          </a:xfrm>
          <a:prstGeom prst="rect">
            <a:avLst/>
          </a:prstGeom>
          <a:noFill/>
        </p:spPr>
        <p:txBody>
          <a:bodyPr wrap="square" rtlCol="0">
            <a:spAutoFit/>
          </a:bodyPr>
          <a:lstStyle/>
          <a:p>
            <a:pPr algn="ctr"/>
            <a:r>
              <a:rPr lang="en-IN" sz="3200" b="1" dirty="0"/>
              <a:t>Home Page</a:t>
            </a:r>
          </a:p>
          <a:p>
            <a:endParaRPr lang="en-IN" sz="3200" b="1" dirty="0"/>
          </a:p>
        </p:txBody>
      </p:sp>
      <p:pic>
        <p:nvPicPr>
          <p:cNvPr id="4" name="Picture 3">
            <a:extLst>
              <a:ext uri="{FF2B5EF4-FFF2-40B4-BE49-F238E27FC236}">
                <a16:creationId xmlns:a16="http://schemas.microsoft.com/office/drawing/2014/main" id="{6A1E7586-CD57-5ADA-F790-66AE3DA74343}"/>
              </a:ext>
            </a:extLst>
          </p:cNvPr>
          <p:cNvPicPr>
            <a:picLocks noChangeAspect="1"/>
          </p:cNvPicPr>
          <p:nvPr/>
        </p:nvPicPr>
        <p:blipFill>
          <a:blip r:embed="rId2"/>
          <a:stretch>
            <a:fillRect/>
          </a:stretch>
        </p:blipFill>
        <p:spPr>
          <a:xfrm>
            <a:off x="2770736" y="1588148"/>
            <a:ext cx="6767146" cy="3566469"/>
          </a:xfrm>
          <a:prstGeom prst="rect">
            <a:avLst/>
          </a:prstGeom>
        </p:spPr>
      </p:pic>
      <p:pic>
        <p:nvPicPr>
          <p:cNvPr id="5" name="Picture 4">
            <a:extLst>
              <a:ext uri="{FF2B5EF4-FFF2-40B4-BE49-F238E27FC236}">
                <a16:creationId xmlns:a16="http://schemas.microsoft.com/office/drawing/2014/main" id="{3E68DF35-F43A-9D0D-042A-B47A81C2F121}"/>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428725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60B3EE-EF1E-64CD-95DA-CE8679EB2F4D}"/>
              </a:ext>
            </a:extLst>
          </p:cNvPr>
          <p:cNvSpPr txBox="1"/>
          <p:nvPr/>
        </p:nvSpPr>
        <p:spPr>
          <a:xfrm>
            <a:off x="763326" y="500933"/>
            <a:ext cx="10153814" cy="584775"/>
          </a:xfrm>
          <a:prstGeom prst="rect">
            <a:avLst/>
          </a:prstGeom>
          <a:noFill/>
        </p:spPr>
        <p:txBody>
          <a:bodyPr wrap="square" rtlCol="0">
            <a:spAutoFit/>
          </a:bodyPr>
          <a:lstStyle/>
          <a:p>
            <a:pPr algn="ctr"/>
            <a:r>
              <a:rPr lang="en-IN" sz="3200" b="1" dirty="0"/>
              <a:t>Signup Page</a:t>
            </a:r>
          </a:p>
        </p:txBody>
      </p:sp>
      <p:pic>
        <p:nvPicPr>
          <p:cNvPr id="4" name="Picture 3">
            <a:extLst>
              <a:ext uri="{FF2B5EF4-FFF2-40B4-BE49-F238E27FC236}">
                <a16:creationId xmlns:a16="http://schemas.microsoft.com/office/drawing/2014/main" id="{F6317091-9538-F4DB-1F4F-0B63334B60BF}"/>
              </a:ext>
            </a:extLst>
          </p:cNvPr>
          <p:cNvPicPr>
            <a:picLocks noChangeAspect="1"/>
          </p:cNvPicPr>
          <p:nvPr/>
        </p:nvPicPr>
        <p:blipFill>
          <a:blip r:embed="rId2"/>
          <a:stretch>
            <a:fillRect/>
          </a:stretch>
        </p:blipFill>
        <p:spPr>
          <a:xfrm>
            <a:off x="2445229" y="1249491"/>
            <a:ext cx="6790008" cy="4359018"/>
          </a:xfrm>
          <a:prstGeom prst="rect">
            <a:avLst/>
          </a:prstGeom>
        </p:spPr>
      </p:pic>
      <p:pic>
        <p:nvPicPr>
          <p:cNvPr id="5" name="Picture 4">
            <a:extLst>
              <a:ext uri="{FF2B5EF4-FFF2-40B4-BE49-F238E27FC236}">
                <a16:creationId xmlns:a16="http://schemas.microsoft.com/office/drawing/2014/main" id="{EADA8B48-3F63-39C0-22CF-35DE31A05613}"/>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386049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5C1E91-0E6C-B5C7-E892-BE6DC21D3859}"/>
              </a:ext>
            </a:extLst>
          </p:cNvPr>
          <p:cNvSpPr txBox="1"/>
          <p:nvPr/>
        </p:nvSpPr>
        <p:spPr>
          <a:xfrm>
            <a:off x="978011" y="588395"/>
            <a:ext cx="10074303" cy="400110"/>
          </a:xfrm>
          <a:prstGeom prst="rect">
            <a:avLst/>
          </a:prstGeom>
          <a:noFill/>
        </p:spPr>
        <p:txBody>
          <a:bodyPr wrap="square" rtlCol="0">
            <a:spAutoFit/>
          </a:bodyPr>
          <a:lstStyle/>
          <a:p>
            <a:r>
              <a:rPr lang="en-IN" sz="2000" b="1" dirty="0"/>
              <a:t>Enter the details like name, age, email, password,  locality, street, city and state</a:t>
            </a:r>
          </a:p>
        </p:txBody>
      </p:sp>
      <p:pic>
        <p:nvPicPr>
          <p:cNvPr id="4" name="Picture 3">
            <a:extLst>
              <a:ext uri="{FF2B5EF4-FFF2-40B4-BE49-F238E27FC236}">
                <a16:creationId xmlns:a16="http://schemas.microsoft.com/office/drawing/2014/main" id="{ED936462-71AA-A9E4-B930-3856D3DD9DAA}"/>
              </a:ext>
            </a:extLst>
          </p:cNvPr>
          <p:cNvPicPr>
            <a:picLocks noChangeAspect="1"/>
          </p:cNvPicPr>
          <p:nvPr/>
        </p:nvPicPr>
        <p:blipFill>
          <a:blip r:embed="rId2"/>
          <a:stretch>
            <a:fillRect/>
          </a:stretch>
        </p:blipFill>
        <p:spPr>
          <a:xfrm>
            <a:off x="978011" y="1689509"/>
            <a:ext cx="3109229" cy="3513124"/>
          </a:xfrm>
          <a:prstGeom prst="rect">
            <a:avLst/>
          </a:prstGeom>
        </p:spPr>
      </p:pic>
      <p:pic>
        <p:nvPicPr>
          <p:cNvPr id="6" name="Picture 5">
            <a:extLst>
              <a:ext uri="{FF2B5EF4-FFF2-40B4-BE49-F238E27FC236}">
                <a16:creationId xmlns:a16="http://schemas.microsoft.com/office/drawing/2014/main" id="{7F810456-AEAF-5E7B-EF35-ABE531E12DDD}"/>
              </a:ext>
            </a:extLst>
          </p:cNvPr>
          <p:cNvPicPr>
            <a:picLocks noChangeAspect="1"/>
          </p:cNvPicPr>
          <p:nvPr/>
        </p:nvPicPr>
        <p:blipFill>
          <a:blip r:embed="rId3"/>
          <a:stretch>
            <a:fillRect/>
          </a:stretch>
        </p:blipFill>
        <p:spPr>
          <a:xfrm>
            <a:off x="4430065" y="1679570"/>
            <a:ext cx="3139712" cy="3756986"/>
          </a:xfrm>
          <a:prstGeom prst="rect">
            <a:avLst/>
          </a:prstGeom>
        </p:spPr>
      </p:pic>
      <p:pic>
        <p:nvPicPr>
          <p:cNvPr id="8" name="Picture 7">
            <a:extLst>
              <a:ext uri="{FF2B5EF4-FFF2-40B4-BE49-F238E27FC236}">
                <a16:creationId xmlns:a16="http://schemas.microsoft.com/office/drawing/2014/main" id="{25768883-FAEA-13F9-97DE-F7E03F905361}"/>
              </a:ext>
            </a:extLst>
          </p:cNvPr>
          <p:cNvPicPr>
            <a:picLocks noChangeAspect="1"/>
          </p:cNvPicPr>
          <p:nvPr/>
        </p:nvPicPr>
        <p:blipFill>
          <a:blip r:embed="rId4"/>
          <a:stretch>
            <a:fillRect/>
          </a:stretch>
        </p:blipFill>
        <p:spPr>
          <a:xfrm>
            <a:off x="7912602" y="1679570"/>
            <a:ext cx="3139712" cy="3292125"/>
          </a:xfrm>
          <a:prstGeom prst="rect">
            <a:avLst/>
          </a:prstGeom>
        </p:spPr>
      </p:pic>
      <p:pic>
        <p:nvPicPr>
          <p:cNvPr id="9" name="Picture 8">
            <a:extLst>
              <a:ext uri="{FF2B5EF4-FFF2-40B4-BE49-F238E27FC236}">
                <a16:creationId xmlns:a16="http://schemas.microsoft.com/office/drawing/2014/main" id="{A3F36B80-200B-A7B5-F820-5EBF87B15FB0}"/>
              </a:ext>
            </a:extLst>
          </p:cNvPr>
          <p:cNvPicPr>
            <a:picLocks noChangeAspect="1"/>
          </p:cNvPicPr>
          <p:nvPr/>
        </p:nvPicPr>
        <p:blipFill>
          <a:blip r:embed="rId5"/>
          <a:stretch>
            <a:fillRect/>
          </a:stretch>
        </p:blipFill>
        <p:spPr>
          <a:xfrm>
            <a:off x="0" y="0"/>
            <a:ext cx="702050" cy="702050"/>
          </a:xfrm>
          <a:prstGeom prst="rect">
            <a:avLst/>
          </a:prstGeom>
        </p:spPr>
      </p:pic>
    </p:spTree>
    <p:extLst>
      <p:ext uri="{BB962C8B-B14F-4D97-AF65-F5344CB8AC3E}">
        <p14:creationId xmlns:p14="http://schemas.microsoft.com/office/powerpoint/2010/main" val="106155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30ECB4-F133-F057-4B14-D0C881078EDB}"/>
              </a:ext>
            </a:extLst>
          </p:cNvPr>
          <p:cNvPicPr>
            <a:picLocks noChangeAspect="1"/>
          </p:cNvPicPr>
          <p:nvPr/>
        </p:nvPicPr>
        <p:blipFill>
          <a:blip r:embed="rId2"/>
          <a:stretch>
            <a:fillRect/>
          </a:stretch>
        </p:blipFill>
        <p:spPr>
          <a:xfrm>
            <a:off x="2671614" y="1455089"/>
            <a:ext cx="6848772" cy="3824740"/>
          </a:xfrm>
          <a:prstGeom prst="rect">
            <a:avLst/>
          </a:prstGeom>
        </p:spPr>
      </p:pic>
      <p:sp>
        <p:nvSpPr>
          <p:cNvPr id="4" name="TextBox 3">
            <a:extLst>
              <a:ext uri="{FF2B5EF4-FFF2-40B4-BE49-F238E27FC236}">
                <a16:creationId xmlns:a16="http://schemas.microsoft.com/office/drawing/2014/main" id="{4ADE451C-9377-6DE1-E8A0-9FB8981FA40D}"/>
              </a:ext>
            </a:extLst>
          </p:cNvPr>
          <p:cNvSpPr txBox="1"/>
          <p:nvPr/>
        </p:nvSpPr>
        <p:spPr>
          <a:xfrm>
            <a:off x="1025718" y="556591"/>
            <a:ext cx="9533614" cy="584775"/>
          </a:xfrm>
          <a:prstGeom prst="rect">
            <a:avLst/>
          </a:prstGeom>
          <a:noFill/>
        </p:spPr>
        <p:txBody>
          <a:bodyPr wrap="square" rtlCol="0">
            <a:spAutoFit/>
          </a:bodyPr>
          <a:lstStyle/>
          <a:p>
            <a:pPr algn="ctr"/>
            <a:r>
              <a:rPr lang="en-IN" sz="3200" b="1" dirty="0"/>
              <a:t>Login page</a:t>
            </a:r>
          </a:p>
        </p:txBody>
      </p:sp>
      <p:pic>
        <p:nvPicPr>
          <p:cNvPr id="5" name="Picture 4">
            <a:extLst>
              <a:ext uri="{FF2B5EF4-FFF2-40B4-BE49-F238E27FC236}">
                <a16:creationId xmlns:a16="http://schemas.microsoft.com/office/drawing/2014/main" id="{E0C02850-8B73-598B-EF93-5677BFCC823A}"/>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2218606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24E2CA-BF67-C3AC-3CE7-F6C6543DB6ED}"/>
              </a:ext>
            </a:extLst>
          </p:cNvPr>
          <p:cNvSpPr txBox="1"/>
          <p:nvPr/>
        </p:nvSpPr>
        <p:spPr>
          <a:xfrm>
            <a:off x="771276" y="652007"/>
            <a:ext cx="10344647" cy="584775"/>
          </a:xfrm>
          <a:prstGeom prst="rect">
            <a:avLst/>
          </a:prstGeom>
          <a:noFill/>
        </p:spPr>
        <p:txBody>
          <a:bodyPr wrap="square" rtlCol="0">
            <a:spAutoFit/>
          </a:bodyPr>
          <a:lstStyle/>
          <a:p>
            <a:pPr algn="ctr"/>
            <a:r>
              <a:rPr lang="en-IN" sz="3200" b="1" dirty="0"/>
              <a:t>Enter Login details and click on submit button</a:t>
            </a:r>
          </a:p>
        </p:txBody>
      </p:sp>
      <p:pic>
        <p:nvPicPr>
          <p:cNvPr id="4" name="Picture 3">
            <a:extLst>
              <a:ext uri="{FF2B5EF4-FFF2-40B4-BE49-F238E27FC236}">
                <a16:creationId xmlns:a16="http://schemas.microsoft.com/office/drawing/2014/main" id="{9C2A2E25-CE5A-F21B-20D9-D522A3719042}"/>
              </a:ext>
            </a:extLst>
          </p:cNvPr>
          <p:cNvPicPr>
            <a:picLocks noChangeAspect="1"/>
          </p:cNvPicPr>
          <p:nvPr/>
        </p:nvPicPr>
        <p:blipFill>
          <a:blip r:embed="rId2"/>
          <a:stretch>
            <a:fillRect/>
          </a:stretch>
        </p:blipFill>
        <p:spPr>
          <a:xfrm>
            <a:off x="2582888" y="1542886"/>
            <a:ext cx="6721422" cy="3772227"/>
          </a:xfrm>
          <a:prstGeom prst="rect">
            <a:avLst/>
          </a:prstGeom>
        </p:spPr>
      </p:pic>
      <p:pic>
        <p:nvPicPr>
          <p:cNvPr id="5" name="Picture 4">
            <a:extLst>
              <a:ext uri="{FF2B5EF4-FFF2-40B4-BE49-F238E27FC236}">
                <a16:creationId xmlns:a16="http://schemas.microsoft.com/office/drawing/2014/main" id="{AEC54437-9085-38E3-89EF-135662DF4FBF}"/>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172687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CAAF-AE80-240F-BAC3-2D527BF9FD04}"/>
              </a:ext>
            </a:extLst>
          </p:cNvPr>
          <p:cNvSpPr>
            <a:spLocks noGrp="1"/>
          </p:cNvSpPr>
          <p:nvPr>
            <p:ph type="title"/>
          </p:nvPr>
        </p:nvSpPr>
        <p:spPr>
          <a:xfrm>
            <a:off x="1130270" y="953325"/>
            <a:ext cx="9603275" cy="1002696"/>
          </a:xfrm>
        </p:spPr>
        <p:txBody>
          <a:bodyPr>
            <a:noAutofit/>
          </a:bodyPr>
          <a:lstStyle/>
          <a:p>
            <a:r>
              <a:rPr lang="en-IN" sz="6600" b="1" dirty="0"/>
              <a:t>TEAM</a:t>
            </a:r>
          </a:p>
        </p:txBody>
      </p:sp>
      <p:sp>
        <p:nvSpPr>
          <p:cNvPr id="3" name="Content Placeholder 2">
            <a:extLst>
              <a:ext uri="{FF2B5EF4-FFF2-40B4-BE49-F238E27FC236}">
                <a16:creationId xmlns:a16="http://schemas.microsoft.com/office/drawing/2014/main" id="{F93CD3EF-9C59-D9BB-3B4A-43635BC852B7}"/>
              </a:ext>
            </a:extLst>
          </p:cNvPr>
          <p:cNvSpPr>
            <a:spLocks noGrp="1"/>
          </p:cNvSpPr>
          <p:nvPr>
            <p:ph idx="1"/>
          </p:nvPr>
        </p:nvSpPr>
        <p:spPr>
          <a:xfrm>
            <a:off x="1130270" y="2086829"/>
            <a:ext cx="9603275" cy="3669915"/>
          </a:xfrm>
        </p:spPr>
        <p:txBody>
          <a:bodyPr/>
          <a:lstStyle/>
          <a:p>
            <a:r>
              <a:rPr lang="en-IN" b="1" dirty="0"/>
              <a:t>Sourabh Deshmukh</a:t>
            </a:r>
          </a:p>
          <a:p>
            <a:r>
              <a:rPr lang="en-IN" b="1" dirty="0"/>
              <a:t>Akanksha Parihar</a:t>
            </a:r>
          </a:p>
          <a:p>
            <a:pPr marL="0" indent="0">
              <a:buNone/>
            </a:pPr>
            <a:endParaRPr lang="en-IN" b="1" dirty="0"/>
          </a:p>
          <a:p>
            <a:pPr marL="0" indent="0">
              <a:buNone/>
            </a:pPr>
            <a:r>
              <a:rPr lang="en-IN" b="1" dirty="0"/>
              <a:t> </a:t>
            </a:r>
            <a:r>
              <a:rPr lang="en-IN" sz="2400" b="1" dirty="0"/>
              <a:t>Mentor</a:t>
            </a:r>
          </a:p>
          <a:p>
            <a:r>
              <a:rPr lang="en-IN" sz="2000" b="1" i="0" dirty="0">
                <a:effectLst/>
                <a:latin typeface="Playfair Display" panose="020F0502020204030204" pitchFamily="2" charset="0"/>
              </a:rPr>
              <a:t>Mr. </a:t>
            </a:r>
            <a:r>
              <a:rPr lang="en-IN" sz="2000" b="1" i="0" dirty="0" err="1">
                <a:effectLst/>
                <a:latin typeface="Playfair Display" panose="020F0502020204030204" pitchFamily="2" charset="0"/>
              </a:rPr>
              <a:t>Harshal</a:t>
            </a:r>
            <a:r>
              <a:rPr lang="en-IN" sz="2000" b="1" i="0" dirty="0">
                <a:effectLst/>
                <a:latin typeface="Playfair Display" panose="020F0502020204030204" pitchFamily="2" charset="0"/>
              </a:rPr>
              <a:t> Sir</a:t>
            </a:r>
          </a:p>
          <a:p>
            <a:r>
              <a:rPr lang="en-IN" b="1" dirty="0">
                <a:latin typeface="Playfair Display" panose="020F0502020204030204" pitchFamily="2" charset="0"/>
              </a:rPr>
              <a:t>Mrs. Monika Ma’am</a:t>
            </a:r>
            <a:endParaRPr lang="en-IN" sz="2000" b="1" i="0" dirty="0">
              <a:effectLst/>
              <a:latin typeface="Playfair Display" panose="020F0502020204030204" pitchFamily="2" charset="0"/>
            </a:endParaRPr>
          </a:p>
          <a:p>
            <a:endParaRPr lang="en-IN" b="1" dirty="0"/>
          </a:p>
        </p:txBody>
      </p:sp>
      <p:pic>
        <p:nvPicPr>
          <p:cNvPr id="5" name="Picture 4">
            <a:extLst>
              <a:ext uri="{FF2B5EF4-FFF2-40B4-BE49-F238E27FC236}">
                <a16:creationId xmlns:a16="http://schemas.microsoft.com/office/drawing/2014/main" id="{F47A9B71-80AF-6116-3BE8-C1FB336042B7}"/>
              </a:ext>
            </a:extLst>
          </p:cNvPr>
          <p:cNvPicPr>
            <a:picLocks noChangeAspect="1"/>
          </p:cNvPicPr>
          <p:nvPr/>
        </p:nvPicPr>
        <p:blipFill>
          <a:blip r:embed="rId2"/>
          <a:stretch>
            <a:fillRect/>
          </a:stretch>
        </p:blipFill>
        <p:spPr>
          <a:xfrm>
            <a:off x="0" y="0"/>
            <a:ext cx="702050" cy="702050"/>
          </a:xfrm>
          <a:prstGeom prst="rect">
            <a:avLst/>
          </a:prstGeom>
        </p:spPr>
      </p:pic>
    </p:spTree>
    <p:extLst>
      <p:ext uri="{BB962C8B-B14F-4D97-AF65-F5344CB8AC3E}">
        <p14:creationId xmlns:p14="http://schemas.microsoft.com/office/powerpoint/2010/main" val="2841656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4F7164-7490-C797-D5B5-1CD0A1ED6E72}"/>
              </a:ext>
            </a:extLst>
          </p:cNvPr>
          <p:cNvSpPr txBox="1"/>
          <p:nvPr/>
        </p:nvSpPr>
        <p:spPr>
          <a:xfrm>
            <a:off x="1089329" y="636104"/>
            <a:ext cx="9772153" cy="584775"/>
          </a:xfrm>
          <a:prstGeom prst="rect">
            <a:avLst/>
          </a:prstGeom>
          <a:noFill/>
        </p:spPr>
        <p:txBody>
          <a:bodyPr wrap="square" rtlCol="0">
            <a:spAutoFit/>
          </a:bodyPr>
          <a:lstStyle/>
          <a:p>
            <a:pPr algn="ctr"/>
            <a:r>
              <a:rPr lang="en-IN" sz="3200" b="1" dirty="0"/>
              <a:t>Click on ‘Add trips details’ to add trips.</a:t>
            </a:r>
          </a:p>
        </p:txBody>
      </p:sp>
      <p:pic>
        <p:nvPicPr>
          <p:cNvPr id="4" name="Picture 3">
            <a:extLst>
              <a:ext uri="{FF2B5EF4-FFF2-40B4-BE49-F238E27FC236}">
                <a16:creationId xmlns:a16="http://schemas.microsoft.com/office/drawing/2014/main" id="{5619C17F-B45D-AE61-978D-E07328E362C4}"/>
              </a:ext>
            </a:extLst>
          </p:cNvPr>
          <p:cNvPicPr>
            <a:picLocks noChangeAspect="1"/>
          </p:cNvPicPr>
          <p:nvPr/>
        </p:nvPicPr>
        <p:blipFill>
          <a:blip r:embed="rId2"/>
          <a:stretch>
            <a:fillRect/>
          </a:stretch>
        </p:blipFill>
        <p:spPr>
          <a:xfrm>
            <a:off x="2735289" y="1558128"/>
            <a:ext cx="6721422" cy="3741744"/>
          </a:xfrm>
          <a:prstGeom prst="rect">
            <a:avLst/>
          </a:prstGeom>
        </p:spPr>
      </p:pic>
      <p:pic>
        <p:nvPicPr>
          <p:cNvPr id="5" name="Picture 4">
            <a:extLst>
              <a:ext uri="{FF2B5EF4-FFF2-40B4-BE49-F238E27FC236}">
                <a16:creationId xmlns:a16="http://schemas.microsoft.com/office/drawing/2014/main" id="{E8BED82D-8437-99B0-F63C-4CA9392CF5EE}"/>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129033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6BC391-552D-1985-28F1-6F541F836012}"/>
              </a:ext>
            </a:extLst>
          </p:cNvPr>
          <p:cNvPicPr>
            <a:picLocks noChangeAspect="1"/>
          </p:cNvPicPr>
          <p:nvPr/>
        </p:nvPicPr>
        <p:blipFill>
          <a:blip r:embed="rId2"/>
          <a:stretch>
            <a:fillRect/>
          </a:stretch>
        </p:blipFill>
        <p:spPr>
          <a:xfrm>
            <a:off x="1204621" y="1762655"/>
            <a:ext cx="9782755" cy="3851960"/>
          </a:xfrm>
          <a:prstGeom prst="rect">
            <a:avLst/>
          </a:prstGeom>
        </p:spPr>
      </p:pic>
      <p:sp>
        <p:nvSpPr>
          <p:cNvPr id="5" name="TextBox 4">
            <a:extLst>
              <a:ext uri="{FF2B5EF4-FFF2-40B4-BE49-F238E27FC236}">
                <a16:creationId xmlns:a16="http://schemas.microsoft.com/office/drawing/2014/main" id="{1BD63913-1D06-E8B6-BF5A-082F778EBAE2}"/>
              </a:ext>
            </a:extLst>
          </p:cNvPr>
          <p:cNvSpPr txBox="1"/>
          <p:nvPr/>
        </p:nvSpPr>
        <p:spPr>
          <a:xfrm>
            <a:off x="1274195" y="675859"/>
            <a:ext cx="9643608" cy="584775"/>
          </a:xfrm>
          <a:prstGeom prst="rect">
            <a:avLst/>
          </a:prstGeom>
          <a:noFill/>
        </p:spPr>
        <p:txBody>
          <a:bodyPr wrap="square" rtlCol="0">
            <a:spAutoFit/>
          </a:bodyPr>
          <a:lstStyle/>
          <a:p>
            <a:pPr algn="ctr"/>
            <a:r>
              <a:rPr lang="en-IN" sz="3200" b="1" dirty="0"/>
              <a:t>Enter Trip details and click save.</a:t>
            </a:r>
          </a:p>
        </p:txBody>
      </p:sp>
      <p:pic>
        <p:nvPicPr>
          <p:cNvPr id="6" name="Picture 5">
            <a:extLst>
              <a:ext uri="{FF2B5EF4-FFF2-40B4-BE49-F238E27FC236}">
                <a16:creationId xmlns:a16="http://schemas.microsoft.com/office/drawing/2014/main" id="{503DE981-974A-04C0-742F-6CD23E1BF6F5}"/>
              </a:ext>
            </a:extLst>
          </p:cNvPr>
          <p:cNvPicPr>
            <a:picLocks noChangeAspect="1"/>
          </p:cNvPicPr>
          <p:nvPr/>
        </p:nvPicPr>
        <p:blipFill>
          <a:blip r:embed="rId3"/>
          <a:stretch>
            <a:fillRect/>
          </a:stretch>
        </p:blipFill>
        <p:spPr>
          <a:xfrm>
            <a:off x="0" y="-26191"/>
            <a:ext cx="702050" cy="702050"/>
          </a:xfrm>
          <a:prstGeom prst="rect">
            <a:avLst/>
          </a:prstGeom>
        </p:spPr>
      </p:pic>
    </p:spTree>
    <p:extLst>
      <p:ext uri="{BB962C8B-B14F-4D97-AF65-F5344CB8AC3E}">
        <p14:creationId xmlns:p14="http://schemas.microsoft.com/office/powerpoint/2010/main" val="2624431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7801E-0D34-8126-C0CE-133EF7E85845}"/>
              </a:ext>
            </a:extLst>
          </p:cNvPr>
          <p:cNvPicPr>
            <a:picLocks noChangeAspect="1"/>
          </p:cNvPicPr>
          <p:nvPr/>
        </p:nvPicPr>
        <p:blipFill>
          <a:blip r:embed="rId2"/>
          <a:stretch>
            <a:fillRect/>
          </a:stretch>
        </p:blipFill>
        <p:spPr>
          <a:xfrm>
            <a:off x="2156129" y="1322317"/>
            <a:ext cx="7879742" cy="4213366"/>
          </a:xfrm>
          <a:prstGeom prst="rect">
            <a:avLst/>
          </a:prstGeom>
        </p:spPr>
      </p:pic>
      <p:sp>
        <p:nvSpPr>
          <p:cNvPr id="4" name="TextBox 3">
            <a:extLst>
              <a:ext uri="{FF2B5EF4-FFF2-40B4-BE49-F238E27FC236}">
                <a16:creationId xmlns:a16="http://schemas.microsoft.com/office/drawing/2014/main" id="{D2014F7C-3189-9A83-55DA-BE2CEE34E0F5}"/>
              </a:ext>
            </a:extLst>
          </p:cNvPr>
          <p:cNvSpPr txBox="1"/>
          <p:nvPr/>
        </p:nvSpPr>
        <p:spPr>
          <a:xfrm>
            <a:off x="1431235" y="365759"/>
            <a:ext cx="9316278" cy="584775"/>
          </a:xfrm>
          <a:prstGeom prst="rect">
            <a:avLst/>
          </a:prstGeom>
          <a:noFill/>
        </p:spPr>
        <p:txBody>
          <a:bodyPr wrap="square" rtlCol="0">
            <a:spAutoFit/>
          </a:bodyPr>
          <a:lstStyle/>
          <a:p>
            <a:pPr algn="ctr"/>
            <a:r>
              <a:rPr lang="en-IN" sz="3200" b="1" dirty="0"/>
              <a:t>User will see the trips on after login page.</a:t>
            </a:r>
          </a:p>
        </p:txBody>
      </p:sp>
      <p:pic>
        <p:nvPicPr>
          <p:cNvPr id="5" name="Picture 4">
            <a:extLst>
              <a:ext uri="{FF2B5EF4-FFF2-40B4-BE49-F238E27FC236}">
                <a16:creationId xmlns:a16="http://schemas.microsoft.com/office/drawing/2014/main" id="{A7E97D7A-8C0F-003C-BC30-73691462AFA6}"/>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3344178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C5A151-EEA5-36FD-B6AA-4CF366FC975D}"/>
              </a:ext>
            </a:extLst>
          </p:cNvPr>
          <p:cNvPicPr>
            <a:picLocks noChangeAspect="1"/>
          </p:cNvPicPr>
          <p:nvPr/>
        </p:nvPicPr>
        <p:blipFill>
          <a:blip r:embed="rId2"/>
          <a:stretch>
            <a:fillRect/>
          </a:stretch>
        </p:blipFill>
        <p:spPr>
          <a:xfrm>
            <a:off x="2754340" y="1569559"/>
            <a:ext cx="6683319" cy="3718882"/>
          </a:xfrm>
          <a:prstGeom prst="rect">
            <a:avLst/>
          </a:prstGeom>
        </p:spPr>
      </p:pic>
      <p:sp>
        <p:nvSpPr>
          <p:cNvPr id="4" name="TextBox 3">
            <a:extLst>
              <a:ext uri="{FF2B5EF4-FFF2-40B4-BE49-F238E27FC236}">
                <a16:creationId xmlns:a16="http://schemas.microsoft.com/office/drawing/2014/main" id="{FA2574BA-36EC-6178-0B1B-C4C9608F15B6}"/>
              </a:ext>
            </a:extLst>
          </p:cNvPr>
          <p:cNvSpPr txBox="1"/>
          <p:nvPr/>
        </p:nvSpPr>
        <p:spPr>
          <a:xfrm>
            <a:off x="1129086" y="445272"/>
            <a:ext cx="9533614" cy="584775"/>
          </a:xfrm>
          <a:prstGeom prst="rect">
            <a:avLst/>
          </a:prstGeom>
          <a:noFill/>
        </p:spPr>
        <p:txBody>
          <a:bodyPr wrap="square" rtlCol="0">
            <a:spAutoFit/>
          </a:bodyPr>
          <a:lstStyle/>
          <a:p>
            <a:pPr algn="ctr"/>
            <a:r>
              <a:rPr lang="en-IN" sz="3200" b="1" dirty="0"/>
              <a:t>User can search for rider on your route.</a:t>
            </a:r>
          </a:p>
        </p:txBody>
      </p:sp>
      <p:pic>
        <p:nvPicPr>
          <p:cNvPr id="5" name="Picture 4">
            <a:extLst>
              <a:ext uri="{FF2B5EF4-FFF2-40B4-BE49-F238E27FC236}">
                <a16:creationId xmlns:a16="http://schemas.microsoft.com/office/drawing/2014/main" id="{7463C34A-AEAD-2154-9EC8-08D4BD94F3CD}"/>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3788629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F5025-1B1A-44F6-E042-4CCC7BB9A823}"/>
              </a:ext>
            </a:extLst>
          </p:cNvPr>
          <p:cNvPicPr>
            <a:picLocks noChangeAspect="1"/>
          </p:cNvPicPr>
          <p:nvPr/>
        </p:nvPicPr>
        <p:blipFill>
          <a:blip r:embed="rId2"/>
          <a:stretch>
            <a:fillRect/>
          </a:stretch>
        </p:blipFill>
        <p:spPr>
          <a:xfrm>
            <a:off x="2739099" y="1844375"/>
            <a:ext cx="6713802" cy="3741744"/>
          </a:xfrm>
          <a:prstGeom prst="rect">
            <a:avLst/>
          </a:prstGeom>
        </p:spPr>
      </p:pic>
      <p:sp>
        <p:nvSpPr>
          <p:cNvPr id="4" name="TextBox 3">
            <a:extLst>
              <a:ext uri="{FF2B5EF4-FFF2-40B4-BE49-F238E27FC236}">
                <a16:creationId xmlns:a16="http://schemas.microsoft.com/office/drawing/2014/main" id="{3960986A-7FF5-389E-7487-11B5789DD7F0}"/>
              </a:ext>
            </a:extLst>
          </p:cNvPr>
          <p:cNvSpPr txBox="1"/>
          <p:nvPr/>
        </p:nvSpPr>
        <p:spPr>
          <a:xfrm>
            <a:off x="1645921" y="604298"/>
            <a:ext cx="8706678" cy="1077218"/>
          </a:xfrm>
          <a:prstGeom prst="rect">
            <a:avLst/>
          </a:prstGeom>
          <a:noFill/>
        </p:spPr>
        <p:txBody>
          <a:bodyPr wrap="square" rtlCol="0">
            <a:spAutoFit/>
          </a:bodyPr>
          <a:lstStyle/>
          <a:p>
            <a:pPr algn="ctr"/>
            <a:r>
              <a:rPr lang="en-IN" sz="3200" b="1" dirty="0"/>
              <a:t>Enter the source and destination of your route and search.</a:t>
            </a:r>
          </a:p>
        </p:txBody>
      </p:sp>
      <p:pic>
        <p:nvPicPr>
          <p:cNvPr id="5" name="Picture 4">
            <a:extLst>
              <a:ext uri="{FF2B5EF4-FFF2-40B4-BE49-F238E27FC236}">
                <a16:creationId xmlns:a16="http://schemas.microsoft.com/office/drawing/2014/main" id="{736F3361-8816-17F8-0408-BAC078005E6A}"/>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284057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6A632-8A64-7CD1-1536-9B6FCADABEE8}"/>
              </a:ext>
            </a:extLst>
          </p:cNvPr>
          <p:cNvPicPr>
            <a:picLocks noChangeAspect="1"/>
          </p:cNvPicPr>
          <p:nvPr/>
        </p:nvPicPr>
        <p:blipFill>
          <a:blip r:embed="rId2"/>
          <a:stretch>
            <a:fillRect/>
          </a:stretch>
        </p:blipFill>
        <p:spPr>
          <a:xfrm>
            <a:off x="2716237" y="1895894"/>
            <a:ext cx="6759526" cy="3734124"/>
          </a:xfrm>
          <a:prstGeom prst="rect">
            <a:avLst/>
          </a:prstGeom>
        </p:spPr>
      </p:pic>
      <p:sp>
        <p:nvSpPr>
          <p:cNvPr id="6" name="TextBox 5">
            <a:extLst>
              <a:ext uri="{FF2B5EF4-FFF2-40B4-BE49-F238E27FC236}">
                <a16:creationId xmlns:a16="http://schemas.microsoft.com/office/drawing/2014/main" id="{104B017E-2837-F975-AD34-15D10C15226F}"/>
              </a:ext>
            </a:extLst>
          </p:cNvPr>
          <p:cNvSpPr txBox="1"/>
          <p:nvPr/>
        </p:nvSpPr>
        <p:spPr>
          <a:xfrm>
            <a:off x="1129086" y="477078"/>
            <a:ext cx="9430247" cy="1077218"/>
          </a:xfrm>
          <a:prstGeom prst="rect">
            <a:avLst/>
          </a:prstGeom>
          <a:noFill/>
        </p:spPr>
        <p:txBody>
          <a:bodyPr wrap="square" rtlCol="0">
            <a:spAutoFit/>
          </a:bodyPr>
          <a:lstStyle/>
          <a:p>
            <a:pPr algn="ctr"/>
            <a:r>
              <a:rPr lang="en-IN" sz="3200" b="1" dirty="0"/>
              <a:t>User can access various added services in services dropdown menu.</a:t>
            </a:r>
          </a:p>
        </p:txBody>
      </p:sp>
      <p:pic>
        <p:nvPicPr>
          <p:cNvPr id="7" name="Picture 6">
            <a:extLst>
              <a:ext uri="{FF2B5EF4-FFF2-40B4-BE49-F238E27FC236}">
                <a16:creationId xmlns:a16="http://schemas.microsoft.com/office/drawing/2014/main" id="{12686C31-B0FD-84B3-723B-C53B93087AC3}"/>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3122409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3F100C-920F-D226-1D72-5DBAA734BEB8}"/>
              </a:ext>
            </a:extLst>
          </p:cNvPr>
          <p:cNvPicPr>
            <a:picLocks noChangeAspect="1"/>
          </p:cNvPicPr>
          <p:nvPr/>
        </p:nvPicPr>
        <p:blipFill>
          <a:blip r:embed="rId2"/>
          <a:stretch>
            <a:fillRect/>
          </a:stretch>
        </p:blipFill>
        <p:spPr>
          <a:xfrm>
            <a:off x="2742908" y="1664817"/>
            <a:ext cx="6706181" cy="3528366"/>
          </a:xfrm>
          <a:prstGeom prst="rect">
            <a:avLst/>
          </a:prstGeom>
        </p:spPr>
      </p:pic>
      <p:sp>
        <p:nvSpPr>
          <p:cNvPr id="4" name="TextBox 3">
            <a:extLst>
              <a:ext uri="{FF2B5EF4-FFF2-40B4-BE49-F238E27FC236}">
                <a16:creationId xmlns:a16="http://schemas.microsoft.com/office/drawing/2014/main" id="{0A4C0767-3108-E854-F79A-C5D46505BFBC}"/>
              </a:ext>
            </a:extLst>
          </p:cNvPr>
          <p:cNvSpPr txBox="1"/>
          <p:nvPr/>
        </p:nvSpPr>
        <p:spPr>
          <a:xfrm>
            <a:off x="1714831" y="516835"/>
            <a:ext cx="8762337" cy="584775"/>
          </a:xfrm>
          <a:prstGeom prst="rect">
            <a:avLst/>
          </a:prstGeom>
          <a:noFill/>
        </p:spPr>
        <p:txBody>
          <a:bodyPr wrap="square" rtlCol="0">
            <a:spAutoFit/>
          </a:bodyPr>
          <a:lstStyle/>
          <a:p>
            <a:pPr algn="ctr"/>
            <a:r>
              <a:rPr lang="en-IN" sz="3200" b="1" dirty="0"/>
              <a:t>User can post his/her experience.</a:t>
            </a:r>
          </a:p>
        </p:txBody>
      </p:sp>
      <p:pic>
        <p:nvPicPr>
          <p:cNvPr id="5" name="Picture 4">
            <a:extLst>
              <a:ext uri="{FF2B5EF4-FFF2-40B4-BE49-F238E27FC236}">
                <a16:creationId xmlns:a16="http://schemas.microsoft.com/office/drawing/2014/main" id="{C0F285E1-D16B-3210-DE5D-C6499F7A014C}"/>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4171167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C0293C-01EC-CB6B-05EC-561975D88752}"/>
              </a:ext>
            </a:extLst>
          </p:cNvPr>
          <p:cNvPicPr>
            <a:picLocks noChangeAspect="1"/>
          </p:cNvPicPr>
          <p:nvPr/>
        </p:nvPicPr>
        <p:blipFill>
          <a:blip r:embed="rId2"/>
          <a:stretch>
            <a:fillRect/>
          </a:stretch>
        </p:blipFill>
        <p:spPr>
          <a:xfrm>
            <a:off x="1436535" y="1238891"/>
            <a:ext cx="9318930" cy="4589080"/>
          </a:xfrm>
          <a:prstGeom prst="rect">
            <a:avLst/>
          </a:prstGeom>
        </p:spPr>
      </p:pic>
      <p:sp>
        <p:nvSpPr>
          <p:cNvPr id="5" name="TextBox 4">
            <a:extLst>
              <a:ext uri="{FF2B5EF4-FFF2-40B4-BE49-F238E27FC236}">
                <a16:creationId xmlns:a16="http://schemas.microsoft.com/office/drawing/2014/main" id="{9E63BA5B-291E-B554-6B06-5BDD9CC4C806}"/>
              </a:ext>
            </a:extLst>
          </p:cNvPr>
          <p:cNvSpPr txBox="1"/>
          <p:nvPr/>
        </p:nvSpPr>
        <p:spPr>
          <a:xfrm>
            <a:off x="978010" y="357809"/>
            <a:ext cx="9955033" cy="584775"/>
          </a:xfrm>
          <a:prstGeom prst="rect">
            <a:avLst/>
          </a:prstGeom>
          <a:noFill/>
        </p:spPr>
        <p:txBody>
          <a:bodyPr wrap="square" rtlCol="0">
            <a:spAutoFit/>
          </a:bodyPr>
          <a:lstStyle/>
          <a:p>
            <a:pPr algn="ctr"/>
            <a:r>
              <a:rPr lang="en-IN" sz="3200" b="1" dirty="0"/>
              <a:t>Contact us page.</a:t>
            </a:r>
          </a:p>
        </p:txBody>
      </p:sp>
      <p:pic>
        <p:nvPicPr>
          <p:cNvPr id="6" name="Picture 5">
            <a:extLst>
              <a:ext uri="{FF2B5EF4-FFF2-40B4-BE49-F238E27FC236}">
                <a16:creationId xmlns:a16="http://schemas.microsoft.com/office/drawing/2014/main" id="{72F463BB-142D-939C-1FA3-3017B7F9C0EC}"/>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1877468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4F29D0-9D2C-C47E-4743-58269B6948D4}"/>
              </a:ext>
            </a:extLst>
          </p:cNvPr>
          <p:cNvSpPr txBox="1"/>
          <p:nvPr/>
        </p:nvSpPr>
        <p:spPr>
          <a:xfrm>
            <a:off x="779228" y="469126"/>
            <a:ext cx="7903597" cy="584775"/>
          </a:xfrm>
          <a:prstGeom prst="rect">
            <a:avLst/>
          </a:prstGeom>
          <a:noFill/>
        </p:spPr>
        <p:txBody>
          <a:bodyPr wrap="square" rtlCol="0">
            <a:spAutoFit/>
          </a:bodyPr>
          <a:lstStyle/>
          <a:p>
            <a:r>
              <a:rPr lang="en-IN" sz="3200" b="1" dirty="0"/>
              <a:t>References</a:t>
            </a:r>
          </a:p>
        </p:txBody>
      </p:sp>
      <p:sp>
        <p:nvSpPr>
          <p:cNvPr id="3" name="TextBox 2">
            <a:extLst>
              <a:ext uri="{FF2B5EF4-FFF2-40B4-BE49-F238E27FC236}">
                <a16:creationId xmlns:a16="http://schemas.microsoft.com/office/drawing/2014/main" id="{AC732F4D-3800-4AD6-E4A9-7A2805C28B3B}"/>
              </a:ext>
            </a:extLst>
          </p:cNvPr>
          <p:cNvSpPr txBox="1"/>
          <p:nvPr/>
        </p:nvSpPr>
        <p:spPr>
          <a:xfrm>
            <a:off x="914399" y="1343769"/>
            <a:ext cx="10885337" cy="3970318"/>
          </a:xfrm>
          <a:prstGeom prst="rect">
            <a:avLst/>
          </a:prstGeom>
          <a:noFill/>
        </p:spPr>
        <p:txBody>
          <a:bodyPr wrap="square" rtlCol="0">
            <a:spAutoFit/>
          </a:bodyPr>
          <a:lstStyle/>
          <a:p>
            <a:pPr marL="285750" indent="-285750">
              <a:buFont typeface="Arial" panose="020B0604020202020204" pitchFamily="34" charset="0"/>
              <a:buChar char="•"/>
            </a:pPr>
            <a:r>
              <a:rPr lang="en-IN" b="1" dirty="0"/>
              <a:t>Stack Overflow -</a:t>
            </a:r>
            <a:r>
              <a:rPr lang="en-IN" dirty="0"/>
              <a:t> </a:t>
            </a:r>
            <a:r>
              <a:rPr lang="en-IN" dirty="0">
                <a:solidFill>
                  <a:schemeClr val="accent5">
                    <a:lumMod val="75000"/>
                  </a:schemeClr>
                </a:solidFill>
                <a:hlinkClick r:id="rId2">
                  <a:extLst>
                    <a:ext uri="{A12FA001-AC4F-418D-AE19-62706E023703}">
                      <ahyp:hlinkClr xmlns:ahyp="http://schemas.microsoft.com/office/drawing/2018/hyperlinkcolor" val="tx"/>
                    </a:ext>
                  </a:extLst>
                </a:hlinkClick>
              </a:rPr>
              <a:t>https://stackoverflow.com/</a:t>
            </a:r>
            <a:endParaRPr lang="en-IN" dirty="0">
              <a:solidFill>
                <a:schemeClr val="accent5">
                  <a:lumMod val="75000"/>
                </a:schemeClr>
              </a:solidFill>
            </a:endParaRPr>
          </a:p>
          <a:p>
            <a:pPr marL="285750" indent="-285750">
              <a:buFont typeface="Arial" panose="020B0604020202020204" pitchFamily="34" charset="0"/>
              <a:buChar char="•"/>
            </a:pPr>
            <a:endParaRPr lang="en-IN" dirty="0">
              <a:solidFill>
                <a:schemeClr val="accent5">
                  <a:lumMod val="75000"/>
                </a:schemeClr>
              </a:solidFill>
            </a:endParaRPr>
          </a:p>
          <a:p>
            <a:pPr marL="285750" indent="-285750">
              <a:buFont typeface="Arial" panose="020B0604020202020204" pitchFamily="34" charset="0"/>
              <a:buChar char="•"/>
            </a:pPr>
            <a:r>
              <a:rPr lang="en-IN" b="1" dirty="0"/>
              <a:t>Java docs -</a:t>
            </a:r>
            <a:r>
              <a:rPr lang="en-IN" sz="1800" b="0" i="0" u="sng" strike="noStrike" dirty="0">
                <a:solidFill>
                  <a:schemeClr val="accent5">
                    <a:lumMod val="75000"/>
                  </a:schemeClr>
                </a:solidFill>
                <a:effectLst/>
                <a:latin typeface="Century Gothic" panose="020B0502020202020204" pitchFamily="34" charset="0"/>
                <a:hlinkClick r:id="rId3">
                  <a:extLst>
                    <a:ext uri="{A12FA001-AC4F-418D-AE19-62706E023703}">
                      <ahyp:hlinkClr xmlns:ahyp="http://schemas.microsoft.com/office/drawing/2018/hyperlinkcolor" val="tx"/>
                    </a:ext>
                  </a:extLst>
                </a:hlinkClick>
              </a:rPr>
              <a:t>https://docs.oracle.com/javase/8/docs/technotes/tools/windows/javadoc.html</a:t>
            </a:r>
            <a:endParaRPr lang="en-IN" sz="1800" b="0" i="0" u="sng" strike="noStrike" dirty="0">
              <a:solidFill>
                <a:schemeClr val="accent5">
                  <a:lumMod val="75000"/>
                </a:schemeClr>
              </a:solidFill>
              <a:effectLst/>
              <a:latin typeface="Century Gothic" panose="020B0502020202020204" pitchFamily="34" charset="0"/>
            </a:endParaRPr>
          </a:p>
          <a:p>
            <a:pPr marL="285750" indent="-285750">
              <a:buFont typeface="Arial" panose="020B0604020202020204" pitchFamily="34" charset="0"/>
              <a:buChar char="•"/>
            </a:pPr>
            <a:endParaRPr lang="en-IN" u="sng" dirty="0">
              <a:solidFill>
                <a:srgbClr val="1155CC"/>
              </a:solidFill>
              <a:latin typeface="Century Gothic" panose="020B0502020202020204" pitchFamily="34" charset="0"/>
            </a:endParaRPr>
          </a:p>
          <a:p>
            <a:pPr marL="285750" indent="-285750">
              <a:buFont typeface="Arial" panose="020B0604020202020204" pitchFamily="34" charset="0"/>
              <a:buChar char="•"/>
            </a:pPr>
            <a:r>
              <a:rPr lang="en-IN" b="1" dirty="0">
                <a:effectLst/>
                <a:latin typeface="Century Gothic" panose="020B0502020202020204" pitchFamily="34" charset="0"/>
              </a:rPr>
              <a:t>Lucid Chart - </a:t>
            </a:r>
            <a:r>
              <a:rPr lang="en-IN" u="sng" dirty="0">
                <a:solidFill>
                  <a:schemeClr val="accent5">
                    <a:lumMod val="75000"/>
                  </a:schemeClr>
                </a:solidFill>
                <a:effectLst/>
                <a:latin typeface="Century Gothic" panose="020B0502020202020204" pitchFamily="34" charset="0"/>
              </a:rPr>
              <a:t>https://www.lucidchart.com/</a:t>
            </a:r>
          </a:p>
          <a:p>
            <a:pPr marL="285750" indent="-285750">
              <a:buFont typeface="Arial" panose="020B0604020202020204" pitchFamily="34" charset="0"/>
              <a:buChar char="•"/>
            </a:pPr>
            <a:endParaRPr lang="en-IN" b="1" dirty="0">
              <a:effectLst/>
            </a:endParaRPr>
          </a:p>
          <a:p>
            <a:pPr marL="285750" indent="-285750">
              <a:buFont typeface="Arial" panose="020B0604020202020204" pitchFamily="34" charset="0"/>
              <a:buChar char="•"/>
            </a:pPr>
            <a:r>
              <a:rPr lang="en-IN" b="1" dirty="0" err="1"/>
              <a:t>Javatpoint</a:t>
            </a:r>
            <a:r>
              <a:rPr lang="en-IN" b="1" dirty="0"/>
              <a:t> - </a:t>
            </a:r>
            <a:r>
              <a:rPr lang="en-IN" dirty="0">
                <a:solidFill>
                  <a:schemeClr val="accent5">
                    <a:lumMod val="75000"/>
                  </a:schemeClr>
                </a:solidFill>
                <a:hlinkClick r:id="rId4">
                  <a:extLst>
                    <a:ext uri="{A12FA001-AC4F-418D-AE19-62706E023703}">
                      <ahyp:hlinkClr xmlns:ahyp="http://schemas.microsoft.com/office/drawing/2018/hyperlinkcolor" val="tx"/>
                    </a:ext>
                  </a:extLst>
                </a:hlinkClick>
              </a:rPr>
              <a:t>https://www.javatpoint.com/</a:t>
            </a:r>
            <a:endParaRPr lang="en-IN" dirty="0">
              <a:solidFill>
                <a:schemeClr val="accent5">
                  <a:lumMod val="75000"/>
                </a:schemeClr>
              </a:solidFill>
            </a:endParaRPr>
          </a:p>
          <a:p>
            <a:pPr marL="285750" indent="-285750">
              <a:buFont typeface="Arial" panose="020B0604020202020204" pitchFamily="34" charset="0"/>
              <a:buChar char="•"/>
            </a:pPr>
            <a:endParaRPr lang="en-IN" dirty="0">
              <a:solidFill>
                <a:schemeClr val="accent5">
                  <a:lumMod val="75000"/>
                </a:schemeClr>
              </a:solidFill>
              <a:effectLst/>
            </a:endParaRPr>
          </a:p>
          <a:p>
            <a:pPr marL="285750" indent="-285750">
              <a:buFont typeface="Arial" panose="020B0604020202020204" pitchFamily="34" charset="0"/>
              <a:buChar char="•"/>
            </a:pPr>
            <a:r>
              <a:rPr lang="en-IN" b="1" dirty="0">
                <a:effectLst/>
              </a:rPr>
              <a:t>Spring Boot Docs - </a:t>
            </a:r>
            <a:r>
              <a:rPr lang="en-IN" sz="1800" b="0" i="0" u="sng" strike="noStrike" dirty="0">
                <a:solidFill>
                  <a:schemeClr val="accent5">
                    <a:lumMod val="75000"/>
                  </a:schemeClr>
                </a:solidFill>
                <a:effectLst/>
                <a:latin typeface="+mj-lt"/>
                <a:hlinkClick r:id="rId5">
                  <a:extLst>
                    <a:ext uri="{A12FA001-AC4F-418D-AE19-62706E023703}">
                      <ahyp:hlinkClr xmlns:ahyp="http://schemas.microsoft.com/office/drawing/2018/hyperlinkcolor" val="tx"/>
                    </a:ext>
                  </a:extLst>
                </a:hlinkClick>
              </a:rPr>
              <a:t>https://docs.spring.io/spring-boot/docs/current/reference/htmlsingle/</a:t>
            </a:r>
            <a:endParaRPr lang="en-IN" b="0" dirty="0">
              <a:solidFill>
                <a:schemeClr val="accent5">
                  <a:lumMod val="75000"/>
                </a:schemeClr>
              </a:solidFill>
              <a:effectLst/>
              <a:latin typeface="+mj-lt"/>
            </a:endParaRPr>
          </a:p>
          <a:p>
            <a:pPr marL="285750" indent="-285750">
              <a:buFont typeface="Arial" panose="020B0604020202020204" pitchFamily="34" charset="0"/>
              <a:buChar char="•"/>
            </a:pPr>
            <a:endParaRPr lang="en-IN" b="1" dirty="0">
              <a:effectLst/>
            </a:endParaRPr>
          </a:p>
          <a:p>
            <a:pPr marL="285750" indent="-285750">
              <a:buFont typeface="Arial" panose="020B0604020202020204" pitchFamily="34" charset="0"/>
              <a:buChar char="•"/>
            </a:pPr>
            <a:r>
              <a:rPr lang="en-IN" b="1" dirty="0">
                <a:effectLst/>
              </a:rPr>
              <a:t>ReactJS Docs - </a:t>
            </a:r>
            <a:r>
              <a:rPr lang="en-IN" sz="1800" b="0" i="0" u="sng" strike="noStrike" dirty="0">
                <a:solidFill>
                  <a:schemeClr val="accent5">
                    <a:lumMod val="75000"/>
                  </a:schemeClr>
                </a:solidFill>
                <a:effectLst/>
                <a:latin typeface="+mj-lt"/>
                <a:hlinkClick r:id="rId6">
                  <a:extLst>
                    <a:ext uri="{A12FA001-AC4F-418D-AE19-62706E023703}">
                      <ahyp:hlinkClr xmlns:ahyp="http://schemas.microsoft.com/office/drawing/2018/hyperlinkcolor" val="tx"/>
                    </a:ext>
                  </a:extLst>
                </a:hlinkClick>
              </a:rPr>
              <a:t>https://reactjs.org/docs/getting-started.html</a:t>
            </a:r>
            <a:endParaRPr lang="en-IN" sz="1800" b="0" i="0" u="sng" strike="noStrike" dirty="0">
              <a:solidFill>
                <a:schemeClr val="accent5">
                  <a:lumMod val="75000"/>
                </a:schemeClr>
              </a:solidFill>
              <a:effectLst/>
              <a:latin typeface="+mj-lt"/>
            </a:endParaRPr>
          </a:p>
          <a:p>
            <a:pPr marL="285750" indent="-285750">
              <a:buFont typeface="Arial" panose="020B0604020202020204" pitchFamily="34" charset="0"/>
              <a:buChar char="•"/>
            </a:pPr>
            <a:endParaRPr lang="en-IN" u="sng" dirty="0">
              <a:solidFill>
                <a:schemeClr val="accent5">
                  <a:lumMod val="75000"/>
                </a:schemeClr>
              </a:solidFill>
              <a:latin typeface="+mj-lt"/>
            </a:endParaRPr>
          </a:p>
          <a:p>
            <a:pPr marL="285750" indent="-285750">
              <a:buFont typeface="Arial" panose="020B0604020202020204" pitchFamily="34" charset="0"/>
              <a:buChar char="•"/>
            </a:pPr>
            <a:r>
              <a:rPr lang="en-IN" b="1" dirty="0">
                <a:latin typeface="+mj-lt"/>
              </a:rPr>
              <a:t>Scribe - </a:t>
            </a:r>
            <a:r>
              <a:rPr lang="en-IN" u="sng" dirty="0">
                <a:solidFill>
                  <a:schemeClr val="accent5">
                    <a:lumMod val="75000"/>
                  </a:schemeClr>
                </a:solidFill>
                <a:latin typeface="+mj-lt"/>
              </a:rPr>
              <a:t>https://scribehow.com/</a:t>
            </a:r>
            <a:endParaRPr lang="en-IN" u="sng" dirty="0">
              <a:solidFill>
                <a:schemeClr val="accent5">
                  <a:lumMod val="75000"/>
                </a:schemeClr>
              </a:solidFill>
              <a:effectLst/>
              <a:latin typeface="+mj-lt"/>
            </a:endParaRPr>
          </a:p>
          <a:p>
            <a:endParaRPr lang="en-IN" dirty="0">
              <a:solidFill>
                <a:schemeClr val="accent5">
                  <a:lumMod val="75000"/>
                </a:schemeClr>
              </a:solidFill>
            </a:endParaRPr>
          </a:p>
        </p:txBody>
      </p:sp>
      <p:pic>
        <p:nvPicPr>
          <p:cNvPr id="4" name="Picture 3">
            <a:extLst>
              <a:ext uri="{FF2B5EF4-FFF2-40B4-BE49-F238E27FC236}">
                <a16:creationId xmlns:a16="http://schemas.microsoft.com/office/drawing/2014/main" id="{5E18BD3E-5A39-0C9B-7CEC-684872439FCE}"/>
              </a:ext>
            </a:extLst>
          </p:cNvPr>
          <p:cNvPicPr>
            <a:picLocks noChangeAspect="1"/>
          </p:cNvPicPr>
          <p:nvPr/>
        </p:nvPicPr>
        <p:blipFill>
          <a:blip r:embed="rId7"/>
          <a:stretch>
            <a:fillRect/>
          </a:stretch>
        </p:blipFill>
        <p:spPr>
          <a:xfrm>
            <a:off x="0" y="0"/>
            <a:ext cx="702050" cy="702050"/>
          </a:xfrm>
          <a:prstGeom prst="rect">
            <a:avLst/>
          </a:prstGeom>
        </p:spPr>
      </p:pic>
    </p:spTree>
    <p:extLst>
      <p:ext uri="{BB962C8B-B14F-4D97-AF65-F5344CB8AC3E}">
        <p14:creationId xmlns:p14="http://schemas.microsoft.com/office/powerpoint/2010/main" val="87093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3A5EA-3392-AD61-4C38-DF19D79B7047}"/>
              </a:ext>
            </a:extLst>
          </p:cNvPr>
          <p:cNvSpPr txBox="1"/>
          <p:nvPr/>
        </p:nvSpPr>
        <p:spPr>
          <a:xfrm>
            <a:off x="731520" y="1296062"/>
            <a:ext cx="6241774" cy="584775"/>
          </a:xfrm>
          <a:prstGeom prst="rect">
            <a:avLst/>
          </a:prstGeom>
          <a:noFill/>
        </p:spPr>
        <p:txBody>
          <a:bodyPr wrap="square" rtlCol="0">
            <a:spAutoFit/>
          </a:bodyPr>
          <a:lstStyle/>
          <a:p>
            <a:r>
              <a:rPr lang="en-IN" sz="3200" b="1" dirty="0"/>
              <a:t>ABSTRACT</a:t>
            </a:r>
          </a:p>
        </p:txBody>
      </p:sp>
      <p:sp>
        <p:nvSpPr>
          <p:cNvPr id="3" name="TextBox 2">
            <a:extLst>
              <a:ext uri="{FF2B5EF4-FFF2-40B4-BE49-F238E27FC236}">
                <a16:creationId xmlns:a16="http://schemas.microsoft.com/office/drawing/2014/main" id="{F834FCE8-F7B5-BB43-B483-A14799A21D20}"/>
              </a:ext>
            </a:extLst>
          </p:cNvPr>
          <p:cNvSpPr txBox="1"/>
          <p:nvPr/>
        </p:nvSpPr>
        <p:spPr>
          <a:xfrm>
            <a:off x="731520" y="2242268"/>
            <a:ext cx="9056536" cy="2677656"/>
          </a:xfrm>
          <a:prstGeom prst="rect">
            <a:avLst/>
          </a:prstGeom>
          <a:noFill/>
        </p:spPr>
        <p:txBody>
          <a:bodyPr wrap="square" rtlCol="0">
            <a:spAutoFit/>
          </a:bodyPr>
          <a:lstStyle/>
          <a:p>
            <a:pPr marL="0" indent="0">
              <a:buNone/>
            </a:pPr>
            <a:r>
              <a:rPr lang="en-US" sz="2400" dirty="0">
                <a:effectLst/>
                <a:latin typeface="Calibri" panose="020F0502020204030204" pitchFamily="34" charset="0"/>
                <a:ea typeface="Times New Roman" panose="02020603050405020304" pitchFamily="18" charset="0"/>
                <a:cs typeface="Mangal" panose="02040503050203030202" pitchFamily="18" charset="0"/>
              </a:rPr>
              <a:t>The system is implemented using a 3-tier approach, with a backend database, a middle tier of spring boot server application, and the react front end client accessed through a web browser. Garden Fever uses multi-tier MVC architecture, server and client-side scripting techniques, and implementation technologies such as Java(OOP), Spring Boot, Hibernate, BOOTSTRAP, HTML5, CSS, ReactJS, relational databases (MySQL) etc. </a:t>
            </a:r>
            <a:endParaRPr lang="en-US" sz="2400" dirty="0"/>
          </a:p>
        </p:txBody>
      </p:sp>
      <p:sp>
        <p:nvSpPr>
          <p:cNvPr id="6" name="Rectangle 5">
            <a:extLst>
              <a:ext uri="{FF2B5EF4-FFF2-40B4-BE49-F238E27FC236}">
                <a16:creationId xmlns:a16="http://schemas.microsoft.com/office/drawing/2014/main" id="{6F6E6C6D-3045-8002-D3D2-805421EC0521}"/>
              </a:ext>
            </a:extLst>
          </p:cNvPr>
          <p:cNvSpPr/>
          <p:nvPr/>
        </p:nvSpPr>
        <p:spPr>
          <a:xfrm>
            <a:off x="842838" y="1956021"/>
            <a:ext cx="10177670" cy="55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F344AF7-734B-3BC4-40DD-CC143D6050B6}"/>
              </a:ext>
            </a:extLst>
          </p:cNvPr>
          <p:cNvPicPr>
            <a:picLocks noChangeAspect="1"/>
          </p:cNvPicPr>
          <p:nvPr/>
        </p:nvPicPr>
        <p:blipFill>
          <a:blip r:embed="rId2"/>
          <a:stretch>
            <a:fillRect/>
          </a:stretch>
        </p:blipFill>
        <p:spPr>
          <a:xfrm>
            <a:off x="0" y="0"/>
            <a:ext cx="702050" cy="702050"/>
          </a:xfrm>
          <a:prstGeom prst="rect">
            <a:avLst/>
          </a:prstGeom>
        </p:spPr>
      </p:pic>
    </p:spTree>
    <p:extLst>
      <p:ext uri="{BB962C8B-B14F-4D97-AF65-F5344CB8AC3E}">
        <p14:creationId xmlns:p14="http://schemas.microsoft.com/office/powerpoint/2010/main" val="165472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34F5BB-11B7-4C6D-72DA-C5B21DBBF6F6}"/>
              </a:ext>
            </a:extLst>
          </p:cNvPr>
          <p:cNvSpPr txBox="1"/>
          <p:nvPr/>
        </p:nvSpPr>
        <p:spPr>
          <a:xfrm>
            <a:off x="842838" y="707667"/>
            <a:ext cx="8635116" cy="584775"/>
          </a:xfrm>
          <a:prstGeom prst="rect">
            <a:avLst/>
          </a:prstGeom>
          <a:noFill/>
        </p:spPr>
        <p:txBody>
          <a:bodyPr wrap="square" rtlCol="0">
            <a:spAutoFit/>
          </a:bodyPr>
          <a:lstStyle/>
          <a:p>
            <a:r>
              <a:rPr lang="en-IN" sz="3200" b="1" dirty="0"/>
              <a:t>INTRODUCTION</a:t>
            </a:r>
          </a:p>
        </p:txBody>
      </p:sp>
      <p:sp>
        <p:nvSpPr>
          <p:cNvPr id="3" name="TextBox 2">
            <a:extLst>
              <a:ext uri="{FF2B5EF4-FFF2-40B4-BE49-F238E27FC236}">
                <a16:creationId xmlns:a16="http://schemas.microsoft.com/office/drawing/2014/main" id="{FA407F08-C165-83EB-9631-46F17488BEAC}"/>
              </a:ext>
            </a:extLst>
          </p:cNvPr>
          <p:cNvSpPr txBox="1"/>
          <p:nvPr/>
        </p:nvSpPr>
        <p:spPr>
          <a:xfrm>
            <a:off x="842838" y="1720840"/>
            <a:ext cx="10217426" cy="4093428"/>
          </a:xfrm>
          <a:prstGeom prst="rect">
            <a:avLst/>
          </a:prstGeom>
          <a:noFill/>
        </p:spPr>
        <p:txBody>
          <a:bodyPr wrap="square" rtlCol="0">
            <a:spAutoFit/>
          </a:bodyPr>
          <a:lstStyle/>
          <a:p>
            <a:pPr indent="758825"/>
            <a:r>
              <a:rPr lang="en-IN" sz="2000" spc="-5" dirty="0">
                <a:solidFill>
                  <a:srgbClr val="212529"/>
                </a:solidFill>
                <a:effectLst/>
                <a:latin typeface="Times New Roman" panose="02020603050405020304" pitchFamily="18" charset="0"/>
                <a:ea typeface="Helvetica" panose="020B0604020202020204" pitchFamily="34" charset="0"/>
              </a:rPr>
              <a:t>The riding industry in India has been growing leaps and bounds over the last </a:t>
            </a:r>
            <a:r>
              <a:rPr lang="en-IN" sz="2000" spc="-5" dirty="0" err="1">
                <a:solidFill>
                  <a:srgbClr val="212529"/>
                </a:solidFill>
                <a:effectLst/>
                <a:latin typeface="Times New Roman" panose="02020603050405020304" pitchFamily="18" charset="0"/>
                <a:ea typeface="Helvetica" panose="020B0604020202020204" pitchFamily="34" charset="0"/>
              </a:rPr>
              <a:t>decade.What</a:t>
            </a:r>
            <a:r>
              <a:rPr lang="en-IN" sz="2000" spc="-5" dirty="0">
                <a:solidFill>
                  <a:srgbClr val="212529"/>
                </a:solidFill>
                <a:effectLst/>
                <a:latin typeface="Times New Roman" panose="02020603050405020304" pitchFamily="18" charset="0"/>
                <a:ea typeface="Helvetica" panose="020B0604020202020204" pitchFamily="34" charset="0"/>
              </a:rPr>
              <a:t> used to earlier be a niche group of riders has now grown to a thriving and kicking industry.</a:t>
            </a:r>
            <a:endParaRPr lang="en-IN" sz="2000" dirty="0">
              <a:effectLst/>
              <a:latin typeface="Times New Roman" panose="02020603050405020304" pitchFamily="18" charset="0"/>
              <a:ea typeface="Times New Roman" panose="02020603050405020304" pitchFamily="18" charset="0"/>
            </a:endParaRPr>
          </a:p>
          <a:p>
            <a:r>
              <a:rPr lang="en-IN" sz="2000" spc="-5" dirty="0">
                <a:solidFill>
                  <a:srgbClr val="212529"/>
                </a:solidFill>
                <a:effectLst/>
                <a:latin typeface="Times New Roman" panose="02020603050405020304" pitchFamily="18" charset="0"/>
                <a:ea typeface="Helvetica" panose="020B0604020202020204" pitchFamily="34" charset="0"/>
              </a:rPr>
              <a:t>Simultaneously the growth path has been marked with high end motorcycle brands coming into the </a:t>
            </a:r>
            <a:r>
              <a:rPr lang="en-IN" sz="2000" spc="-5" dirty="0" err="1">
                <a:solidFill>
                  <a:srgbClr val="212529"/>
                </a:solidFill>
                <a:effectLst/>
                <a:latin typeface="Times New Roman" panose="02020603050405020304" pitchFamily="18" charset="0"/>
                <a:ea typeface="Helvetica" panose="020B0604020202020204" pitchFamily="34" charset="0"/>
              </a:rPr>
              <a:t>country.The</a:t>
            </a:r>
            <a:r>
              <a:rPr lang="en-IN" sz="2000" spc="-5" dirty="0">
                <a:solidFill>
                  <a:srgbClr val="212529"/>
                </a:solidFill>
                <a:effectLst/>
                <a:latin typeface="Times New Roman" panose="02020603050405020304" pitchFamily="18" charset="0"/>
                <a:ea typeface="Helvetica" panose="020B0604020202020204" pitchFamily="34" charset="0"/>
              </a:rPr>
              <a:t> growth of motorcycle festivals in the country over the last few years is testimony to the growing popularity of riders and the riding community in India.</a:t>
            </a:r>
            <a:endParaRPr lang="en-IN" sz="2000" dirty="0">
              <a:effectLst/>
              <a:latin typeface="Times New Roman" panose="02020603050405020304" pitchFamily="18" charset="0"/>
              <a:ea typeface="Times New Roman" panose="02020603050405020304" pitchFamily="18" charset="0"/>
            </a:endParaRPr>
          </a:p>
          <a:p>
            <a:r>
              <a:rPr lang="en-IN" sz="2000" spc="-5" dirty="0">
                <a:solidFill>
                  <a:srgbClr val="212529"/>
                </a:solidFill>
                <a:effectLst/>
                <a:latin typeface="Times New Roman" panose="02020603050405020304" pitchFamily="18" charset="0"/>
                <a:ea typeface="Helvetica" panose="020B0604020202020204" pitchFamily="34" charset="0"/>
              </a:rPr>
              <a:t>	An increasing number of people are recognizing not only the utility of motorcycles but bringing out the passion in them and bonding with like-minded </a:t>
            </a:r>
            <a:r>
              <a:rPr lang="en-IN" sz="2000" spc="-5" dirty="0" err="1">
                <a:solidFill>
                  <a:srgbClr val="212529"/>
                </a:solidFill>
                <a:effectLst/>
                <a:latin typeface="Times New Roman" panose="02020603050405020304" pitchFamily="18" charset="0"/>
                <a:ea typeface="Helvetica" panose="020B0604020202020204" pitchFamily="34" charset="0"/>
              </a:rPr>
              <a:t>people.Many</a:t>
            </a:r>
            <a:r>
              <a:rPr lang="en-IN" sz="2000" spc="-5" dirty="0">
                <a:solidFill>
                  <a:srgbClr val="212529"/>
                </a:solidFill>
                <a:effectLst/>
                <a:latin typeface="Times New Roman" panose="02020603050405020304" pitchFamily="18" charset="0"/>
                <a:ea typeface="Helvetica" panose="020B0604020202020204" pitchFamily="34" charset="0"/>
              </a:rPr>
              <a:t> people like to travel long </a:t>
            </a:r>
            <a:r>
              <a:rPr lang="en-IN" sz="2000" spc="-5" dirty="0" err="1">
                <a:solidFill>
                  <a:srgbClr val="212529"/>
                </a:solidFill>
                <a:effectLst/>
                <a:latin typeface="Times New Roman" panose="02020603050405020304" pitchFamily="18" charset="0"/>
                <a:ea typeface="Helvetica" panose="020B0604020202020204" pitchFamily="34" charset="0"/>
              </a:rPr>
              <a:t>distances.Being</a:t>
            </a:r>
            <a:r>
              <a:rPr lang="en-IN" sz="2000" spc="-5" dirty="0">
                <a:solidFill>
                  <a:srgbClr val="212529"/>
                </a:solidFill>
                <a:effectLst/>
                <a:latin typeface="Times New Roman" panose="02020603050405020304" pitchFamily="18" charset="0"/>
                <a:ea typeface="Helvetica" panose="020B0604020202020204" pitchFamily="34" charset="0"/>
              </a:rPr>
              <a:t> a rider to travel to a far destination with group of friends who are riders make the trips very adventurous and fun.</a:t>
            </a:r>
            <a:endParaRPr lang="en-IN" sz="2000" dirty="0">
              <a:effectLst/>
              <a:latin typeface="Times New Roman" panose="02020603050405020304" pitchFamily="18" charset="0"/>
              <a:ea typeface="Times New Roman" panose="02020603050405020304" pitchFamily="18" charset="0"/>
            </a:endParaRPr>
          </a:p>
          <a:p>
            <a:pPr indent="758825"/>
            <a:r>
              <a:rPr lang="en-IN" sz="2000" spc="-5" dirty="0">
                <a:solidFill>
                  <a:srgbClr val="212529"/>
                </a:solidFill>
                <a:effectLst/>
                <a:latin typeface="Times New Roman" panose="02020603050405020304" pitchFamily="18" charset="0"/>
                <a:ea typeface="Helvetica" panose="020B0604020202020204" pitchFamily="34" charset="0"/>
              </a:rPr>
              <a:t> </a:t>
            </a:r>
            <a:r>
              <a:rPr lang="en-US" sz="2000" spc="-5" dirty="0">
                <a:solidFill>
                  <a:srgbClr val="212529"/>
                </a:solidFill>
                <a:effectLst/>
                <a:latin typeface="Times New Roman" panose="02020603050405020304" pitchFamily="18" charset="0"/>
                <a:ea typeface="Helvetica" panose="020B0604020202020204" pitchFamily="34" charset="0"/>
              </a:rPr>
              <a:t>Because being a part of biking group has many </a:t>
            </a:r>
            <a:r>
              <a:rPr lang="en-US" sz="2000" spc="-5" dirty="0" err="1">
                <a:solidFill>
                  <a:srgbClr val="212529"/>
                </a:solidFill>
                <a:effectLst/>
                <a:latin typeface="Times New Roman" panose="02020603050405020304" pitchFamily="18" charset="0"/>
                <a:ea typeface="Helvetica" panose="020B0604020202020204" pitchFamily="34" charset="0"/>
              </a:rPr>
              <a:t>benefits.Biking</a:t>
            </a:r>
            <a:r>
              <a:rPr lang="en-US" sz="2000" spc="-5" dirty="0">
                <a:solidFill>
                  <a:srgbClr val="212529"/>
                </a:solidFill>
                <a:effectLst/>
                <a:latin typeface="Times New Roman" panose="02020603050405020304" pitchFamily="18" charset="0"/>
                <a:ea typeface="Helvetica" panose="020B0604020202020204" pitchFamily="34" charset="0"/>
              </a:rPr>
              <a:t> groups take brotherhood to another level. When you ride in a group you know you are safe, protected and have people to watch your back, bike breakdowns, accidents and a host of other worries are almost nullified when you ride in a group as support is always at hand.</a:t>
            </a:r>
            <a:endParaRPr lang="en-IN" sz="2000" dirty="0"/>
          </a:p>
        </p:txBody>
      </p:sp>
      <p:sp>
        <p:nvSpPr>
          <p:cNvPr id="4" name="Rectangle 3">
            <a:extLst>
              <a:ext uri="{FF2B5EF4-FFF2-40B4-BE49-F238E27FC236}">
                <a16:creationId xmlns:a16="http://schemas.microsoft.com/office/drawing/2014/main" id="{FF0FA71A-272D-A0C2-F60E-020DB909A381}"/>
              </a:ext>
            </a:extLst>
          </p:cNvPr>
          <p:cNvSpPr/>
          <p:nvPr/>
        </p:nvSpPr>
        <p:spPr>
          <a:xfrm>
            <a:off x="985960" y="1483781"/>
            <a:ext cx="10074303"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77BCB97-CA14-0A7C-7A29-67DADB833BFF}"/>
              </a:ext>
            </a:extLst>
          </p:cNvPr>
          <p:cNvPicPr>
            <a:picLocks noChangeAspect="1"/>
          </p:cNvPicPr>
          <p:nvPr/>
        </p:nvPicPr>
        <p:blipFill>
          <a:blip r:embed="rId2"/>
          <a:stretch>
            <a:fillRect/>
          </a:stretch>
        </p:blipFill>
        <p:spPr>
          <a:xfrm>
            <a:off x="0" y="0"/>
            <a:ext cx="702050" cy="702050"/>
          </a:xfrm>
          <a:prstGeom prst="rect">
            <a:avLst/>
          </a:prstGeom>
        </p:spPr>
      </p:pic>
    </p:spTree>
    <p:extLst>
      <p:ext uri="{BB962C8B-B14F-4D97-AF65-F5344CB8AC3E}">
        <p14:creationId xmlns:p14="http://schemas.microsoft.com/office/powerpoint/2010/main" val="49020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8E7BFF-9D2B-1EC3-F1BD-D6144888632F}"/>
              </a:ext>
            </a:extLst>
          </p:cNvPr>
          <p:cNvSpPr txBox="1"/>
          <p:nvPr/>
        </p:nvSpPr>
        <p:spPr>
          <a:xfrm>
            <a:off x="795131" y="477079"/>
            <a:ext cx="5621572" cy="584775"/>
          </a:xfrm>
          <a:prstGeom prst="rect">
            <a:avLst/>
          </a:prstGeom>
          <a:noFill/>
        </p:spPr>
        <p:txBody>
          <a:bodyPr wrap="square" rtlCol="0">
            <a:spAutoFit/>
          </a:bodyPr>
          <a:lstStyle/>
          <a:p>
            <a:r>
              <a:rPr lang="en-IN" sz="3200" b="1" dirty="0"/>
              <a:t>Purpose</a:t>
            </a:r>
          </a:p>
        </p:txBody>
      </p:sp>
      <p:sp>
        <p:nvSpPr>
          <p:cNvPr id="3" name="TextBox 2">
            <a:extLst>
              <a:ext uri="{FF2B5EF4-FFF2-40B4-BE49-F238E27FC236}">
                <a16:creationId xmlns:a16="http://schemas.microsoft.com/office/drawing/2014/main" id="{6521586A-5270-BACB-B8B3-10A5134627E9}"/>
              </a:ext>
            </a:extLst>
          </p:cNvPr>
          <p:cNvSpPr txBox="1"/>
          <p:nvPr/>
        </p:nvSpPr>
        <p:spPr>
          <a:xfrm>
            <a:off x="795131" y="1311966"/>
            <a:ext cx="10281036" cy="4524315"/>
          </a:xfrm>
          <a:prstGeom prst="rect">
            <a:avLst/>
          </a:prstGeom>
          <a:noFill/>
        </p:spPr>
        <p:txBody>
          <a:bodyPr wrap="square" rtlCol="0">
            <a:spAutoFit/>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Many people find bike riding as their hobby so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Roadmate</a:t>
            </a:r>
            <a:r>
              <a:rPr lang="en-IN" sz="2400" dirty="0">
                <a:effectLst/>
                <a:latin typeface="Calibri" panose="020F0502020204030204" pitchFamily="34" charset="0"/>
                <a:ea typeface="Calibri" panose="020F0502020204030204" pitchFamily="34" charset="0"/>
                <a:cs typeface="Times New Roman" panose="02020603050405020304" pitchFamily="18" charset="0"/>
              </a:rPr>
              <a:t> is an application which will help the riders to get along with all other riders on the same route. As travelling alone can be risky and boring so by getting a group of people who are also going for bike ride on the same route can be a good way of communication with strangers and continue to explore new places in an effective manner. By using this application, rider can plan for a trip by mentioning the duration so that he/she can plan accordingly. This application will also help the new riders to get the feedbacks of the experienced riders who had already went through that route in past days. The application also provides facilities like hotels, restaurants available so that the rider can search for the hotels to stay and rest for some time. This application is a one stop solution which will provide a rider all the necessities that he/she may require in his road trip.</a:t>
            </a:r>
            <a:endParaRPr lang="en-IN" sz="2400" dirty="0"/>
          </a:p>
        </p:txBody>
      </p:sp>
      <p:sp>
        <p:nvSpPr>
          <p:cNvPr id="4" name="Rectangle 3">
            <a:extLst>
              <a:ext uri="{FF2B5EF4-FFF2-40B4-BE49-F238E27FC236}">
                <a16:creationId xmlns:a16="http://schemas.microsoft.com/office/drawing/2014/main" id="{7277FFEC-011F-B2FA-7E36-9A16D94EB115}"/>
              </a:ext>
            </a:extLst>
          </p:cNvPr>
          <p:cNvSpPr/>
          <p:nvPr/>
        </p:nvSpPr>
        <p:spPr>
          <a:xfrm>
            <a:off x="898497" y="1164050"/>
            <a:ext cx="10074303"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3D859BA-DD26-D5BC-5DAB-6DCC411C6A36}"/>
              </a:ext>
            </a:extLst>
          </p:cNvPr>
          <p:cNvPicPr>
            <a:picLocks noChangeAspect="1"/>
          </p:cNvPicPr>
          <p:nvPr/>
        </p:nvPicPr>
        <p:blipFill>
          <a:blip r:embed="rId2"/>
          <a:stretch>
            <a:fillRect/>
          </a:stretch>
        </p:blipFill>
        <p:spPr>
          <a:xfrm>
            <a:off x="0" y="0"/>
            <a:ext cx="702050" cy="702050"/>
          </a:xfrm>
          <a:prstGeom prst="rect">
            <a:avLst/>
          </a:prstGeom>
        </p:spPr>
      </p:pic>
    </p:spTree>
    <p:extLst>
      <p:ext uri="{BB962C8B-B14F-4D97-AF65-F5344CB8AC3E}">
        <p14:creationId xmlns:p14="http://schemas.microsoft.com/office/powerpoint/2010/main" val="321610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8BC42-B90A-57F8-CA05-1F7BF80C6736}"/>
              </a:ext>
            </a:extLst>
          </p:cNvPr>
          <p:cNvSpPr txBox="1"/>
          <p:nvPr/>
        </p:nvSpPr>
        <p:spPr>
          <a:xfrm>
            <a:off x="771277" y="2274838"/>
            <a:ext cx="10177670" cy="2308324"/>
          </a:xfrm>
          <a:prstGeom prst="rect">
            <a:avLst/>
          </a:prstGeom>
          <a:noFill/>
        </p:spPr>
        <p:txBody>
          <a:bodyPr wrap="square">
            <a:spAutoFit/>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This application allows riders to search for a company by logging into the website and provides the details regarding the journey. One can also register himself/herself so that anyone who is willing to go for a ride can also join him. The application also provides the riders with some facilities like hotels, restrooms, and restaurants available in the way so that if they want to rest for some time then they can search for the available options.</a:t>
            </a:r>
            <a:endParaRPr lang="en-IN" sz="2400" dirty="0"/>
          </a:p>
        </p:txBody>
      </p:sp>
      <p:sp>
        <p:nvSpPr>
          <p:cNvPr id="5" name="TextBox 4">
            <a:extLst>
              <a:ext uri="{FF2B5EF4-FFF2-40B4-BE49-F238E27FC236}">
                <a16:creationId xmlns:a16="http://schemas.microsoft.com/office/drawing/2014/main" id="{C7B387E3-1286-2956-6158-37620DF7968B}"/>
              </a:ext>
            </a:extLst>
          </p:cNvPr>
          <p:cNvSpPr txBox="1"/>
          <p:nvPr/>
        </p:nvSpPr>
        <p:spPr>
          <a:xfrm>
            <a:off x="771277" y="1283273"/>
            <a:ext cx="9422296" cy="584775"/>
          </a:xfrm>
          <a:prstGeom prst="rect">
            <a:avLst/>
          </a:prstGeom>
          <a:noFill/>
        </p:spPr>
        <p:txBody>
          <a:bodyPr wrap="square" rtlCol="0">
            <a:spAutoFit/>
          </a:bodyPr>
          <a:lstStyle/>
          <a:p>
            <a:r>
              <a:rPr lang="en-IN" sz="3200" b="1" dirty="0"/>
              <a:t>Scope</a:t>
            </a:r>
          </a:p>
        </p:txBody>
      </p:sp>
      <p:sp>
        <p:nvSpPr>
          <p:cNvPr id="6" name="Rectangle 5">
            <a:extLst>
              <a:ext uri="{FF2B5EF4-FFF2-40B4-BE49-F238E27FC236}">
                <a16:creationId xmlns:a16="http://schemas.microsoft.com/office/drawing/2014/main" id="{71B3D5E2-33CB-9D4B-139B-CE4C9F7C262D}"/>
              </a:ext>
            </a:extLst>
          </p:cNvPr>
          <p:cNvSpPr/>
          <p:nvPr/>
        </p:nvSpPr>
        <p:spPr>
          <a:xfrm>
            <a:off x="846814" y="1998324"/>
            <a:ext cx="10177670" cy="47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87B79F8-2B7E-1E2D-8A8C-55415ACF7DD5}"/>
              </a:ext>
            </a:extLst>
          </p:cNvPr>
          <p:cNvPicPr>
            <a:picLocks noChangeAspect="1"/>
          </p:cNvPicPr>
          <p:nvPr/>
        </p:nvPicPr>
        <p:blipFill>
          <a:blip r:embed="rId2"/>
          <a:stretch>
            <a:fillRect/>
          </a:stretch>
        </p:blipFill>
        <p:spPr>
          <a:xfrm>
            <a:off x="0" y="0"/>
            <a:ext cx="702050" cy="702050"/>
          </a:xfrm>
          <a:prstGeom prst="rect">
            <a:avLst/>
          </a:prstGeom>
        </p:spPr>
      </p:pic>
    </p:spTree>
    <p:extLst>
      <p:ext uri="{BB962C8B-B14F-4D97-AF65-F5344CB8AC3E}">
        <p14:creationId xmlns:p14="http://schemas.microsoft.com/office/powerpoint/2010/main" val="34416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957742-A84B-A653-A182-503B66DEF19D}"/>
              </a:ext>
            </a:extLst>
          </p:cNvPr>
          <p:cNvPicPr>
            <a:picLocks noChangeAspect="1"/>
          </p:cNvPicPr>
          <p:nvPr/>
        </p:nvPicPr>
        <p:blipFill>
          <a:blip r:embed="rId2"/>
          <a:stretch>
            <a:fillRect/>
          </a:stretch>
        </p:blipFill>
        <p:spPr>
          <a:xfrm>
            <a:off x="2592125" y="1038351"/>
            <a:ext cx="6814267" cy="5053424"/>
          </a:xfrm>
          <a:prstGeom prst="rect">
            <a:avLst/>
          </a:prstGeom>
        </p:spPr>
      </p:pic>
      <p:sp>
        <p:nvSpPr>
          <p:cNvPr id="6" name="TextBox 5">
            <a:extLst>
              <a:ext uri="{FF2B5EF4-FFF2-40B4-BE49-F238E27FC236}">
                <a16:creationId xmlns:a16="http://schemas.microsoft.com/office/drawing/2014/main" id="{EB7D5CF9-750D-ED87-3180-93525C67D293}"/>
              </a:ext>
            </a:extLst>
          </p:cNvPr>
          <p:cNvSpPr txBox="1"/>
          <p:nvPr/>
        </p:nvSpPr>
        <p:spPr>
          <a:xfrm>
            <a:off x="469127" y="278295"/>
            <a:ext cx="10860293" cy="584775"/>
          </a:xfrm>
          <a:prstGeom prst="rect">
            <a:avLst/>
          </a:prstGeom>
          <a:noFill/>
        </p:spPr>
        <p:txBody>
          <a:bodyPr wrap="square" rtlCol="0">
            <a:spAutoFit/>
          </a:bodyPr>
          <a:lstStyle/>
          <a:p>
            <a:pPr algn="ctr"/>
            <a:r>
              <a:rPr lang="en-IN" sz="3200" b="1" dirty="0"/>
              <a:t>ER Diagram</a:t>
            </a:r>
          </a:p>
        </p:txBody>
      </p:sp>
      <p:pic>
        <p:nvPicPr>
          <p:cNvPr id="7" name="Picture 6">
            <a:extLst>
              <a:ext uri="{FF2B5EF4-FFF2-40B4-BE49-F238E27FC236}">
                <a16:creationId xmlns:a16="http://schemas.microsoft.com/office/drawing/2014/main" id="{B4A6E1DB-27B7-02C2-1ED0-7808C2BF2BEB}"/>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330343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AB6BE2-7553-0C5C-CE90-6281154447B1}"/>
              </a:ext>
            </a:extLst>
          </p:cNvPr>
          <p:cNvPicPr>
            <a:picLocks noChangeAspect="1"/>
          </p:cNvPicPr>
          <p:nvPr/>
        </p:nvPicPr>
        <p:blipFill>
          <a:blip r:embed="rId2"/>
          <a:stretch>
            <a:fillRect/>
          </a:stretch>
        </p:blipFill>
        <p:spPr>
          <a:xfrm>
            <a:off x="3681454" y="1052596"/>
            <a:ext cx="4834393" cy="4642341"/>
          </a:xfrm>
          <a:prstGeom prst="rect">
            <a:avLst/>
          </a:prstGeom>
        </p:spPr>
      </p:pic>
      <p:sp>
        <p:nvSpPr>
          <p:cNvPr id="10" name="TextBox 9">
            <a:extLst>
              <a:ext uri="{FF2B5EF4-FFF2-40B4-BE49-F238E27FC236}">
                <a16:creationId xmlns:a16="http://schemas.microsoft.com/office/drawing/2014/main" id="{1B98A53B-665C-A8C4-0BA8-48E419AC4D59}"/>
              </a:ext>
            </a:extLst>
          </p:cNvPr>
          <p:cNvSpPr txBox="1"/>
          <p:nvPr/>
        </p:nvSpPr>
        <p:spPr>
          <a:xfrm>
            <a:off x="2592125" y="278295"/>
            <a:ext cx="6909684" cy="584775"/>
          </a:xfrm>
          <a:prstGeom prst="rect">
            <a:avLst/>
          </a:prstGeom>
          <a:noFill/>
        </p:spPr>
        <p:txBody>
          <a:bodyPr wrap="square" rtlCol="0">
            <a:spAutoFit/>
          </a:bodyPr>
          <a:lstStyle/>
          <a:p>
            <a:pPr algn="ctr"/>
            <a:r>
              <a:rPr lang="en-IN" sz="3200" b="1" dirty="0"/>
              <a:t>Class Diagram</a:t>
            </a:r>
          </a:p>
        </p:txBody>
      </p:sp>
      <p:pic>
        <p:nvPicPr>
          <p:cNvPr id="11" name="Picture 10">
            <a:extLst>
              <a:ext uri="{FF2B5EF4-FFF2-40B4-BE49-F238E27FC236}">
                <a16:creationId xmlns:a16="http://schemas.microsoft.com/office/drawing/2014/main" id="{A2C712A5-1D0C-CC08-561E-74844D2E8307}"/>
              </a:ext>
            </a:extLst>
          </p:cNvPr>
          <p:cNvPicPr>
            <a:picLocks noChangeAspect="1"/>
          </p:cNvPicPr>
          <p:nvPr/>
        </p:nvPicPr>
        <p:blipFill>
          <a:blip r:embed="rId3"/>
          <a:stretch>
            <a:fillRect/>
          </a:stretch>
        </p:blipFill>
        <p:spPr>
          <a:xfrm>
            <a:off x="0" y="0"/>
            <a:ext cx="702050" cy="702050"/>
          </a:xfrm>
          <a:prstGeom prst="rect">
            <a:avLst/>
          </a:prstGeom>
        </p:spPr>
      </p:pic>
    </p:spTree>
    <p:extLst>
      <p:ext uri="{BB962C8B-B14F-4D97-AF65-F5344CB8AC3E}">
        <p14:creationId xmlns:p14="http://schemas.microsoft.com/office/powerpoint/2010/main" val="385905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949722-1518-CE9C-9B7A-28717AE06678}"/>
              </a:ext>
            </a:extLst>
          </p:cNvPr>
          <p:cNvPicPr>
            <a:picLocks noChangeAspect="1"/>
          </p:cNvPicPr>
          <p:nvPr/>
        </p:nvPicPr>
        <p:blipFill>
          <a:blip r:embed="rId2"/>
          <a:stretch>
            <a:fillRect/>
          </a:stretch>
        </p:blipFill>
        <p:spPr>
          <a:xfrm>
            <a:off x="505943" y="1583261"/>
            <a:ext cx="5153025" cy="4295775"/>
          </a:xfrm>
          <a:prstGeom prst="rect">
            <a:avLst/>
          </a:prstGeom>
        </p:spPr>
      </p:pic>
      <p:sp>
        <p:nvSpPr>
          <p:cNvPr id="4" name="TextBox 3">
            <a:extLst>
              <a:ext uri="{FF2B5EF4-FFF2-40B4-BE49-F238E27FC236}">
                <a16:creationId xmlns:a16="http://schemas.microsoft.com/office/drawing/2014/main" id="{D8004AA7-254F-E2C1-9F3D-D11E5C1984F0}"/>
              </a:ext>
            </a:extLst>
          </p:cNvPr>
          <p:cNvSpPr txBox="1"/>
          <p:nvPr/>
        </p:nvSpPr>
        <p:spPr>
          <a:xfrm>
            <a:off x="826936" y="333954"/>
            <a:ext cx="10026594" cy="584775"/>
          </a:xfrm>
          <a:prstGeom prst="rect">
            <a:avLst/>
          </a:prstGeom>
          <a:noFill/>
        </p:spPr>
        <p:txBody>
          <a:bodyPr wrap="square" rtlCol="0">
            <a:spAutoFit/>
          </a:bodyPr>
          <a:lstStyle/>
          <a:p>
            <a:pPr algn="ctr"/>
            <a:r>
              <a:rPr lang="en-IN" sz="3200" b="1" dirty="0"/>
              <a:t>Use Case Diagram</a:t>
            </a:r>
          </a:p>
        </p:txBody>
      </p:sp>
      <p:pic>
        <p:nvPicPr>
          <p:cNvPr id="6" name="Picture 5">
            <a:extLst>
              <a:ext uri="{FF2B5EF4-FFF2-40B4-BE49-F238E27FC236}">
                <a16:creationId xmlns:a16="http://schemas.microsoft.com/office/drawing/2014/main" id="{C9D0F669-7D64-B471-DCF0-D1D9D74F5792}"/>
              </a:ext>
            </a:extLst>
          </p:cNvPr>
          <p:cNvPicPr>
            <a:picLocks noChangeAspect="1"/>
          </p:cNvPicPr>
          <p:nvPr/>
        </p:nvPicPr>
        <p:blipFill>
          <a:blip r:embed="rId3"/>
          <a:stretch>
            <a:fillRect/>
          </a:stretch>
        </p:blipFill>
        <p:spPr>
          <a:xfrm>
            <a:off x="6169322" y="1583261"/>
            <a:ext cx="5139338" cy="4152901"/>
          </a:xfrm>
          <a:prstGeom prst="rect">
            <a:avLst/>
          </a:prstGeom>
        </p:spPr>
      </p:pic>
      <p:pic>
        <p:nvPicPr>
          <p:cNvPr id="7" name="Picture 6">
            <a:extLst>
              <a:ext uri="{FF2B5EF4-FFF2-40B4-BE49-F238E27FC236}">
                <a16:creationId xmlns:a16="http://schemas.microsoft.com/office/drawing/2014/main" id="{681C705F-90BE-D589-701D-14D125A6CD5A}"/>
              </a:ext>
            </a:extLst>
          </p:cNvPr>
          <p:cNvPicPr>
            <a:picLocks noChangeAspect="1"/>
          </p:cNvPicPr>
          <p:nvPr/>
        </p:nvPicPr>
        <p:blipFill>
          <a:blip r:embed="rId4"/>
          <a:stretch>
            <a:fillRect/>
          </a:stretch>
        </p:blipFill>
        <p:spPr>
          <a:xfrm>
            <a:off x="0" y="0"/>
            <a:ext cx="702050" cy="702050"/>
          </a:xfrm>
          <a:prstGeom prst="rect">
            <a:avLst/>
          </a:prstGeom>
        </p:spPr>
      </p:pic>
    </p:spTree>
    <p:extLst>
      <p:ext uri="{BB962C8B-B14F-4D97-AF65-F5344CB8AC3E}">
        <p14:creationId xmlns:p14="http://schemas.microsoft.com/office/powerpoint/2010/main" val="35258565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2395</TotalTime>
  <Words>799</Words>
  <Application>Microsoft Office PowerPoint</Application>
  <PresentationFormat>Widescreen</PresentationFormat>
  <Paragraphs>55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Playfair Display</vt:lpstr>
      <vt:lpstr>Times New Roman</vt:lpstr>
      <vt:lpstr>Gallery</vt:lpstr>
      <vt:lpstr>Roadmate</vt:lpstr>
      <vt:lpstr>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Roadmate</dc:title>
  <dc:creator>Sourabh Deshmukh</dc:creator>
  <cp:lastModifiedBy>Sourabh Deshmukh</cp:lastModifiedBy>
  <cp:revision>6</cp:revision>
  <dcterms:created xsi:type="dcterms:W3CDTF">2023-08-28T14:36:21Z</dcterms:created>
  <dcterms:modified xsi:type="dcterms:W3CDTF">2023-08-30T06:32:20Z</dcterms:modified>
</cp:coreProperties>
</file>