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7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70" r:id="rId16"/>
    <p:sldId id="268" r:id="rId17"/>
    <p:sldId id="271" r:id="rId18"/>
    <p:sldId id="269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2C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07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4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2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4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82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4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8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5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1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8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2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82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FD7C-8A7E-3EAA-FB03-20E81D059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03358"/>
            <a:ext cx="10058400" cy="114300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ETL using ML PaaS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4AAAC-3255-C79B-25B0-9CAF9E5D4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endParaRPr lang="en-IN" b="1" dirty="0">
              <a:solidFill>
                <a:schemeClr val="tx1"/>
              </a:solidFill>
            </a:endParaRPr>
          </a:p>
          <a:p>
            <a:pPr algn="r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pPr algn="r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Tribe f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3D Model 20" descr="Gears">
                <a:extLst>
                  <a:ext uri="{FF2B5EF4-FFF2-40B4-BE49-F238E27FC236}">
                    <a16:creationId xmlns:a16="http://schemas.microsoft.com/office/drawing/2014/main" id="{9A3C45E4-4501-F405-6DAA-664751A918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9732910"/>
                  </p:ext>
                </p:extLst>
              </p:nvPr>
            </p:nvGraphicFramePr>
            <p:xfrm>
              <a:off x="246704" y="4363523"/>
              <a:ext cx="2148587" cy="197744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148587" cy="1977449"/>
                    </a:xfrm>
                    <a:prstGeom prst="rect">
                      <a:avLst/>
                    </a:prstGeom>
                  </am3d:spPr>
                  <am3d:camera>
                    <am3d:pos x="0" y="0" z="6687698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1738" d="1000000"/>
                    <am3d:preTrans dx="-789646" dy="-17760404" dz="716199"/>
                    <am3d:scale>
                      <am3d:sx n="1000000" d="1000000"/>
                      <am3d:sy n="1000000" d="1000000"/>
                      <am3d:sz n="1000000" d="1000000"/>
                    </am3d:scale>
                    <am3d:rot ax="1209246" ay="1096001" az="393735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8901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3D Model 20" descr="Gears">
                <a:extLst>
                  <a:ext uri="{FF2B5EF4-FFF2-40B4-BE49-F238E27FC236}">
                    <a16:creationId xmlns:a16="http://schemas.microsoft.com/office/drawing/2014/main" id="{9A3C45E4-4501-F405-6DAA-664751A918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704" y="4363523"/>
                <a:ext cx="2148587" cy="19774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76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F29F-D8C6-1345-FC53-91624184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0E06-180D-AA3F-3120-72172A35E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3811"/>
            <a:ext cx="10058400" cy="3655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Storing the transformed data in the data warehouse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Batch/ Real-time 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follow star schema and snowflake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89446-41BC-A8CB-BE27-4609002CD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978" y="5462424"/>
            <a:ext cx="1445934" cy="8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7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ECD9FA2-EDED-1BD3-78F5-81061F3F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6D72F2-6C0F-4FDD-70CF-1F57687E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282" y="2107933"/>
            <a:ext cx="5293895" cy="335449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 warehouse is a central location that is used to store consolidated data from multiple data sources.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warehouse is a system that supports      the business intelligence process.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converts the data into meaningful information for analyzing the business.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subject oriented, integrated, time variant and nonvolatile. 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93B86-F4B9-CBF0-874B-CBE86108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312" y="2107933"/>
            <a:ext cx="4620126" cy="30897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74EEDA-B552-C6BD-A13A-DC1EF777C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978" y="5462424"/>
            <a:ext cx="1445934" cy="8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43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5B27EF-4225-3A29-5E8F-DAA8E885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978" y="5462424"/>
            <a:ext cx="1445934" cy="813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891241-9F58-1D62-A5C2-656065ACA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543" y="42611"/>
            <a:ext cx="5736657" cy="623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39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3C6DD2-1895-E96A-F479-CC3A348F1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978" y="5462424"/>
            <a:ext cx="1445934" cy="81333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5C5D90-391C-4C1E-01A0-31112424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 using AWS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31EC6-9A56-C57A-D446-BFBDD2CF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52312"/>
            <a:ext cx="10058400" cy="361678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ETL processes work best with serverless architecture, which is why you use </a:t>
            </a:r>
            <a:r>
              <a:rPr lang="en-US" sz="2200" b="1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AWS Serverless Application Model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(AWS SAM) for this solution.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includes a local environment to inspect the data, experiment, and deploy the stack using the AWS SAM CLI.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deployment includes an time-based event that triggers an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Lambda</a:t>
            </a:r>
            <a:r>
              <a:rPr lang="en-US" sz="2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function ingests and stores the raw data from an external source, transforms the content, and saves the clean information.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raw and clean data is stored in an </a:t>
            </a:r>
            <a:r>
              <a:rPr lang="en-US" sz="2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Simple Storage Service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(Amazon S3) bucket.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3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00A20B-9D32-09A6-841C-ABB94E854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978" y="5462424"/>
            <a:ext cx="1445934" cy="81333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658309E-1D45-FC16-D0E3-2A9AC531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Lambda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1B320-572E-5A36-221B-6F496144B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53940"/>
            <a:ext cx="7594333" cy="3615154"/>
          </a:xfrm>
        </p:spPr>
        <p:txBody>
          <a:bodyPr>
            <a:noAutofit/>
          </a:bodyPr>
          <a:lstStyle/>
          <a:p>
            <a:pPr algn="just"/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AWS Lambda is an event-driven, serverless compute service.</a:t>
            </a:r>
          </a:p>
          <a:p>
            <a:pPr algn="just"/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Lambda enables you to run code without provisioning or managing servers. </a:t>
            </a:r>
          </a:p>
          <a:p>
            <a:pPr algn="just"/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You create a Lambda function, which is the AWS resource that contains the code that you upload. </a:t>
            </a:r>
          </a:p>
          <a:p>
            <a:pPr algn="just"/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You then set the Lambda function to be triggered, either on a scheduled basis or in response to an event.</a:t>
            </a:r>
          </a:p>
          <a:p>
            <a:pPr algn="just"/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Your code only runs when it is triggered. </a:t>
            </a:r>
          </a:p>
          <a:p>
            <a:pPr algn="just"/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You pay only for the compute time you consume—you are not charged when your code is not running.</a:t>
            </a:r>
            <a:endParaRPr lang="en-IN" sz="2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2333C-B5EB-1B40-0984-32A7F2C8C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461" y="2253939"/>
            <a:ext cx="2385508" cy="2157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4859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2B09E2-F2DD-3BF1-BEA7-F220D71E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978" y="5462424"/>
            <a:ext cx="1445934" cy="8133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6A66E19-64AD-8541-2643-E8C86772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S3 Bucket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B3D87-211A-72A6-D022-9B1A24C7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59530"/>
            <a:ext cx="8085221" cy="3609564"/>
          </a:xfrm>
        </p:spPr>
        <p:txBody>
          <a:bodyPr>
            <a:noAutofit/>
          </a:bodyPr>
          <a:lstStyle/>
          <a:p>
            <a:pPr algn="just"/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Amazon S3 is object-level storage,</a:t>
            </a: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stores data as objects within resources that are called buckets. </a:t>
            </a:r>
          </a:p>
          <a:p>
            <a:pPr algn="just"/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You can store virtually as many objects as you want in a bucket, and you can write, read, and delete objects in your bucket. </a:t>
            </a:r>
          </a:p>
          <a:p>
            <a:pPr algn="just"/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Bucket names are universal and must be unique across all existing bucket names in Amazon S3. </a:t>
            </a:r>
            <a:endParaRPr lang="en-IN" sz="2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data that you store in Amazon S3 is not associated with any particular server, and you do not need manage any infrastructure yourself. </a:t>
            </a:r>
            <a:endParaRPr lang="en-IN" sz="22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11B5E1-AA9C-6EED-8961-3BC7EEF0B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099" y="2259530"/>
            <a:ext cx="2383758" cy="2338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745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93E28-902E-7543-4BA5-2211A5EE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978" y="5462424"/>
            <a:ext cx="1445934" cy="8133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AF0779-ED96-BC40-DEDA-0B600FE2C8E1}"/>
              </a:ext>
            </a:extLst>
          </p:cNvPr>
          <p:cNvSpPr txBox="1"/>
          <p:nvPr/>
        </p:nvSpPr>
        <p:spPr>
          <a:xfrm>
            <a:off x="4254367" y="5614554"/>
            <a:ext cx="6672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232F3E"/>
                </a:solidFill>
                <a:latin typeface="AmazonEmberBold"/>
              </a:rPr>
              <a:t>D</a:t>
            </a:r>
            <a:r>
              <a:rPr lang="en-US" sz="2400" b="0" i="0" dirty="0">
                <a:solidFill>
                  <a:srgbClr val="232F3E"/>
                </a:solidFill>
                <a:effectLst/>
                <a:latin typeface="AmazonEmberBold"/>
              </a:rPr>
              <a:t>ata using AWS Lambda and </a:t>
            </a:r>
            <a:r>
              <a:rPr lang="en-US" sz="2400" dirty="0">
                <a:solidFill>
                  <a:srgbClr val="232F3E"/>
                </a:solidFill>
                <a:latin typeface="AmazonEmberBold"/>
              </a:rPr>
              <a:t>Amazon S3</a:t>
            </a:r>
            <a:endParaRPr lang="en-US" sz="2400" b="0" i="0" dirty="0">
              <a:solidFill>
                <a:srgbClr val="232F3E"/>
              </a:solidFill>
              <a:effectLst/>
              <a:latin typeface="AmazonEmberBold"/>
            </a:endParaRPr>
          </a:p>
        </p:txBody>
      </p:sp>
      <p:pic>
        <p:nvPicPr>
          <p:cNvPr id="1028" name="Picture 4" descr="AWS Micro ETL Architecture">
            <a:extLst>
              <a:ext uri="{FF2B5EF4-FFF2-40B4-BE49-F238E27FC236}">
                <a16:creationId xmlns:a16="http://schemas.microsoft.com/office/drawing/2014/main" id="{4A209155-42CB-5FC1-64AE-4781E0A1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491" y="1947862"/>
            <a:ext cx="8552047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993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6BE40-46AA-1BEB-5424-A6AB5F96E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978" y="5462424"/>
            <a:ext cx="1445934" cy="813338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06D28BA-DC22-DD85-7DAD-366BC8C1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PaaS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F1665B-1E7B-BB6B-0A32-A17385B24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52312"/>
            <a:ext cx="10058400" cy="36167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Machine-Learning-Platform-as-a-Service (ML PaaS) is one of the fastest growing services in the public cloud.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delivers efficient lifecycle management of machine learning models.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a high level, there are three phases involved in training and deploying a machine learning model.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phases remain the same from classic ML models to advanced models built using sophisticated neural network architecture. 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550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DC471D-3566-060C-7541-94519B001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978" y="5462424"/>
            <a:ext cx="1445934" cy="8133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9F91B6D-0C2A-0352-B468-14F5621B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to expect from ML Platform?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8A299-F4DD-FE5C-B8BF-BFD4875E2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48564"/>
            <a:ext cx="10058400" cy="35205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Access to ML tools</a:t>
            </a:r>
            <a:endParaRPr lang="en-IN" sz="2600" u="sng" strike="noStrike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Ease of 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Cost efficiency</a:t>
            </a:r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40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42E7B0-0BD0-514E-92DA-112D68293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978" y="5462424"/>
            <a:ext cx="1445934" cy="81333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85EB266-769D-D2D0-DAC3-E10FB553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for ETL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0A379-3C37-87A4-00BF-359055CD5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3554"/>
            <a:ext cx="8460607" cy="409073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 ETL is a general-purpose tool for extracting, transforming, and loading various types of tables of data imported from sources like XML, CSV, Text, or JSON.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pc="1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W</a:t>
            </a:r>
            <a:r>
              <a:rPr lang="en-IN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hen ETL is coupled with the programming capabilities of Python, it becomes flexible for the organizations to create ETL pipelines</a:t>
            </a:r>
            <a:r>
              <a:rPr lang="en-IN" spc="1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ETL pipelines that not only manage data of customers and team members well but also move and transform it in accordance with business requirements in a simplified manner.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Analysts and engineers can alternatively use programming languages like Python to build their own ETL pipelines.</a:t>
            </a:r>
            <a:endParaRPr lang="en-IN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Python Logo Png - Transparent Background Python Logo, Png Download - kindpng">
            <a:extLst>
              <a:ext uri="{FF2B5EF4-FFF2-40B4-BE49-F238E27FC236}">
                <a16:creationId xmlns:a16="http://schemas.microsoft.com/office/drawing/2014/main" id="{2BC00E07-7273-978B-70EF-6636F22F3D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93" y="2531067"/>
            <a:ext cx="1710450" cy="1795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98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B193-EA4C-C52F-8AC3-9E75626E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IN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05A4-1451-6421-11B3-751C9E19A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011681"/>
            <a:ext cx="4937760" cy="48463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ETL?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ETL concept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Why is ETL Important?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ETL Requirements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Illustration of the ETL process : extract, transform and load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Extract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Load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7DDA7-683A-853A-5701-58E73C6DB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011682"/>
            <a:ext cx="5059680" cy="48463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ETL Process using AWS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AWS Lambda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Amazon S3 Bucket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ML PaaS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 to expect from ML Platform?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Python for ETL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819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hank You Hand Lettering. Typography Design Inspiration. Black colored. On  a white background. Vector Stock Vector | Adobe Stock">
            <a:extLst>
              <a:ext uri="{FF2B5EF4-FFF2-40B4-BE49-F238E27FC236}">
                <a16:creationId xmlns:a16="http://schemas.microsoft.com/office/drawing/2014/main" id="{3ED21B81-D74C-A2B0-81DB-0FCC6B641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0"/>
            <a:ext cx="1219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2643-95EC-C4E7-6813-5F44E620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ETL?</a:t>
            </a:r>
            <a:endParaRPr lang="en-IN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799D7-974B-FE43-2E1D-5CC2318A9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4184"/>
            <a:ext cx="10058400" cy="3664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=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xtract –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ransform –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oad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data from source system as efficiently as possible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calculations on data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 in the target storage</a:t>
            </a:r>
          </a:p>
          <a:p>
            <a:pPr marL="457189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E0631-A62F-C72B-ACF1-A6B183F5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978" y="5462424"/>
            <a:ext cx="1445934" cy="8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0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2743-D974-6179-3239-C8B5FD9F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Concept</a:t>
            </a:r>
            <a:endParaRPr lang="en-IN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D915-F94A-AFF4-5F39-1AC41207F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72" y="1886552"/>
            <a:ext cx="10676839" cy="405223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company may be scattered in different locations and with different formats. Companies need a way to analyze their data for critical business decisions.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allows you to: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Migrate the data into a data warehouse.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Converts the various formats and types to adhere to one consistent system.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ETL is a predefined process for access and manipulate source data and loading it into a target database.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2D9F6-732E-DA99-1369-CD1A96949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261" y="5532118"/>
            <a:ext cx="1445934" cy="8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9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C458-1DF5-D4E0-B0C5-0E3B6E2B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ETL Important?</a:t>
            </a:r>
            <a:endParaRPr lang="en-IN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49E7-F78E-01CF-FC1F-D075EBC7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53928"/>
            <a:ext cx="10407332" cy="3957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 need a way to analyze their data for critical business decisions.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 Database can’t answer complex business questions.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data warehouse provide a common data repository.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provides a method of moving the data from various source into a data warehouse.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Removes mistakes and corrects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Adjusts data from multiple sources to be used together(conforming)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7FAD4-1DFF-C6DB-0BA9-8356234D2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978" y="5462424"/>
            <a:ext cx="1445934" cy="8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0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6F66-6A5E-921D-BF1A-E0ABCC7C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Requirements</a:t>
            </a:r>
            <a:endParaRPr lang="en-IN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65241-541D-AB79-2A4D-AEC9626CD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600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ETL Architecture must meet the following requirements: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Requirement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Compliance Requirement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Profiling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integration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Right Data at Right Time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3C978-2324-12AD-0CA4-E3939AD7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978" y="5462424"/>
            <a:ext cx="1445934" cy="8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1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C944D-AB89-B1CD-A8F2-1FCDBB45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the ETL process: extract, transform and load</a:t>
            </a:r>
            <a:endParaRPr lang="en-IN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llustration of the ETL process: extract, transform and load">
            <a:extLst>
              <a:ext uri="{FF2B5EF4-FFF2-40B4-BE49-F238E27FC236}">
                <a16:creationId xmlns:a16="http://schemas.microsoft.com/office/drawing/2014/main" id="{7C766E1F-D18D-2DE8-04E7-C2816C9115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3" y="2338940"/>
            <a:ext cx="11436391" cy="3118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29F11B-A48D-BEED-648E-E37FD7CE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978" y="5462424"/>
            <a:ext cx="1445934" cy="8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8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79963-DF60-12F9-7592-520D0C3B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8"/>
            <a:ext cx="10058400" cy="1450757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0DE3E-E68C-D743-B24F-513EE285B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67815"/>
            <a:ext cx="10058400" cy="350127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Gathering the data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Raw data that was written directly into the disk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written to flat files or relational tables from structured source systems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can be read multiple times, if needed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Cleansing the data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Exclude unwanted / unneeded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6B516-77BB-EEB7-7271-2954159B7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978" y="5462424"/>
            <a:ext cx="1445934" cy="8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9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44FC-7395-4043-1D42-F7B5064C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940E6-0F3C-3824-35D4-6E863849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0813"/>
            <a:ext cx="10058400" cy="35782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Preparing the data to be housed in the data warehouse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Converting the extracted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rules and lookup tables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Combining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Verification and validity checks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E43CE-A734-EA7C-400F-E8C4939C6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978" y="5462424"/>
            <a:ext cx="1445934" cy="8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7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</TotalTime>
  <Words>971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AmazonEmberBold</vt:lpstr>
      <vt:lpstr>Arial</vt:lpstr>
      <vt:lpstr>Calibri</vt:lpstr>
      <vt:lpstr>Calibri Light</vt:lpstr>
      <vt:lpstr>Open Sans</vt:lpstr>
      <vt:lpstr>Times New Roman</vt:lpstr>
      <vt:lpstr>Wingdings</vt:lpstr>
      <vt:lpstr>Retrospect</vt:lpstr>
      <vt:lpstr>Dynamic ETL using ML PaaS</vt:lpstr>
      <vt:lpstr>Contents </vt:lpstr>
      <vt:lpstr>What is ETL?</vt:lpstr>
      <vt:lpstr>ETL Concept</vt:lpstr>
      <vt:lpstr>Why is ETL Important?</vt:lpstr>
      <vt:lpstr>ETL Requirements</vt:lpstr>
      <vt:lpstr>Illustration of the ETL process: extract, transform and load</vt:lpstr>
      <vt:lpstr>Extract</vt:lpstr>
      <vt:lpstr>Transform</vt:lpstr>
      <vt:lpstr>Load</vt:lpstr>
      <vt:lpstr>Data Warehouse</vt:lpstr>
      <vt:lpstr>PowerPoint Presentation</vt:lpstr>
      <vt:lpstr>ETL Process using AWS Functions</vt:lpstr>
      <vt:lpstr>AWS Lambda</vt:lpstr>
      <vt:lpstr>Amazon S3 Bucket</vt:lpstr>
      <vt:lpstr>PowerPoint Presentation</vt:lpstr>
      <vt:lpstr>ML PaaS</vt:lpstr>
      <vt:lpstr>What to expect from ML Platform?</vt:lpstr>
      <vt:lpstr>Using Python for ETL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sushmita kashetty</dc:creator>
  <cp:lastModifiedBy>sushmita kashetty</cp:lastModifiedBy>
  <cp:revision>7</cp:revision>
  <dcterms:created xsi:type="dcterms:W3CDTF">2022-05-16T17:06:42Z</dcterms:created>
  <dcterms:modified xsi:type="dcterms:W3CDTF">2022-05-17T09:07:13Z</dcterms:modified>
</cp:coreProperties>
</file>