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1" roundtripDataSignature="AMtx7mjYGXqeA7h39W53kKbL7Z06Wa3Z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3A69107-6B9E-433D-BBE2-36C7FF3D90A6}">
  <a:tblStyle styleId="{03A69107-6B9E-433D-BBE2-36C7FF3D90A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0"/>
          </a:solidFill>
        </a:fill>
      </a:tcStyle>
    </a:wholeTbl>
    <a:band1H>
      <a:tcTxStyle b="off" i="off"/>
      <a:tcStyle>
        <a:fill>
          <a:solidFill>
            <a:srgbClr val="E0E0E0"/>
          </a:solidFill>
        </a:fill>
      </a:tcStyle>
    </a:band1H>
    <a:band2H>
      <a:tcTxStyle b="off" i="off"/>
    </a:band2H>
    <a:band1V>
      <a:tcTxStyle b="off" i="off"/>
      <a:tcStyle>
        <a:fill>
          <a:solidFill>
            <a:srgbClr val="E0E0E0"/>
          </a:solidFill>
        </a:fill>
      </a:tcStyle>
    </a:band1V>
    <a:band2V>
      <a:tcTxStyle b="off" i="off"/>
    </a:band2V>
    <a:lastCol>
      <a:tcTxStyle b="on" i="off">
        <a:font>
          <a:latin typeface="Calibri"/>
          <a:ea typeface="Calibri"/>
          <a:cs typeface="Calibri"/>
        </a:font>
        <a:schemeClr val="lt1"/>
      </a:tcTxStyle>
      <a:tcStyle>
        <a:fill>
          <a:solidFill>
            <a:schemeClr val="accent3"/>
          </a:solidFill>
        </a:fill>
      </a:tcStyle>
    </a:lastCol>
    <a:firstCol>
      <a:tcTxStyle b="on" i="off">
        <a:font>
          <a:latin typeface="Calibri"/>
          <a:ea typeface="Calibri"/>
          <a:cs typeface="Calibri"/>
        </a:font>
        <a:schemeClr val="lt1"/>
      </a:tcTxStyle>
      <a:tcStyle>
        <a:fill>
          <a:solidFill>
            <a:schemeClr val="accent3"/>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3" name="Shape 33"/>
        <p:cNvGrpSpPr/>
        <p:nvPr/>
      </p:nvGrpSpPr>
      <p:grpSpPr>
        <a:xfrm>
          <a:off x="0" y="0"/>
          <a:ext cx="0" cy="0"/>
          <a:chOff x="0" y="0"/>
          <a:chExt cx="0" cy="0"/>
        </a:xfrm>
      </p:grpSpPr>
      <p:sp>
        <p:nvSpPr>
          <p:cNvPr id="34" name="Google Shape;34;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2" name="Shape 42"/>
        <p:cNvGrpSpPr/>
        <p:nvPr/>
      </p:nvGrpSpPr>
      <p:grpSpPr>
        <a:xfrm>
          <a:off x="0" y="0"/>
          <a:ext cx="0" cy="0"/>
          <a:chOff x="0" y="0"/>
          <a:chExt cx="0" cy="0"/>
        </a:xfrm>
      </p:grpSpPr>
      <p:sp>
        <p:nvSpPr>
          <p:cNvPr id="43" name="Google Shape;4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7" name="Shape 47"/>
        <p:cNvGrpSpPr/>
        <p:nvPr/>
      </p:nvGrpSpPr>
      <p:grpSpPr>
        <a:xfrm>
          <a:off x="0" y="0"/>
          <a:ext cx="0" cy="0"/>
          <a:chOff x="0" y="0"/>
          <a:chExt cx="0" cy="0"/>
        </a:xfrm>
      </p:grpSpPr>
      <p:sp>
        <p:nvSpPr>
          <p:cNvPr id="48" name="Google Shape;48;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0" name="Google Shape;50;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7" name="Google Shape;57;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1" name="Shape 61"/>
        <p:cNvGrpSpPr/>
        <p:nvPr/>
      </p:nvGrpSpPr>
      <p:grpSpPr>
        <a:xfrm>
          <a:off x="0" y="0"/>
          <a:ext cx="0" cy="0"/>
          <a:chOff x="0" y="0"/>
          <a:chExt cx="0" cy="0"/>
        </a:xfrm>
      </p:grpSpPr>
      <p:sp>
        <p:nvSpPr>
          <p:cNvPr id="62" name="Google Shape;6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
          <p:cNvSpPr txBox="1"/>
          <p:nvPr>
            <p:ph type="ctrTitle"/>
          </p:nvPr>
        </p:nvSpPr>
        <p:spPr>
          <a:xfrm>
            <a:off x="1158240" y="1850390"/>
            <a:ext cx="9144000" cy="106426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548135"/>
              </a:buClr>
              <a:buSzPts val="3600"/>
              <a:buFont typeface="Calibri"/>
              <a:buNone/>
            </a:pPr>
            <a:br>
              <a:rPr b="1" lang="en-IN" sz="3600">
                <a:solidFill>
                  <a:srgbClr val="548135"/>
                </a:solidFill>
              </a:rPr>
            </a:br>
            <a:br>
              <a:rPr b="1" lang="en-IN" sz="3600">
                <a:solidFill>
                  <a:srgbClr val="548135"/>
                </a:solidFill>
              </a:rPr>
            </a:br>
            <a:br>
              <a:rPr b="1" lang="en-IN" sz="3600">
                <a:solidFill>
                  <a:srgbClr val="548135"/>
                </a:solidFill>
              </a:rPr>
            </a:br>
            <a:br>
              <a:rPr b="1" lang="en-IN" sz="3600">
                <a:solidFill>
                  <a:srgbClr val="548135"/>
                </a:solidFill>
              </a:rPr>
            </a:br>
            <a:r>
              <a:rPr b="1" lang="en-IN" sz="3600">
                <a:solidFill>
                  <a:srgbClr val="548135"/>
                </a:solidFill>
              </a:rPr>
              <a:t>Med-Tracker: Android app for medicine tracking</a:t>
            </a:r>
            <a:endParaRPr sz="3600">
              <a:solidFill>
                <a:srgbClr val="548135"/>
              </a:solidFill>
            </a:endParaRPr>
          </a:p>
        </p:txBody>
      </p:sp>
      <p:sp>
        <p:nvSpPr>
          <p:cNvPr id="78" name="Google Shape;78;p1"/>
          <p:cNvSpPr txBox="1"/>
          <p:nvPr>
            <p:ph idx="1" type="subTitle"/>
          </p:nvPr>
        </p:nvSpPr>
        <p:spPr>
          <a:xfrm>
            <a:off x="1524000" y="3676015"/>
            <a:ext cx="9144000" cy="158178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000"/>
              <a:buNone/>
            </a:pPr>
            <a:r>
              <a:t/>
            </a:r>
            <a:endParaRPr b="1" sz="2000"/>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p:txBody>
      </p:sp>
      <p:pic>
        <p:nvPicPr>
          <p:cNvPr id="79" name="Google Shape;79;p1"/>
          <p:cNvPicPr preferRelativeResize="0"/>
          <p:nvPr/>
        </p:nvPicPr>
        <p:blipFill rotWithShape="1">
          <a:blip r:embed="rId3">
            <a:alphaModFix/>
          </a:blip>
          <a:srcRect b="0" l="0" r="0" t="0"/>
          <a:stretch/>
        </p:blipFill>
        <p:spPr>
          <a:xfrm>
            <a:off x="5002870" y="116523"/>
            <a:ext cx="1314450" cy="1314450"/>
          </a:xfrm>
          <a:prstGeom prst="rect">
            <a:avLst/>
          </a:prstGeom>
          <a:noFill/>
          <a:ln>
            <a:noFill/>
          </a:ln>
        </p:spPr>
      </p:pic>
      <p:sp>
        <p:nvSpPr>
          <p:cNvPr id="80" name="Google Shape;80;p1"/>
          <p:cNvSpPr txBox="1"/>
          <p:nvPr/>
        </p:nvSpPr>
        <p:spPr>
          <a:xfrm>
            <a:off x="2927055" y="3242933"/>
            <a:ext cx="5466080" cy="4603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 </a:t>
            </a:r>
            <a:r>
              <a:rPr b="1" i="0" lang="en-IN" sz="2400" u="none" cap="none" strike="noStrike">
                <a:solidFill>
                  <a:schemeClr val="dk1"/>
                </a:solidFill>
                <a:latin typeface="Calibri"/>
                <a:ea typeface="Calibri"/>
                <a:cs typeface="Calibri"/>
                <a:sym typeface="Calibri"/>
              </a:rPr>
              <a:t>Project Mentor :</a:t>
            </a:r>
            <a:endParaRPr/>
          </a:p>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 Prof. Deepti Lawand</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chemeClr val="dk1"/>
                </a:solidFill>
                <a:latin typeface="Calibri"/>
                <a:ea typeface="Calibri"/>
                <a:cs typeface="Calibri"/>
                <a:sym typeface="Calibri"/>
              </a:rPr>
              <a:t>Members : </a:t>
            </a:r>
            <a:endParaRPr/>
          </a:p>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Shubham Ture</a:t>
            </a:r>
            <a:endParaRPr/>
          </a:p>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Shrutika Deokar</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Sourabh Khandake</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lang="en-IN">
                <a:solidFill>
                  <a:srgbClr val="548135"/>
                </a:solidFill>
              </a:rPr>
              <a:t>Hardware and Software Specification</a:t>
            </a:r>
            <a:br>
              <a:rPr lang="en-IN">
                <a:solidFill>
                  <a:srgbClr val="548135"/>
                </a:solidFill>
              </a:rPr>
            </a:br>
            <a:endParaRPr>
              <a:solidFill>
                <a:srgbClr val="548135"/>
              </a:solidFill>
            </a:endParaRPr>
          </a:p>
        </p:txBody>
      </p:sp>
      <p:sp>
        <p:nvSpPr>
          <p:cNvPr id="133" name="Google Shape;133;p10"/>
          <p:cNvSpPr txBox="1"/>
          <p:nvPr>
            <p:ph idx="1" type="body"/>
          </p:nvPr>
        </p:nvSpPr>
        <p:spPr>
          <a:xfrm>
            <a:off x="967510" y="1663412"/>
            <a:ext cx="10515600" cy="4351338"/>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Clr>
                <a:schemeClr val="dk1"/>
              </a:buClr>
              <a:buSzPts val="1800"/>
              <a:buChar char="•"/>
            </a:pPr>
            <a:r>
              <a:rPr lang="en-IN"/>
              <a:t>Hardware                                             Software</a:t>
            </a:r>
            <a:endParaRPr/>
          </a:p>
          <a:p>
            <a:pPr indent="-228600" lvl="0" marL="457200" rtl="0" algn="l">
              <a:lnSpc>
                <a:spcPct val="90000"/>
              </a:lnSpc>
              <a:spcBef>
                <a:spcPts val="1000"/>
              </a:spcBef>
              <a:spcAft>
                <a:spcPts val="0"/>
              </a:spcAft>
              <a:buClr>
                <a:schemeClr val="dk1"/>
              </a:buClr>
              <a:buSzPts val="1800"/>
              <a:buNone/>
            </a:pPr>
            <a:r>
              <a:t/>
            </a:r>
            <a:endParaRPr/>
          </a:p>
          <a:p>
            <a:pPr indent="-400050" lvl="0" marL="628650" rtl="0" algn="l">
              <a:lnSpc>
                <a:spcPct val="90000"/>
              </a:lnSpc>
              <a:spcBef>
                <a:spcPts val="1000"/>
              </a:spcBef>
              <a:spcAft>
                <a:spcPts val="0"/>
              </a:spcAft>
              <a:buSzPts val="1800"/>
              <a:buFont typeface="Arial"/>
              <a:buNone/>
            </a:pPr>
            <a:r>
              <a:t/>
            </a:r>
            <a:endParaRPr/>
          </a:p>
        </p:txBody>
      </p:sp>
      <p:graphicFrame>
        <p:nvGraphicFramePr>
          <p:cNvPr id="134" name="Google Shape;134;p10"/>
          <p:cNvGraphicFramePr/>
          <p:nvPr/>
        </p:nvGraphicFramePr>
        <p:xfrm>
          <a:off x="1163782" y="2281382"/>
          <a:ext cx="3000000" cy="3000000"/>
        </p:xfrm>
        <a:graphic>
          <a:graphicData uri="http://schemas.openxmlformats.org/drawingml/2006/table">
            <a:tbl>
              <a:tblPr>
                <a:noFill/>
                <a:tableStyleId>{03A69107-6B9E-433D-BBE2-36C7FF3D90A6}</a:tableStyleId>
              </a:tblPr>
              <a:tblGrid>
                <a:gridCol w="1436325"/>
                <a:gridCol w="2646150"/>
              </a:tblGrid>
              <a:tr h="879850">
                <a:tc>
                  <a:txBody>
                    <a:bodyPr/>
                    <a:lstStyle/>
                    <a:p>
                      <a:pPr indent="0" lvl="0" marL="0" marR="0" rtl="0" algn="ctr">
                        <a:lnSpc>
                          <a:spcPct val="100000"/>
                        </a:lnSpc>
                        <a:spcBef>
                          <a:spcPts val="0"/>
                        </a:spcBef>
                        <a:spcAft>
                          <a:spcPts val="0"/>
                        </a:spcAft>
                        <a:buNone/>
                      </a:pPr>
                      <a:r>
                        <a:rPr lang="en-IN" sz="1200" u="none" cap="none" strike="noStrike"/>
                        <a:t>Processor</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None/>
                      </a:pPr>
                      <a:r>
                        <a:rPr lang="en-IN" sz="1200" u="none" cap="none" strike="noStrike"/>
                        <a:t>Intel Xeon Platinum /Intel Core i7 /Ryzen 5 1600</a:t>
                      </a:r>
                      <a:endParaRPr sz="1100" u="none" cap="none" strike="noStrike">
                        <a:latin typeface="Calibri"/>
                        <a:ea typeface="Calibri"/>
                        <a:cs typeface="Calibri"/>
                        <a:sym typeface="Calibri"/>
                      </a:endParaRPr>
                    </a:p>
                  </a:txBody>
                  <a:tcPr marT="0" marB="0" marR="68575" marL="68575" anchor="ctr"/>
                </a:tc>
              </a:tr>
              <a:tr h="525275">
                <a:tc>
                  <a:txBody>
                    <a:bodyPr/>
                    <a:lstStyle/>
                    <a:p>
                      <a:pPr indent="0" lvl="0" marL="0" marR="0" rtl="0" algn="ctr">
                        <a:lnSpc>
                          <a:spcPct val="100000"/>
                        </a:lnSpc>
                        <a:spcBef>
                          <a:spcPts val="0"/>
                        </a:spcBef>
                        <a:spcAft>
                          <a:spcPts val="0"/>
                        </a:spcAft>
                        <a:buNone/>
                      </a:pPr>
                      <a:r>
                        <a:rPr lang="en-IN" sz="1200" u="none" cap="none" strike="noStrike"/>
                        <a:t>HDD</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None/>
                      </a:pPr>
                      <a:r>
                        <a:rPr lang="en-IN" sz="1200" u="none" cap="none" strike="noStrike"/>
                        <a:t>Western Digital Black / Seagate 180 GB</a:t>
                      </a:r>
                      <a:endParaRPr sz="1100" u="none" cap="none" strike="noStrike">
                        <a:latin typeface="Calibri"/>
                        <a:ea typeface="Calibri"/>
                        <a:cs typeface="Calibri"/>
                        <a:sym typeface="Calibri"/>
                      </a:endParaRPr>
                    </a:p>
                  </a:txBody>
                  <a:tcPr marT="0" marB="0" marR="68575" marL="68575" anchor="ctr"/>
                </a:tc>
              </a:tr>
              <a:tr h="525275">
                <a:tc>
                  <a:txBody>
                    <a:bodyPr/>
                    <a:lstStyle/>
                    <a:p>
                      <a:pPr indent="0" lvl="0" marL="0" marR="0" rtl="0" algn="ctr">
                        <a:lnSpc>
                          <a:spcPct val="100000"/>
                        </a:lnSpc>
                        <a:spcBef>
                          <a:spcPts val="0"/>
                        </a:spcBef>
                        <a:spcAft>
                          <a:spcPts val="0"/>
                        </a:spcAft>
                        <a:buNone/>
                      </a:pPr>
                      <a:r>
                        <a:rPr lang="en-IN" sz="1200" u="none" cap="none" strike="noStrike"/>
                        <a:t>RAM</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None/>
                      </a:pPr>
                      <a:r>
                        <a:rPr lang="en-IN" sz="1200" u="none" cap="none" strike="noStrike"/>
                        <a:t>8 GB GDDR4 </a:t>
                      </a:r>
                      <a:endParaRPr sz="1100" u="none" cap="none" strike="noStrike">
                        <a:latin typeface="Calibri"/>
                        <a:ea typeface="Calibri"/>
                        <a:cs typeface="Calibri"/>
                        <a:sym typeface="Calibri"/>
                      </a:endParaRPr>
                    </a:p>
                  </a:txBody>
                  <a:tcPr marT="0" marB="0" marR="68575" marL="68575" anchor="ctr"/>
                </a:tc>
              </a:tr>
            </a:tbl>
          </a:graphicData>
        </a:graphic>
      </p:graphicFrame>
      <p:graphicFrame>
        <p:nvGraphicFramePr>
          <p:cNvPr id="135" name="Google Shape;135;p10"/>
          <p:cNvGraphicFramePr/>
          <p:nvPr/>
        </p:nvGraphicFramePr>
        <p:xfrm>
          <a:off x="6557818" y="2355273"/>
          <a:ext cx="3000000" cy="3000000"/>
        </p:xfrm>
        <a:graphic>
          <a:graphicData uri="http://schemas.openxmlformats.org/drawingml/2006/table">
            <a:tbl>
              <a:tblPr>
                <a:noFill/>
                <a:tableStyleId>{03A69107-6B9E-433D-BBE2-36C7FF3D90A6}</a:tableStyleId>
              </a:tblPr>
              <a:tblGrid>
                <a:gridCol w="1498575"/>
                <a:gridCol w="2657775"/>
              </a:tblGrid>
              <a:tr h="612825">
                <a:tc>
                  <a:txBody>
                    <a:bodyPr/>
                    <a:lstStyle/>
                    <a:p>
                      <a:pPr indent="0" lvl="0" marL="0" marR="0" rtl="0" algn="ctr">
                        <a:lnSpc>
                          <a:spcPct val="100000"/>
                        </a:lnSpc>
                        <a:spcBef>
                          <a:spcPts val="0"/>
                        </a:spcBef>
                        <a:spcAft>
                          <a:spcPts val="0"/>
                        </a:spcAft>
                        <a:buNone/>
                      </a:pPr>
                      <a:r>
                        <a:rPr lang="en-IN" sz="1200" u="none" cap="none" strike="noStrike"/>
                        <a:t>Operating System</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None/>
                      </a:pPr>
                      <a:r>
                        <a:rPr lang="en-IN" sz="1200" u="none" cap="none" strike="noStrike"/>
                        <a:t>Windows 10/8/7</a:t>
                      </a:r>
                      <a:endParaRPr sz="1100" u="none" cap="none" strike="noStrike">
                        <a:latin typeface="Calibri"/>
                        <a:ea typeface="Calibri"/>
                        <a:cs typeface="Calibri"/>
                        <a:sym typeface="Calibri"/>
                      </a:endParaRPr>
                    </a:p>
                  </a:txBody>
                  <a:tcPr marT="0" marB="0" marR="68575" marL="68575" anchor="ctr"/>
                </a:tc>
              </a:tr>
              <a:tr h="558750">
                <a:tc>
                  <a:txBody>
                    <a:bodyPr/>
                    <a:lstStyle/>
                    <a:p>
                      <a:pPr indent="0" lvl="0" marL="0" marR="0" rtl="0" algn="ctr">
                        <a:lnSpc>
                          <a:spcPct val="100000"/>
                        </a:lnSpc>
                        <a:spcBef>
                          <a:spcPts val="0"/>
                        </a:spcBef>
                        <a:spcAft>
                          <a:spcPts val="0"/>
                        </a:spcAft>
                        <a:buNone/>
                      </a:pPr>
                      <a:r>
                        <a:rPr lang="en-IN" sz="1200" u="none" cap="none" strike="noStrike"/>
                        <a:t>Programming Language</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None/>
                      </a:pPr>
                      <a:r>
                        <a:rPr lang="en-IN" sz="1200" u="none" cap="none" strike="noStrike"/>
                        <a:t>Java, Android Studio</a:t>
                      </a:r>
                      <a:endParaRPr sz="1100" u="none" cap="none" strike="noStrike">
                        <a:latin typeface="Calibri"/>
                        <a:ea typeface="Calibri"/>
                        <a:cs typeface="Calibri"/>
                        <a:sym typeface="Calibri"/>
                      </a:endParaRPr>
                    </a:p>
                  </a:txBody>
                  <a:tcPr marT="0" marB="0" marR="68575" marL="68575" anchor="ctr"/>
                </a:tc>
              </a:tr>
              <a:tr h="684925">
                <a:tc>
                  <a:txBody>
                    <a:bodyPr/>
                    <a:lstStyle/>
                    <a:p>
                      <a:pPr indent="0" lvl="0" marL="0" marR="0" rtl="0" algn="ctr">
                        <a:lnSpc>
                          <a:spcPct val="100000"/>
                        </a:lnSpc>
                        <a:spcBef>
                          <a:spcPts val="0"/>
                        </a:spcBef>
                        <a:spcAft>
                          <a:spcPts val="0"/>
                        </a:spcAft>
                        <a:buNone/>
                      </a:pPr>
                      <a:r>
                        <a:rPr lang="en-IN" sz="1200" u="none" cap="none" strike="noStrike"/>
                        <a:t>Database </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0000"/>
                        </a:lnSpc>
                        <a:spcBef>
                          <a:spcPts val="0"/>
                        </a:spcBef>
                        <a:spcAft>
                          <a:spcPts val="0"/>
                        </a:spcAft>
                        <a:buNone/>
                      </a:pPr>
                      <a:r>
                        <a:rPr lang="en-IN" sz="1200" u="none" cap="none" strike="noStrike"/>
                        <a:t> Google Firebase API</a:t>
                      </a:r>
                      <a:endParaRPr sz="1100" u="none" cap="none" strike="noStrike">
                        <a:latin typeface="Calibri"/>
                        <a:ea typeface="Calibri"/>
                        <a:cs typeface="Calibri"/>
                        <a:sym typeface="Calibri"/>
                      </a:endParaRPr>
                    </a:p>
                  </a:txBody>
                  <a:tcPr marT="0" marB="0" marR="68575" marL="6857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1"/>
          <p:cNvSpPr txBox="1"/>
          <p:nvPr>
            <p:ph type="title"/>
          </p:nvPr>
        </p:nvSpPr>
        <p:spPr>
          <a:xfrm>
            <a:off x="-71021" y="1"/>
            <a:ext cx="11424821" cy="59480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548135"/>
              </a:buClr>
              <a:buSzPts val="3959"/>
              <a:buFont typeface="Calibri"/>
              <a:buNone/>
            </a:pPr>
            <a:r>
              <a:rPr b="1" lang="en-IN" sz="3000">
                <a:solidFill>
                  <a:srgbClr val="548135"/>
                </a:solidFill>
              </a:rPr>
              <a:t>Key Points</a:t>
            </a:r>
            <a:endParaRPr b="1" sz="3000">
              <a:solidFill>
                <a:srgbClr val="548135"/>
              </a:solidFill>
            </a:endParaRPr>
          </a:p>
        </p:txBody>
      </p:sp>
      <p:sp>
        <p:nvSpPr>
          <p:cNvPr id="141" name="Google Shape;141;p11"/>
          <p:cNvSpPr txBox="1"/>
          <p:nvPr>
            <p:ph idx="1" type="body"/>
          </p:nvPr>
        </p:nvSpPr>
        <p:spPr>
          <a:xfrm>
            <a:off x="704100" y="932700"/>
            <a:ext cx="10649700" cy="56781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0"/>
              </a:spcBef>
              <a:spcAft>
                <a:spcPts val="0"/>
              </a:spcAft>
              <a:buSzPts val="2000"/>
              <a:buChar char="●"/>
            </a:pPr>
            <a:r>
              <a:rPr lang="en-IN" sz="2000"/>
              <a:t>Prescription Scanner </a:t>
            </a:r>
            <a:endParaRPr/>
          </a:p>
          <a:p>
            <a:pPr indent="0" lvl="0" marL="0" rtl="0" algn="l">
              <a:lnSpc>
                <a:spcPct val="90000"/>
              </a:lnSpc>
              <a:spcBef>
                <a:spcPts val="0"/>
              </a:spcBef>
              <a:spcAft>
                <a:spcPts val="0"/>
              </a:spcAft>
              <a:buSzPts val="2800"/>
              <a:buNone/>
            </a:pPr>
            <a:r>
              <a:rPr lang="en-IN" sz="2000"/>
              <a:t>      -Scans the prescription with the help of OCR. </a:t>
            </a:r>
            <a:endParaRPr sz="2000"/>
          </a:p>
          <a:p>
            <a:pPr indent="-355600" lvl="0" marL="457200" rtl="0" algn="l">
              <a:lnSpc>
                <a:spcPct val="90000"/>
              </a:lnSpc>
              <a:spcBef>
                <a:spcPts val="1000"/>
              </a:spcBef>
              <a:spcAft>
                <a:spcPts val="0"/>
              </a:spcAft>
              <a:buSzPts val="2000"/>
              <a:buChar char="●"/>
            </a:pPr>
            <a:r>
              <a:rPr lang="en-IN" sz="2000"/>
              <a:t>Nearby Locations </a:t>
            </a:r>
            <a:endParaRPr sz="2000"/>
          </a:p>
          <a:p>
            <a:pPr indent="0" lvl="0" marL="0" rtl="0" algn="l">
              <a:lnSpc>
                <a:spcPct val="90000"/>
              </a:lnSpc>
              <a:spcBef>
                <a:spcPts val="1000"/>
              </a:spcBef>
              <a:spcAft>
                <a:spcPts val="0"/>
              </a:spcAft>
              <a:buClr>
                <a:schemeClr val="dk1"/>
              </a:buClr>
              <a:buSzPts val="2800"/>
              <a:buNone/>
            </a:pPr>
            <a:r>
              <a:rPr lang="en-IN" sz="2000"/>
              <a:t>    - The application will provide nearby locations of the medicals and clinics.</a:t>
            </a:r>
            <a:endParaRPr/>
          </a:p>
          <a:p>
            <a:pPr indent="-355600" lvl="0" marL="457200" rtl="0" algn="l">
              <a:lnSpc>
                <a:spcPct val="90000"/>
              </a:lnSpc>
              <a:spcBef>
                <a:spcPts val="1000"/>
              </a:spcBef>
              <a:spcAft>
                <a:spcPts val="0"/>
              </a:spcAft>
              <a:buSzPts val="2000"/>
              <a:buChar char="●"/>
            </a:pPr>
            <a:r>
              <a:rPr lang="en-IN" sz="2000"/>
              <a:t>Medicine Reminder</a:t>
            </a:r>
            <a:endParaRPr/>
          </a:p>
          <a:p>
            <a:pPr indent="0" lvl="0" marL="0" rtl="0" algn="l">
              <a:lnSpc>
                <a:spcPct val="90000"/>
              </a:lnSpc>
              <a:spcBef>
                <a:spcPts val="1000"/>
              </a:spcBef>
              <a:spcAft>
                <a:spcPts val="0"/>
              </a:spcAft>
              <a:buSzPts val="2800"/>
              <a:buNone/>
            </a:pPr>
            <a:r>
              <a:rPr lang="en-IN" sz="2000"/>
              <a:t>      - A notification pops up to remind the user to take medicine. </a:t>
            </a:r>
            <a:endParaRPr sz="2000"/>
          </a:p>
          <a:p>
            <a:pPr indent="-355600" lvl="0" marL="457200" rtl="0" algn="l">
              <a:lnSpc>
                <a:spcPct val="90000"/>
              </a:lnSpc>
              <a:spcBef>
                <a:spcPts val="1000"/>
              </a:spcBef>
              <a:spcAft>
                <a:spcPts val="0"/>
              </a:spcAft>
              <a:buSzPts val="2000"/>
              <a:buChar char="●"/>
            </a:pPr>
            <a:r>
              <a:rPr lang="en-IN" sz="2000"/>
              <a:t>Stocks Reminder </a:t>
            </a:r>
            <a:endParaRPr sz="2000"/>
          </a:p>
          <a:p>
            <a:pPr indent="0" lvl="0" marL="0" rtl="0" algn="l">
              <a:lnSpc>
                <a:spcPct val="90000"/>
              </a:lnSpc>
              <a:spcBef>
                <a:spcPts val="1000"/>
              </a:spcBef>
              <a:spcAft>
                <a:spcPts val="0"/>
              </a:spcAft>
              <a:buClr>
                <a:schemeClr val="dk1"/>
              </a:buClr>
              <a:buSzPts val="2800"/>
              <a:buNone/>
            </a:pPr>
            <a:r>
              <a:rPr lang="en-IN" sz="2000"/>
              <a:t>      - User will be notified about stocks when they reach a certain low threshold</a:t>
            </a:r>
            <a:endParaRPr sz="2000"/>
          </a:p>
          <a:p>
            <a:pPr indent="-355600" lvl="0" marL="457200" rtl="0" algn="l">
              <a:lnSpc>
                <a:spcPct val="90000"/>
              </a:lnSpc>
              <a:spcBef>
                <a:spcPts val="1000"/>
              </a:spcBef>
              <a:spcAft>
                <a:spcPts val="0"/>
              </a:spcAft>
              <a:buSzPts val="2000"/>
              <a:buChar char="●"/>
            </a:pPr>
            <a:r>
              <a:rPr lang="en-IN" sz="2000"/>
              <a:t>User profile</a:t>
            </a:r>
            <a:endParaRPr sz="2000"/>
          </a:p>
          <a:p>
            <a:pPr indent="0" lvl="0" marL="0" rtl="0" algn="l">
              <a:lnSpc>
                <a:spcPct val="90000"/>
              </a:lnSpc>
              <a:spcBef>
                <a:spcPts val="1000"/>
              </a:spcBef>
              <a:spcAft>
                <a:spcPts val="0"/>
              </a:spcAft>
              <a:buNone/>
            </a:pPr>
            <a:r>
              <a:rPr lang="en-IN" sz="2000"/>
              <a:t>      - Medications taken up to date, with time stamps.</a:t>
            </a:r>
            <a:endParaRPr sz="2000"/>
          </a:p>
          <a:p>
            <a:pPr indent="-355600" lvl="0" marL="457200" rtl="0" algn="l">
              <a:lnSpc>
                <a:spcPct val="90000"/>
              </a:lnSpc>
              <a:spcBef>
                <a:spcPts val="1000"/>
              </a:spcBef>
              <a:spcAft>
                <a:spcPts val="0"/>
              </a:spcAft>
              <a:buSzPts val="2000"/>
              <a:buChar char="●"/>
            </a:pPr>
            <a:r>
              <a:rPr lang="en-IN" sz="2000"/>
              <a:t>SOS</a:t>
            </a:r>
            <a:endParaRPr sz="2000"/>
          </a:p>
          <a:p>
            <a:pPr indent="-355600" lvl="0" marL="457200" rtl="0" algn="l">
              <a:lnSpc>
                <a:spcPct val="90000"/>
              </a:lnSpc>
              <a:spcBef>
                <a:spcPts val="0"/>
              </a:spcBef>
              <a:spcAft>
                <a:spcPts val="0"/>
              </a:spcAft>
              <a:buSzPts val="2000"/>
              <a:buChar char="-"/>
            </a:pPr>
            <a:r>
              <a:rPr lang="en-IN" sz="2000"/>
              <a:t>Emerygency message to pre-added contacts and an option to view nearby hospitals.</a:t>
            </a:r>
            <a:endParaRPr sz="2000"/>
          </a:p>
          <a:p>
            <a:pPr indent="0" lvl="0" marL="0" rtl="0" algn="l">
              <a:lnSpc>
                <a:spcPct val="90000"/>
              </a:lnSpc>
              <a:spcBef>
                <a:spcPts val="1000"/>
              </a:spcBef>
              <a:spcAft>
                <a:spcPts val="0"/>
              </a:spcAft>
              <a:buClr>
                <a:schemeClr val="dk1"/>
              </a:buClr>
              <a:buSzPts val="2800"/>
              <a:buNone/>
            </a:pPr>
            <a:r>
              <a:t/>
            </a:r>
            <a:endParaRPr sz="2000"/>
          </a:p>
          <a:p>
            <a:pPr indent="0" lvl="0" marL="0" rtl="0" algn="l">
              <a:lnSpc>
                <a:spcPct val="90000"/>
              </a:lnSpc>
              <a:spcBef>
                <a:spcPts val="1000"/>
              </a:spcBef>
              <a:spcAft>
                <a:spcPts val="0"/>
              </a:spcAft>
              <a:buClr>
                <a:schemeClr val="dk1"/>
              </a:buClr>
              <a:buSzPts val="2800"/>
              <a:buNone/>
            </a:pPr>
            <a:r>
              <a:t/>
            </a:r>
            <a:endParaRPr sz="2000"/>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2"/>
          <p:cNvSpPr txBox="1"/>
          <p:nvPr>
            <p:ph type="title"/>
          </p:nvPr>
        </p:nvSpPr>
        <p:spPr>
          <a:xfrm>
            <a:off x="-62144" y="1"/>
            <a:ext cx="11415900" cy="681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548135"/>
              </a:buClr>
              <a:buSzPts val="3959"/>
              <a:buFont typeface="Calibri"/>
              <a:buNone/>
            </a:pPr>
            <a:r>
              <a:rPr b="1" lang="en-IN" sz="3000">
                <a:solidFill>
                  <a:srgbClr val="548135"/>
                </a:solidFill>
              </a:rPr>
              <a:t>Application</a:t>
            </a:r>
            <a:endParaRPr b="1" sz="3000">
              <a:solidFill>
                <a:srgbClr val="548135"/>
              </a:solidFill>
            </a:endParaRPr>
          </a:p>
        </p:txBody>
      </p:sp>
      <p:sp>
        <p:nvSpPr>
          <p:cNvPr id="147" name="Google Shape;147;p12"/>
          <p:cNvSpPr txBox="1"/>
          <p:nvPr>
            <p:ph idx="1" type="body"/>
          </p:nvPr>
        </p:nvSpPr>
        <p:spPr>
          <a:xfrm>
            <a:off x="676655" y="1444751"/>
            <a:ext cx="10677121" cy="1984383"/>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0"/>
              </a:spcBef>
              <a:spcAft>
                <a:spcPts val="0"/>
              </a:spcAft>
              <a:buSzPts val="2000"/>
              <a:buChar char="●"/>
            </a:pPr>
            <a:r>
              <a:rPr lang="en-IN" sz="2000"/>
              <a:t>Can be used by old people to set medication reminders just in case they forget to take the medication themselves.</a:t>
            </a:r>
            <a:endParaRPr sz="2000"/>
          </a:p>
          <a:p>
            <a:pPr indent="-355600" lvl="0" marL="457200" rtl="0" algn="l">
              <a:lnSpc>
                <a:spcPct val="90000"/>
              </a:lnSpc>
              <a:spcBef>
                <a:spcPts val="0"/>
              </a:spcBef>
              <a:spcAft>
                <a:spcPts val="0"/>
              </a:spcAft>
              <a:buSzPts val="2000"/>
              <a:buChar char="●"/>
            </a:pPr>
            <a:r>
              <a:rPr lang="en-IN" sz="2000"/>
              <a:t>C</a:t>
            </a:r>
            <a:r>
              <a:rPr lang="en-IN" sz="2000"/>
              <a:t>an be used by busy people so that they can set their medications based on their schedule.</a:t>
            </a:r>
            <a:endParaRPr sz="2000"/>
          </a:p>
          <a:p>
            <a:pPr indent="-50800" lvl="0" marL="228600" rtl="0" algn="l">
              <a:lnSpc>
                <a:spcPct val="90000"/>
              </a:lnSpc>
              <a:spcBef>
                <a:spcPts val="0"/>
              </a:spcBef>
              <a:spcAft>
                <a:spcPts val="0"/>
              </a:spcAft>
              <a:buClr>
                <a:schemeClr val="dk1"/>
              </a:buClr>
              <a:buSzPts val="2800"/>
              <a:buNone/>
            </a:pPr>
            <a:r>
              <a:t/>
            </a:r>
            <a:endParaRPr sz="2000"/>
          </a:p>
          <a:p>
            <a:pPr indent="0" lvl="0" marL="457200" rtl="0" algn="l">
              <a:lnSpc>
                <a:spcPct val="90000"/>
              </a:lnSpc>
              <a:spcBef>
                <a:spcPts val="0"/>
              </a:spcBef>
              <a:spcAft>
                <a:spcPts val="0"/>
              </a:spcAft>
              <a:buNone/>
            </a:pPr>
            <a:r>
              <a:t/>
            </a:r>
            <a:endParaRPr sz="2000"/>
          </a:p>
          <a:p>
            <a:pPr indent="0" lvl="0" marL="0" rtl="0" algn="l">
              <a:lnSpc>
                <a:spcPct val="90000"/>
              </a:lnSpc>
              <a:spcBef>
                <a:spcPts val="0"/>
              </a:spcBef>
              <a:spcAft>
                <a:spcPts val="0"/>
              </a:spcAft>
              <a:buNone/>
            </a:pPr>
            <a:r>
              <a:t/>
            </a:r>
            <a:endParaRPr sz="2000"/>
          </a:p>
          <a:p>
            <a:pPr indent="-50800" lvl="0" marL="228600" rtl="0" algn="l">
              <a:lnSpc>
                <a:spcPct val="90000"/>
              </a:lnSpc>
              <a:spcBef>
                <a:spcPts val="0"/>
              </a:spcBef>
              <a:spcAft>
                <a:spcPts val="0"/>
              </a:spcAft>
              <a:buClr>
                <a:schemeClr val="dk1"/>
              </a:buClr>
              <a:buSzPts val="2800"/>
              <a:buNone/>
            </a:pPr>
            <a:r>
              <a:t/>
            </a:r>
            <a:endParaRPr sz="2000"/>
          </a:p>
          <a:p>
            <a:pPr indent="-50800" lvl="0" marL="228600" rtl="0" algn="l">
              <a:lnSpc>
                <a:spcPct val="90000"/>
              </a:lnSpc>
              <a:spcBef>
                <a:spcPts val="0"/>
              </a:spcBef>
              <a:spcAft>
                <a:spcPts val="0"/>
              </a:spcAft>
              <a:buClr>
                <a:schemeClr val="dk1"/>
              </a:buClr>
              <a:buSzPts val="2800"/>
              <a:buNone/>
            </a:pPr>
            <a:r>
              <a:t/>
            </a:r>
            <a:endParaRPr sz="2000"/>
          </a:p>
          <a:p>
            <a:pPr indent="-50800" lvl="0" marL="228600" rtl="0" algn="l">
              <a:lnSpc>
                <a:spcPct val="90000"/>
              </a:lnSpc>
              <a:spcBef>
                <a:spcPts val="0"/>
              </a:spcBef>
              <a:spcAft>
                <a:spcPts val="0"/>
              </a:spcAft>
              <a:buClr>
                <a:schemeClr val="dk1"/>
              </a:buClr>
              <a:buSzPts val="2800"/>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3"/>
          <p:cNvSpPr txBox="1"/>
          <p:nvPr>
            <p:ph type="title"/>
          </p:nvPr>
        </p:nvSpPr>
        <p:spPr>
          <a:xfrm>
            <a:off x="838200" y="365126"/>
            <a:ext cx="10515600" cy="63805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b="1" lang="en-IN" sz="3000">
                <a:solidFill>
                  <a:srgbClr val="548135"/>
                </a:solidFill>
              </a:rPr>
              <a:t>References</a:t>
            </a:r>
            <a:endParaRPr sz="3000"/>
          </a:p>
        </p:txBody>
      </p:sp>
      <p:sp>
        <p:nvSpPr>
          <p:cNvPr id="153" name="Google Shape;153;p13"/>
          <p:cNvSpPr txBox="1"/>
          <p:nvPr>
            <p:ph idx="1" type="body"/>
          </p:nvPr>
        </p:nvSpPr>
        <p:spPr>
          <a:xfrm>
            <a:off x="612648" y="1252728"/>
            <a:ext cx="10741152" cy="4924235"/>
          </a:xfrm>
          <a:prstGeom prst="rect">
            <a:avLst/>
          </a:prstGeom>
          <a:noFill/>
          <a:ln>
            <a:noFill/>
          </a:ln>
        </p:spPr>
        <p:txBody>
          <a:bodyPr anchorCtr="0" anchor="t" bIns="45700" lIns="91425" spcFirstLastPara="1" rIns="91425" wrap="square" tIns="45700">
            <a:noAutofit/>
          </a:bodyPr>
          <a:lstStyle/>
          <a:p>
            <a:pPr indent="0" lvl="0" marL="114300" rtl="0" algn="l">
              <a:lnSpc>
                <a:spcPct val="90000"/>
              </a:lnSpc>
              <a:spcBef>
                <a:spcPts val="1000"/>
              </a:spcBef>
              <a:spcAft>
                <a:spcPts val="0"/>
              </a:spcAft>
              <a:buSzPts val="1800"/>
              <a:buNone/>
            </a:pPr>
            <a:r>
              <a:rPr lang="en-IN" sz="2000"/>
              <a:t>[1]Intelligent Reminder System of Having Medicine for Chronic Patients. R.Sunder, Reddy, C, Niharika, Rohit Sharma, Bharat Kumar. February 2017. </a:t>
            </a:r>
            <a:endParaRPr/>
          </a:p>
          <a:p>
            <a:pPr indent="0" lvl="0" marL="114300" rtl="0" algn="l">
              <a:lnSpc>
                <a:spcPct val="90000"/>
              </a:lnSpc>
              <a:spcBef>
                <a:spcPts val="1000"/>
              </a:spcBef>
              <a:spcAft>
                <a:spcPts val="0"/>
              </a:spcAft>
              <a:buSzPts val="1800"/>
              <a:buNone/>
            </a:pPr>
            <a:r>
              <a:rPr lang="en-IN" sz="2000"/>
              <a:t>[2] ArduMed -Smart Medicine Reminder for Old People. Mayuresh Waykole, Vatsalya Prakash, Himanshu Singh. May 2016.</a:t>
            </a:r>
            <a:endParaRPr/>
          </a:p>
          <a:p>
            <a:pPr indent="0" lvl="0" marL="114300" rtl="0" algn="l">
              <a:lnSpc>
                <a:spcPct val="90000"/>
              </a:lnSpc>
              <a:spcBef>
                <a:spcPts val="1000"/>
              </a:spcBef>
              <a:spcAft>
                <a:spcPts val="0"/>
              </a:spcAft>
              <a:buSzPts val="1800"/>
              <a:buNone/>
            </a:pPr>
            <a:r>
              <a:rPr lang="en-IN" sz="2000"/>
              <a:t>[3] Smartphone based medicine intake reminder using GCM. Akshay Pandey, Rahul Kumar, Vinay Yadav. October 2016. </a:t>
            </a:r>
            <a:endParaRPr/>
          </a:p>
          <a:p>
            <a:pPr indent="0" lvl="0" marL="114300" rtl="0" algn="l">
              <a:lnSpc>
                <a:spcPct val="90000"/>
              </a:lnSpc>
              <a:spcBef>
                <a:spcPts val="1000"/>
              </a:spcBef>
              <a:spcAft>
                <a:spcPts val="0"/>
              </a:spcAft>
              <a:buSzPts val="1800"/>
              <a:buNone/>
            </a:pPr>
            <a:r>
              <a:rPr lang="en-IN" sz="2000"/>
              <a:t>[4] MedRem: An Interactive Medication Reminder and Tracking System on Wrist Devices. MD. Aby, Sayeed Mondol, Ifat Afrin Emi, John Stankovic. September 2016.</a:t>
            </a:r>
            <a:endParaRPr/>
          </a:p>
          <a:p>
            <a:pPr indent="0" lvl="0" marL="114300" rtl="0" algn="l">
              <a:lnSpc>
                <a:spcPct val="90000"/>
              </a:lnSpc>
              <a:spcBef>
                <a:spcPts val="1000"/>
              </a:spcBef>
              <a:spcAft>
                <a:spcPts val="0"/>
              </a:spcAft>
              <a:buSzPts val="1800"/>
              <a:buNone/>
            </a:pPr>
            <a:r>
              <a:rPr lang="en-IN" sz="2000"/>
              <a:t>[5] Medical Reminder and Healthcare. Deepti Ameta, Kalpana Mudaliar and Palak Patel. June 2015.</a:t>
            </a:r>
            <a:endParaRPr sz="2000"/>
          </a:p>
          <a:p>
            <a:pPr indent="0" lvl="0" marL="114300" rtl="0" algn="l">
              <a:lnSpc>
                <a:spcPct val="90000"/>
              </a:lnSpc>
              <a:spcBef>
                <a:spcPts val="1000"/>
              </a:spcBef>
              <a:spcAft>
                <a:spcPts val="0"/>
              </a:spcAft>
              <a:buSzPts val="1800"/>
              <a:buNone/>
            </a:pPr>
            <a:r>
              <a:rPr lang="en-IN" sz="2000"/>
              <a:t>[6]Mickael B. Marques, Bruno M. Silva, Ivo M. Lopes, Joel J.P.C. Rodrigues, and Mario L.Proença Jr , “A Mobile Health Application for Out-patients Medication Management”, IEEE(2013).</a:t>
            </a:r>
            <a:endParaRPr/>
          </a:p>
          <a:p>
            <a:pPr indent="0" lvl="0" marL="114300" rtl="0" algn="l">
              <a:lnSpc>
                <a:spcPct val="90000"/>
              </a:lnSpc>
              <a:spcBef>
                <a:spcPts val="1000"/>
              </a:spcBef>
              <a:spcAft>
                <a:spcPts val="0"/>
              </a:spcAft>
              <a:buSzPts val="1800"/>
              <a:buNone/>
            </a:pPr>
            <a:r>
              <a:rPr lang="en-IN" sz="2000"/>
              <a:t>[7] Swarup Kumar Raj, Kakoli De. "chapter 17 Electronic Resource Management and Digitization", IGI Global, 2020.     </a:t>
            </a:r>
            <a:endParaRPr sz="2000"/>
          </a:p>
          <a:p>
            <a:pPr indent="0" lvl="0" marL="114300" rtl="0" algn="l">
              <a:lnSpc>
                <a:spcPct val="90000"/>
              </a:lnSpc>
              <a:spcBef>
                <a:spcPts val="1000"/>
              </a:spcBef>
              <a:spcAft>
                <a:spcPts val="0"/>
              </a:spcAft>
              <a:buSzPts val="1800"/>
              <a:buNone/>
            </a:pPr>
            <a:r>
              <a:t/>
            </a:r>
            <a:endParaRPr sz="2000"/>
          </a:p>
          <a:p>
            <a:pPr indent="0" lvl="0" marL="114300" rtl="0" algn="l">
              <a:lnSpc>
                <a:spcPct val="90000"/>
              </a:lnSpc>
              <a:spcBef>
                <a:spcPts val="1000"/>
              </a:spcBef>
              <a:spcAft>
                <a:spcPts val="0"/>
              </a:spcAft>
              <a:buSzPts val="1800"/>
              <a:buNone/>
            </a:pPr>
            <a:r>
              <a:t/>
            </a:r>
            <a:endParaRPr sz="2000"/>
          </a:p>
          <a:p>
            <a:pPr indent="0" lvl="0" marL="114300" rtl="0" algn="l">
              <a:lnSpc>
                <a:spcPct val="90000"/>
              </a:lnSpc>
              <a:spcBef>
                <a:spcPts val="1000"/>
              </a:spcBef>
              <a:spcAft>
                <a:spcPts val="0"/>
              </a:spcAft>
              <a:buSzPts val="1800"/>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4"/>
          <p:cNvSpPr txBox="1"/>
          <p:nvPr>
            <p:ph idx="1" type="body"/>
          </p:nvPr>
        </p:nvSpPr>
        <p:spPr>
          <a:xfrm>
            <a:off x="838200" y="2405849"/>
            <a:ext cx="10515600" cy="3771114"/>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548135"/>
              </a:buClr>
              <a:buSzPts val="7200"/>
              <a:buNone/>
            </a:pPr>
            <a:r>
              <a:rPr lang="en-IN" sz="7200">
                <a:solidFill>
                  <a:srgbClr val="548135"/>
                </a:solidFill>
              </a:rPr>
              <a:t>THANK YOU.</a:t>
            </a:r>
            <a:endParaRPr sz="7200">
              <a:solidFill>
                <a:srgbClr val="54813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2"/>
          <p:cNvSpPr txBox="1"/>
          <p:nvPr>
            <p:ph type="title"/>
          </p:nvPr>
        </p:nvSpPr>
        <p:spPr>
          <a:xfrm>
            <a:off x="-71020" y="0"/>
            <a:ext cx="11531400" cy="976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548135"/>
              </a:buClr>
              <a:buSzPts val="4400"/>
              <a:buFont typeface="Calibri"/>
              <a:buNone/>
            </a:pPr>
            <a:r>
              <a:rPr b="1" lang="en-IN">
                <a:solidFill>
                  <a:srgbClr val="548135"/>
                </a:solidFill>
              </a:rPr>
              <a:t>	</a:t>
            </a:r>
            <a:r>
              <a:rPr b="1" lang="en-IN" sz="3000">
                <a:solidFill>
                  <a:srgbClr val="548135"/>
                </a:solidFill>
              </a:rPr>
              <a:t>Contents</a:t>
            </a:r>
            <a:endParaRPr b="1" sz="3000">
              <a:solidFill>
                <a:srgbClr val="548135"/>
              </a:solidFill>
            </a:endParaRPr>
          </a:p>
        </p:txBody>
      </p:sp>
      <p:sp>
        <p:nvSpPr>
          <p:cNvPr id="86" name="Google Shape;86;p2"/>
          <p:cNvSpPr txBox="1"/>
          <p:nvPr/>
        </p:nvSpPr>
        <p:spPr>
          <a:xfrm>
            <a:off x="1145225" y="1571351"/>
            <a:ext cx="10315200" cy="4189500"/>
          </a:xfrm>
          <a:prstGeom prst="rect">
            <a:avLst/>
          </a:prstGeom>
          <a:noFill/>
          <a:ln>
            <a:noFill/>
          </a:ln>
        </p:spPr>
        <p:txBody>
          <a:bodyPr anchorCtr="0" anchor="t" bIns="45700" lIns="91425" spcFirstLastPara="1" rIns="91425" wrap="square" tIns="45700">
            <a:spAutoFit/>
          </a:bodyPr>
          <a:lstStyle/>
          <a:p>
            <a:pPr indent="-304800" lvl="0" marL="285750" marR="0" rtl="0" algn="just">
              <a:lnSpc>
                <a:spcPct val="100000"/>
              </a:lnSpc>
              <a:spcBef>
                <a:spcPts val="0"/>
              </a:spcBef>
              <a:spcAft>
                <a:spcPts val="0"/>
              </a:spcAft>
              <a:buClr>
                <a:srgbClr val="000000"/>
              </a:buClr>
              <a:buSzPts val="2300"/>
              <a:buFont typeface="Arial"/>
              <a:buChar char="•"/>
            </a:pPr>
            <a:r>
              <a:rPr b="0" i="0" lang="en-IN" sz="2300" u="none" cap="none" strike="noStrike">
                <a:solidFill>
                  <a:srgbClr val="000000"/>
                </a:solidFill>
                <a:latin typeface="Calibri"/>
                <a:ea typeface="Calibri"/>
                <a:cs typeface="Calibri"/>
                <a:sym typeface="Calibri"/>
              </a:rPr>
              <a:t>Introduction</a:t>
            </a:r>
            <a:endParaRPr b="0" i="0" sz="1700" u="none" cap="none" strike="noStrike">
              <a:solidFill>
                <a:srgbClr val="000000"/>
              </a:solidFill>
              <a:latin typeface="Arial"/>
              <a:ea typeface="Arial"/>
              <a:cs typeface="Arial"/>
              <a:sym typeface="Arial"/>
            </a:endParaRPr>
          </a:p>
          <a:p>
            <a:pPr indent="-304800" lvl="0" marL="285750" marR="0" rtl="0" algn="just">
              <a:lnSpc>
                <a:spcPct val="100000"/>
              </a:lnSpc>
              <a:spcBef>
                <a:spcPts val="0"/>
              </a:spcBef>
              <a:spcAft>
                <a:spcPts val="0"/>
              </a:spcAft>
              <a:buClr>
                <a:srgbClr val="000000"/>
              </a:buClr>
              <a:buSzPts val="2300"/>
              <a:buFont typeface="Arial"/>
              <a:buChar char="•"/>
            </a:pPr>
            <a:r>
              <a:rPr b="0" i="0" lang="en-IN" sz="2300" u="none" cap="none" strike="noStrike">
                <a:solidFill>
                  <a:srgbClr val="000000"/>
                </a:solidFill>
                <a:latin typeface="Calibri"/>
                <a:ea typeface="Calibri"/>
                <a:cs typeface="Calibri"/>
                <a:sym typeface="Calibri"/>
              </a:rPr>
              <a:t>Literature Review</a:t>
            </a:r>
            <a:endParaRPr b="0" i="0" sz="1700" u="none" cap="none" strike="noStrike">
              <a:solidFill>
                <a:srgbClr val="000000"/>
              </a:solidFill>
              <a:latin typeface="Arial"/>
              <a:ea typeface="Arial"/>
              <a:cs typeface="Arial"/>
              <a:sym typeface="Arial"/>
            </a:endParaRPr>
          </a:p>
          <a:p>
            <a:pPr indent="-304800" lvl="0" marL="285750" marR="0" rtl="0" algn="just">
              <a:lnSpc>
                <a:spcPct val="100000"/>
              </a:lnSpc>
              <a:spcBef>
                <a:spcPts val="0"/>
              </a:spcBef>
              <a:spcAft>
                <a:spcPts val="0"/>
              </a:spcAft>
              <a:buClr>
                <a:srgbClr val="000000"/>
              </a:buClr>
              <a:buSzPts val="2300"/>
              <a:buFont typeface="Arial"/>
              <a:buChar char="•"/>
            </a:pPr>
            <a:r>
              <a:rPr b="0" i="0" lang="en-IN" sz="2300" u="none" cap="none" strike="noStrike">
                <a:solidFill>
                  <a:srgbClr val="000000"/>
                </a:solidFill>
                <a:latin typeface="Calibri"/>
                <a:ea typeface="Calibri"/>
                <a:cs typeface="Calibri"/>
                <a:sym typeface="Calibri"/>
              </a:rPr>
              <a:t>Existing System </a:t>
            </a:r>
            <a:endParaRPr b="0" i="0" sz="2300" u="none" cap="none" strike="noStrike">
              <a:solidFill>
                <a:srgbClr val="000000"/>
              </a:solidFill>
              <a:latin typeface="Calibri"/>
              <a:ea typeface="Calibri"/>
              <a:cs typeface="Calibri"/>
              <a:sym typeface="Calibri"/>
            </a:endParaRPr>
          </a:p>
          <a:p>
            <a:pPr indent="-304800" lvl="0" marL="285750" marR="0" rtl="0" algn="just">
              <a:lnSpc>
                <a:spcPct val="100000"/>
              </a:lnSpc>
              <a:spcBef>
                <a:spcPts val="0"/>
              </a:spcBef>
              <a:spcAft>
                <a:spcPts val="0"/>
              </a:spcAft>
              <a:buClr>
                <a:srgbClr val="000000"/>
              </a:buClr>
              <a:buSzPts val="2300"/>
              <a:buFont typeface="Arial"/>
              <a:buChar char="•"/>
            </a:pPr>
            <a:r>
              <a:rPr b="0" i="0" lang="en-IN" sz="2300" u="none" cap="none" strike="noStrike">
                <a:solidFill>
                  <a:srgbClr val="000000"/>
                </a:solidFill>
                <a:latin typeface="Calibri"/>
                <a:ea typeface="Calibri"/>
                <a:cs typeface="Calibri"/>
                <a:sym typeface="Calibri"/>
              </a:rPr>
              <a:t>Proposed System</a:t>
            </a:r>
            <a:endParaRPr sz="1700"/>
          </a:p>
          <a:p>
            <a:pPr indent="-304800" lvl="0" marL="285750" marR="0" rtl="0" algn="just">
              <a:lnSpc>
                <a:spcPct val="100000"/>
              </a:lnSpc>
              <a:spcBef>
                <a:spcPts val="0"/>
              </a:spcBef>
              <a:spcAft>
                <a:spcPts val="0"/>
              </a:spcAft>
              <a:buClr>
                <a:srgbClr val="000000"/>
              </a:buClr>
              <a:buSzPts val="2300"/>
              <a:buFont typeface="Arial"/>
              <a:buChar char="•"/>
            </a:pPr>
            <a:r>
              <a:rPr b="0" i="0" lang="en-IN" sz="2300" u="none" cap="none" strike="noStrike">
                <a:solidFill>
                  <a:srgbClr val="000000"/>
                </a:solidFill>
                <a:latin typeface="Calibri"/>
                <a:ea typeface="Calibri"/>
                <a:cs typeface="Calibri"/>
                <a:sym typeface="Calibri"/>
              </a:rPr>
              <a:t>Functions</a:t>
            </a:r>
            <a:endParaRPr b="0" i="0" sz="1700" u="none" cap="none" strike="noStrike">
              <a:solidFill>
                <a:srgbClr val="000000"/>
              </a:solidFill>
              <a:latin typeface="Arial"/>
              <a:ea typeface="Arial"/>
              <a:cs typeface="Arial"/>
              <a:sym typeface="Arial"/>
            </a:endParaRPr>
          </a:p>
          <a:p>
            <a:pPr indent="-304800" lvl="0" marL="285750" marR="0" rtl="0" algn="just">
              <a:lnSpc>
                <a:spcPct val="100000"/>
              </a:lnSpc>
              <a:spcBef>
                <a:spcPts val="0"/>
              </a:spcBef>
              <a:spcAft>
                <a:spcPts val="0"/>
              </a:spcAft>
              <a:buClr>
                <a:srgbClr val="000000"/>
              </a:buClr>
              <a:buSzPts val="2300"/>
              <a:buFont typeface="Arial"/>
              <a:buChar char="•"/>
            </a:pPr>
            <a:r>
              <a:rPr b="0" i="0" lang="en-IN" sz="2300" u="none" cap="none" strike="noStrike">
                <a:solidFill>
                  <a:srgbClr val="000000"/>
                </a:solidFill>
                <a:latin typeface="Calibri"/>
                <a:ea typeface="Calibri"/>
                <a:cs typeface="Calibri"/>
                <a:sym typeface="Calibri"/>
              </a:rPr>
              <a:t>Key Points</a:t>
            </a:r>
            <a:endParaRPr b="0" i="0" sz="2300" u="none" cap="none" strike="noStrike">
              <a:solidFill>
                <a:srgbClr val="000000"/>
              </a:solidFill>
              <a:latin typeface="Calibri"/>
              <a:ea typeface="Calibri"/>
              <a:cs typeface="Calibri"/>
              <a:sym typeface="Calibri"/>
            </a:endParaRPr>
          </a:p>
          <a:p>
            <a:pPr indent="-304800" lvl="0" marL="285750" marR="0" rtl="0" algn="just">
              <a:lnSpc>
                <a:spcPct val="100000"/>
              </a:lnSpc>
              <a:spcBef>
                <a:spcPts val="0"/>
              </a:spcBef>
              <a:spcAft>
                <a:spcPts val="0"/>
              </a:spcAft>
              <a:buClr>
                <a:srgbClr val="000000"/>
              </a:buClr>
              <a:buSzPts val="2300"/>
              <a:buFont typeface="Arial"/>
              <a:buChar char="•"/>
            </a:pPr>
            <a:r>
              <a:rPr b="0" i="0" lang="en-IN" sz="2300" u="none" cap="none" strike="noStrike">
                <a:solidFill>
                  <a:srgbClr val="000000"/>
                </a:solidFill>
                <a:latin typeface="Calibri"/>
                <a:ea typeface="Calibri"/>
                <a:cs typeface="Calibri"/>
                <a:sym typeface="Calibri"/>
              </a:rPr>
              <a:t>Hardware and Software Specs</a:t>
            </a:r>
            <a:endParaRPr b="0" i="0" sz="1700" u="none" cap="none" strike="noStrike">
              <a:solidFill>
                <a:srgbClr val="000000"/>
              </a:solidFill>
              <a:latin typeface="Arial"/>
              <a:ea typeface="Arial"/>
              <a:cs typeface="Arial"/>
              <a:sym typeface="Arial"/>
            </a:endParaRPr>
          </a:p>
          <a:p>
            <a:pPr indent="-304800" lvl="0" marL="285750" marR="0" rtl="0" algn="just">
              <a:lnSpc>
                <a:spcPct val="100000"/>
              </a:lnSpc>
              <a:spcBef>
                <a:spcPts val="0"/>
              </a:spcBef>
              <a:spcAft>
                <a:spcPts val="0"/>
              </a:spcAft>
              <a:buClr>
                <a:srgbClr val="000000"/>
              </a:buClr>
              <a:buSzPts val="2300"/>
              <a:buFont typeface="Arial"/>
              <a:buChar char="•"/>
            </a:pPr>
            <a:r>
              <a:rPr b="0" i="0" lang="en-IN" sz="2300" u="none" cap="none" strike="noStrike">
                <a:solidFill>
                  <a:srgbClr val="000000"/>
                </a:solidFill>
                <a:latin typeface="Calibri"/>
                <a:ea typeface="Calibri"/>
                <a:cs typeface="Calibri"/>
                <a:sym typeface="Calibri"/>
              </a:rPr>
              <a:t>Application </a:t>
            </a:r>
            <a:endParaRPr b="0" i="0" sz="1700" u="none" cap="none" strike="noStrike">
              <a:solidFill>
                <a:srgbClr val="000000"/>
              </a:solidFill>
              <a:latin typeface="Arial"/>
              <a:ea typeface="Arial"/>
              <a:cs typeface="Arial"/>
              <a:sym typeface="Arial"/>
            </a:endParaRPr>
          </a:p>
          <a:p>
            <a:pPr indent="-304800" lvl="0" marL="285750" marR="0" rtl="0" algn="just">
              <a:lnSpc>
                <a:spcPct val="100000"/>
              </a:lnSpc>
              <a:spcBef>
                <a:spcPts val="0"/>
              </a:spcBef>
              <a:spcAft>
                <a:spcPts val="0"/>
              </a:spcAft>
              <a:buClr>
                <a:srgbClr val="000000"/>
              </a:buClr>
              <a:buSzPts val="2300"/>
              <a:buFont typeface="Arial"/>
              <a:buChar char="•"/>
            </a:pPr>
            <a:r>
              <a:rPr b="0" i="0" lang="en-IN" sz="2300" u="none" cap="none" strike="noStrike">
                <a:solidFill>
                  <a:srgbClr val="000000"/>
                </a:solidFill>
                <a:latin typeface="Calibri"/>
                <a:ea typeface="Calibri"/>
                <a:cs typeface="Calibri"/>
                <a:sym typeface="Calibri"/>
              </a:rPr>
              <a:t>Reference</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3"/>
          <p:cNvSpPr txBox="1"/>
          <p:nvPr>
            <p:ph type="title"/>
          </p:nvPr>
        </p:nvSpPr>
        <p:spPr>
          <a:xfrm>
            <a:off x="419100" y="57786"/>
            <a:ext cx="11353800" cy="90552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548135"/>
              </a:buClr>
              <a:buSzPts val="3600"/>
              <a:buFont typeface="Calibri"/>
              <a:buNone/>
            </a:pPr>
            <a:r>
              <a:rPr b="1" lang="en-IN" sz="3000">
                <a:solidFill>
                  <a:srgbClr val="548135"/>
                </a:solidFill>
              </a:rPr>
              <a:t>Introduction</a:t>
            </a:r>
            <a:endParaRPr b="1" sz="3000">
              <a:solidFill>
                <a:srgbClr val="548135"/>
              </a:solidFill>
            </a:endParaRPr>
          </a:p>
        </p:txBody>
      </p:sp>
      <p:sp>
        <p:nvSpPr>
          <p:cNvPr id="92" name="Google Shape;92;p3"/>
          <p:cNvSpPr txBox="1"/>
          <p:nvPr>
            <p:ph idx="1" type="body"/>
          </p:nvPr>
        </p:nvSpPr>
        <p:spPr>
          <a:xfrm>
            <a:off x="838200" y="1833880"/>
            <a:ext cx="10515600" cy="3119860"/>
          </a:xfrm>
          <a:prstGeom prst="rect">
            <a:avLst/>
          </a:prstGeom>
          <a:noFill/>
          <a:ln>
            <a:noFill/>
          </a:ln>
        </p:spPr>
        <p:txBody>
          <a:bodyPr anchorCtr="0" anchor="t" bIns="45700" lIns="91425" spcFirstLastPara="1" rIns="91425" wrap="square" tIns="45700">
            <a:noAutofit/>
          </a:bodyPr>
          <a:lstStyle/>
          <a:p>
            <a:pPr indent="-228600" lvl="0" marL="228600" rtl="0" algn="just">
              <a:lnSpc>
                <a:spcPct val="70000"/>
              </a:lnSpc>
              <a:spcBef>
                <a:spcPts val="0"/>
              </a:spcBef>
              <a:spcAft>
                <a:spcPts val="0"/>
              </a:spcAft>
              <a:buClr>
                <a:schemeClr val="dk1"/>
              </a:buClr>
              <a:buSzPts val="2800"/>
              <a:buChar char="•"/>
            </a:pPr>
            <a:r>
              <a:rPr lang="en-IN" sz="2000"/>
              <a:t>Med-Tracker is an android based application, created for tracking the medicine intake of the patient.</a:t>
            </a:r>
            <a:endParaRPr sz="2000"/>
          </a:p>
          <a:p>
            <a:pPr indent="-228600" lvl="0" marL="228600" rtl="0" algn="just">
              <a:lnSpc>
                <a:spcPct val="70000"/>
              </a:lnSpc>
              <a:spcBef>
                <a:spcPts val="1000"/>
              </a:spcBef>
              <a:spcAft>
                <a:spcPts val="0"/>
              </a:spcAft>
              <a:buClr>
                <a:schemeClr val="dk1"/>
              </a:buClr>
              <a:buSzPts val="2800"/>
              <a:buChar char="•"/>
            </a:pPr>
            <a:r>
              <a:rPr lang="en-IN" sz="2000"/>
              <a:t>The main aim of our project is to make sure people remember to take their medications on time.</a:t>
            </a:r>
            <a:endParaRPr sz="2000"/>
          </a:p>
          <a:p>
            <a:pPr indent="-228600" lvl="0" marL="228600" rtl="0" algn="just">
              <a:lnSpc>
                <a:spcPct val="70000"/>
              </a:lnSpc>
              <a:spcBef>
                <a:spcPts val="1000"/>
              </a:spcBef>
              <a:spcAft>
                <a:spcPts val="0"/>
              </a:spcAft>
              <a:buClr>
                <a:schemeClr val="dk1"/>
              </a:buClr>
              <a:buSzPts val="2800"/>
              <a:buChar char="•"/>
            </a:pPr>
            <a:r>
              <a:rPr lang="en-IN" sz="2000"/>
              <a:t>The application allows user to set alarms based either on intervals or multiple times a day.</a:t>
            </a:r>
            <a:endParaRPr sz="2000"/>
          </a:p>
          <a:p>
            <a:pPr indent="-228600" lvl="0" marL="228600" rtl="0" algn="just">
              <a:lnSpc>
                <a:spcPct val="70000"/>
              </a:lnSpc>
              <a:spcBef>
                <a:spcPts val="1000"/>
              </a:spcBef>
              <a:spcAft>
                <a:spcPts val="0"/>
              </a:spcAft>
              <a:buClr>
                <a:schemeClr val="dk1"/>
              </a:buClr>
              <a:buSzPts val="2800"/>
              <a:buChar char="•"/>
            </a:pPr>
            <a:r>
              <a:rPr lang="en-IN" sz="2000"/>
              <a:t>This application also keeps track of the available stocks and reminds user when the stocks are low.</a:t>
            </a:r>
            <a:endParaRPr sz="2000"/>
          </a:p>
          <a:p>
            <a:pPr indent="-228600" lvl="0" marL="228600" rtl="0" algn="just">
              <a:lnSpc>
                <a:spcPct val="70000"/>
              </a:lnSpc>
              <a:spcBef>
                <a:spcPts val="1000"/>
              </a:spcBef>
              <a:spcAft>
                <a:spcPts val="0"/>
              </a:spcAft>
              <a:buClr>
                <a:schemeClr val="dk1"/>
              </a:buClr>
              <a:buSzPts val="2800"/>
              <a:buChar char="•"/>
            </a:pPr>
            <a:r>
              <a:rPr lang="en-IN" sz="2000"/>
              <a:t>This application will provide users to search for local clinics and medical stores. </a:t>
            </a:r>
            <a:endParaRPr sz="2000"/>
          </a:p>
          <a:p>
            <a:pPr indent="-228600" lvl="0" marL="228600" rtl="0" algn="just">
              <a:lnSpc>
                <a:spcPct val="70000"/>
              </a:lnSpc>
              <a:spcBef>
                <a:spcPts val="1000"/>
              </a:spcBef>
              <a:spcAft>
                <a:spcPts val="0"/>
              </a:spcAft>
              <a:buClr>
                <a:schemeClr val="dk1"/>
              </a:buClr>
              <a:buSzPts val="2800"/>
              <a:buChar char="•"/>
            </a:pPr>
            <a:r>
              <a:rPr lang="en-IN" sz="2000"/>
              <a:t>This application also uses Google Cloud Vision API to extract the text from the prescription.</a:t>
            </a:r>
            <a:endParaRPr sz="2000"/>
          </a:p>
          <a:p>
            <a:pPr indent="-50800" lvl="0" marL="228600" rtl="0" algn="just">
              <a:lnSpc>
                <a:spcPct val="7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4"/>
          <p:cNvSpPr txBox="1"/>
          <p:nvPr>
            <p:ph type="title"/>
          </p:nvPr>
        </p:nvSpPr>
        <p:spPr>
          <a:xfrm>
            <a:off x="0" y="1"/>
            <a:ext cx="11353800" cy="681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548135"/>
              </a:buClr>
              <a:buSzPts val="3600"/>
              <a:buFont typeface="Calibri"/>
              <a:buNone/>
            </a:pPr>
            <a:r>
              <a:rPr b="1" lang="en-IN" sz="3000">
                <a:solidFill>
                  <a:srgbClr val="548135"/>
                </a:solidFill>
              </a:rPr>
              <a:t>Literature Review</a:t>
            </a:r>
            <a:endParaRPr b="1" sz="3000">
              <a:solidFill>
                <a:srgbClr val="548135"/>
              </a:solidFill>
            </a:endParaRPr>
          </a:p>
        </p:txBody>
      </p:sp>
      <p:graphicFrame>
        <p:nvGraphicFramePr>
          <p:cNvPr id="98" name="Google Shape;98;p4"/>
          <p:cNvGraphicFramePr/>
          <p:nvPr/>
        </p:nvGraphicFramePr>
        <p:xfrm>
          <a:off x="768038" y="630537"/>
          <a:ext cx="3000000" cy="3000000"/>
        </p:xfrm>
        <a:graphic>
          <a:graphicData uri="http://schemas.openxmlformats.org/drawingml/2006/table">
            <a:tbl>
              <a:tblPr bandRow="1" firstRow="1">
                <a:noFill/>
                <a:tableStyleId>{03A69107-6B9E-433D-BBE2-36C7FF3D90A6}</a:tableStyleId>
              </a:tblPr>
              <a:tblGrid>
                <a:gridCol w="1886375"/>
                <a:gridCol w="3285700"/>
                <a:gridCol w="3213100"/>
                <a:gridCol w="2270750"/>
              </a:tblGrid>
              <a:tr h="26347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Paper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Author and Year Of Publication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Abstract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Advantages and Disadvantages</a:t>
                      </a:r>
                      <a:endParaRPr sz="1800" u="none" cap="none" strike="noStrike"/>
                    </a:p>
                  </a:txBody>
                  <a:tcPr marT="45725" marB="45725" marR="91450" marL="91450"/>
                </a:tc>
              </a:tr>
              <a:tr h="2187825">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[1]An Intelligent Patient Medicine System Reminder</a:t>
                      </a:r>
                      <a:endParaRPr sz="12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Calibri"/>
                          <a:ea typeface="Calibri"/>
                          <a:cs typeface="Calibri"/>
                          <a:sym typeface="Calibri"/>
                        </a:rPr>
                        <a:t>R.Sunder Reddy, C. Niharika, Rohit Sharma, Bharat Kumar.</a:t>
                      </a:r>
                      <a:endParaRPr b="0" i="0" sz="1200" u="none" cap="none" strike="noStrike"/>
                    </a:p>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Calibri"/>
                          <a:ea typeface="Calibri"/>
                          <a:cs typeface="Calibri"/>
                          <a:sym typeface="Calibri"/>
                        </a:rPr>
                        <a:t>February 2017</a:t>
                      </a:r>
                      <a:endParaRPr b="0" sz="1200" u="none" cap="none" strike="noStrike"/>
                    </a:p>
                    <a:p>
                      <a:pPr indent="0" lvl="0" marL="0" marR="0" rtl="0" algn="l">
                        <a:lnSpc>
                          <a:spcPct val="100000"/>
                        </a:lnSpc>
                        <a:spcBef>
                          <a:spcPts val="0"/>
                        </a:spcBef>
                        <a:spcAft>
                          <a:spcPts val="0"/>
                        </a:spcAft>
                        <a:buClr>
                          <a:srgbClr val="000000"/>
                        </a:buClr>
                        <a:buSzPts val="1200"/>
                        <a:buFont typeface="Arial"/>
                        <a:buNone/>
                      </a:pPr>
                      <a:br>
                        <a:rPr lang="en-IN" sz="1200" u="none" cap="none" strike="noStrike"/>
                      </a:b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50"/>
                        <a:buFont typeface="Arial"/>
                        <a:buNone/>
                      </a:pPr>
                      <a:r>
                        <a:rPr b="0" i="0" lang="en-IN" sz="1050" u="none" cap="none" strike="noStrike">
                          <a:solidFill>
                            <a:schemeClr val="dk1"/>
                          </a:solidFill>
                          <a:latin typeface="Calibri"/>
                          <a:ea typeface="Calibri"/>
                          <a:cs typeface="Calibri"/>
                          <a:sym typeface="Calibri"/>
                        </a:rPr>
                        <a:t>The aim of this project is to remind individuals who forget to take their medicines on time. This project will support to remind the patient to take his/her medicinal drug at prescribed time. The proposed system is best suited for elderly persons and those who're very busy, as this device will now not most effective remind them of their drug treatments with a buzzer sound however also shows the call of </a:t>
                      </a:r>
                      <a:r>
                        <a:rPr b="0" i="0" lang="en-IN" sz="1200" u="none" cap="none" strike="noStrike">
                          <a:solidFill>
                            <a:schemeClr val="dk1"/>
                          </a:solidFill>
                          <a:latin typeface="Calibri"/>
                          <a:ea typeface="Calibri"/>
                          <a:cs typeface="Calibri"/>
                          <a:sym typeface="Calibri"/>
                        </a:rPr>
                        <a:t>the medication to be taken at that time. The patient can store the respective time of the unique medicine by a matrix keypad. Based on an RTC (Real Time Clock) interfaced to the microcontroller, the programmed time for medicinal drug is displayed on the LCD</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Times New Roman"/>
                          <a:ea typeface="Times New Roman"/>
                          <a:cs typeface="Times New Roman"/>
                          <a:sym typeface="Times New Roman"/>
                        </a:rPr>
                        <a:t>Advantages: Easy to use</a:t>
                      </a:r>
                      <a:endParaRPr sz="1800" u="none" cap="none" strike="noStrike"/>
                    </a:p>
                    <a:p>
                      <a:pPr indent="0" lvl="0" marL="0" marR="0" rtl="0" algn="l">
                        <a:lnSpc>
                          <a:spcPct val="100000"/>
                        </a:lnSpc>
                        <a:spcBef>
                          <a:spcPts val="1200"/>
                        </a:spcBef>
                        <a:spcAft>
                          <a:spcPts val="0"/>
                        </a:spcAft>
                        <a:buClr>
                          <a:srgbClr val="000000"/>
                        </a:buClr>
                        <a:buSzPts val="1200"/>
                        <a:buFont typeface="Arial"/>
                        <a:buNone/>
                      </a:pPr>
                      <a:r>
                        <a:rPr b="0" i="0" lang="en-IN" sz="1200" u="none" cap="none" strike="noStrike">
                          <a:solidFill>
                            <a:srgbClr val="000000"/>
                          </a:solidFill>
                          <a:latin typeface="Times New Roman"/>
                          <a:ea typeface="Times New Roman"/>
                          <a:cs typeface="Times New Roman"/>
                          <a:sym typeface="Times New Roman"/>
                        </a:rPr>
                        <a:t>Disadvantages: If the device gets damaged,  the complete information is lost.</a:t>
                      </a:r>
                      <a:endParaRPr sz="1800" u="none" cap="none" strike="noStrike"/>
                    </a:p>
                  </a:txBody>
                  <a:tcPr marT="63500" marB="63500" marR="63500" marL="63500"/>
                </a:tc>
              </a:tr>
              <a:tr h="2945975">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solidFill>
                            <a:srgbClr val="000000"/>
                          </a:solidFill>
                        </a:rPr>
                        <a:t>[2]</a:t>
                      </a:r>
                      <a:r>
                        <a:rPr b="0" i="0" lang="en-IN" sz="1200" u="none" cap="none" strike="noStrike">
                          <a:solidFill>
                            <a:srgbClr val="000000"/>
                          </a:solidFill>
                          <a:latin typeface="Calibri"/>
                          <a:ea typeface="Calibri"/>
                          <a:cs typeface="Calibri"/>
                          <a:sym typeface="Calibri"/>
                        </a:rPr>
                        <a:t>ArduMed - Smart Medicine Reminder for Old People</a:t>
                      </a:r>
                      <a:endParaRPr b="0" i="0" sz="12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Calibri"/>
                          <a:ea typeface="Calibri"/>
                          <a:cs typeface="Calibri"/>
                          <a:sym typeface="Calibri"/>
                        </a:rPr>
                        <a:t>Mayuresh Waykole, Vatsalya Prakash, Himanshu Singh.  May 2016</a:t>
                      </a:r>
                      <a:endParaRPr b="0" i="0" sz="12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Calibri"/>
                          <a:ea typeface="Calibri"/>
                          <a:cs typeface="Calibri"/>
                          <a:sym typeface="Calibri"/>
                        </a:rPr>
                        <a:t>It is a frequent observation that people give more preference to their work and other material things than taking care of their health. Often they forget to take their medications or take overdose of it, resulting in further health deterioration. Our system aims to reduce this problem by reminding patients about their medications and showing them the correct amount of medication to take.</a:t>
                      </a:r>
                      <a:endParaRPr b="0" sz="1200" u="none" cap="none" strike="noStrike"/>
                    </a:p>
                    <a:p>
                      <a:pPr indent="0" lvl="0" marL="0" marR="0" rtl="0" algn="l">
                        <a:lnSpc>
                          <a:spcPct val="100000"/>
                        </a:lnSpc>
                        <a:spcBef>
                          <a:spcPts val="0"/>
                        </a:spcBef>
                        <a:spcAft>
                          <a:spcPts val="0"/>
                        </a:spcAft>
                        <a:buClr>
                          <a:srgbClr val="000000"/>
                        </a:buClr>
                        <a:buSzPts val="1200"/>
                        <a:buFont typeface="Arial"/>
                        <a:buNone/>
                      </a:pPr>
                      <a:br>
                        <a:rPr lang="en-IN" sz="1200" u="none" cap="none" strike="noStrike"/>
                      </a:b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Calibri"/>
                          <a:ea typeface="Calibri"/>
                          <a:cs typeface="Calibri"/>
                          <a:sym typeface="Calibri"/>
                        </a:rPr>
                        <a:t>Advantages: serves reliable reminders, has a good and easy to use user interface and supports a lot of feature adhering to medicines.</a:t>
                      </a:r>
                      <a:endParaRPr b="0" sz="1800" u="none" cap="none" strike="noStrike"/>
                    </a:p>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Calibri"/>
                          <a:ea typeface="Calibri"/>
                          <a:cs typeface="Calibri"/>
                          <a:sym typeface="Calibri"/>
                        </a:rPr>
                        <a:t>Disadvantages: System are not up on alarms so if the user skips the alarm, we don’t bug him continuously. </a:t>
                      </a:r>
                      <a:endParaRPr b="0" sz="1200" u="none" cap="none" strike="noStrike"/>
                    </a:p>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chemeClr val="dk1"/>
                          </a:solidFill>
                          <a:latin typeface="Calibri"/>
                          <a:ea typeface="Calibri"/>
                          <a:cs typeface="Calibri"/>
                          <a:sym typeface="Calibri"/>
                        </a:rPr>
                        <a:t>If the data is not saved on daily basis it is hard for the patient to maintain the history/progress </a:t>
                      </a:r>
                      <a:endParaRPr b="0" sz="1200" u="none" cap="none" strike="noStrike"/>
                    </a:p>
                    <a:p>
                      <a:pPr indent="0" lvl="0" marL="0" marR="0" rtl="0" algn="l">
                        <a:lnSpc>
                          <a:spcPct val="100000"/>
                        </a:lnSpc>
                        <a:spcBef>
                          <a:spcPts val="0"/>
                        </a:spcBef>
                        <a:spcAft>
                          <a:spcPts val="0"/>
                        </a:spcAft>
                        <a:buClr>
                          <a:srgbClr val="000000"/>
                        </a:buClr>
                        <a:buSzPts val="1800"/>
                        <a:buFont typeface="Arial"/>
                        <a:buNone/>
                      </a:pPr>
                      <a:br>
                        <a:rPr lang="en-IN" sz="1800" u="none" cap="none" strike="noStrike"/>
                      </a:br>
                      <a:br>
                        <a:rPr lang="en-IN" sz="1800" u="none" cap="none" strike="noStrike"/>
                      </a:br>
                      <a:endParaRPr sz="1800" u="none" cap="none" strike="noStrike"/>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graphicFrame>
        <p:nvGraphicFramePr>
          <p:cNvPr id="103" name="Google Shape;103;p5"/>
          <p:cNvGraphicFramePr/>
          <p:nvPr/>
        </p:nvGraphicFramePr>
        <p:xfrm>
          <a:off x="836930" y="136525"/>
          <a:ext cx="3000000" cy="3000000"/>
        </p:xfrm>
        <a:graphic>
          <a:graphicData uri="http://schemas.openxmlformats.org/drawingml/2006/table">
            <a:tbl>
              <a:tblPr bandRow="1" firstRow="1">
                <a:noFill/>
                <a:tableStyleId>{03A69107-6B9E-433D-BBE2-36C7FF3D90A6}</a:tableStyleId>
              </a:tblPr>
              <a:tblGrid>
                <a:gridCol w="2629525"/>
                <a:gridCol w="2629525"/>
                <a:gridCol w="2629525"/>
                <a:gridCol w="2629525"/>
              </a:tblGrid>
              <a:tr h="9069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Paper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Author and Year of Publication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Abstract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Advantages and Disadvantages</a:t>
                      </a:r>
                      <a:endParaRPr sz="1800" u="none" cap="none" strike="noStrike"/>
                    </a:p>
                  </a:txBody>
                  <a:tcPr marT="45725" marB="45725" marR="91450" marL="91450"/>
                </a:tc>
              </a:tr>
              <a:tr h="2634700">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[3]Smartphone based Medicine Intake reminder using GCM</a:t>
                      </a:r>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Akshay Pandey,</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en-IN" sz="1200" u="none" cap="none" strike="noStrike"/>
                        <a:t>Rahul Kumar,</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en-IN" sz="1200" u="none" cap="none" strike="noStrike"/>
                        <a:t>Vinay Yadav</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en-IN" sz="1200" u="none" cap="none" strike="noStrike"/>
                        <a:t>October 2016</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solidFill>
                            <a:schemeClr val="dk1"/>
                          </a:solidFill>
                        </a:rPr>
                        <a:t>Most of the medication administration errors happened</a:t>
                      </a:r>
                      <a:endParaRPr i="0" sz="12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rPr lang="en-IN" sz="1200" u="none" cap="none" strike="noStrike">
                          <a:solidFill>
                            <a:schemeClr val="dk1"/>
                          </a:solidFill>
                        </a:rPr>
                        <a:t>when patients acquired over-the- counter and prescribed medicines from several pharmacies and use them at their homes without proper guidance.</a:t>
                      </a:r>
                      <a:endParaRPr i="0" sz="12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t/>
                      </a:r>
                      <a:endParaRPr i="0" sz="12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Advantages: This system</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en-IN" sz="1200" u="none" cap="none" strike="noStrike"/>
                        <a:t>will provide the information about the medicine timings and</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en-IN" sz="1200" u="none" cap="none" strike="noStrike"/>
                        <a:t>quantity. The appointments which are scheduled with the doctor including the contact details including visiting time.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en-IN" sz="1200" u="none" cap="none" strike="noStrike"/>
                        <a:t>Disadvantages: If A</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en-IN" sz="1200" u="none" cap="none" strike="noStrike"/>
                        <a:t>patient misses or skips</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en-IN" sz="1200" u="none" cap="none" strike="noStrike"/>
                        <a:t>the dose or medication,</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en-IN" sz="1200" u="none" cap="none" strike="noStrike"/>
                        <a:t>this app will not</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en-IN" sz="1200" u="none" cap="none" strike="noStrike"/>
                        <a:t>continuously prompt the</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en-IN" sz="1200" u="none" cap="none" strike="noStrike"/>
                        <a:t>user to forcefully take</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en-IN" sz="1200" u="none" cap="none" strike="noStrike"/>
                        <a:t>their medications.</a:t>
                      </a:r>
                      <a:endParaRPr sz="1200" u="none" cap="none" strike="noStrike"/>
                    </a:p>
                  </a:txBody>
                  <a:tcPr marT="45725" marB="45725" marR="91450" marL="91450"/>
                </a:tc>
              </a:tr>
              <a:tr h="3179825">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[4]MedRem: An Interactive Medication Reminder and tracking system </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MD. Aby Sayeed Mondol, Ifat Afrin Emi, John Stankovic.</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en-IN" sz="1200" u="none" cap="none" strike="noStrike"/>
                        <a:t>September 2016</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Medication adherence is pivotal for effective health outcomes. One of the main reasons behind poor medication adherence is forgetfulness, and reminder systems are often used in addressing the problem. This paper presents MedRem, a novel medication reminder and tracking system on wearable wrist devices. The system is handy and interactive, and it is enriched with several useful features. To address the limitations of the tiny display size of the wrist devices, MedRem incorporates speech recognition and text-to-speech features along with clever interface design.</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t>Advantages: State of the art speech recognition tools are combined with novel approaches that makes the system very usable and robust.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en-IN" sz="1200" u="none" cap="none" strike="noStrike"/>
                        <a:t>Disadvantages: System are not up on alarms so if the user skips the alarm, we don’t bug him continuously.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en-IN" sz="1200" u="none" cap="none" strike="noStrike"/>
                        <a:t>If the data is not saved on daily basis it is hard for the patient to maintain the history/progress towards their medications.</a:t>
                      </a:r>
                      <a:endParaRPr sz="1200" u="none" cap="none" strike="noStrike"/>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lang="en-IN">
                <a:solidFill>
                  <a:srgbClr val="548135"/>
                </a:solidFill>
              </a:rPr>
              <a:t>Android Architecture</a:t>
            </a:r>
            <a:endParaRPr>
              <a:solidFill>
                <a:srgbClr val="548135"/>
              </a:solidFill>
            </a:endParaRPr>
          </a:p>
        </p:txBody>
      </p:sp>
      <p:pic>
        <p:nvPicPr>
          <p:cNvPr id="109" name="Google Shape;109;p6"/>
          <p:cNvPicPr preferRelativeResize="0"/>
          <p:nvPr/>
        </p:nvPicPr>
        <p:blipFill rotWithShape="1">
          <a:blip r:embed="rId3">
            <a:alphaModFix/>
          </a:blip>
          <a:srcRect b="0" l="0" r="0" t="0"/>
          <a:stretch/>
        </p:blipFill>
        <p:spPr>
          <a:xfrm>
            <a:off x="4358318" y="1489615"/>
            <a:ext cx="3398520" cy="503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7"/>
          <p:cNvSpPr txBox="1"/>
          <p:nvPr>
            <p:ph type="title"/>
          </p:nvPr>
        </p:nvSpPr>
        <p:spPr>
          <a:xfrm>
            <a:off x="0" y="1"/>
            <a:ext cx="11353800" cy="60368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548135"/>
              </a:buClr>
              <a:buSzPts val="3240"/>
              <a:buFont typeface="Calibri"/>
              <a:buNone/>
            </a:pPr>
            <a:r>
              <a:rPr b="1" lang="en-IN" sz="3000">
                <a:solidFill>
                  <a:srgbClr val="548135"/>
                </a:solidFill>
              </a:rPr>
              <a:t>Proposed System</a:t>
            </a:r>
            <a:endParaRPr b="1" sz="3000">
              <a:solidFill>
                <a:srgbClr val="548135"/>
              </a:solidFill>
            </a:endParaRPr>
          </a:p>
        </p:txBody>
      </p:sp>
      <p:pic>
        <p:nvPicPr>
          <p:cNvPr id="115" name="Google Shape;115;p7"/>
          <p:cNvPicPr preferRelativeResize="0"/>
          <p:nvPr/>
        </p:nvPicPr>
        <p:blipFill>
          <a:blip r:embed="rId3">
            <a:alphaModFix/>
          </a:blip>
          <a:stretch>
            <a:fillRect/>
          </a:stretch>
        </p:blipFill>
        <p:spPr>
          <a:xfrm>
            <a:off x="2829500" y="603682"/>
            <a:ext cx="6229908" cy="59495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8"/>
          <p:cNvSpPr txBox="1"/>
          <p:nvPr>
            <p:ph type="ctrTitle"/>
          </p:nvPr>
        </p:nvSpPr>
        <p:spPr>
          <a:xfrm>
            <a:off x="0" y="0"/>
            <a:ext cx="12192000" cy="79432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b="1" lang="en-IN" sz="4000">
                <a:solidFill>
                  <a:srgbClr val="548135"/>
                </a:solidFill>
              </a:rPr>
              <a:t>Functions</a:t>
            </a:r>
            <a:endParaRPr/>
          </a:p>
        </p:txBody>
      </p:sp>
      <p:sp>
        <p:nvSpPr>
          <p:cNvPr id="121" name="Google Shape;121;p8"/>
          <p:cNvSpPr txBox="1"/>
          <p:nvPr>
            <p:ph idx="1" type="subTitle"/>
          </p:nvPr>
        </p:nvSpPr>
        <p:spPr>
          <a:xfrm>
            <a:off x="914400" y="1223625"/>
            <a:ext cx="9753600" cy="4624500"/>
          </a:xfrm>
          <a:prstGeom prst="rect">
            <a:avLst/>
          </a:prstGeom>
          <a:noFill/>
          <a:ln>
            <a:noFill/>
          </a:ln>
        </p:spPr>
        <p:txBody>
          <a:bodyPr anchorCtr="0" anchor="t" bIns="45700" lIns="91425" spcFirstLastPara="1" rIns="91425" wrap="square" tIns="45700">
            <a:noAutofit/>
          </a:bodyPr>
          <a:lstStyle/>
          <a:p>
            <a:pPr indent="-381000" lvl="0" marL="457200" rtl="0" algn="just">
              <a:lnSpc>
                <a:spcPct val="90000"/>
              </a:lnSpc>
              <a:spcBef>
                <a:spcPts val="1000"/>
              </a:spcBef>
              <a:spcAft>
                <a:spcPts val="0"/>
              </a:spcAft>
              <a:buSzPts val="2000"/>
              <a:buFont typeface="Arial"/>
              <a:buChar char="•"/>
            </a:pPr>
            <a:r>
              <a:rPr b="1" lang="en-IN" sz="2000"/>
              <a:t>Alarm Manager - </a:t>
            </a:r>
            <a:r>
              <a:rPr lang="en-IN" sz="2000"/>
              <a:t>Android Alarm Manager allows you to access system alarm. </a:t>
            </a:r>
            <a:r>
              <a:rPr lang="en-IN" sz="2000">
                <a:latin typeface="Calibri"/>
                <a:ea typeface="Calibri"/>
                <a:cs typeface="Calibri"/>
                <a:sym typeface="Calibri"/>
              </a:rPr>
              <a:t>By the help of Android Alarm Manager in android, you can </a:t>
            </a:r>
            <a:r>
              <a:rPr i="1" lang="en-IN" sz="2000">
                <a:latin typeface="Calibri"/>
                <a:ea typeface="Calibri"/>
                <a:cs typeface="Calibri"/>
                <a:sym typeface="Calibri"/>
              </a:rPr>
              <a:t>schedule your application to run at a specific time</a:t>
            </a:r>
            <a:r>
              <a:rPr lang="en-IN" sz="2000">
                <a:latin typeface="Calibri"/>
                <a:ea typeface="Calibri"/>
                <a:cs typeface="Calibri"/>
                <a:sym typeface="Calibri"/>
              </a:rPr>
              <a:t> in the future.</a:t>
            </a:r>
            <a:endParaRPr sz="2000"/>
          </a:p>
          <a:p>
            <a:pPr indent="-381000" lvl="0" marL="457200" rtl="0" algn="just">
              <a:lnSpc>
                <a:spcPct val="90000"/>
              </a:lnSpc>
              <a:spcBef>
                <a:spcPts val="1000"/>
              </a:spcBef>
              <a:spcAft>
                <a:spcPts val="0"/>
              </a:spcAft>
              <a:buSzPts val="2000"/>
              <a:buFont typeface="Arial"/>
              <a:buChar char="•"/>
            </a:pPr>
            <a:r>
              <a:rPr b="1" lang="en-IN" sz="2000"/>
              <a:t>Maps Fragment - </a:t>
            </a:r>
            <a:r>
              <a:rPr lang="en-IN" sz="2000"/>
              <a:t>This is a fragment code for adding the maps to the application.</a:t>
            </a:r>
            <a:endParaRPr sz="2000"/>
          </a:p>
          <a:p>
            <a:pPr indent="-381000" lvl="0" marL="457200" rtl="0" algn="just">
              <a:lnSpc>
                <a:spcPct val="90000"/>
              </a:lnSpc>
              <a:spcBef>
                <a:spcPts val="1000"/>
              </a:spcBef>
              <a:spcAft>
                <a:spcPts val="0"/>
              </a:spcAft>
              <a:buSzPts val="2000"/>
              <a:buFont typeface="Arial"/>
              <a:buChar char="•"/>
            </a:pPr>
            <a:r>
              <a:rPr b="1" lang="en-IN" sz="2000"/>
              <a:t>Tracker Function - </a:t>
            </a:r>
            <a:r>
              <a:rPr lang="en-IN" sz="2000"/>
              <a:t>This function will help track the total hits for the application.</a:t>
            </a:r>
            <a:endParaRPr sz="2000"/>
          </a:p>
          <a:p>
            <a:pPr indent="-381000" lvl="0" marL="457200" rtl="0" algn="just">
              <a:lnSpc>
                <a:spcPct val="90000"/>
              </a:lnSpc>
              <a:spcBef>
                <a:spcPts val="1000"/>
              </a:spcBef>
              <a:spcAft>
                <a:spcPts val="0"/>
              </a:spcAft>
              <a:buSzPts val="2000"/>
              <a:buFont typeface="Arial"/>
              <a:buChar char="•"/>
            </a:pPr>
            <a:r>
              <a:rPr b="1" lang="en-IN" sz="2000"/>
              <a:t>Google Cloud Vision API -  </a:t>
            </a:r>
            <a:r>
              <a:rPr lang="en-IN" sz="2000"/>
              <a:t>Powerful image analysis.</a:t>
            </a:r>
            <a:endParaRPr sz="2000"/>
          </a:p>
          <a:p>
            <a:pPr indent="-381000" lvl="0" marL="457200" rtl="0" algn="just">
              <a:lnSpc>
                <a:spcPct val="90000"/>
              </a:lnSpc>
              <a:spcBef>
                <a:spcPts val="1000"/>
              </a:spcBef>
              <a:spcAft>
                <a:spcPts val="0"/>
              </a:spcAft>
              <a:buSzPts val="2000"/>
              <a:buFont typeface="Arial"/>
              <a:buChar char="•"/>
            </a:pPr>
            <a:r>
              <a:rPr b="1" lang="en-IN" sz="2000"/>
              <a:t>Counter function – </a:t>
            </a:r>
            <a:r>
              <a:rPr lang="en-IN" sz="2000"/>
              <a:t>This function will keep the track of the stocks mentioned in the application.</a:t>
            </a:r>
            <a:endParaRPr sz="2000"/>
          </a:p>
          <a:p>
            <a:pPr indent="-381000" lvl="0" marL="457200" rtl="0" algn="just">
              <a:lnSpc>
                <a:spcPct val="90000"/>
              </a:lnSpc>
              <a:spcBef>
                <a:spcPts val="1000"/>
              </a:spcBef>
              <a:spcAft>
                <a:spcPts val="0"/>
              </a:spcAft>
              <a:buSzPts val="2000"/>
              <a:buFont typeface="Arial"/>
              <a:buChar char="•"/>
            </a:pPr>
            <a:r>
              <a:rPr b="1" lang="en-IN" sz="2000"/>
              <a:t>Time Picker function – </a:t>
            </a:r>
            <a:r>
              <a:rPr lang="en-IN" sz="2000"/>
              <a:t>This is used in conjunction with the Alarm Manager.</a:t>
            </a:r>
            <a:endParaRPr sz="2000"/>
          </a:p>
          <a:p>
            <a:pPr indent="-381000" lvl="0" marL="457200" rtl="0" algn="just">
              <a:lnSpc>
                <a:spcPct val="90000"/>
              </a:lnSpc>
              <a:spcBef>
                <a:spcPts val="1000"/>
              </a:spcBef>
              <a:spcAft>
                <a:spcPts val="0"/>
              </a:spcAft>
              <a:buSzPts val="2000"/>
              <a:buChar char="•"/>
            </a:pPr>
            <a:r>
              <a:rPr b="1" lang="en-IN" sz="1800">
                <a:solidFill>
                  <a:srgbClr val="222222"/>
                </a:solidFill>
                <a:highlight>
                  <a:srgbClr val="FFFFFF"/>
                </a:highlight>
                <a:latin typeface="Arial"/>
                <a:ea typeface="Arial"/>
                <a:cs typeface="Arial"/>
                <a:sym typeface="Arial"/>
              </a:rPr>
              <a:t>Shared preferences</a:t>
            </a:r>
            <a:r>
              <a:rPr lang="en-IN" sz="2000">
                <a:solidFill>
                  <a:srgbClr val="222222"/>
                </a:solidFill>
                <a:highlight>
                  <a:srgbClr val="FFFFFF"/>
                </a:highlight>
                <a:latin typeface="Arial"/>
                <a:ea typeface="Arial"/>
                <a:cs typeface="Arial"/>
                <a:sym typeface="Arial"/>
              </a:rPr>
              <a:t> - </a:t>
            </a:r>
            <a:r>
              <a:rPr lang="en-IN" sz="1800">
                <a:solidFill>
                  <a:srgbClr val="222222"/>
                </a:solidFill>
                <a:highlight>
                  <a:srgbClr val="FFFFFF"/>
                </a:highlight>
                <a:latin typeface="Arial"/>
                <a:ea typeface="Arial"/>
                <a:cs typeface="Arial"/>
                <a:sym typeface="Arial"/>
              </a:rPr>
              <a:t>This function allow user to store small amounts of primitive data as key/value pairs in a file on the device.</a:t>
            </a:r>
            <a:endParaRPr sz="1800">
              <a:solidFill>
                <a:srgbClr val="222222"/>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None/>
            </a:pPr>
            <a:r>
              <a:t/>
            </a:r>
            <a:endParaRPr sz="1800">
              <a:solidFill>
                <a:srgbClr val="222222"/>
              </a:solidFill>
              <a:highlight>
                <a:srgbClr val="FFFFFF"/>
              </a:highlight>
              <a:latin typeface="Arial"/>
              <a:ea typeface="Arial"/>
              <a:cs typeface="Arial"/>
              <a:sym typeface="Arial"/>
            </a:endParaRPr>
          </a:p>
          <a:p>
            <a:pPr indent="-254000" lvl="0" marL="457200" rtl="0" algn="l">
              <a:lnSpc>
                <a:spcPct val="90000"/>
              </a:lnSpc>
              <a:spcBef>
                <a:spcPts val="1000"/>
              </a:spcBef>
              <a:spcAft>
                <a:spcPts val="0"/>
              </a:spcAft>
              <a:buSzPts val="2400"/>
              <a:buFont typeface="Arial"/>
              <a:buNone/>
            </a:pPr>
            <a:r>
              <a:t/>
            </a:r>
            <a:endParaRPr b="1"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b="1" lang="en-IN">
                <a:solidFill>
                  <a:srgbClr val="548135"/>
                </a:solidFill>
              </a:rPr>
              <a:t>Functions</a:t>
            </a:r>
            <a:endParaRPr/>
          </a:p>
        </p:txBody>
      </p:sp>
      <p:sp>
        <p:nvSpPr>
          <p:cNvPr id="127" name="Google Shape;127;p9"/>
          <p:cNvSpPr txBox="1"/>
          <p:nvPr>
            <p:ph idx="1" type="body"/>
          </p:nvPr>
        </p:nvSpPr>
        <p:spPr>
          <a:xfrm>
            <a:off x="838200" y="1825625"/>
            <a:ext cx="10515600" cy="46956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Clr>
                <a:schemeClr val="dk1"/>
              </a:buClr>
              <a:buSzPts val="1800"/>
              <a:buChar char="•"/>
            </a:pPr>
            <a:r>
              <a:rPr b="1" lang="en-IN" sz="2000"/>
              <a:t>ViewPager</a:t>
            </a:r>
            <a:r>
              <a:rPr b="1" lang="en-IN" sz="2000"/>
              <a:t> – </a:t>
            </a:r>
            <a:r>
              <a:rPr lang="en-IN" sz="2000"/>
              <a:t>This function helps </a:t>
            </a:r>
            <a:r>
              <a:rPr lang="en-IN" sz="2000"/>
              <a:t>to navigate between activities throughout the application</a:t>
            </a:r>
            <a:r>
              <a:rPr lang="en-IN" sz="2000"/>
              <a:t>.</a:t>
            </a:r>
            <a:endParaRPr/>
          </a:p>
          <a:p>
            <a:pPr indent="-342900" lvl="0" marL="457200" rtl="0" algn="l">
              <a:lnSpc>
                <a:spcPct val="90000"/>
              </a:lnSpc>
              <a:spcBef>
                <a:spcPts val="1000"/>
              </a:spcBef>
              <a:spcAft>
                <a:spcPts val="0"/>
              </a:spcAft>
              <a:buClr>
                <a:schemeClr val="dk1"/>
              </a:buClr>
              <a:buSzPts val="1800"/>
              <a:buChar char="•"/>
            </a:pPr>
            <a:r>
              <a:rPr b="1" lang="en-IN" sz="2000"/>
              <a:t>Toast Function – </a:t>
            </a:r>
            <a:r>
              <a:rPr lang="en-IN" sz="2000"/>
              <a:t>This helps give user small information only toast, which are not user interactable.</a:t>
            </a:r>
            <a:endParaRPr sz="2000"/>
          </a:p>
          <a:p>
            <a:pPr indent="-355600" lvl="0" marL="457200" rtl="0" algn="l">
              <a:lnSpc>
                <a:spcPct val="90000"/>
              </a:lnSpc>
              <a:spcBef>
                <a:spcPts val="1000"/>
              </a:spcBef>
              <a:spcAft>
                <a:spcPts val="0"/>
              </a:spcAft>
              <a:buSzPts val="2000"/>
              <a:buChar char="•"/>
            </a:pPr>
            <a:r>
              <a:rPr b="1" lang="en-IN" sz="2000"/>
              <a:t>SOS Emergency - </a:t>
            </a:r>
            <a:r>
              <a:rPr lang="en-IN" sz="2000"/>
              <a:t>This function helps the user to locate and contact nearby Hospitals, clinics, relatives in case of emergency and can even book an appointment.</a:t>
            </a:r>
            <a:endParaRPr sz="2000"/>
          </a:p>
          <a:p>
            <a:pPr indent="-355600" lvl="0" marL="457200" rtl="0" algn="l">
              <a:lnSpc>
                <a:spcPct val="90000"/>
              </a:lnSpc>
              <a:spcBef>
                <a:spcPts val="1000"/>
              </a:spcBef>
              <a:spcAft>
                <a:spcPts val="0"/>
              </a:spcAft>
              <a:buSzPts val="2000"/>
              <a:buChar char="•"/>
            </a:pPr>
            <a:r>
              <a:rPr b="1" lang="en-IN" sz="2000"/>
              <a:t>Stocks</a:t>
            </a:r>
            <a:r>
              <a:rPr lang="en-IN" sz="2000"/>
              <a:t> - This function helps user to check how many medicines are left in the stock so that if it is low, user can restock it.</a:t>
            </a:r>
            <a:endParaRPr sz="2000"/>
          </a:p>
          <a:p>
            <a:pPr indent="-393700" lvl="0" marL="457200" rtl="0" algn="l">
              <a:lnSpc>
                <a:spcPct val="90000"/>
              </a:lnSpc>
              <a:spcBef>
                <a:spcPts val="1000"/>
              </a:spcBef>
              <a:spcAft>
                <a:spcPts val="0"/>
              </a:spcAft>
              <a:buSzPts val="2600"/>
              <a:buChar char="•"/>
            </a:pPr>
            <a:r>
              <a:rPr b="1" lang="en-IN" sz="1800">
                <a:solidFill>
                  <a:srgbClr val="222222"/>
                </a:solidFill>
                <a:highlight>
                  <a:srgbClr val="FFFFFF"/>
                </a:highlight>
                <a:latin typeface="Arial"/>
                <a:ea typeface="Arial"/>
                <a:cs typeface="Arial"/>
                <a:sym typeface="Arial"/>
              </a:rPr>
              <a:t>Broadcast receiver</a:t>
            </a:r>
            <a:r>
              <a:rPr lang="en-IN" sz="1800">
                <a:solidFill>
                  <a:srgbClr val="222222"/>
                </a:solidFill>
                <a:highlight>
                  <a:srgbClr val="FFFFFF"/>
                </a:highlight>
                <a:latin typeface="Arial"/>
                <a:ea typeface="Arial"/>
                <a:cs typeface="Arial"/>
                <a:sym typeface="Arial"/>
              </a:rPr>
              <a:t> - It is an Android component which allows you to register for system or application events.</a:t>
            </a:r>
            <a:endParaRPr sz="1800">
              <a:solidFill>
                <a:srgbClr val="222222"/>
              </a:solidFill>
              <a:highlight>
                <a:srgbClr val="FFFFFF"/>
              </a:highlight>
              <a:latin typeface="Arial"/>
              <a:ea typeface="Arial"/>
              <a:cs typeface="Arial"/>
              <a:sym typeface="Arial"/>
            </a:endParaRPr>
          </a:p>
          <a:p>
            <a:pPr indent="-342900" lvl="0" marL="457200" rtl="0" algn="just">
              <a:spcBef>
                <a:spcPts val="1000"/>
              </a:spcBef>
              <a:spcAft>
                <a:spcPts val="0"/>
              </a:spcAft>
              <a:buClr>
                <a:srgbClr val="222222"/>
              </a:buClr>
              <a:buSzPts val="1800"/>
              <a:buChar char="•"/>
            </a:pPr>
            <a:r>
              <a:rPr b="1" lang="en-IN" sz="1800">
                <a:solidFill>
                  <a:srgbClr val="222222"/>
                </a:solidFill>
                <a:highlight>
                  <a:srgbClr val="FFFFFF"/>
                </a:highlight>
                <a:latin typeface="Arial"/>
                <a:ea typeface="Arial"/>
                <a:cs typeface="Arial"/>
                <a:sym typeface="Arial"/>
              </a:rPr>
              <a:t>RecyclerView - </a:t>
            </a:r>
            <a:r>
              <a:rPr lang="en-IN" sz="1800">
                <a:solidFill>
                  <a:srgbClr val="222222"/>
                </a:solidFill>
                <a:highlight>
                  <a:srgbClr val="FFFFFF"/>
                </a:highlight>
                <a:latin typeface="Arial"/>
                <a:ea typeface="Arial"/>
                <a:cs typeface="Arial"/>
                <a:sym typeface="Arial"/>
              </a:rPr>
              <a:t>The RecyclerView class extends the ViewGroup class and implements ScrollingView interface.</a:t>
            </a:r>
            <a:endParaRPr sz="1800">
              <a:solidFill>
                <a:srgbClr val="222222"/>
              </a:solidFill>
              <a:highlight>
                <a:srgbClr val="FFFFFF"/>
              </a:highlight>
              <a:latin typeface="Arial"/>
              <a:ea typeface="Arial"/>
              <a:cs typeface="Arial"/>
              <a:sym typeface="Arial"/>
            </a:endParaRPr>
          </a:p>
          <a:p>
            <a:pPr indent="-381000" lvl="0" marL="457200" rtl="0" algn="just">
              <a:spcBef>
                <a:spcPts val="1000"/>
              </a:spcBef>
              <a:spcAft>
                <a:spcPts val="0"/>
              </a:spcAft>
              <a:buClr>
                <a:srgbClr val="222222"/>
              </a:buClr>
              <a:buSzPts val="2400"/>
              <a:buChar char="•"/>
            </a:pPr>
            <a:r>
              <a:rPr b="1" lang="en-IN" sz="1800">
                <a:solidFill>
                  <a:srgbClr val="222222"/>
                </a:solidFill>
                <a:highlight>
                  <a:srgbClr val="FFFFFF"/>
                </a:highlight>
                <a:latin typeface="Arial"/>
                <a:ea typeface="Arial"/>
                <a:cs typeface="Arial"/>
                <a:sym typeface="Arial"/>
              </a:rPr>
              <a:t>OnClickListener</a:t>
            </a:r>
            <a:r>
              <a:rPr lang="en-IN" sz="1800">
                <a:solidFill>
                  <a:srgbClr val="222222"/>
                </a:solidFill>
                <a:highlight>
                  <a:srgbClr val="FFFFFF"/>
                </a:highlight>
                <a:latin typeface="Arial"/>
                <a:ea typeface="Arial"/>
                <a:cs typeface="Arial"/>
                <a:sym typeface="Arial"/>
              </a:rPr>
              <a:t> - It is an Interface definition for a callback to be invoked when a view is clicked.</a:t>
            </a:r>
            <a:endParaRPr sz="1800">
              <a:solidFill>
                <a:srgbClr val="222222"/>
              </a:solidFill>
              <a:highlight>
                <a:srgbClr val="FFFFFF"/>
              </a:highlight>
              <a:latin typeface="Arial"/>
              <a:ea typeface="Arial"/>
              <a:cs typeface="Arial"/>
              <a:sym typeface="Arial"/>
            </a:endParaRPr>
          </a:p>
          <a:p>
            <a:pPr indent="-228600" lvl="0" marL="457200" rtl="0" algn="l">
              <a:lnSpc>
                <a:spcPct val="90000"/>
              </a:lnSpc>
              <a:spcBef>
                <a:spcPts val="1000"/>
              </a:spcBef>
              <a:spcAft>
                <a:spcPts val="0"/>
              </a:spcAft>
              <a:buClr>
                <a:schemeClr val="dk1"/>
              </a:buClr>
              <a:buSzPts val="1800"/>
              <a:buNone/>
            </a:pPr>
            <a:r>
              <a:t/>
            </a:r>
            <a:endParaRPr b="1"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