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6" r:id="rId3"/>
    <p:sldId id="258" r:id="rId4"/>
    <p:sldId id="259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F7B4F-1C03-486C-9C74-5E8015F695BC}" type="datetimeFigureOut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3CD32-0A67-4399-A1A3-3C538F322B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3904-7846-4AB8-86E7-925E9320147C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0A13D-2EE7-458E-8094-81178B2156BA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DE85C-6D7B-467F-BA2F-FD79B9159551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302E-2D19-458A-B0C1-2AED9E2547A8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5396A-7A6A-453A-89F8-98AAB1B396A6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88410-3A8F-4D2B-B7A7-D8513BCE4BC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2087-9DDA-4B75-AF37-0C96EBFF509F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266E-F9A2-439D-BE23-553AEB5B4DF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F21CB-788E-42A5-BB0A-4B44FF15B230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6758-1889-46B6-B410-628DE29AD4D7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3483B-EC16-49F5-9E99-41D95B62212A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56526-4F09-4706-A199-CFAF562EA514}" type="datetime1">
              <a:rPr lang="en-US" smtClean="0"/>
              <a:pPr/>
              <a:t>4/23/2020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56E40-E841-4CA9-82AA-851826C4B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1223" y="957128"/>
            <a:ext cx="6858000" cy="1563882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dirty="0" smtClean="0"/>
              <a:t/>
            </a:r>
            <a:br>
              <a:rPr lang="en-IN" sz="3600" dirty="0" smtClean="0"/>
            </a:br>
            <a:r>
              <a:rPr lang="en-IN" sz="36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 Code:18CS43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Faculty Name : </a:t>
            </a:r>
            <a:r>
              <a:rPr lang="en-IN" dirty="0" err="1" smtClean="0">
                <a:solidFill>
                  <a:schemeClr val="tx2"/>
                </a:solidFill>
              </a:rPr>
              <a:t>Sougandhika</a:t>
            </a:r>
            <a:r>
              <a:rPr lang="en-IN" dirty="0" smtClean="0">
                <a:solidFill>
                  <a:schemeClr val="tx2"/>
                </a:solidFill>
              </a:rPr>
              <a:t> </a:t>
            </a:r>
            <a:r>
              <a:rPr lang="en-IN" dirty="0" err="1" smtClean="0">
                <a:solidFill>
                  <a:schemeClr val="tx2"/>
                </a:solidFill>
              </a:rPr>
              <a:t>Narayan</a:t>
            </a:r>
            <a:endParaRPr lang="en-IN" dirty="0" smtClean="0">
              <a:solidFill>
                <a:schemeClr val="tx2"/>
              </a:solidFill>
            </a:endParaRPr>
          </a:p>
          <a:p>
            <a:r>
              <a:rPr lang="en-IN" dirty="0" smtClean="0">
                <a:solidFill>
                  <a:schemeClr val="tx2"/>
                </a:solidFill>
              </a:rPr>
              <a:t>Asst. Professor, Department of CSE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KSIT, Bangalore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92C1B-1B8D-4B15-992B-7D2CC22FBF65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Operating System                                                                                                                                                                                            </a:t>
            </a:r>
            <a:r>
              <a:rPr lang="en-US" dirty="0" err="1" smtClean="0"/>
              <a:t>Sougandhika</a:t>
            </a:r>
            <a:r>
              <a:rPr lang="en-US" dirty="0" smtClean="0"/>
              <a:t> </a:t>
            </a:r>
            <a:r>
              <a:rPr lang="en-US" dirty="0" err="1" smtClean="0"/>
              <a:t>Narayan</a:t>
            </a:r>
            <a:r>
              <a:rPr lang="en-US" dirty="0" smtClean="0"/>
              <a:t>, Asst Prof, Dept of CSE, KSIT 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639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/>
          <a:lstStyle/>
          <a:p>
            <a:r>
              <a:rPr lang="en-US" dirty="0" smtClean="0"/>
              <a:t>Virtual 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Virtual File Systems (VFS) provide an object-oriented way of implementing file systems.</a:t>
            </a:r>
          </a:p>
          <a:p>
            <a:endParaRPr lang="en-US" dirty="0" smtClean="0"/>
          </a:p>
          <a:p>
            <a:r>
              <a:rPr lang="en-US" dirty="0" smtClean="0"/>
              <a:t>VFS allows the same system call interface (the API) to be used for different types of file systems.</a:t>
            </a:r>
          </a:p>
          <a:p>
            <a:endParaRPr lang="en-US" dirty="0" smtClean="0"/>
          </a:p>
          <a:p>
            <a:r>
              <a:rPr lang="en-US" dirty="0" smtClean="0"/>
              <a:t>The API is to the VFS interface, rather than any specific type of file system.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Schematic View of Virtual File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64500" y="1600200"/>
            <a:ext cx="60149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Linear list</a:t>
            </a:r>
            <a:r>
              <a:rPr lang="en-US" dirty="0" smtClean="0"/>
              <a:t> of file names with pointer to the data blocks.</a:t>
            </a:r>
          </a:p>
          <a:p>
            <a:pPr lvl="1"/>
            <a:r>
              <a:rPr lang="en-US" dirty="0" smtClean="0"/>
              <a:t>simple to program</a:t>
            </a:r>
          </a:p>
          <a:p>
            <a:pPr lvl="1"/>
            <a:r>
              <a:rPr lang="en-US" dirty="0" smtClean="0"/>
              <a:t>time-consuming to execute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Hash Table</a:t>
            </a:r>
            <a:r>
              <a:rPr lang="en-US" dirty="0" smtClean="0"/>
              <a:t> – linear list with hash data structure.</a:t>
            </a:r>
          </a:p>
          <a:p>
            <a:pPr lvl="1"/>
            <a:r>
              <a:rPr lang="en-US" dirty="0" smtClean="0"/>
              <a:t>decreases directory search time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</a:rPr>
              <a:t>collisions</a:t>
            </a:r>
            <a:r>
              <a:rPr lang="en-US" dirty="0" smtClean="0">
                <a:solidFill>
                  <a:srgbClr val="3366FF"/>
                </a:solidFill>
              </a:rPr>
              <a:t> </a:t>
            </a:r>
            <a:r>
              <a:rPr lang="en-US" dirty="0" smtClean="0"/>
              <a:t>– situations where two file names hash to the same location</a:t>
            </a:r>
          </a:p>
          <a:p>
            <a:pPr lvl="1"/>
            <a:r>
              <a:rPr lang="en-US" dirty="0" smtClean="0"/>
              <a:t>fixed size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868362"/>
          </a:xfrm>
        </p:spPr>
        <p:txBody>
          <a:bodyPr/>
          <a:lstStyle/>
          <a:p>
            <a:r>
              <a:rPr lang="en-US" dirty="0" smtClean="0"/>
              <a:t>Allocation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 allocation method refers to how disk blocks are allocated for files: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Contiguous allocation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3366FF"/>
                </a:solidFill>
              </a:rPr>
              <a:t>Linked allocation</a:t>
            </a:r>
          </a:p>
          <a:p>
            <a:endParaRPr lang="en-US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Indexed 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r>
              <a:rPr lang="en-US" dirty="0" smtClean="0"/>
              <a:t>Contiguous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file occupies a set of contiguous blocks on the disk</a:t>
            </a:r>
          </a:p>
          <a:p>
            <a:endParaRPr lang="en-US" dirty="0" smtClean="0"/>
          </a:p>
          <a:p>
            <a:r>
              <a:rPr lang="en-US" dirty="0" smtClean="0"/>
              <a:t>Simple – only starting location (block #) and length (number of blocks) are required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Random access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Wasteful of space (dynamic storage-allocation problem)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Files cannot grow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Contiguous 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Mapping from logical to physical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887413" y="3740150"/>
            <a:ext cx="702945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eaLnBrk="1" hangingPunct="1"/>
            <a:r>
              <a:rPr lang="en-US" sz="2400" dirty="0">
                <a:latin typeface="Times New Roman" charset="0"/>
              </a:rPr>
              <a:t>Block to be accessed = ! + starting address</a:t>
            </a:r>
          </a:p>
          <a:p>
            <a:pPr lvl="1" eaLnBrk="1" hangingPunct="1"/>
            <a:r>
              <a:rPr lang="en-US" sz="2400" dirty="0">
                <a:latin typeface="Times New Roman" charset="0"/>
              </a:rPr>
              <a:t>Displacement into block = R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2655888" y="2586038"/>
            <a:ext cx="12652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LA/512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3760788" y="2300288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3711575" y="2954338"/>
            <a:ext cx="27305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1981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122363"/>
            <a:ext cx="5659438" cy="513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Extent-Based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newer file systems (I.e. </a:t>
            </a:r>
            <a:r>
              <a:rPr lang="en-US" dirty="0" err="1" smtClean="0"/>
              <a:t>Veritas</a:t>
            </a:r>
            <a:r>
              <a:rPr lang="en-US" dirty="0" smtClean="0"/>
              <a:t> File System) use a modified contiguous allocation scheme</a:t>
            </a:r>
          </a:p>
          <a:p>
            <a:endParaRPr lang="en-US" dirty="0" smtClean="0"/>
          </a:p>
          <a:p>
            <a:r>
              <a:rPr lang="en-US" dirty="0" smtClean="0"/>
              <a:t>Extent-based file systems allocate disk blocks in extents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3366FF"/>
                </a:solidFill>
              </a:rPr>
              <a:t>extent </a:t>
            </a:r>
            <a:r>
              <a:rPr lang="en-US" dirty="0" smtClean="0"/>
              <a:t>is a contiguous block of disks</a:t>
            </a:r>
          </a:p>
          <a:p>
            <a:pPr lvl="1"/>
            <a:r>
              <a:rPr lang="en-US" dirty="0" smtClean="0"/>
              <a:t>Extents are allocated for file allocation</a:t>
            </a:r>
          </a:p>
          <a:p>
            <a:pPr lvl="1"/>
            <a:r>
              <a:rPr lang="en-US" dirty="0" smtClean="0"/>
              <a:t>A file consists of one or more extents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is a linked list of disk blocks: blocks may be scattered anywhere on the disk.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819400" y="3505200"/>
            <a:ext cx="4191000" cy="1600200"/>
            <a:chOff x="1687" y="1576"/>
            <a:chExt cx="1739" cy="94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pointer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687" y="1597"/>
              <a:ext cx="7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latin typeface="Helvetica" charset="0"/>
                </a:rPr>
                <a:t>block      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/>
          <a:lstStyle/>
          <a:p>
            <a:r>
              <a:rPr lang="en-US" dirty="0" smtClean="0"/>
              <a:t>Linked Allocation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1"/>
            <a:ext cx="7620000" cy="2895599"/>
          </a:xfrm>
        </p:spPr>
        <p:txBody>
          <a:bodyPr/>
          <a:lstStyle/>
          <a:p>
            <a:r>
              <a:rPr lang="en-US" dirty="0" smtClean="0"/>
              <a:t>Simple – need only starting address</a:t>
            </a:r>
          </a:p>
          <a:p>
            <a:r>
              <a:rPr lang="en-US" dirty="0" smtClean="0"/>
              <a:t>Free-space management system – no waste of space </a:t>
            </a:r>
          </a:p>
          <a:p>
            <a:r>
              <a:rPr lang="en-US" dirty="0" smtClean="0"/>
              <a:t>No random access</a:t>
            </a:r>
          </a:p>
          <a:p>
            <a:r>
              <a:rPr lang="en-US" dirty="0" smtClean="0"/>
              <a:t>Mapping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4648200"/>
            <a:ext cx="7029450" cy="163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>
              <a:buClr>
                <a:schemeClr val="accent2"/>
              </a:buClr>
              <a:buSzPct val="90000"/>
              <a:buFont typeface="Monotype Sorts" charset="2"/>
              <a:buNone/>
            </a:pPr>
            <a:r>
              <a:rPr lang="en-US" dirty="0"/>
              <a:t>Block to be accessed is the </a:t>
            </a:r>
            <a:r>
              <a:rPr lang="en-US" dirty="0" err="1"/>
              <a:t>Qth</a:t>
            </a:r>
            <a:r>
              <a:rPr lang="en-US" dirty="0"/>
              <a:t> block in the linked chain of blocks representing the file.</a:t>
            </a:r>
          </a:p>
          <a:p>
            <a:pPr lvl="1">
              <a:buClr>
                <a:schemeClr val="accent2"/>
              </a:buClr>
              <a:buSzPct val="90000"/>
              <a:buFont typeface="Monotype Sorts" charset="2"/>
              <a:buNone/>
            </a:pPr>
            <a:r>
              <a:rPr lang="en-US" dirty="0"/>
              <a:t>Displacement into block = R + 1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</a:pPr>
            <a:r>
              <a:rPr lang="en-US" dirty="0"/>
              <a:t>File-allocation table (FAT) – disk-space allocation used by MS-DOS and OS/2.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52800" y="38100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LA/511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4114800" y="3733800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495800" y="3352800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Q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191000" y="4114800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572000" y="4191000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7772400" cy="1470025"/>
          </a:xfrm>
        </p:spPr>
        <p:txBody>
          <a:bodyPr/>
          <a:lstStyle/>
          <a:p>
            <a:r>
              <a:rPr lang="en-US" dirty="0" smtClean="0"/>
              <a:t>File System 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396240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§"/>
            </a:pPr>
            <a:r>
              <a:rPr lang="en-US" sz="3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File-System Structure</a:t>
            </a:r>
          </a:p>
          <a:p>
            <a:pPr algn="l">
              <a:buFont typeface="Wingdings" pitchFamily="2" charset="2"/>
              <a:buChar char="§"/>
            </a:pPr>
            <a:r>
              <a:rPr lang="en-US" sz="3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File-System Implementation </a:t>
            </a:r>
          </a:p>
          <a:p>
            <a:pPr algn="l">
              <a:buFont typeface="Wingdings" pitchFamily="2" charset="2"/>
              <a:buChar char="§"/>
            </a:pPr>
            <a:r>
              <a:rPr lang="en-US" sz="3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Directory Implementation</a:t>
            </a:r>
          </a:p>
          <a:p>
            <a:pPr algn="l">
              <a:buFont typeface="Wingdings" pitchFamily="2" charset="2"/>
              <a:buChar char="§"/>
            </a:pPr>
            <a:r>
              <a:rPr lang="en-US" sz="3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Allocation Methods</a:t>
            </a:r>
          </a:p>
          <a:p>
            <a:pPr algn="l">
              <a:buFont typeface="Wingdings" pitchFamily="2" charset="2"/>
              <a:buChar char="§"/>
            </a:pPr>
            <a:r>
              <a:rPr lang="en-US" sz="35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Free-Space Management </a:t>
            </a:r>
          </a:p>
          <a:p>
            <a:pPr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58299" y="1600200"/>
            <a:ext cx="482740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File-Allocation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3300" y="1600200"/>
            <a:ext cx="55573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Brings all pointers together into the </a:t>
            </a:r>
            <a:r>
              <a:rPr lang="en-US" dirty="0" smtClean="0">
                <a:solidFill>
                  <a:srgbClr val="3366FF"/>
                </a:solidFill>
              </a:rPr>
              <a:t>index block</a:t>
            </a:r>
          </a:p>
          <a:p>
            <a:r>
              <a:rPr lang="en-US" dirty="0" smtClean="0"/>
              <a:t>Logical view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Indexed Allocation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10860" y="1600200"/>
            <a:ext cx="57222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 Allocation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Need index table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Random access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Dynamic access without external fragmentation, but have overhead of index block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Mapping from logical to physical in a file of maximum size of 256K words and block size of 512 words.  We need only 1 block for index table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124200" y="4495800"/>
            <a:ext cx="90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LA/512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86200" y="4419600"/>
            <a:ext cx="258763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267200" y="4114800"/>
            <a:ext cx="361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Q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86200" y="4800600"/>
            <a:ext cx="258762" cy="173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91000" y="4953000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Helvetica" charset="0"/>
              </a:rPr>
              <a:t>R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62000" y="5334000"/>
            <a:ext cx="70294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buClr>
                <a:schemeClr val="accent2"/>
              </a:buClr>
              <a:buFont typeface="Monotype Sorts" charset="2"/>
              <a:buNone/>
            </a:pPr>
            <a:r>
              <a:rPr lang="en-US">
                <a:latin typeface="Helvetica" charset="0"/>
              </a:rPr>
              <a:t>Q = displacement into index table</a:t>
            </a:r>
          </a:p>
          <a:p>
            <a:pPr marL="228600" indent="-228600">
              <a:buClr>
                <a:schemeClr val="accent2"/>
              </a:buClr>
              <a:buFont typeface="Monotype Sorts" charset="2"/>
              <a:buNone/>
            </a:pPr>
            <a:r>
              <a:rPr lang="en-US">
                <a:latin typeface="Helvetica" charset="0"/>
              </a:rPr>
              <a:t>R = displacement into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Indexed Allocation – Mapping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8615" y="1600200"/>
            <a:ext cx="602677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792162"/>
          </a:xfrm>
        </p:spPr>
        <p:txBody>
          <a:bodyPr/>
          <a:lstStyle/>
          <a:p>
            <a:r>
              <a:rPr lang="en-US" dirty="0" smtClean="0"/>
              <a:t>Free-Space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vector   (</a:t>
            </a:r>
            <a:r>
              <a:rPr lang="en-US" i="1" dirty="0" smtClean="0"/>
              <a:t>n</a:t>
            </a:r>
            <a:r>
              <a:rPr lang="en-US" dirty="0" smtClean="0"/>
              <a:t> blocks)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2362200" y="3886200"/>
            <a:ext cx="1085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>
                <a:latin typeface="Helvetica" charset="0"/>
              </a:rPr>
              <a:t>bit[</a:t>
            </a:r>
            <a:r>
              <a:rPr lang="en-US" i="1" dirty="0" err="1" smtClean="0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] =</a:t>
            </a: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3657600" y="3810000"/>
            <a:ext cx="24161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Helvetica" charset="0"/>
              </a:rPr>
              <a:t>0 </a:t>
            </a:r>
            <a:r>
              <a:rPr lang="en-US" dirty="0">
                <a:latin typeface="Helvetica" charset="0"/>
                <a:sym typeface="Symbol" charset="2"/>
              </a:rPr>
              <a:t> block[</a:t>
            </a:r>
            <a:r>
              <a:rPr lang="en-US" i="1" dirty="0" err="1">
                <a:latin typeface="Helvetica" charset="0"/>
                <a:sym typeface="Symbol" charset="2"/>
              </a:rPr>
              <a:t>i</a:t>
            </a:r>
            <a:r>
              <a:rPr lang="en-US" dirty="0">
                <a:latin typeface="Helvetica" charset="0"/>
                <a:sym typeface="Symbol" charset="2"/>
              </a:rPr>
              <a:t>] free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Helvetica" charset="0"/>
                <a:sym typeface="Symbol" charset="2"/>
              </a:rPr>
              <a:t>1 </a:t>
            </a:r>
            <a:r>
              <a:rPr lang="en-US" dirty="0">
                <a:latin typeface="Helvetica" charset="0"/>
              </a:rPr>
              <a:t> </a:t>
            </a:r>
            <a:r>
              <a:rPr lang="en-US" dirty="0">
                <a:latin typeface="Helvetica" charset="0"/>
                <a:sym typeface="Symbol" charset="2"/>
              </a:rPr>
              <a:t> block[</a:t>
            </a:r>
            <a:r>
              <a:rPr lang="en-US" i="1" dirty="0" err="1">
                <a:latin typeface="Helvetica" charset="0"/>
                <a:sym typeface="Symbol" charset="2"/>
              </a:rPr>
              <a:t>i</a:t>
            </a:r>
            <a:r>
              <a:rPr lang="en-US" dirty="0">
                <a:latin typeface="Helvetica" charset="0"/>
                <a:sym typeface="Symbol" charset="2"/>
              </a:rPr>
              <a:t>] occupied</a:t>
            </a:r>
          </a:p>
        </p:txBody>
      </p:sp>
      <p:sp>
        <p:nvSpPr>
          <p:cNvPr id="10" name="Text Box 17"/>
          <p:cNvSpPr txBox="1">
            <a:spLocks noChangeArrowheads="1"/>
          </p:cNvSpPr>
          <p:nvPr/>
        </p:nvSpPr>
        <p:spPr bwMode="auto">
          <a:xfrm rot="-5400000">
            <a:off x="3000375" y="3933825"/>
            <a:ext cx="949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Helvetica" charset="0"/>
                <a:sym typeface="MT Extra" charset="0"/>
              </a:rPr>
              <a:t></a:t>
            </a:r>
            <a:endParaRPr lang="en-US" sz="5400" dirty="0">
              <a:latin typeface="Helvetica" charset="0"/>
              <a:sym typeface="Monotype Sorts" charset="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590800" y="220980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971800" y="220980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352800" y="220980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733800" y="220980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14800" y="2209800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2667000" y="26670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0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2971800" y="2667000"/>
            <a:ext cx="263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1</a:t>
            </a:r>
            <a:endParaRPr lang="en-US" dirty="0">
              <a:latin typeface="Helvetica" charset="0"/>
            </a:endParaRP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3352800" y="2667000"/>
            <a:ext cx="2632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2</a:t>
            </a:r>
            <a:endParaRPr lang="en-US" dirty="0">
              <a:latin typeface="Helvetica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495800" y="2209800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>
                <a:latin typeface="Helvetica" charset="0"/>
              </a:rPr>
              <a:t>…</a:t>
            </a:r>
            <a:endParaRPr lang="en-US">
              <a:latin typeface="Helvetica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5715000" y="2209800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5715000" y="16764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Helvetica" charset="0"/>
              </a:rPr>
              <a:t>n-1</a:t>
            </a:r>
          </a:p>
        </p:txBody>
      </p:sp>
      <p:sp>
        <p:nvSpPr>
          <p:cNvPr id="24" name="Text Box 20"/>
          <p:cNvSpPr txBox="1">
            <a:spLocks noChangeArrowheads="1"/>
          </p:cNvSpPr>
          <p:nvPr/>
        </p:nvSpPr>
        <p:spPr bwMode="auto">
          <a:xfrm>
            <a:off x="1828800" y="5105400"/>
            <a:ext cx="36576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000" dirty="0"/>
              <a:t>(number of bits per word) *</a:t>
            </a:r>
          </a:p>
          <a:p>
            <a:r>
              <a:rPr lang="en-US" sz="2000" dirty="0"/>
              <a:t>(number of 0-value words) +</a:t>
            </a:r>
          </a:p>
          <a:p>
            <a:r>
              <a:rPr lang="en-US" sz="2000" dirty="0"/>
              <a:t>offset of first 1 bit</a:t>
            </a: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914400" y="4648200"/>
            <a:ext cx="7029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Monotype Sorts" charset="2"/>
              <a:buNone/>
            </a:pPr>
            <a:r>
              <a:rPr lang="en-US" sz="2000" dirty="0"/>
              <a:t>Block number </a:t>
            </a:r>
            <a:r>
              <a:rPr lang="en-US" sz="2000" dirty="0" smtClean="0"/>
              <a:t>calculation =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Free-Space Management (Cont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12863" algn="l"/>
              </a:tabLst>
            </a:pPr>
            <a:r>
              <a:rPr lang="en-US" dirty="0"/>
              <a:t>Bit map requires extra space</a:t>
            </a:r>
          </a:p>
          <a:p>
            <a:pPr lvl="1">
              <a:tabLst>
                <a:tab pos="1312863" algn="l"/>
              </a:tabLst>
            </a:pPr>
            <a:r>
              <a:rPr lang="en-US" dirty="0"/>
              <a:t>Example:</a:t>
            </a:r>
          </a:p>
          <a:p>
            <a:pPr>
              <a:buFont typeface="Wingdings" pitchFamily="2" charset="2"/>
              <a:buNone/>
              <a:tabLst>
                <a:tab pos="1312863" algn="l"/>
              </a:tabLst>
            </a:pPr>
            <a:r>
              <a:rPr lang="en-US" dirty="0"/>
              <a:t>		block size = 2</a:t>
            </a:r>
            <a:r>
              <a:rPr lang="en-US" baseline="30000" dirty="0"/>
              <a:t>12</a:t>
            </a:r>
            <a:r>
              <a:rPr lang="en-US" dirty="0"/>
              <a:t> bytes</a:t>
            </a:r>
          </a:p>
          <a:p>
            <a:pPr>
              <a:buFont typeface="Wingdings" pitchFamily="2" charset="2"/>
              <a:buNone/>
              <a:tabLst>
                <a:tab pos="1312863" algn="l"/>
              </a:tabLst>
            </a:pPr>
            <a:r>
              <a:rPr lang="en-US" dirty="0"/>
              <a:t>		disk size = 2</a:t>
            </a:r>
            <a:r>
              <a:rPr lang="en-US" baseline="30000" dirty="0"/>
              <a:t>30</a:t>
            </a:r>
            <a:r>
              <a:rPr lang="en-US" dirty="0"/>
              <a:t> bytes (1 gigabyte)</a:t>
            </a:r>
          </a:p>
          <a:p>
            <a:pPr>
              <a:buFont typeface="Wingdings" pitchFamily="2" charset="2"/>
              <a:buNone/>
              <a:tabLst>
                <a:tab pos="1312863" algn="l"/>
              </a:tabLst>
            </a:pPr>
            <a:r>
              <a:rPr lang="en-US" dirty="0"/>
              <a:t>		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baseline="30000" dirty="0"/>
              <a:t>30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18</a:t>
            </a:r>
            <a:r>
              <a:rPr lang="en-US" dirty="0"/>
              <a:t> bits (or 32K bytes)</a:t>
            </a:r>
          </a:p>
          <a:p>
            <a:pPr>
              <a:tabLst>
                <a:tab pos="1312863" algn="l"/>
              </a:tabLst>
            </a:pPr>
            <a:r>
              <a:rPr lang="en-US" dirty="0"/>
              <a:t>Easy to get contiguous files </a:t>
            </a:r>
          </a:p>
          <a:p>
            <a:pPr>
              <a:tabLst>
                <a:tab pos="1312863" algn="l"/>
              </a:tabLst>
            </a:pPr>
            <a:r>
              <a:rPr lang="en-US" dirty="0"/>
              <a:t>Linked list (free list)</a:t>
            </a:r>
          </a:p>
          <a:p>
            <a:pPr lvl="1">
              <a:tabLst>
                <a:tab pos="1312863" algn="l"/>
              </a:tabLst>
            </a:pPr>
            <a:r>
              <a:rPr lang="en-US" dirty="0"/>
              <a:t>Cannot get contiguous space easily</a:t>
            </a:r>
          </a:p>
          <a:p>
            <a:pPr lvl="1">
              <a:tabLst>
                <a:tab pos="1312863" algn="l"/>
              </a:tabLst>
            </a:pPr>
            <a:r>
              <a:rPr lang="en-US" dirty="0"/>
              <a:t>No waste of space</a:t>
            </a:r>
          </a:p>
          <a:p>
            <a:pPr>
              <a:tabLst>
                <a:tab pos="1312863" algn="l"/>
              </a:tabLst>
            </a:pPr>
            <a:r>
              <a:rPr lang="en-US" dirty="0"/>
              <a:t>Grouping </a:t>
            </a:r>
          </a:p>
          <a:p>
            <a:pPr>
              <a:tabLst>
                <a:tab pos="1312863" algn="l"/>
              </a:tabLst>
            </a:pPr>
            <a:r>
              <a:rPr lang="en-US" dirty="0"/>
              <a:t>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Free-Space Management (Cont.)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Need to protect: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Pointer to free list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Bit map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Must be kept on disk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Copy in memory and disk may differ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Cannot allow for block[</a:t>
            </a:r>
            <a:r>
              <a:rPr lang="en-US" i="1" dirty="0" err="1"/>
              <a:t>i</a:t>
            </a:r>
            <a:r>
              <a:rPr lang="en-US" dirty="0"/>
              <a:t>] to have a situation where bit[</a:t>
            </a:r>
            <a:r>
              <a:rPr lang="en-US" i="1" dirty="0" err="1"/>
              <a:t>i</a:t>
            </a:r>
            <a:r>
              <a:rPr lang="en-US" dirty="0"/>
              <a:t>] = 1 in memory and bit[</a:t>
            </a:r>
            <a:r>
              <a:rPr lang="en-US" i="1" dirty="0" err="1"/>
              <a:t>i</a:t>
            </a:r>
            <a:r>
              <a:rPr lang="en-US" dirty="0"/>
              <a:t>] = 0 on disk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Solution: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Set bit[</a:t>
            </a:r>
            <a:r>
              <a:rPr lang="en-US" i="1" dirty="0" err="1"/>
              <a:t>i</a:t>
            </a:r>
            <a:r>
              <a:rPr lang="en-US" dirty="0"/>
              <a:t>] = 1 in disk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Allocate block[</a:t>
            </a:r>
            <a:r>
              <a:rPr lang="en-US" i="1" dirty="0" err="1"/>
              <a:t>i</a:t>
            </a:r>
            <a:r>
              <a:rPr lang="en-US" dirty="0"/>
              <a:t>]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Set bit[</a:t>
            </a:r>
            <a:r>
              <a:rPr lang="en-US" i="1" dirty="0" err="1"/>
              <a:t>i</a:t>
            </a:r>
            <a:r>
              <a:rPr lang="en-US" dirty="0"/>
              <a:t>] = 1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Directory Implementation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Linear list of file names with pointer to the data blocks</a:t>
            </a:r>
          </a:p>
          <a:p>
            <a:pPr lvl="1"/>
            <a:r>
              <a:rPr lang="en-US" dirty="0"/>
              <a:t>simple to program</a:t>
            </a:r>
          </a:p>
          <a:p>
            <a:pPr lvl="1"/>
            <a:r>
              <a:rPr lang="en-US" dirty="0"/>
              <a:t>time-consuming to execute</a:t>
            </a:r>
          </a:p>
          <a:p>
            <a:r>
              <a:rPr lang="en-US" dirty="0"/>
              <a:t>Hash Table – linear list with hash data structure</a:t>
            </a:r>
          </a:p>
          <a:p>
            <a:pPr lvl="1"/>
            <a:r>
              <a:rPr lang="en-US" dirty="0"/>
              <a:t>decreases directory search time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collisions </a:t>
            </a:r>
            <a:r>
              <a:rPr lang="en-US" dirty="0"/>
              <a:t>– situations where two file names hash to the same location</a:t>
            </a:r>
          </a:p>
          <a:p>
            <a:pPr lvl="1"/>
            <a:r>
              <a:rPr lang="en-US" dirty="0"/>
              <a:t>fixed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792162"/>
          </a:xfrm>
        </p:spPr>
        <p:txBody>
          <a:bodyPr/>
          <a:lstStyle/>
          <a:p>
            <a:r>
              <a:rPr lang="en-US" dirty="0" smtClean="0"/>
              <a:t>File-System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structure</a:t>
            </a:r>
          </a:p>
          <a:p>
            <a:pPr lvl="1"/>
            <a:r>
              <a:rPr lang="en-US" dirty="0" smtClean="0"/>
              <a:t>Logical storage unit</a:t>
            </a:r>
          </a:p>
          <a:p>
            <a:pPr lvl="1"/>
            <a:r>
              <a:rPr lang="en-US" dirty="0" smtClean="0"/>
              <a:t>Collection of related information</a:t>
            </a:r>
          </a:p>
          <a:p>
            <a:r>
              <a:rPr lang="en-US" dirty="0" smtClean="0"/>
              <a:t>File system organized into layers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File system </a:t>
            </a:r>
            <a:r>
              <a:rPr lang="en-US" dirty="0" smtClean="0"/>
              <a:t>resides on secondary storage (disks)</a:t>
            </a:r>
          </a:p>
          <a:p>
            <a:pPr lvl="1"/>
            <a:r>
              <a:rPr lang="en-US" dirty="0" smtClean="0"/>
              <a:t>Provides efficient and convenient access to disk by allowing data to be stored, located retrieved easily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File control block </a:t>
            </a:r>
            <a:r>
              <a:rPr lang="en-US" dirty="0" smtClean="0"/>
              <a:t>– storage structure consisting of information about a file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Device driver </a:t>
            </a:r>
            <a:r>
              <a:rPr lang="en-US" dirty="0" smtClean="0"/>
              <a:t>controls the physical device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/>
          <a:lstStyle/>
          <a:p>
            <a:r>
              <a:rPr lang="en-US" dirty="0" smtClean="0"/>
              <a:t>Linked Free Space List on Disk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1" y="910698"/>
            <a:ext cx="6324599" cy="5215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Layered File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143000"/>
            <a:ext cx="2743200" cy="5071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dirty="0" smtClean="0"/>
              <a:t>I/O control </a:t>
            </a:r>
            <a:r>
              <a:rPr lang="en-US" sz="2000" dirty="0" smtClean="0"/>
              <a:t>consists of </a:t>
            </a:r>
            <a:r>
              <a:rPr lang="en-US" sz="2000" dirty="0" smtClean="0">
                <a:solidFill>
                  <a:srgbClr val="00B0F0"/>
                </a:solidFill>
              </a:rPr>
              <a:t>device drivers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00B0F0"/>
                </a:solidFill>
              </a:rPr>
              <a:t>interrupt handlers </a:t>
            </a:r>
            <a:r>
              <a:rPr lang="en-US" sz="2000" dirty="0" smtClean="0"/>
              <a:t>to transfer information between main memory and the disk system.</a:t>
            </a:r>
            <a:endParaRPr lang="en-US" dirty="0" smtClean="0"/>
          </a:p>
          <a:p>
            <a:r>
              <a:rPr lang="en-US" dirty="0" smtClean="0"/>
              <a:t>Basic file system </a:t>
            </a:r>
            <a:r>
              <a:rPr lang="en-US" sz="2000" dirty="0" smtClean="0"/>
              <a:t>needs to issue </a:t>
            </a:r>
            <a:r>
              <a:rPr lang="en-US" sz="2000" dirty="0" smtClean="0">
                <a:solidFill>
                  <a:srgbClr val="00B0F0"/>
                </a:solidFill>
              </a:rPr>
              <a:t>generic commands </a:t>
            </a:r>
            <a:r>
              <a:rPr lang="en-US" sz="2000" dirty="0" smtClean="0"/>
              <a:t>to appropriate device driver to read and write physical blocks on the disk.</a:t>
            </a:r>
            <a:endParaRPr lang="en-US" dirty="0" smtClean="0"/>
          </a:p>
          <a:p>
            <a:r>
              <a:rPr lang="en-US" dirty="0" smtClean="0"/>
              <a:t>File-organization </a:t>
            </a:r>
            <a:r>
              <a:rPr lang="en-US" sz="2000" dirty="0" smtClean="0"/>
              <a:t>module knows about files and their </a:t>
            </a:r>
            <a:r>
              <a:rPr lang="en-US" sz="2000" dirty="0" smtClean="0">
                <a:solidFill>
                  <a:srgbClr val="00B0F0"/>
                </a:solidFill>
              </a:rPr>
              <a:t>logical blocks</a:t>
            </a:r>
            <a:r>
              <a:rPr lang="en-US" sz="2000" dirty="0" smtClean="0"/>
              <a:t> as well as </a:t>
            </a:r>
            <a:r>
              <a:rPr lang="en-US" sz="2000" dirty="0" smtClean="0">
                <a:solidFill>
                  <a:srgbClr val="00B0F0"/>
                </a:solidFill>
              </a:rPr>
              <a:t>physical blocks</a:t>
            </a:r>
            <a:r>
              <a:rPr lang="en-US" sz="2000" dirty="0" smtClean="0"/>
              <a:t>.</a:t>
            </a:r>
          </a:p>
          <a:p>
            <a:r>
              <a:rPr lang="en-US" dirty="0" smtClean="0"/>
              <a:t>Logical file system </a:t>
            </a:r>
            <a:r>
              <a:rPr lang="en-US" sz="2000" dirty="0" smtClean="0"/>
              <a:t>manages meta data information. </a:t>
            </a:r>
            <a:r>
              <a:rPr lang="en-US" sz="2000" dirty="0" smtClean="0">
                <a:solidFill>
                  <a:srgbClr val="00B0F0"/>
                </a:solidFill>
              </a:rPr>
              <a:t>Metadata</a:t>
            </a:r>
            <a:r>
              <a:rPr lang="en-US" sz="2000" dirty="0" smtClean="0"/>
              <a:t> includes all of the file-system structure except the actual data. </a:t>
            </a:r>
          </a:p>
          <a:p>
            <a:r>
              <a:rPr lang="en-US" dirty="0" smtClean="0"/>
              <a:t>File-Control Block </a:t>
            </a:r>
            <a:r>
              <a:rPr lang="en-US" sz="2000" dirty="0" smtClean="0"/>
              <a:t>contains information about the file, including </a:t>
            </a:r>
            <a:r>
              <a:rPr lang="en-US" sz="2000" dirty="0" smtClean="0">
                <a:solidFill>
                  <a:srgbClr val="00B0F0"/>
                </a:solidFill>
              </a:rPr>
              <a:t>ownership, permissions and location of the file contents</a:t>
            </a:r>
            <a:r>
              <a:rPr lang="en-US" sz="20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868362"/>
          </a:xfrm>
        </p:spPr>
        <p:txBody>
          <a:bodyPr/>
          <a:lstStyle/>
          <a:p>
            <a:r>
              <a:rPr lang="en-US" dirty="0" smtClean="0"/>
              <a:t>File-System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>
                <a:solidFill>
                  <a:srgbClr val="3366FF"/>
                </a:solidFill>
              </a:rPr>
              <a:t>Boot control block </a:t>
            </a:r>
            <a:r>
              <a:rPr lang="en-US" dirty="0" smtClean="0"/>
              <a:t>contains info needed by system to boot OS from that volume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Volume control block </a:t>
            </a:r>
            <a:r>
              <a:rPr lang="en-US" dirty="0" smtClean="0"/>
              <a:t>contains volume details</a:t>
            </a:r>
          </a:p>
          <a:p>
            <a:r>
              <a:rPr lang="en-US" dirty="0" smtClean="0"/>
              <a:t>Directory structure organizes the files</a:t>
            </a:r>
          </a:p>
          <a:p>
            <a:r>
              <a:rPr lang="en-US" dirty="0" smtClean="0"/>
              <a:t>Per-file </a:t>
            </a:r>
            <a:r>
              <a:rPr lang="en-US" dirty="0" smtClean="0">
                <a:solidFill>
                  <a:srgbClr val="3366FF"/>
                </a:solidFill>
              </a:rPr>
              <a:t>File Control Block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3366FF"/>
                </a:solidFill>
              </a:rPr>
              <a:t>FCB</a:t>
            </a:r>
            <a:r>
              <a:rPr lang="en-US" dirty="0" smtClean="0"/>
              <a:t>) contains many details about the file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File Control Block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55928" y="1600200"/>
            <a:ext cx="68321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In-Memory File System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figure illustrates the necessary file system structures provided by the operating systems.</a:t>
            </a:r>
          </a:p>
          <a:p>
            <a:endParaRPr lang="en-US" dirty="0" smtClean="0"/>
          </a:p>
          <a:p>
            <a:r>
              <a:rPr lang="en-US" dirty="0" smtClean="0"/>
              <a:t>Figure (a) refers to opening a file.</a:t>
            </a:r>
          </a:p>
          <a:p>
            <a:endParaRPr lang="en-US" dirty="0" smtClean="0"/>
          </a:p>
          <a:p>
            <a:r>
              <a:rPr lang="en-US" dirty="0" smtClean="0"/>
              <a:t>Figure (b) refers to reading a file.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792162"/>
          </a:xfrm>
        </p:spPr>
        <p:txBody>
          <a:bodyPr/>
          <a:lstStyle/>
          <a:p>
            <a:r>
              <a:rPr lang="en-US" dirty="0" smtClean="0"/>
              <a:t>In-Memory File System Structures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Operating System                                                                                                                                                                                            Sougandhika Narayan, Asst Prof, Dept of CSE, KSIT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56E40-E841-4CA9-82AA-851826C4B08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6705600" cy="5013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1268</Words>
  <Application>Microsoft Office PowerPoint</Application>
  <PresentationFormat>On-screen Show (4:3)</PresentationFormat>
  <Paragraphs>222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Operating Systems    Sub Code:18CS43</vt:lpstr>
      <vt:lpstr>File System Implementation</vt:lpstr>
      <vt:lpstr>File-System Structure</vt:lpstr>
      <vt:lpstr>Layered File System</vt:lpstr>
      <vt:lpstr>Slide 5</vt:lpstr>
      <vt:lpstr>File-System Implementation</vt:lpstr>
      <vt:lpstr>A Typical File Control Block</vt:lpstr>
      <vt:lpstr>In-Memory File System Structures</vt:lpstr>
      <vt:lpstr>In-Memory File System Structures</vt:lpstr>
      <vt:lpstr>Virtual File Systems</vt:lpstr>
      <vt:lpstr>Schematic View of Virtual File System</vt:lpstr>
      <vt:lpstr>Directory Implementation</vt:lpstr>
      <vt:lpstr>Allocation Methods</vt:lpstr>
      <vt:lpstr>Contiguous Allocation</vt:lpstr>
      <vt:lpstr>Contiguous Allocation</vt:lpstr>
      <vt:lpstr>Slide 16</vt:lpstr>
      <vt:lpstr>Extent-Based Systems</vt:lpstr>
      <vt:lpstr>Linked Allocation</vt:lpstr>
      <vt:lpstr>Linked Allocation (Cont.)</vt:lpstr>
      <vt:lpstr>Linked Allocation</vt:lpstr>
      <vt:lpstr>File-Allocation Table</vt:lpstr>
      <vt:lpstr>Indexed Allocation</vt:lpstr>
      <vt:lpstr>Example of Indexed Allocation</vt:lpstr>
      <vt:lpstr>Indexed Allocation (Cont.)</vt:lpstr>
      <vt:lpstr>Indexed Allocation – Mapping (Cont.)</vt:lpstr>
      <vt:lpstr>Free-Space Management</vt:lpstr>
      <vt:lpstr>Free-Space Management (Cont.)</vt:lpstr>
      <vt:lpstr>Free-Space Management (Cont.)</vt:lpstr>
      <vt:lpstr>Directory Implementation</vt:lpstr>
      <vt:lpstr>Linked Free Space List on Disk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   Sub Code:18CS43</dc:title>
  <dc:creator>system administrator</dc:creator>
  <cp:lastModifiedBy>system administrator</cp:lastModifiedBy>
  <cp:revision>11</cp:revision>
  <dcterms:created xsi:type="dcterms:W3CDTF">2020-04-08T19:07:38Z</dcterms:created>
  <dcterms:modified xsi:type="dcterms:W3CDTF">2020-04-23T09:19:22Z</dcterms:modified>
</cp:coreProperties>
</file>