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45F24-4FDD-4AA1-A84C-3A0F8317DF0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D870B-1DF3-4D4A-B433-9332F87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9D39-DFFA-466E-BBB3-069317179D87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0F7D-6A3F-4CE4-BA7F-5E82BA077173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F14B-A937-405B-9288-D619A09BE214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D2E3-532B-4780-8E0A-EB704DF92EC7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4A35-F56A-4EC2-815F-F1E7766236F9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7E7E-1FD3-4FEF-BFCC-F5E7BFBC8BDA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2946-9F83-48E0-BABC-041FED33B500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DDD-D0CB-4304-857A-F9866F1B97B0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2A0-C3D6-44D7-8706-1D8932E62111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A7AC-9BE4-4A9E-AE23-69074F165237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7BB-858D-4DCA-A93C-2DC2ADD2633C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4732-E5BA-48E2-9AB7-A0F463476423}" type="datetime1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ED8D2-2F1A-4380-B439-C6FD0E17F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223" y="957128"/>
            <a:ext cx="6858000" cy="156388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Code:18CS43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Faculty Name : </a:t>
            </a:r>
            <a:r>
              <a:rPr lang="en-IN" dirty="0" err="1" smtClean="0">
                <a:solidFill>
                  <a:schemeClr val="tx2"/>
                </a:solidFill>
              </a:rPr>
              <a:t>Sougandhika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Narayan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Asst. Professor, Department of CSE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KSIT, Bangalore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spc="-100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None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sequence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words,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Simple record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Fixed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Variable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Complex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Formatted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Relocatable load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Can simulate last </a:t>
            </a:r>
            <a:r>
              <a:rPr sz="1800" spc="-15" dirty="0">
                <a:latin typeface="Arial"/>
                <a:cs typeface="Arial"/>
              </a:rPr>
              <a:t>two with </a:t>
            </a:r>
            <a:r>
              <a:rPr sz="1800" dirty="0">
                <a:latin typeface="Arial"/>
                <a:cs typeface="Arial"/>
              </a:rPr>
              <a:t>first method </a:t>
            </a:r>
            <a:r>
              <a:rPr sz="1800" spc="-5" dirty="0">
                <a:latin typeface="Arial"/>
                <a:cs typeface="Arial"/>
              </a:rPr>
              <a:t>by inserting appropriate </a:t>
            </a:r>
            <a:r>
              <a:rPr sz="1800" dirty="0">
                <a:latin typeface="Arial"/>
                <a:cs typeface="Arial"/>
              </a:rPr>
              <a:t>control  characters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Who</a:t>
            </a:r>
            <a:r>
              <a:rPr sz="1800" spc="-5" dirty="0">
                <a:latin typeface="Arial"/>
                <a:cs typeface="Arial"/>
              </a:rPr>
              <a:t> decides: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Operating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Sequential-access</a:t>
            </a:r>
            <a:r>
              <a:rPr lang="en-US" spc="-70" dirty="0" smtClean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bject 3"/>
          <p:cNvSpPr>
            <a:spLocks noGrp="1"/>
          </p:cNvSpPr>
          <p:nvPr>
            <p:ph idx="1"/>
          </p:nvPr>
        </p:nvSpPr>
        <p:spPr>
          <a:xfrm>
            <a:off x="609600" y="2133600"/>
            <a:ext cx="76200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Access</a:t>
            </a:r>
            <a:r>
              <a:rPr lang="en-US" spc="-90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ts val="1885"/>
              </a:lnSpc>
              <a:spcBef>
                <a:spcPts val="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Sequential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 marL="3216275">
              <a:lnSpc>
                <a:spcPts val="1875"/>
              </a:lnSpc>
            </a:pPr>
            <a:r>
              <a:rPr sz="1600" b="1" spc="-5" dirty="0">
                <a:latin typeface="Courier New"/>
                <a:cs typeface="Courier New"/>
              </a:rPr>
              <a:t>read next</a:t>
            </a:r>
            <a:endParaRPr sz="1600">
              <a:latin typeface="Courier New"/>
              <a:cs typeface="Courier New"/>
            </a:endParaRPr>
          </a:p>
          <a:p>
            <a:pPr marL="3216275" marR="2297430">
              <a:lnSpc>
                <a:spcPts val="1920"/>
              </a:lnSpc>
              <a:spcBef>
                <a:spcPts val="55"/>
              </a:spcBef>
            </a:pPr>
            <a:r>
              <a:rPr sz="1600" b="1" spc="-5" dirty="0">
                <a:latin typeface="Courier New"/>
                <a:cs typeface="Courier New"/>
              </a:rPr>
              <a:t>write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next  reset</a:t>
            </a:r>
            <a:endParaRPr sz="1600">
              <a:latin typeface="Courier New"/>
              <a:cs typeface="Courier New"/>
            </a:endParaRPr>
          </a:p>
          <a:p>
            <a:pPr marL="321627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"/>
                <a:cs typeface="Arial"/>
              </a:rPr>
              <a:t>no read after last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write</a:t>
            </a:r>
            <a:endParaRPr sz="1600">
              <a:latin typeface="Arial"/>
              <a:cs typeface="Arial"/>
            </a:endParaRPr>
          </a:p>
          <a:p>
            <a:pPr marR="192278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rite)</a:t>
            </a:r>
            <a:endParaRPr sz="1600">
              <a:latin typeface="Arial"/>
              <a:cs typeface="Arial"/>
            </a:endParaRPr>
          </a:p>
          <a:p>
            <a:pPr marL="342265" marR="1887855" indent="-342265" algn="r">
              <a:lnSpc>
                <a:spcPts val="1885"/>
              </a:lnSpc>
              <a:spcBef>
                <a:spcPts val="4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Direct </a:t>
            </a:r>
            <a:r>
              <a:rPr sz="1600" b="1" spc="-10" dirty="0">
                <a:latin typeface="Arial"/>
                <a:cs typeface="Arial"/>
              </a:rPr>
              <a:t>Access </a:t>
            </a:r>
            <a:r>
              <a:rPr sz="1600" b="1" spc="-5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file is fixed length 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logical</a:t>
            </a:r>
            <a:r>
              <a:rPr sz="1600" spc="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records</a:t>
            </a:r>
            <a:endParaRPr sz="1600">
              <a:latin typeface="Arial"/>
              <a:cs typeface="Arial"/>
            </a:endParaRPr>
          </a:p>
          <a:p>
            <a:pPr marL="3216275">
              <a:lnSpc>
                <a:spcPts val="1875"/>
              </a:lnSpc>
            </a:pPr>
            <a:r>
              <a:rPr sz="1600" b="1" spc="-5" dirty="0">
                <a:latin typeface="Courier New"/>
                <a:cs typeface="Courier New"/>
              </a:rPr>
              <a:t>read </a:t>
            </a:r>
            <a:r>
              <a:rPr sz="1600" b="1" i="1" spc="-5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3216275">
              <a:lnSpc>
                <a:spcPts val="1910"/>
              </a:lnSpc>
            </a:pPr>
            <a:r>
              <a:rPr sz="1600" b="1" spc="-5" dirty="0">
                <a:latin typeface="Courier New"/>
                <a:cs typeface="Courier New"/>
              </a:rPr>
              <a:t>write </a:t>
            </a:r>
            <a:r>
              <a:rPr sz="1600" b="1" i="1" spc="-5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32162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position to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4069715" marR="1443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read next  write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next</a:t>
            </a:r>
            <a:endParaRPr sz="1600">
              <a:latin typeface="Courier New"/>
              <a:cs typeface="Courier New"/>
            </a:endParaRPr>
          </a:p>
          <a:p>
            <a:pPr marL="32162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rewrite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580"/>
              </a:spcBef>
            </a:pP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relative block</a:t>
            </a:r>
            <a:r>
              <a:rPr sz="1600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Relative block numbers allow </a:t>
            </a: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to decide </a:t>
            </a:r>
            <a:r>
              <a:rPr sz="1600" spc="-10" dirty="0">
                <a:latin typeface="Arial"/>
                <a:cs typeface="Arial"/>
              </a:rPr>
              <a:t>where </a:t>
            </a:r>
            <a:r>
              <a:rPr sz="1600" spc="-5" dirty="0">
                <a:latin typeface="Arial"/>
                <a:cs typeface="Arial"/>
              </a:rPr>
              <a:t>file should be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placed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See 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allocation problem </a:t>
            </a:r>
            <a:r>
              <a:rPr sz="1600" spc="-5" dirty="0">
                <a:latin typeface="Arial"/>
                <a:cs typeface="Arial"/>
              </a:rPr>
              <a:t>in 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Simulation of Sequential Access</a:t>
            </a:r>
            <a:r>
              <a:rPr lang="en-US" spc="55" dirty="0" smtClean="0"/>
              <a:t> </a:t>
            </a:r>
            <a:r>
              <a:rPr lang="en-US" spc="-5" dirty="0" smtClean="0"/>
              <a:t>on </a:t>
            </a:r>
            <a:r>
              <a:rPr lang="en-US" spc="-5" dirty="0" smtClean="0">
                <a:uFill>
                  <a:solidFill>
                    <a:srgbClr val="336699"/>
                  </a:solidFill>
                </a:uFill>
              </a:rPr>
              <a:t>Direct-access</a:t>
            </a:r>
            <a:r>
              <a:rPr lang="en-US" spc="-75" dirty="0" smtClean="0">
                <a:uFill>
                  <a:solidFill>
                    <a:srgbClr val="336699"/>
                  </a:solidFill>
                </a:uFill>
              </a:rPr>
              <a:t> </a:t>
            </a:r>
            <a:r>
              <a:rPr lang="en-US" spc="-5" dirty="0" smtClean="0">
                <a:uFill>
                  <a:solidFill>
                    <a:srgbClr val="336699"/>
                  </a:solidFill>
                </a:uFill>
              </a:rPr>
              <a:t>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bject 9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Access</a:t>
            </a:r>
            <a:r>
              <a:rPr lang="en-US" spc="-95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Can be built on top of base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methods</a:t>
            </a:r>
            <a:endParaRPr sz="1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84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General involve creation of an 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index </a:t>
            </a:r>
            <a:r>
              <a:rPr sz="1600" spc="-5" dirty="0">
                <a:latin typeface="Arial"/>
                <a:cs typeface="Arial"/>
              </a:rPr>
              <a:t>for the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354965" marR="610235" indent="-342900">
              <a:lnSpc>
                <a:spcPts val="1730"/>
              </a:lnSpc>
              <a:spcBef>
                <a:spcPts val="6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Keep index in memory for fast determination of location of data to be  operated on (consider UPC code plus record of data about that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item)</a:t>
            </a:r>
            <a:endParaRPr sz="1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5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If too large, index (in </a:t>
            </a:r>
            <a:r>
              <a:rPr sz="1600" spc="-10" dirty="0">
                <a:latin typeface="Arial"/>
                <a:cs typeface="Arial"/>
              </a:rPr>
              <a:t>memory) </a:t>
            </a:r>
            <a:r>
              <a:rPr sz="1600" spc="-5" dirty="0">
                <a:latin typeface="Arial"/>
                <a:cs typeface="Arial"/>
              </a:rPr>
              <a:t>of the index (on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disk)</a:t>
            </a:r>
            <a:endParaRPr sz="1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IBM indexed sequential-access method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(ISAM)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Small master index, points to disk blocks of secondary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index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File kept sorted on a defined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done by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  <a:p>
            <a:pPr marL="354965" marR="5080" indent="-342900">
              <a:lnSpc>
                <a:spcPts val="1730"/>
              </a:lnSpc>
              <a:spcBef>
                <a:spcPts val="6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VMS operating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provides index and relative files as another example  (see next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slide)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Example </a:t>
            </a:r>
            <a:r>
              <a:rPr lang="en-US" dirty="0" smtClean="0"/>
              <a:t>of </a:t>
            </a:r>
            <a:r>
              <a:rPr lang="en-US" spc="-5" dirty="0" smtClean="0"/>
              <a:t>Index </a:t>
            </a:r>
            <a:r>
              <a:rPr lang="en-US" dirty="0" smtClean="0"/>
              <a:t>and Relative</a:t>
            </a:r>
            <a:r>
              <a:rPr lang="en-US" spc="-125" dirty="0" smtClean="0"/>
              <a:t> </a:t>
            </a:r>
            <a:r>
              <a:rPr lang="en-US" spc="-5" dirty="0" smtClean="0"/>
              <a:t>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r>
              <a:rPr lang="en-US" spc="-95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038600"/>
          </a:xfrm>
        </p:spPr>
        <p:txBody>
          <a:bodyPr/>
          <a:lstStyle/>
          <a:p>
            <a:r>
              <a:rPr lang="en-US" dirty="0" smtClean="0"/>
              <a:t>Directory</a:t>
            </a:r>
            <a:r>
              <a:rPr lang="en-US" spc="-95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object 10"/>
          <p:cNvGrpSpPr/>
          <p:nvPr/>
        </p:nvGrpSpPr>
        <p:grpSpPr>
          <a:xfrm>
            <a:off x="2359279" y="1958339"/>
            <a:ext cx="4370705" cy="3517265"/>
            <a:chOff x="2359279" y="1958339"/>
            <a:chExt cx="4370705" cy="3517265"/>
          </a:xfrm>
        </p:grpSpPr>
        <p:sp>
          <p:nvSpPr>
            <p:cNvPr id="7" name="object 11"/>
            <p:cNvSpPr/>
            <p:nvPr/>
          </p:nvSpPr>
          <p:spPr>
            <a:xfrm>
              <a:off x="2996311" y="2743199"/>
              <a:ext cx="3151505" cy="1905000"/>
            </a:xfrm>
            <a:custGeom>
              <a:avLst/>
              <a:gdLst/>
              <a:ahLst/>
              <a:cxnLst/>
              <a:rect l="l" t="t" r="r" b="b"/>
              <a:pathLst>
                <a:path w="3151504" h="1905000">
                  <a:moveTo>
                    <a:pt x="103378" y="1435354"/>
                  </a:moveTo>
                  <a:lnTo>
                    <a:pt x="102362" y="1431544"/>
                  </a:lnTo>
                  <a:lnTo>
                    <a:pt x="96266" y="1427988"/>
                  </a:lnTo>
                  <a:lnTo>
                    <a:pt x="92456" y="1429004"/>
                  </a:lnTo>
                  <a:lnTo>
                    <a:pt x="58039" y="14880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1488008"/>
                  </a:lnTo>
                  <a:lnTo>
                    <a:pt x="10922" y="1429004"/>
                  </a:lnTo>
                  <a:lnTo>
                    <a:pt x="7112" y="1427988"/>
                  </a:lnTo>
                  <a:lnTo>
                    <a:pt x="1016" y="1431544"/>
                  </a:lnTo>
                  <a:lnTo>
                    <a:pt x="0" y="1435354"/>
                  </a:lnTo>
                  <a:lnTo>
                    <a:pt x="51689" y="1524000"/>
                  </a:lnTo>
                  <a:lnTo>
                    <a:pt x="59016" y="1511427"/>
                  </a:lnTo>
                  <a:lnTo>
                    <a:pt x="103378" y="1435354"/>
                  </a:lnTo>
                  <a:close/>
                </a:path>
                <a:path w="3151504" h="1905000">
                  <a:moveTo>
                    <a:pt x="894334" y="1435354"/>
                  </a:moveTo>
                  <a:lnTo>
                    <a:pt x="893318" y="1431544"/>
                  </a:lnTo>
                  <a:lnTo>
                    <a:pt x="887222" y="1427988"/>
                  </a:lnTo>
                  <a:lnTo>
                    <a:pt x="883412" y="1429004"/>
                  </a:lnTo>
                  <a:lnTo>
                    <a:pt x="848995" y="1488008"/>
                  </a:lnTo>
                  <a:lnTo>
                    <a:pt x="848995" y="0"/>
                  </a:lnTo>
                  <a:lnTo>
                    <a:pt x="836295" y="0"/>
                  </a:lnTo>
                  <a:lnTo>
                    <a:pt x="836295" y="1488008"/>
                  </a:lnTo>
                  <a:lnTo>
                    <a:pt x="801878" y="1429004"/>
                  </a:lnTo>
                  <a:lnTo>
                    <a:pt x="798068" y="1427988"/>
                  </a:lnTo>
                  <a:lnTo>
                    <a:pt x="791972" y="1431544"/>
                  </a:lnTo>
                  <a:lnTo>
                    <a:pt x="790956" y="1435354"/>
                  </a:lnTo>
                  <a:lnTo>
                    <a:pt x="842645" y="1524000"/>
                  </a:lnTo>
                  <a:lnTo>
                    <a:pt x="849972" y="1511427"/>
                  </a:lnTo>
                  <a:lnTo>
                    <a:pt x="894334" y="1435354"/>
                  </a:lnTo>
                  <a:close/>
                </a:path>
                <a:path w="3151504" h="1905000">
                  <a:moveTo>
                    <a:pt x="1627378" y="1435354"/>
                  </a:moveTo>
                  <a:lnTo>
                    <a:pt x="1626362" y="1431544"/>
                  </a:lnTo>
                  <a:lnTo>
                    <a:pt x="1620266" y="1427988"/>
                  </a:lnTo>
                  <a:lnTo>
                    <a:pt x="1616456" y="1429004"/>
                  </a:lnTo>
                  <a:lnTo>
                    <a:pt x="1582039" y="1488008"/>
                  </a:lnTo>
                  <a:lnTo>
                    <a:pt x="1582039" y="0"/>
                  </a:lnTo>
                  <a:lnTo>
                    <a:pt x="1569339" y="0"/>
                  </a:lnTo>
                  <a:lnTo>
                    <a:pt x="1569339" y="1488008"/>
                  </a:lnTo>
                  <a:lnTo>
                    <a:pt x="1534922" y="1429004"/>
                  </a:lnTo>
                  <a:lnTo>
                    <a:pt x="1531112" y="1427988"/>
                  </a:lnTo>
                  <a:lnTo>
                    <a:pt x="1525016" y="1431544"/>
                  </a:lnTo>
                  <a:lnTo>
                    <a:pt x="1524000" y="1435354"/>
                  </a:lnTo>
                  <a:lnTo>
                    <a:pt x="1575689" y="1524000"/>
                  </a:lnTo>
                  <a:lnTo>
                    <a:pt x="1583016" y="1511427"/>
                  </a:lnTo>
                  <a:lnTo>
                    <a:pt x="1627378" y="1435354"/>
                  </a:lnTo>
                  <a:close/>
                </a:path>
                <a:path w="3151504" h="1905000">
                  <a:moveTo>
                    <a:pt x="2389378" y="1435354"/>
                  </a:moveTo>
                  <a:lnTo>
                    <a:pt x="2388362" y="1431544"/>
                  </a:lnTo>
                  <a:lnTo>
                    <a:pt x="2382266" y="1427988"/>
                  </a:lnTo>
                  <a:lnTo>
                    <a:pt x="2378456" y="1429004"/>
                  </a:lnTo>
                  <a:lnTo>
                    <a:pt x="2344039" y="1488008"/>
                  </a:lnTo>
                  <a:lnTo>
                    <a:pt x="2344039" y="0"/>
                  </a:lnTo>
                  <a:lnTo>
                    <a:pt x="2331339" y="0"/>
                  </a:lnTo>
                  <a:lnTo>
                    <a:pt x="2331339" y="1488008"/>
                  </a:lnTo>
                  <a:lnTo>
                    <a:pt x="2296922" y="1429004"/>
                  </a:lnTo>
                  <a:lnTo>
                    <a:pt x="2293112" y="1427988"/>
                  </a:lnTo>
                  <a:lnTo>
                    <a:pt x="2287016" y="1431544"/>
                  </a:lnTo>
                  <a:lnTo>
                    <a:pt x="2286000" y="1435354"/>
                  </a:lnTo>
                  <a:lnTo>
                    <a:pt x="2337689" y="1524000"/>
                  </a:lnTo>
                  <a:lnTo>
                    <a:pt x="2345017" y="1511427"/>
                  </a:lnTo>
                  <a:lnTo>
                    <a:pt x="2389378" y="1435354"/>
                  </a:lnTo>
                  <a:close/>
                </a:path>
                <a:path w="3151504" h="1905000">
                  <a:moveTo>
                    <a:pt x="3151378" y="1816354"/>
                  </a:moveTo>
                  <a:lnTo>
                    <a:pt x="3150362" y="1812544"/>
                  </a:lnTo>
                  <a:lnTo>
                    <a:pt x="3144266" y="1808988"/>
                  </a:lnTo>
                  <a:lnTo>
                    <a:pt x="3140456" y="1810004"/>
                  </a:lnTo>
                  <a:lnTo>
                    <a:pt x="3106039" y="1869008"/>
                  </a:lnTo>
                  <a:lnTo>
                    <a:pt x="3106039" y="304800"/>
                  </a:lnTo>
                  <a:lnTo>
                    <a:pt x="3093339" y="304800"/>
                  </a:lnTo>
                  <a:lnTo>
                    <a:pt x="3093339" y="1869008"/>
                  </a:lnTo>
                  <a:lnTo>
                    <a:pt x="3058922" y="1810004"/>
                  </a:lnTo>
                  <a:lnTo>
                    <a:pt x="3055112" y="1808988"/>
                  </a:lnTo>
                  <a:lnTo>
                    <a:pt x="3049016" y="1812544"/>
                  </a:lnTo>
                  <a:lnTo>
                    <a:pt x="3048000" y="1816354"/>
                  </a:lnTo>
                  <a:lnTo>
                    <a:pt x="3099689" y="1905000"/>
                  </a:lnTo>
                  <a:lnTo>
                    <a:pt x="3107017" y="1892427"/>
                  </a:lnTo>
                  <a:lnTo>
                    <a:pt x="3151378" y="1816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2363851" y="1962911"/>
              <a:ext cx="4361815" cy="3508375"/>
            </a:xfrm>
            <a:custGeom>
              <a:avLst/>
              <a:gdLst/>
              <a:ahLst/>
              <a:cxnLst/>
              <a:rect l="l" t="t" r="r" b="b"/>
              <a:pathLst>
                <a:path w="4361815" h="3508375">
                  <a:moveTo>
                    <a:pt x="191007" y="520318"/>
                  </a:moveTo>
                  <a:lnTo>
                    <a:pt x="193240" y="475023"/>
                  </a:lnTo>
                  <a:lnTo>
                    <a:pt x="194579" y="429133"/>
                  </a:lnTo>
                  <a:lnTo>
                    <a:pt x="201277" y="385623"/>
                  </a:lnTo>
                  <a:lnTo>
                    <a:pt x="219582" y="347472"/>
                  </a:lnTo>
                  <a:lnTo>
                    <a:pt x="253287" y="306675"/>
                  </a:lnTo>
                  <a:lnTo>
                    <a:pt x="288997" y="270425"/>
                  </a:lnTo>
                  <a:lnTo>
                    <a:pt x="326583" y="238360"/>
                  </a:lnTo>
                  <a:lnTo>
                    <a:pt x="365910" y="210118"/>
                  </a:lnTo>
                  <a:lnTo>
                    <a:pt x="406848" y="185340"/>
                  </a:lnTo>
                  <a:lnTo>
                    <a:pt x="449266" y="163665"/>
                  </a:lnTo>
                  <a:lnTo>
                    <a:pt x="493029" y="144732"/>
                  </a:lnTo>
                  <a:lnTo>
                    <a:pt x="538008" y="128180"/>
                  </a:lnTo>
                  <a:lnTo>
                    <a:pt x="584070" y="113648"/>
                  </a:lnTo>
                  <a:lnTo>
                    <a:pt x="631083" y="100777"/>
                  </a:lnTo>
                  <a:lnTo>
                    <a:pt x="678915" y="89204"/>
                  </a:lnTo>
                  <a:lnTo>
                    <a:pt x="727434" y="78570"/>
                  </a:lnTo>
                  <a:lnTo>
                    <a:pt x="776509" y="68513"/>
                  </a:lnTo>
                  <a:lnTo>
                    <a:pt x="826007" y="58674"/>
                  </a:lnTo>
                  <a:lnTo>
                    <a:pt x="873162" y="48651"/>
                  </a:lnTo>
                  <a:lnTo>
                    <a:pt x="905491" y="40585"/>
                  </a:lnTo>
                  <a:lnTo>
                    <a:pt x="927565" y="34200"/>
                  </a:lnTo>
                  <a:lnTo>
                    <a:pt x="943958" y="29223"/>
                  </a:lnTo>
                  <a:lnTo>
                    <a:pt x="959240" y="25381"/>
                  </a:lnTo>
                  <a:lnTo>
                    <a:pt x="1004762" y="20003"/>
                  </a:lnTo>
                  <a:lnTo>
                    <a:pt x="1044146" y="17919"/>
                  </a:lnTo>
                  <a:lnTo>
                    <a:pt x="1100709" y="15875"/>
                  </a:lnTo>
                  <a:lnTo>
                    <a:pt x="1150045" y="14232"/>
                  </a:lnTo>
                  <a:lnTo>
                    <a:pt x="1199425" y="12722"/>
                  </a:lnTo>
                  <a:lnTo>
                    <a:pt x="1248842" y="11333"/>
                  </a:lnTo>
                  <a:lnTo>
                    <a:pt x="1298288" y="10050"/>
                  </a:lnTo>
                  <a:lnTo>
                    <a:pt x="1347757" y="8859"/>
                  </a:lnTo>
                  <a:lnTo>
                    <a:pt x="1397242" y="7747"/>
                  </a:lnTo>
                  <a:lnTo>
                    <a:pt x="1446736" y="6699"/>
                  </a:lnTo>
                  <a:lnTo>
                    <a:pt x="1496232" y="5701"/>
                  </a:lnTo>
                  <a:lnTo>
                    <a:pt x="1545722" y="4740"/>
                  </a:lnTo>
                  <a:lnTo>
                    <a:pt x="1595201" y="3802"/>
                  </a:lnTo>
                  <a:lnTo>
                    <a:pt x="1644661" y="2873"/>
                  </a:lnTo>
                  <a:lnTo>
                    <a:pt x="1694095" y="1939"/>
                  </a:lnTo>
                  <a:lnTo>
                    <a:pt x="1743497" y="985"/>
                  </a:lnTo>
                  <a:lnTo>
                    <a:pt x="1792859" y="0"/>
                  </a:lnTo>
                  <a:lnTo>
                    <a:pt x="1843307" y="1086"/>
                  </a:lnTo>
                  <a:lnTo>
                    <a:pt x="1893809" y="2031"/>
                  </a:lnTo>
                  <a:lnTo>
                    <a:pt x="1944352" y="2891"/>
                  </a:lnTo>
                  <a:lnTo>
                    <a:pt x="1994925" y="3720"/>
                  </a:lnTo>
                  <a:lnTo>
                    <a:pt x="2045518" y="4574"/>
                  </a:lnTo>
                  <a:lnTo>
                    <a:pt x="2096119" y="5508"/>
                  </a:lnTo>
                  <a:lnTo>
                    <a:pt x="2146717" y="6577"/>
                  </a:lnTo>
                  <a:lnTo>
                    <a:pt x="2197302" y="7836"/>
                  </a:lnTo>
                  <a:lnTo>
                    <a:pt x="2247862" y="9340"/>
                  </a:lnTo>
                  <a:lnTo>
                    <a:pt x="2298386" y="11144"/>
                  </a:lnTo>
                  <a:lnTo>
                    <a:pt x="2348864" y="13304"/>
                  </a:lnTo>
                  <a:lnTo>
                    <a:pt x="2399284" y="15875"/>
                  </a:lnTo>
                  <a:lnTo>
                    <a:pt x="2449426" y="20290"/>
                  </a:lnTo>
                  <a:lnTo>
                    <a:pt x="2499792" y="27223"/>
                  </a:lnTo>
                  <a:lnTo>
                    <a:pt x="2550307" y="36058"/>
                  </a:lnTo>
                  <a:lnTo>
                    <a:pt x="2600896" y="46180"/>
                  </a:lnTo>
                  <a:lnTo>
                    <a:pt x="2651485" y="56975"/>
                  </a:lnTo>
                  <a:lnTo>
                    <a:pt x="2702000" y="67827"/>
                  </a:lnTo>
                  <a:lnTo>
                    <a:pt x="2752366" y="78124"/>
                  </a:lnTo>
                  <a:lnTo>
                    <a:pt x="2802509" y="87249"/>
                  </a:lnTo>
                  <a:lnTo>
                    <a:pt x="2849506" y="105034"/>
                  </a:lnTo>
                  <a:lnTo>
                    <a:pt x="2897481" y="121616"/>
                  </a:lnTo>
                  <a:lnTo>
                    <a:pt x="2946205" y="137123"/>
                  </a:lnTo>
                  <a:lnTo>
                    <a:pt x="2995453" y="151685"/>
                  </a:lnTo>
                  <a:lnTo>
                    <a:pt x="3044999" y="165432"/>
                  </a:lnTo>
                  <a:lnTo>
                    <a:pt x="3094616" y="178492"/>
                  </a:lnTo>
                  <a:lnTo>
                    <a:pt x="3144079" y="190996"/>
                  </a:lnTo>
                  <a:lnTo>
                    <a:pt x="3193161" y="203073"/>
                  </a:lnTo>
                  <a:lnTo>
                    <a:pt x="3240039" y="222718"/>
                  </a:lnTo>
                  <a:lnTo>
                    <a:pt x="3285013" y="236410"/>
                  </a:lnTo>
                  <a:lnTo>
                    <a:pt x="3330892" y="247721"/>
                  </a:lnTo>
                  <a:lnTo>
                    <a:pt x="3380486" y="260223"/>
                  </a:lnTo>
                  <a:lnTo>
                    <a:pt x="3432914" y="273904"/>
                  </a:lnTo>
                  <a:lnTo>
                    <a:pt x="3483406" y="286449"/>
                  </a:lnTo>
                  <a:lnTo>
                    <a:pt x="3532931" y="297885"/>
                  </a:lnTo>
                  <a:lnTo>
                    <a:pt x="3582461" y="308241"/>
                  </a:lnTo>
                  <a:lnTo>
                    <a:pt x="3632966" y="317547"/>
                  </a:lnTo>
                  <a:lnTo>
                    <a:pt x="3685417" y="325830"/>
                  </a:lnTo>
                  <a:lnTo>
                    <a:pt x="3740785" y="333121"/>
                  </a:lnTo>
                  <a:lnTo>
                    <a:pt x="3785208" y="346493"/>
                  </a:lnTo>
                  <a:lnTo>
                    <a:pt x="3828925" y="357805"/>
                  </a:lnTo>
                  <a:lnTo>
                    <a:pt x="3872019" y="369568"/>
                  </a:lnTo>
                  <a:lnTo>
                    <a:pt x="3914577" y="384294"/>
                  </a:lnTo>
                  <a:lnTo>
                    <a:pt x="3956685" y="404495"/>
                  </a:lnTo>
                  <a:lnTo>
                    <a:pt x="3999611" y="432834"/>
                  </a:lnTo>
                  <a:lnTo>
                    <a:pt x="4038515" y="466108"/>
                  </a:lnTo>
                  <a:lnTo>
                    <a:pt x="4074414" y="502904"/>
                  </a:lnTo>
                  <a:lnTo>
                    <a:pt x="4108323" y="541805"/>
                  </a:lnTo>
                  <a:lnTo>
                    <a:pt x="4141258" y="581398"/>
                  </a:lnTo>
                  <a:lnTo>
                    <a:pt x="4174235" y="620267"/>
                  </a:lnTo>
                  <a:lnTo>
                    <a:pt x="4196524" y="641473"/>
                  </a:lnTo>
                  <a:lnTo>
                    <a:pt x="4220622" y="661511"/>
                  </a:lnTo>
                  <a:lnTo>
                    <a:pt x="4242958" y="682740"/>
                  </a:lnTo>
                  <a:lnTo>
                    <a:pt x="4282497" y="757314"/>
                  </a:lnTo>
                  <a:lnTo>
                    <a:pt x="4301188" y="807100"/>
                  </a:lnTo>
                  <a:lnTo>
                    <a:pt x="4317521" y="857482"/>
                  </a:lnTo>
                  <a:lnTo>
                    <a:pt x="4332985" y="909065"/>
                  </a:lnTo>
                  <a:lnTo>
                    <a:pt x="4340772" y="934700"/>
                  </a:lnTo>
                  <a:lnTo>
                    <a:pt x="4350226" y="963358"/>
                  </a:lnTo>
                  <a:lnTo>
                    <a:pt x="4358203" y="986682"/>
                  </a:lnTo>
                  <a:lnTo>
                    <a:pt x="4361560" y="996314"/>
                  </a:lnTo>
                  <a:lnTo>
                    <a:pt x="4358399" y="1033984"/>
                  </a:lnTo>
                  <a:lnTo>
                    <a:pt x="4354369" y="1080309"/>
                  </a:lnTo>
                  <a:lnTo>
                    <a:pt x="4346791" y="1127849"/>
                  </a:lnTo>
                  <a:lnTo>
                    <a:pt x="4332985" y="1169162"/>
                  </a:lnTo>
                  <a:lnTo>
                    <a:pt x="4309603" y="1206912"/>
                  </a:lnTo>
                  <a:lnTo>
                    <a:pt x="4279499" y="1240915"/>
                  </a:lnTo>
                  <a:lnTo>
                    <a:pt x="4243940" y="1271302"/>
                  </a:lnTo>
                  <a:lnTo>
                    <a:pt x="4204191" y="1298203"/>
                  </a:lnTo>
                  <a:lnTo>
                    <a:pt x="4161519" y="1321745"/>
                  </a:lnTo>
                  <a:lnTo>
                    <a:pt x="4117189" y="1342060"/>
                  </a:lnTo>
                  <a:lnTo>
                    <a:pt x="4072467" y="1359277"/>
                  </a:lnTo>
                  <a:lnTo>
                    <a:pt x="4028619" y="1373525"/>
                  </a:lnTo>
                  <a:lnTo>
                    <a:pt x="3986911" y="1384935"/>
                  </a:lnTo>
                  <a:lnTo>
                    <a:pt x="3945077" y="1407141"/>
                  </a:lnTo>
                  <a:lnTo>
                    <a:pt x="3901461" y="1423016"/>
                  </a:lnTo>
                  <a:lnTo>
                    <a:pt x="3856429" y="1434004"/>
                  </a:lnTo>
                  <a:lnTo>
                    <a:pt x="3810343" y="1441548"/>
                  </a:lnTo>
                  <a:lnTo>
                    <a:pt x="3763568" y="1447092"/>
                  </a:lnTo>
                  <a:lnTo>
                    <a:pt x="3716469" y="1452082"/>
                  </a:lnTo>
                  <a:lnTo>
                    <a:pt x="3669411" y="1457960"/>
                  </a:lnTo>
                  <a:lnTo>
                    <a:pt x="3616311" y="1457453"/>
                  </a:lnTo>
                  <a:lnTo>
                    <a:pt x="3563519" y="1457072"/>
                  </a:lnTo>
                  <a:lnTo>
                    <a:pt x="3511020" y="1456794"/>
                  </a:lnTo>
                  <a:lnTo>
                    <a:pt x="3458799" y="1456597"/>
                  </a:lnTo>
                  <a:lnTo>
                    <a:pt x="3406838" y="1456459"/>
                  </a:lnTo>
                  <a:lnTo>
                    <a:pt x="3355124" y="1456356"/>
                  </a:lnTo>
                  <a:lnTo>
                    <a:pt x="3303639" y="1456267"/>
                  </a:lnTo>
                  <a:lnTo>
                    <a:pt x="3252369" y="1456168"/>
                  </a:lnTo>
                  <a:lnTo>
                    <a:pt x="3201297" y="1456038"/>
                  </a:lnTo>
                  <a:lnTo>
                    <a:pt x="3150409" y="1455854"/>
                  </a:lnTo>
                  <a:lnTo>
                    <a:pt x="3099689" y="1455594"/>
                  </a:lnTo>
                  <a:lnTo>
                    <a:pt x="3049120" y="1455234"/>
                  </a:lnTo>
                  <a:lnTo>
                    <a:pt x="2998687" y="1454752"/>
                  </a:lnTo>
                  <a:lnTo>
                    <a:pt x="2948375" y="1454126"/>
                  </a:lnTo>
                  <a:lnTo>
                    <a:pt x="2898167" y="1453334"/>
                  </a:lnTo>
                  <a:lnTo>
                    <a:pt x="2848049" y="1452353"/>
                  </a:lnTo>
                  <a:lnTo>
                    <a:pt x="2798005" y="1451160"/>
                  </a:lnTo>
                  <a:lnTo>
                    <a:pt x="2748019" y="1449733"/>
                  </a:lnTo>
                  <a:lnTo>
                    <a:pt x="2698074" y="1448049"/>
                  </a:lnTo>
                  <a:lnTo>
                    <a:pt x="2648157" y="1446086"/>
                  </a:lnTo>
                  <a:lnTo>
                    <a:pt x="2598250" y="1443822"/>
                  </a:lnTo>
                  <a:lnTo>
                    <a:pt x="2548339" y="1441233"/>
                  </a:lnTo>
                  <a:lnTo>
                    <a:pt x="2498408" y="1438298"/>
                  </a:lnTo>
                  <a:lnTo>
                    <a:pt x="2448440" y="1434994"/>
                  </a:lnTo>
                  <a:lnTo>
                    <a:pt x="2398421" y="1431298"/>
                  </a:lnTo>
                  <a:lnTo>
                    <a:pt x="2348335" y="1427188"/>
                  </a:lnTo>
                  <a:lnTo>
                    <a:pt x="2298166" y="1422642"/>
                  </a:lnTo>
                  <a:lnTo>
                    <a:pt x="2247898" y="1417636"/>
                  </a:lnTo>
                  <a:lnTo>
                    <a:pt x="2197517" y="1412149"/>
                  </a:lnTo>
                  <a:lnTo>
                    <a:pt x="2147005" y="1406158"/>
                  </a:lnTo>
                  <a:lnTo>
                    <a:pt x="2096348" y="1399640"/>
                  </a:lnTo>
                  <a:lnTo>
                    <a:pt x="2045530" y="1392573"/>
                  </a:lnTo>
                  <a:lnTo>
                    <a:pt x="1994535" y="1384935"/>
                  </a:lnTo>
                  <a:lnTo>
                    <a:pt x="1945086" y="1376447"/>
                  </a:lnTo>
                  <a:lnTo>
                    <a:pt x="1895889" y="1366663"/>
                  </a:lnTo>
                  <a:lnTo>
                    <a:pt x="1846920" y="1355720"/>
                  </a:lnTo>
                  <a:lnTo>
                    <a:pt x="1798154" y="1343755"/>
                  </a:lnTo>
                  <a:lnTo>
                    <a:pt x="1749566" y="1330906"/>
                  </a:lnTo>
                  <a:lnTo>
                    <a:pt x="1701134" y="1317310"/>
                  </a:lnTo>
                  <a:lnTo>
                    <a:pt x="1652832" y="1303106"/>
                  </a:lnTo>
                  <a:lnTo>
                    <a:pt x="1604637" y="1288430"/>
                  </a:lnTo>
                  <a:lnTo>
                    <a:pt x="1556525" y="1273420"/>
                  </a:lnTo>
                  <a:lnTo>
                    <a:pt x="1508471" y="1258214"/>
                  </a:lnTo>
                  <a:lnTo>
                    <a:pt x="1460452" y="1242949"/>
                  </a:lnTo>
                  <a:lnTo>
                    <a:pt x="1412443" y="1227762"/>
                  </a:lnTo>
                  <a:lnTo>
                    <a:pt x="1364420" y="1212792"/>
                  </a:lnTo>
                  <a:lnTo>
                    <a:pt x="1316358" y="1198176"/>
                  </a:lnTo>
                  <a:lnTo>
                    <a:pt x="1268235" y="1184051"/>
                  </a:lnTo>
                  <a:lnTo>
                    <a:pt x="1220026" y="1170555"/>
                  </a:lnTo>
                  <a:lnTo>
                    <a:pt x="1171706" y="1157825"/>
                  </a:lnTo>
                  <a:lnTo>
                    <a:pt x="1123252" y="1145999"/>
                  </a:lnTo>
                  <a:lnTo>
                    <a:pt x="1074639" y="1135215"/>
                  </a:lnTo>
                  <a:lnTo>
                    <a:pt x="1025843" y="1125610"/>
                  </a:lnTo>
                  <a:lnTo>
                    <a:pt x="976841" y="1117322"/>
                  </a:lnTo>
                  <a:lnTo>
                    <a:pt x="927608" y="1110488"/>
                  </a:lnTo>
                  <a:lnTo>
                    <a:pt x="916680" y="1107122"/>
                  </a:lnTo>
                  <a:lnTo>
                    <a:pt x="869102" y="1089316"/>
                  </a:lnTo>
                  <a:lnTo>
                    <a:pt x="855202" y="1081357"/>
                  </a:lnTo>
                  <a:lnTo>
                    <a:pt x="840992" y="1073707"/>
                  </a:lnTo>
                  <a:lnTo>
                    <a:pt x="777150" y="1052868"/>
                  </a:lnTo>
                  <a:lnTo>
                    <a:pt x="728432" y="1039948"/>
                  </a:lnTo>
                  <a:lnTo>
                    <a:pt x="679919" y="1028236"/>
                  </a:lnTo>
                  <a:lnTo>
                    <a:pt x="631676" y="1017036"/>
                  </a:lnTo>
                  <a:lnTo>
                    <a:pt x="583767" y="1005655"/>
                  </a:lnTo>
                  <a:lnTo>
                    <a:pt x="536257" y="993400"/>
                  </a:lnTo>
                  <a:lnTo>
                    <a:pt x="489211" y="979575"/>
                  </a:lnTo>
                  <a:lnTo>
                    <a:pt x="442694" y="963489"/>
                  </a:lnTo>
                  <a:lnTo>
                    <a:pt x="396769" y="944445"/>
                  </a:lnTo>
                  <a:lnTo>
                    <a:pt x="351503" y="921752"/>
                  </a:lnTo>
                  <a:lnTo>
                    <a:pt x="306959" y="894714"/>
                  </a:lnTo>
                  <a:lnTo>
                    <a:pt x="282521" y="853214"/>
                  </a:lnTo>
                  <a:lnTo>
                    <a:pt x="264917" y="811083"/>
                  </a:lnTo>
                  <a:lnTo>
                    <a:pt x="251983" y="768238"/>
                  </a:lnTo>
                  <a:lnTo>
                    <a:pt x="241558" y="724600"/>
                  </a:lnTo>
                  <a:lnTo>
                    <a:pt x="231479" y="680087"/>
                  </a:lnTo>
                  <a:lnTo>
                    <a:pt x="219582" y="634618"/>
                  </a:lnTo>
                  <a:lnTo>
                    <a:pt x="198409" y="571888"/>
                  </a:lnTo>
                  <a:lnTo>
                    <a:pt x="186880" y="537590"/>
                  </a:lnTo>
                  <a:lnTo>
                    <a:pt x="180971" y="519676"/>
                  </a:lnTo>
                  <a:lnTo>
                    <a:pt x="176656" y="506095"/>
                  </a:lnTo>
                  <a:lnTo>
                    <a:pt x="177595" y="504977"/>
                  </a:lnTo>
                  <a:lnTo>
                    <a:pt x="181498" y="509063"/>
                  </a:lnTo>
                  <a:lnTo>
                    <a:pt x="186568" y="515221"/>
                  </a:lnTo>
                  <a:lnTo>
                    <a:pt x="191007" y="520318"/>
                  </a:lnTo>
                  <a:close/>
                </a:path>
                <a:path w="4361815" h="3508375">
                  <a:moveTo>
                    <a:pt x="14478" y="2488819"/>
                  </a:moveTo>
                  <a:lnTo>
                    <a:pt x="16754" y="2439590"/>
                  </a:lnTo>
                  <a:lnTo>
                    <a:pt x="18113" y="2389695"/>
                  </a:lnTo>
                  <a:lnTo>
                    <a:pt x="24925" y="2342372"/>
                  </a:lnTo>
                  <a:lnTo>
                    <a:pt x="43561" y="2300859"/>
                  </a:lnTo>
                  <a:lnTo>
                    <a:pt x="75529" y="2259337"/>
                  </a:lnTo>
                  <a:lnTo>
                    <a:pt x="109286" y="2222140"/>
                  </a:lnTo>
                  <a:lnTo>
                    <a:pt x="144721" y="2188949"/>
                  </a:lnTo>
                  <a:lnTo>
                    <a:pt x="181725" y="2159445"/>
                  </a:lnTo>
                  <a:lnTo>
                    <a:pt x="220189" y="2133308"/>
                  </a:lnTo>
                  <a:lnTo>
                    <a:pt x="260005" y="2110220"/>
                  </a:lnTo>
                  <a:lnTo>
                    <a:pt x="301063" y="2089863"/>
                  </a:lnTo>
                  <a:lnTo>
                    <a:pt x="343254" y="2071917"/>
                  </a:lnTo>
                  <a:lnTo>
                    <a:pt x="386470" y="2056064"/>
                  </a:lnTo>
                  <a:lnTo>
                    <a:pt x="430600" y="2041985"/>
                  </a:lnTo>
                  <a:lnTo>
                    <a:pt x="475536" y="2029362"/>
                  </a:lnTo>
                  <a:lnTo>
                    <a:pt x="521170" y="2017874"/>
                  </a:lnTo>
                  <a:lnTo>
                    <a:pt x="567391" y="2007204"/>
                  </a:lnTo>
                  <a:lnTo>
                    <a:pt x="614091" y="1997033"/>
                  </a:lnTo>
                  <a:lnTo>
                    <a:pt x="661162" y="1987042"/>
                  </a:lnTo>
                  <a:lnTo>
                    <a:pt x="709167" y="1976140"/>
                  </a:lnTo>
                  <a:lnTo>
                    <a:pt x="742073" y="1967369"/>
                  </a:lnTo>
                  <a:lnTo>
                    <a:pt x="764535" y="1960428"/>
                  </a:lnTo>
                  <a:lnTo>
                    <a:pt x="781208" y="1955021"/>
                  </a:lnTo>
                  <a:lnTo>
                    <a:pt x="796748" y="1950849"/>
                  </a:lnTo>
                  <a:lnTo>
                    <a:pt x="843050" y="1945021"/>
                  </a:lnTo>
                  <a:lnTo>
                    <a:pt x="883125" y="1942768"/>
                  </a:lnTo>
                  <a:lnTo>
                    <a:pt x="940688" y="1940560"/>
                  </a:lnTo>
                  <a:lnTo>
                    <a:pt x="990948" y="1938786"/>
                  </a:lnTo>
                  <a:lnTo>
                    <a:pt x="1041248" y="1937157"/>
                  </a:lnTo>
                  <a:lnTo>
                    <a:pt x="1091581" y="1935656"/>
                  </a:lnTo>
                  <a:lnTo>
                    <a:pt x="1141941" y="1934269"/>
                  </a:lnTo>
                  <a:lnTo>
                    <a:pt x="1192321" y="1932981"/>
                  </a:lnTo>
                  <a:lnTo>
                    <a:pt x="1242714" y="1931775"/>
                  </a:lnTo>
                  <a:lnTo>
                    <a:pt x="1293114" y="1930638"/>
                  </a:lnTo>
                  <a:lnTo>
                    <a:pt x="1343513" y="1929552"/>
                  </a:lnTo>
                  <a:lnTo>
                    <a:pt x="1393906" y="1928504"/>
                  </a:lnTo>
                  <a:lnTo>
                    <a:pt x="1444286" y="1927478"/>
                  </a:lnTo>
                  <a:lnTo>
                    <a:pt x="1494646" y="1926459"/>
                  </a:lnTo>
                  <a:lnTo>
                    <a:pt x="1544979" y="1925431"/>
                  </a:lnTo>
                  <a:lnTo>
                    <a:pt x="1595279" y="1924379"/>
                  </a:lnTo>
                  <a:lnTo>
                    <a:pt x="1645539" y="1923288"/>
                  </a:lnTo>
                  <a:lnTo>
                    <a:pt x="1696881" y="1924491"/>
                  </a:lnTo>
                  <a:lnTo>
                    <a:pt x="1748286" y="1925537"/>
                  </a:lnTo>
                  <a:lnTo>
                    <a:pt x="1799740" y="1926486"/>
                  </a:lnTo>
                  <a:lnTo>
                    <a:pt x="1851231" y="1927399"/>
                  </a:lnTo>
                  <a:lnTo>
                    <a:pt x="1902747" y="1928334"/>
                  </a:lnTo>
                  <a:lnTo>
                    <a:pt x="1954276" y="1929352"/>
                  </a:lnTo>
                  <a:lnTo>
                    <a:pt x="2005804" y="1930513"/>
                  </a:lnTo>
                  <a:lnTo>
                    <a:pt x="2057320" y="1931876"/>
                  </a:lnTo>
                  <a:lnTo>
                    <a:pt x="2108811" y="1933503"/>
                  </a:lnTo>
                  <a:lnTo>
                    <a:pt x="2160265" y="1935452"/>
                  </a:lnTo>
                  <a:lnTo>
                    <a:pt x="2211670" y="1937785"/>
                  </a:lnTo>
                  <a:lnTo>
                    <a:pt x="2263013" y="1940560"/>
                  </a:lnTo>
                  <a:lnTo>
                    <a:pt x="2314066" y="1945384"/>
                  </a:lnTo>
                  <a:lnTo>
                    <a:pt x="2365351" y="1952934"/>
                  </a:lnTo>
                  <a:lnTo>
                    <a:pt x="2416791" y="1962544"/>
                  </a:lnTo>
                  <a:lnTo>
                    <a:pt x="2468308" y="1973548"/>
                  </a:lnTo>
                  <a:lnTo>
                    <a:pt x="2519825" y="1985277"/>
                  </a:lnTo>
                  <a:lnTo>
                    <a:pt x="2571265" y="1997067"/>
                  </a:lnTo>
                  <a:lnTo>
                    <a:pt x="2622550" y="2008249"/>
                  </a:lnTo>
                  <a:lnTo>
                    <a:pt x="2673604" y="2018157"/>
                  </a:lnTo>
                  <a:lnTo>
                    <a:pt x="2721459" y="2037498"/>
                  </a:lnTo>
                  <a:lnTo>
                    <a:pt x="2770292" y="2055520"/>
                  </a:lnTo>
                  <a:lnTo>
                    <a:pt x="2819878" y="2072366"/>
                  </a:lnTo>
                  <a:lnTo>
                    <a:pt x="2869993" y="2088181"/>
                  </a:lnTo>
                  <a:lnTo>
                    <a:pt x="2920411" y="2103109"/>
                  </a:lnTo>
                  <a:lnTo>
                    <a:pt x="2970909" y="2117294"/>
                  </a:lnTo>
                  <a:lnTo>
                    <a:pt x="3021260" y="2130881"/>
                  </a:lnTo>
                  <a:lnTo>
                    <a:pt x="3071241" y="2144014"/>
                  </a:lnTo>
                  <a:lnTo>
                    <a:pt x="3119012" y="2165326"/>
                  </a:lnTo>
                  <a:lnTo>
                    <a:pt x="3164808" y="2180209"/>
                  </a:lnTo>
                  <a:lnTo>
                    <a:pt x="3211508" y="2192520"/>
                  </a:lnTo>
                  <a:lnTo>
                    <a:pt x="3261995" y="2206117"/>
                  </a:lnTo>
                  <a:lnTo>
                    <a:pt x="3315422" y="2221003"/>
                  </a:lnTo>
                  <a:lnTo>
                    <a:pt x="3366857" y="2234657"/>
                  </a:lnTo>
                  <a:lnTo>
                    <a:pt x="3417293" y="2247105"/>
                  </a:lnTo>
                  <a:lnTo>
                    <a:pt x="3467721" y="2258372"/>
                  </a:lnTo>
                  <a:lnTo>
                    <a:pt x="3519136" y="2268487"/>
                  </a:lnTo>
                  <a:lnTo>
                    <a:pt x="3572531" y="2277476"/>
                  </a:lnTo>
                  <a:lnTo>
                    <a:pt x="3628898" y="2285365"/>
                  </a:lnTo>
                  <a:lnTo>
                    <a:pt x="3674145" y="2299933"/>
                  </a:lnTo>
                  <a:lnTo>
                    <a:pt x="3718661" y="2312240"/>
                  </a:lnTo>
                  <a:lnTo>
                    <a:pt x="3762537" y="2325022"/>
                  </a:lnTo>
                  <a:lnTo>
                    <a:pt x="3805864" y="2341017"/>
                  </a:lnTo>
                  <a:lnTo>
                    <a:pt x="3848735" y="2362962"/>
                  </a:lnTo>
                  <a:lnTo>
                    <a:pt x="3892446" y="2393769"/>
                  </a:lnTo>
                  <a:lnTo>
                    <a:pt x="3932065" y="2429928"/>
                  </a:lnTo>
                  <a:lnTo>
                    <a:pt x="3968622" y="2469911"/>
                  </a:lnTo>
                  <a:lnTo>
                    <a:pt x="4003148" y="2512191"/>
                  </a:lnTo>
                  <a:lnTo>
                    <a:pt x="4036671" y="2555240"/>
                  </a:lnTo>
                  <a:lnTo>
                    <a:pt x="4070223" y="2597531"/>
                  </a:lnTo>
                  <a:lnTo>
                    <a:pt x="4092928" y="2620587"/>
                  </a:lnTo>
                  <a:lnTo>
                    <a:pt x="4117466" y="2642346"/>
                  </a:lnTo>
                  <a:lnTo>
                    <a:pt x="4140196" y="2665414"/>
                  </a:lnTo>
                  <a:lnTo>
                    <a:pt x="4176257" y="2735689"/>
                  </a:lnTo>
                  <a:lnTo>
                    <a:pt x="4192300" y="2778906"/>
                  </a:lnTo>
                  <a:lnTo>
                    <a:pt x="4206392" y="2822372"/>
                  </a:lnTo>
                  <a:lnTo>
                    <a:pt x="4219326" y="2866412"/>
                  </a:lnTo>
                  <a:lnTo>
                    <a:pt x="4231894" y="2911348"/>
                  </a:lnTo>
                  <a:lnTo>
                    <a:pt x="4239867" y="2939244"/>
                  </a:lnTo>
                  <a:lnTo>
                    <a:pt x="4249483" y="2970403"/>
                  </a:lnTo>
                  <a:lnTo>
                    <a:pt x="4257575" y="2995751"/>
                  </a:lnTo>
                  <a:lnTo>
                    <a:pt x="4260977" y="3006217"/>
                  </a:lnTo>
                  <a:lnTo>
                    <a:pt x="4257807" y="3047212"/>
                  </a:lnTo>
                  <a:lnTo>
                    <a:pt x="4253722" y="3097577"/>
                  </a:lnTo>
                  <a:lnTo>
                    <a:pt x="4245992" y="3149252"/>
                  </a:lnTo>
                  <a:lnTo>
                    <a:pt x="4231894" y="3194177"/>
                  </a:lnTo>
                  <a:lnTo>
                    <a:pt x="4208101" y="3235188"/>
                  </a:lnTo>
                  <a:lnTo>
                    <a:pt x="4177459" y="3272128"/>
                  </a:lnTo>
                  <a:lnTo>
                    <a:pt x="4141258" y="3305137"/>
                  </a:lnTo>
                  <a:lnTo>
                    <a:pt x="4100786" y="3334358"/>
                  </a:lnTo>
                  <a:lnTo>
                    <a:pt x="4057331" y="3359933"/>
                  </a:lnTo>
                  <a:lnTo>
                    <a:pt x="4012184" y="3382005"/>
                  </a:lnTo>
                  <a:lnTo>
                    <a:pt x="3966631" y="3400715"/>
                  </a:lnTo>
                  <a:lnTo>
                    <a:pt x="3921963" y="3416205"/>
                  </a:lnTo>
                  <a:lnTo>
                    <a:pt x="3879469" y="3428619"/>
                  </a:lnTo>
                  <a:lnTo>
                    <a:pt x="3836865" y="3452743"/>
                  </a:lnTo>
                  <a:lnTo>
                    <a:pt x="3792464" y="3469992"/>
                  </a:lnTo>
                  <a:lnTo>
                    <a:pt x="3746631" y="3481933"/>
                  </a:lnTo>
                  <a:lnTo>
                    <a:pt x="3699728" y="3490135"/>
                  </a:lnTo>
                  <a:lnTo>
                    <a:pt x="3652122" y="3496167"/>
                  </a:lnTo>
                  <a:lnTo>
                    <a:pt x="3604175" y="3501597"/>
                  </a:lnTo>
                  <a:lnTo>
                    <a:pt x="3556254" y="3507994"/>
                  </a:lnTo>
                  <a:lnTo>
                    <a:pt x="3503772" y="3507450"/>
                  </a:lnTo>
                  <a:lnTo>
                    <a:pt x="3451587" y="3507037"/>
                  </a:lnTo>
                  <a:lnTo>
                    <a:pt x="3399683" y="3506732"/>
                  </a:lnTo>
                  <a:lnTo>
                    <a:pt x="3348046" y="3506513"/>
                  </a:lnTo>
                  <a:lnTo>
                    <a:pt x="3296661" y="3506357"/>
                  </a:lnTo>
                  <a:lnTo>
                    <a:pt x="3245514" y="3506241"/>
                  </a:lnTo>
                  <a:lnTo>
                    <a:pt x="3194589" y="3506145"/>
                  </a:lnTo>
                  <a:lnTo>
                    <a:pt x="3143874" y="3506044"/>
                  </a:lnTo>
                  <a:lnTo>
                    <a:pt x="3093352" y="3505917"/>
                  </a:lnTo>
                  <a:lnTo>
                    <a:pt x="3043010" y="3505741"/>
                  </a:lnTo>
                  <a:lnTo>
                    <a:pt x="2992833" y="3505494"/>
                  </a:lnTo>
                  <a:lnTo>
                    <a:pt x="2942806" y="3505154"/>
                  </a:lnTo>
                  <a:lnTo>
                    <a:pt x="2892914" y="3504697"/>
                  </a:lnTo>
                  <a:lnTo>
                    <a:pt x="2843144" y="3504102"/>
                  </a:lnTo>
                  <a:lnTo>
                    <a:pt x="2793481" y="3503346"/>
                  </a:lnTo>
                  <a:lnTo>
                    <a:pt x="2743909" y="3502407"/>
                  </a:lnTo>
                  <a:lnTo>
                    <a:pt x="2694416" y="3501263"/>
                  </a:lnTo>
                  <a:lnTo>
                    <a:pt x="2644985" y="3499890"/>
                  </a:lnTo>
                  <a:lnTo>
                    <a:pt x="2595602" y="3498266"/>
                  </a:lnTo>
                  <a:lnTo>
                    <a:pt x="2546253" y="3496370"/>
                  </a:lnTo>
                  <a:lnTo>
                    <a:pt x="2496924" y="3494179"/>
                  </a:lnTo>
                  <a:lnTo>
                    <a:pt x="2447599" y="3491669"/>
                  </a:lnTo>
                  <a:lnTo>
                    <a:pt x="2398265" y="3488820"/>
                  </a:lnTo>
                  <a:lnTo>
                    <a:pt x="2348906" y="3485608"/>
                  </a:lnTo>
                  <a:lnTo>
                    <a:pt x="2299508" y="3482011"/>
                  </a:lnTo>
                  <a:lnTo>
                    <a:pt x="2250056" y="3478007"/>
                  </a:lnTo>
                  <a:lnTo>
                    <a:pt x="2200537" y="3473573"/>
                  </a:lnTo>
                  <a:lnTo>
                    <a:pt x="2150935" y="3468687"/>
                  </a:lnTo>
                  <a:lnTo>
                    <a:pt x="2101235" y="3463326"/>
                  </a:lnTo>
                  <a:lnTo>
                    <a:pt x="2051424" y="3457468"/>
                  </a:lnTo>
                  <a:lnTo>
                    <a:pt x="2001487" y="3451091"/>
                  </a:lnTo>
                  <a:lnTo>
                    <a:pt x="1951408" y="3444172"/>
                  </a:lnTo>
                  <a:lnTo>
                    <a:pt x="1901174" y="3436688"/>
                  </a:lnTo>
                  <a:lnTo>
                    <a:pt x="1850771" y="3428619"/>
                  </a:lnTo>
                  <a:lnTo>
                    <a:pt x="1800441" y="3419395"/>
                  </a:lnTo>
                  <a:lnTo>
                    <a:pt x="1750365" y="3408760"/>
                  </a:lnTo>
                  <a:lnTo>
                    <a:pt x="1700519" y="3396865"/>
                  </a:lnTo>
                  <a:lnTo>
                    <a:pt x="1650878" y="3383859"/>
                  </a:lnTo>
                  <a:lnTo>
                    <a:pt x="1601418" y="3369890"/>
                  </a:lnTo>
                  <a:lnTo>
                    <a:pt x="1552114" y="3355110"/>
                  </a:lnTo>
                  <a:lnTo>
                    <a:pt x="1502942" y="3339667"/>
                  </a:lnTo>
                  <a:lnTo>
                    <a:pt x="1453878" y="3323712"/>
                  </a:lnTo>
                  <a:lnTo>
                    <a:pt x="1404896" y="3307394"/>
                  </a:lnTo>
                  <a:lnTo>
                    <a:pt x="1355973" y="3290862"/>
                  </a:lnTo>
                  <a:lnTo>
                    <a:pt x="1307084" y="3274266"/>
                  </a:lnTo>
                  <a:lnTo>
                    <a:pt x="1258204" y="3257756"/>
                  </a:lnTo>
                  <a:lnTo>
                    <a:pt x="1209309" y="3241481"/>
                  </a:lnTo>
                  <a:lnTo>
                    <a:pt x="1160374" y="3225592"/>
                  </a:lnTo>
                  <a:lnTo>
                    <a:pt x="1111376" y="3210237"/>
                  </a:lnTo>
                  <a:lnTo>
                    <a:pt x="1062289" y="3195567"/>
                  </a:lnTo>
                  <a:lnTo>
                    <a:pt x="1013089" y="3181730"/>
                  </a:lnTo>
                  <a:lnTo>
                    <a:pt x="963752" y="3168878"/>
                  </a:lnTo>
                  <a:lnTo>
                    <a:pt x="914253" y="3157158"/>
                  </a:lnTo>
                  <a:lnTo>
                    <a:pt x="864567" y="3146721"/>
                  </a:lnTo>
                  <a:lnTo>
                    <a:pt x="814671" y="3137717"/>
                  </a:lnTo>
                  <a:lnTo>
                    <a:pt x="764540" y="3130296"/>
                  </a:lnTo>
                  <a:lnTo>
                    <a:pt x="753403" y="3126696"/>
                  </a:lnTo>
                  <a:lnTo>
                    <a:pt x="704988" y="3107281"/>
                  </a:lnTo>
                  <a:lnTo>
                    <a:pt x="690816" y="3098641"/>
                  </a:lnTo>
                  <a:lnTo>
                    <a:pt x="676358" y="3090334"/>
                  </a:lnTo>
                  <a:lnTo>
                    <a:pt x="611375" y="3067679"/>
                  </a:lnTo>
                  <a:lnTo>
                    <a:pt x="561740" y="3053618"/>
                  </a:lnTo>
                  <a:lnTo>
                    <a:pt x="512322" y="3040876"/>
                  </a:lnTo>
                  <a:lnTo>
                    <a:pt x="463184" y="3028697"/>
                  </a:lnTo>
                  <a:lnTo>
                    <a:pt x="414391" y="3016328"/>
                  </a:lnTo>
                  <a:lnTo>
                    <a:pt x="366006" y="3003013"/>
                  </a:lnTo>
                  <a:lnTo>
                    <a:pt x="318095" y="2987999"/>
                  </a:lnTo>
                  <a:lnTo>
                    <a:pt x="270721" y="2970531"/>
                  </a:lnTo>
                  <a:lnTo>
                    <a:pt x="223947" y="2949853"/>
                  </a:lnTo>
                  <a:lnTo>
                    <a:pt x="177839" y="2925212"/>
                  </a:lnTo>
                  <a:lnTo>
                    <a:pt x="132461" y="2895854"/>
                  </a:lnTo>
                  <a:lnTo>
                    <a:pt x="107593" y="2850720"/>
                  </a:lnTo>
                  <a:lnTo>
                    <a:pt x="89685" y="2804917"/>
                  </a:lnTo>
                  <a:lnTo>
                    <a:pt x="76533" y="2758344"/>
                  </a:lnTo>
                  <a:lnTo>
                    <a:pt x="65931" y="2710904"/>
                  </a:lnTo>
                  <a:lnTo>
                    <a:pt x="55675" y="2662497"/>
                  </a:lnTo>
                  <a:lnTo>
                    <a:pt x="43561" y="2613025"/>
                  </a:lnTo>
                  <a:lnTo>
                    <a:pt x="22020" y="2544905"/>
                  </a:lnTo>
                  <a:lnTo>
                    <a:pt x="10302" y="2507646"/>
                  </a:lnTo>
                  <a:lnTo>
                    <a:pt x="4323" y="2488152"/>
                  </a:lnTo>
                  <a:lnTo>
                    <a:pt x="0" y="2473325"/>
                  </a:lnTo>
                  <a:lnTo>
                    <a:pt x="887" y="2472138"/>
                  </a:lnTo>
                  <a:lnTo>
                    <a:pt x="4810" y="2476595"/>
                  </a:lnTo>
                  <a:lnTo>
                    <a:pt x="9947" y="2483290"/>
                  </a:lnTo>
                  <a:lnTo>
                    <a:pt x="14478" y="24888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4"/>
          <p:cNvSpPr txBox="1"/>
          <p:nvPr/>
        </p:nvSpPr>
        <p:spPr>
          <a:xfrm>
            <a:off x="1514602" y="4219447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4"/>
          <p:cNvSpPr txBox="1"/>
          <p:nvPr/>
        </p:nvSpPr>
        <p:spPr>
          <a:xfrm>
            <a:off x="838200" y="2362200"/>
            <a:ext cx="1116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4419600" y="4267200"/>
            <a:ext cx="457200" cy="4405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75"/>
              </a:spcBef>
            </a:pPr>
            <a:r>
              <a:rPr sz="1800">
                <a:latin typeface="Arial"/>
                <a:cs typeface="Arial"/>
              </a:rPr>
              <a:t>F</a:t>
            </a:r>
            <a:r>
              <a:rPr sz="1800" spc="-60">
                <a:latin typeface="Arial"/>
                <a:cs typeface="Arial"/>
              </a:rPr>
              <a:t> </a:t>
            </a:r>
            <a:r>
              <a:rPr lang="en-US" spc="-60" dirty="0" smtClean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657600" y="4267200"/>
            <a:ext cx="457200" cy="4405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75"/>
              </a:spcBef>
            </a:pPr>
            <a:r>
              <a:rPr sz="1800">
                <a:latin typeface="Arial"/>
                <a:cs typeface="Arial"/>
              </a:rPr>
              <a:t>F</a:t>
            </a:r>
            <a:r>
              <a:rPr sz="1800" spc="-60">
                <a:latin typeface="Arial"/>
                <a:cs typeface="Arial"/>
              </a:rPr>
              <a:t> </a:t>
            </a:r>
            <a:r>
              <a:rPr lang="en-US" spc="-6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5105400" y="4343400"/>
            <a:ext cx="457200" cy="4405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75"/>
              </a:spcBef>
            </a:pPr>
            <a:r>
              <a:rPr sz="1800">
                <a:latin typeface="Arial"/>
                <a:cs typeface="Arial"/>
              </a:rPr>
              <a:t>F</a:t>
            </a:r>
            <a:r>
              <a:rPr sz="1800" spc="-60">
                <a:latin typeface="Arial"/>
                <a:cs typeface="Arial"/>
              </a:rPr>
              <a:t> </a:t>
            </a:r>
            <a:r>
              <a:rPr lang="en-US" spc="-60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2819400" y="4267200"/>
            <a:ext cx="4572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5867400" y="4648200"/>
            <a:ext cx="457200" cy="4405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75"/>
              </a:spcBef>
            </a:pPr>
            <a:r>
              <a:rPr sz="1800">
                <a:latin typeface="Arial"/>
                <a:cs typeface="Arial"/>
              </a:rPr>
              <a:t>F</a:t>
            </a:r>
            <a:r>
              <a:rPr sz="1800" spc="-60">
                <a:latin typeface="Arial"/>
                <a:cs typeface="Arial"/>
              </a:rPr>
              <a:t> </a:t>
            </a:r>
            <a:r>
              <a:rPr lang="en-US" spc="-60" dirty="0" smtClean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1069644" y="5666943"/>
            <a:ext cx="553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Both the directory </a:t>
            </a:r>
            <a:r>
              <a:rPr sz="1800" dirty="0">
                <a:latin typeface="Arial"/>
                <a:cs typeface="Arial"/>
              </a:rPr>
              <a:t>structure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files reside 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Disk</a:t>
            </a:r>
            <a:r>
              <a:rPr lang="en-US" spc="-95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356084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Disk can be subdivided into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Disks or partitions can be </a:t>
            </a:r>
            <a:r>
              <a:rPr sz="1800" b="1" spc="-20" dirty="0">
                <a:solidFill>
                  <a:srgbClr val="3366FF"/>
                </a:solidFill>
                <a:latin typeface="Arial"/>
                <a:cs typeface="Arial"/>
              </a:rPr>
              <a:t>RAID </a:t>
            </a:r>
            <a:r>
              <a:rPr sz="1800" spc="-5" dirty="0">
                <a:latin typeface="Arial"/>
                <a:cs typeface="Arial"/>
              </a:rPr>
              <a:t>protected against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Disk </a:t>
            </a:r>
            <a:r>
              <a:rPr sz="1800" dirty="0">
                <a:latin typeface="Arial"/>
                <a:cs typeface="Arial"/>
              </a:rPr>
              <a:t>or partition can be used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raw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without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file system, 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formatted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buNone/>
            </a:pP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file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Partitions also </a:t>
            </a:r>
            <a:r>
              <a:rPr sz="1800" spc="-10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 minidisks,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slices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Entity </a:t>
            </a:r>
            <a:r>
              <a:rPr sz="1800" spc="-5" dirty="0">
                <a:latin typeface="Arial"/>
                <a:cs typeface="Arial"/>
              </a:rPr>
              <a:t>containing file system </a:t>
            </a:r>
            <a:r>
              <a:rPr sz="1800" spc="-10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 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55"/>
              </a:lnSpc>
              <a:spcBef>
                <a:spcPts val="7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Each volume </a:t>
            </a:r>
            <a:r>
              <a:rPr sz="1800" spc="-5" dirty="0">
                <a:latin typeface="Arial"/>
                <a:cs typeface="Arial"/>
              </a:rPr>
              <a:t>containing </a:t>
            </a:r>
            <a:r>
              <a:rPr sz="1800" dirty="0">
                <a:latin typeface="Arial"/>
                <a:cs typeface="Arial"/>
              </a:rPr>
              <a:t>file </a:t>
            </a:r>
            <a:r>
              <a:rPr sz="1800" spc="-5" dirty="0">
                <a:latin typeface="Arial"/>
                <a:cs typeface="Arial"/>
              </a:rPr>
              <a:t>system also </a:t>
            </a:r>
            <a:r>
              <a:rPr sz="1800" dirty="0">
                <a:latin typeface="Arial"/>
                <a:cs typeface="Arial"/>
              </a:rPr>
              <a:t>tracks </a:t>
            </a:r>
            <a:r>
              <a:rPr sz="1800" spc="-5" dirty="0">
                <a:latin typeface="Arial"/>
                <a:cs typeface="Arial"/>
              </a:rPr>
              <a:t>that file </a:t>
            </a:r>
            <a:r>
              <a:rPr sz="1800" spc="-135" dirty="0">
                <a:latin typeface="Arial"/>
                <a:cs typeface="Arial"/>
              </a:rPr>
              <a:t>system</a:t>
            </a:r>
            <a:r>
              <a:rPr sz="1800" spc="-135" dirty="0">
                <a:latin typeface="AoyagiKouzanFontT"/>
                <a:cs typeface="AoyagiKouzanFontT"/>
              </a:rPr>
              <a:t>’</a:t>
            </a:r>
            <a:r>
              <a:rPr sz="1800" spc="-135" dirty="0">
                <a:latin typeface="Arial"/>
                <a:cs typeface="Arial"/>
              </a:rPr>
              <a:t>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155"/>
              </a:lnSpc>
              <a:buNone/>
            </a:pPr>
            <a:r>
              <a:rPr sz="1800" spc="-5" dirty="0">
                <a:latin typeface="Arial"/>
                <a:cs typeface="Arial"/>
              </a:rPr>
              <a:t>in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device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directory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volume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table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sz="1800" b="1" spc="10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well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general-purpose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file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systems </a:t>
            </a:r>
            <a:r>
              <a:rPr sz="1800" spc="-5" dirty="0">
                <a:latin typeface="Arial"/>
                <a:cs typeface="Arial"/>
              </a:rPr>
              <a:t>there are many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special- 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purpose file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frequently all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operating system  or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72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Redundant Array of Independent Disks</a:t>
            </a:r>
          </a:p>
          <a:p>
            <a:r>
              <a:rPr lang="en-US" b="1" dirty="0" smtClean="0"/>
              <a:t>RAID</a:t>
            </a:r>
            <a:r>
              <a:rPr lang="en-US" dirty="0" smtClean="0"/>
              <a:t> is an acronym that </a:t>
            </a:r>
            <a:r>
              <a:rPr lang="en-US" b="1" dirty="0" smtClean="0"/>
              <a:t>stands for</a:t>
            </a:r>
            <a:r>
              <a:rPr lang="en-US" dirty="0" smtClean="0"/>
              <a:t> Redundant Array of Independent Disks. With </a:t>
            </a:r>
            <a:r>
              <a:rPr lang="en-US" b="1" dirty="0" smtClean="0"/>
              <a:t>RAID</a:t>
            </a:r>
            <a:r>
              <a:rPr lang="en-US" dirty="0" smtClean="0"/>
              <a:t>, several hard disks are made into one logical disk.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pc="-5" dirty="0" smtClean="0"/>
              <a:t>Typical File-system</a:t>
            </a:r>
            <a:r>
              <a:rPr lang="en-US" spc="-25" dirty="0" smtClean="0"/>
              <a:t> </a:t>
            </a:r>
            <a:r>
              <a:rPr lang="en-US" spc="-5" dirty="0" smtClean="0"/>
              <a:t>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bject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Types </a:t>
            </a:r>
            <a:r>
              <a:rPr lang="en-US" dirty="0" smtClean="0"/>
              <a:t>of File</a:t>
            </a:r>
            <a:r>
              <a:rPr lang="en-US" spc="-95" dirty="0" smtClean="0"/>
              <a:t> </a:t>
            </a:r>
            <a:r>
              <a:rPr lang="en-US" spc="-5" dirty="0" smtClean="0"/>
              <a:t>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03277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We mostly </a:t>
            </a:r>
            <a:r>
              <a:rPr sz="1800" spc="-5" dirty="0">
                <a:latin typeface="Arial"/>
                <a:cs typeface="Arial"/>
              </a:rPr>
              <a:t>talk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general-purpose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systems frequently have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file systems, some </a:t>
            </a:r>
            <a:r>
              <a:rPr sz="1800" spc="-15">
                <a:latin typeface="Arial"/>
                <a:cs typeface="Arial"/>
              </a:rPr>
              <a:t>general-</a:t>
            </a:r>
            <a:r>
              <a:rPr sz="1800" spc="180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and</a:t>
            </a:r>
            <a:r>
              <a:rPr lang="en-US" sz="1800" spc="-10" dirty="0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some </a:t>
            </a:r>
            <a:r>
              <a:rPr sz="1800" spc="-10" dirty="0">
                <a:latin typeface="Arial"/>
                <a:cs typeface="Arial"/>
              </a:rPr>
              <a:t>special-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purpose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Consider Solaris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tmpfs – </a:t>
            </a:r>
            <a:r>
              <a:rPr sz="1800" spc="-5" dirty="0">
                <a:latin typeface="Arial"/>
                <a:cs typeface="Arial"/>
              </a:rPr>
              <a:t>memory-based volatile </a:t>
            </a:r>
            <a:r>
              <a:rPr sz="1800" dirty="0">
                <a:latin typeface="Arial"/>
                <a:cs typeface="Arial"/>
              </a:rPr>
              <a:t>FS for fast, </a:t>
            </a:r>
            <a:r>
              <a:rPr sz="1800" spc="-5" dirty="0">
                <a:latin typeface="Arial"/>
                <a:cs typeface="Arial"/>
              </a:rPr>
              <a:t>temporary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objfs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interface into kernel memory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get kernel </a:t>
            </a:r>
            <a:r>
              <a:rPr sz="1800" spc="-10">
                <a:latin typeface="Arial"/>
                <a:cs typeface="Arial"/>
              </a:rPr>
              <a:t>symbols</a:t>
            </a:r>
            <a:r>
              <a:rPr sz="1800" spc="11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for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debugging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ctfs – </a:t>
            </a:r>
            <a:r>
              <a:rPr sz="1800" spc="-5" dirty="0">
                <a:latin typeface="Arial"/>
                <a:cs typeface="Arial"/>
              </a:rPr>
              <a:t>contract file system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managing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daemons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lofs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loopback file system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FS to </a:t>
            </a:r>
            <a:r>
              <a:rPr sz="1800" spc="-5" dirty="0">
                <a:latin typeface="Arial"/>
                <a:cs typeface="Arial"/>
              </a:rPr>
              <a:t>be accessed in place 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another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procfs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kernel interface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ufs, zfs – </a:t>
            </a:r>
            <a:r>
              <a:rPr sz="1800" spc="-5" dirty="0">
                <a:latin typeface="Arial"/>
                <a:cs typeface="Arial"/>
              </a:rPr>
              <a:t>general purpose file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spc="-105" dirty="0" smtClean="0"/>
              <a:t> </a:t>
            </a:r>
            <a:r>
              <a:rPr lang="en-US" spc="-5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  <a:endParaRPr lang="en-US" dirty="0"/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File Concept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Access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Disk and Directory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File-System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Mounting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File Sharing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Performed on</a:t>
            </a:r>
            <a:r>
              <a:rPr lang="en-US" spc="-160" dirty="0" smtClean="0"/>
              <a:t>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Search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Create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Delete 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List 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Rename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Traverse </a:t>
            </a:r>
            <a:r>
              <a:rPr sz="1800" spc="-5" dirty="0">
                <a:latin typeface="Arial"/>
                <a:cs typeface="Arial"/>
              </a:rPr>
              <a:t>the file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Organize the Directory (Logically) to</a:t>
            </a:r>
            <a:r>
              <a:rPr lang="en-US" spc="110" dirty="0" smtClean="0"/>
              <a:t> </a:t>
            </a:r>
            <a:r>
              <a:rPr lang="en-US" spc="-5" dirty="0" smtClean="0"/>
              <a:t>Obtain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Efficiency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locating a file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quickly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Naming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convenient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users can have same name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different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file can have several different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Grouping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logical grouping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files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properties, (e.g., all Java  programs, all games,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Single-Level</a:t>
            </a:r>
            <a:r>
              <a:rPr lang="en-US" spc="-75" dirty="0" smtClean="0"/>
              <a:t>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 directory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1219200" y="2100072"/>
            <a:ext cx="7077456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1129995" y="4264609"/>
            <a:ext cx="20586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Naming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Grouping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</a:t>
            </a:r>
            <a:r>
              <a:rPr lang="en-US" spc="-135" dirty="0" smtClean="0"/>
              <a:t>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Separate directory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1182624" y="1888235"/>
            <a:ext cx="7101840" cy="242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877316" y="4507230"/>
            <a:ext cx="5061585" cy="15074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Path name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Can have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file name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different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Efficient</a:t>
            </a:r>
            <a:r>
              <a:rPr sz="1800" spc="-5" dirty="0">
                <a:latin typeface="Arial"/>
                <a:cs typeface="Arial"/>
              </a:rPr>
              <a:t> searching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 grouping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capability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Tree-Structured</a:t>
            </a:r>
            <a:r>
              <a:rPr lang="en-US" spc="-120" dirty="0" smtClean="0"/>
              <a:t>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object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Tree-Structured Directories</a:t>
            </a:r>
            <a:r>
              <a:rPr spc="-145" dirty="0"/>
              <a:t> </a:t>
            </a:r>
            <a:r>
              <a:rPr dirty="0"/>
              <a:t>(Cont.)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Efficient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searching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Grouping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Capability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Current directory (working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ourier New"/>
                <a:cs typeface="Courier New"/>
              </a:rPr>
              <a:t>cd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/spell/mail/prog</a:t>
            </a:r>
            <a:endParaRPr sz="18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ourier New"/>
                <a:cs typeface="Courier New"/>
              </a:rPr>
              <a:t>type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Tree-Structured Directories</a:t>
            </a:r>
            <a:r>
              <a:rPr spc="-145" dirty="0"/>
              <a:t> </a:t>
            </a:r>
            <a:r>
              <a:rPr dirty="0"/>
              <a:t>(Cont)</a:t>
            </a:r>
          </a:p>
        </p:txBody>
      </p:sp>
      <p:sp>
        <p:nvSpPr>
          <p:cNvPr id="8" name="object 3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7924800" cy="276037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Absolute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relative </a:t>
            </a:r>
            <a:r>
              <a:rPr sz="1800" spc="-5" dirty="0">
                <a:latin typeface="Arial"/>
                <a:cs typeface="Arial"/>
              </a:rPr>
              <a:t>path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Creating a new file is done in current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Delete 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R="216535" algn="ctr">
              <a:lnSpc>
                <a:spcPct val="100000"/>
              </a:lnSpc>
              <a:spcBef>
                <a:spcPts val="470"/>
              </a:spcBef>
            </a:pPr>
            <a:r>
              <a:rPr sz="1800" b="1" spc="-5" dirty="0">
                <a:latin typeface="Courier New"/>
                <a:cs typeface="Courier New"/>
              </a:rPr>
              <a:t>rm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&lt;file-name&gt;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Creating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new subdirectory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done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current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77927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latin typeface="Courier New"/>
                <a:cs typeface="Courier New"/>
              </a:rPr>
              <a:t>mkdir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&lt;dir-name&gt;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  <a:tabLst>
                <a:tab pos="1433830" algn="l"/>
                <a:tab pos="3696335" algn="l"/>
              </a:tabLst>
            </a:pPr>
            <a:r>
              <a:rPr sz="1800" spc="-5" dirty="0">
                <a:latin typeface="Arial"/>
                <a:cs typeface="Arial"/>
              </a:rPr>
              <a:t>Example:	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current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	</a:t>
            </a:r>
            <a:r>
              <a:rPr sz="1800" b="1" spc="-10" dirty="0">
                <a:latin typeface="Courier New"/>
                <a:cs typeface="Courier New"/>
              </a:rPr>
              <a:t>/mail</a:t>
            </a:r>
            <a:endParaRPr sz="1800">
              <a:latin typeface="Courier New"/>
              <a:cs typeface="Courier New"/>
            </a:endParaRPr>
          </a:p>
          <a:p>
            <a:pPr marR="215265" algn="ctr">
              <a:lnSpc>
                <a:spcPct val="100000"/>
              </a:lnSpc>
              <a:spcBef>
                <a:spcPts val="505"/>
              </a:spcBef>
            </a:pPr>
            <a:r>
              <a:rPr sz="1800" b="1" spc="-10" dirty="0">
                <a:latin typeface="Courier New"/>
                <a:cs typeface="Courier New"/>
              </a:rPr>
              <a:t>mkdir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/>
        </p:nvGraphicFramePr>
        <p:xfrm>
          <a:off x="2529839" y="4584191"/>
          <a:ext cx="3035933" cy="97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471170"/>
                <a:gridCol w="157480"/>
                <a:gridCol w="93344"/>
                <a:gridCol w="444500"/>
                <a:gridCol w="185419"/>
                <a:gridCol w="259080"/>
                <a:gridCol w="705485"/>
              </a:tblGrid>
              <a:tr h="3322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089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2231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copy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exp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0" y="5715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mail                 </a:t>
            </a:r>
            <a:r>
              <a:rPr lang="en-US" dirty="0" smtClean="0">
                <a:latin typeface="Symbol"/>
                <a:cs typeface="Symbol"/>
              </a:rPr>
              <a:t>       </a:t>
            </a:r>
            <a:r>
              <a:rPr lang="en-US" dirty="0" smtClean="0">
                <a:latin typeface="+mj-lt"/>
                <a:cs typeface="Symbol"/>
              </a:rPr>
              <a:t>deleting the entire sub-tree rooted by mail</a:t>
            </a:r>
            <a:r>
              <a:rPr lang="en-US" dirty="0" smtClean="0">
                <a:latin typeface="Symbol"/>
                <a:cs typeface="Symbol"/>
              </a:rPr>
              <a:t> 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Acyclic-Graph</a:t>
            </a:r>
            <a:r>
              <a:rPr spc="-125" dirty="0"/>
              <a:t> </a:t>
            </a:r>
            <a:r>
              <a:rPr dirty="0"/>
              <a:t>Directories</a:t>
            </a:r>
          </a:p>
        </p:txBody>
      </p:sp>
      <p:sp>
        <p:nvSpPr>
          <p:cNvPr id="7" name="object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  <p:sp>
        <p:nvSpPr>
          <p:cNvPr id="9" name="object 3"/>
          <p:cNvSpPr txBox="1"/>
          <p:nvPr/>
        </p:nvSpPr>
        <p:spPr>
          <a:xfrm>
            <a:off x="685800" y="1066800"/>
            <a:ext cx="407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Have shared subdirectories and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Acyclic-Graph Directories</a:t>
            </a:r>
            <a:r>
              <a:rPr lang="en-US" spc="-15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different names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(aliasing)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b="1" i="1" spc="-5" dirty="0">
                <a:latin typeface="Arial"/>
                <a:cs typeface="Arial"/>
              </a:rPr>
              <a:t>dict </a:t>
            </a:r>
            <a:r>
              <a:rPr sz="1800" spc="-5" dirty="0">
                <a:latin typeface="Arial"/>
                <a:cs typeface="Arial"/>
              </a:rPr>
              <a:t>deletes </a:t>
            </a:r>
            <a:r>
              <a:rPr sz="1800" b="1" i="1" spc="-5" dirty="0">
                <a:latin typeface="Arial"/>
                <a:cs typeface="Arial"/>
              </a:rPr>
              <a:t>list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dangling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Solutions:</a:t>
            </a:r>
            <a:endParaRPr sz="1800">
              <a:latin typeface="Arial"/>
              <a:cs typeface="Arial"/>
            </a:endParaRPr>
          </a:p>
          <a:p>
            <a:pPr marL="756285" marR="680720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Backpointers, so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delete all pointers  Variable size records 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Backpointers using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daisy chain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Entry-hold-count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New directory </a:t>
            </a:r>
            <a:r>
              <a:rPr sz="1800" dirty="0">
                <a:latin typeface="Arial"/>
                <a:cs typeface="Arial"/>
              </a:rPr>
              <a:t>entry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Link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another name (pointer)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an existing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Resolve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link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follow pointer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locate 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General </a:t>
            </a:r>
            <a:r>
              <a:rPr lang="en-US" dirty="0" smtClean="0"/>
              <a:t>Graph</a:t>
            </a:r>
            <a:r>
              <a:rPr lang="en-US" spc="-90" dirty="0" smtClean="0"/>
              <a:t>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spc="-85" dirty="0" smtClean="0"/>
              <a:t> </a:t>
            </a:r>
            <a:r>
              <a:rPr lang="en-US" spc="-5" dirty="0" smtClean="0"/>
              <a:t>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Contiguous logical address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numeric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character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Contents defined by </a:t>
            </a:r>
            <a:r>
              <a:rPr sz="1800" spc="-15" dirty="0">
                <a:latin typeface="Arial"/>
                <a:cs typeface="Arial"/>
              </a:rPr>
              <a:t>file’s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creator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Many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Consider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text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file,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source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file,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executable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General </a:t>
            </a:r>
            <a:r>
              <a:rPr lang="en-US" dirty="0" smtClean="0"/>
              <a:t>Graph Directory</a:t>
            </a:r>
            <a:r>
              <a:rPr lang="en-US" spc="-10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How do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guarantee no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cycles?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Allow only links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file not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subdirectories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Garbage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collection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Every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a new link is added use a </a:t>
            </a:r>
            <a:r>
              <a:rPr sz="1800" spc="-10" dirty="0">
                <a:latin typeface="Arial"/>
                <a:cs typeface="Arial"/>
              </a:rPr>
              <a:t>cycle </a:t>
            </a:r>
            <a:r>
              <a:rPr sz="1800" spc="-5" dirty="0">
                <a:latin typeface="Arial"/>
                <a:cs typeface="Arial"/>
              </a:rPr>
              <a:t>detection algorithm to  determine </a:t>
            </a:r>
            <a:r>
              <a:rPr sz="1800" spc="-10" dirty="0">
                <a:latin typeface="Arial"/>
                <a:cs typeface="Arial"/>
              </a:rPr>
              <a:t>whether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spc="-5" dirty="0" smtClean="0"/>
              <a:t>System</a:t>
            </a:r>
            <a:r>
              <a:rPr lang="en-US" spc="-100" dirty="0" smtClean="0"/>
              <a:t> </a:t>
            </a:r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file system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mounted </a:t>
            </a:r>
            <a:r>
              <a:rPr sz="1800" spc="-5" dirty="0">
                <a:latin typeface="Arial"/>
                <a:cs typeface="Arial"/>
              </a:rPr>
              <a:t>before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be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unmounted </a:t>
            </a:r>
            <a:r>
              <a:rPr sz="1800" dirty="0">
                <a:latin typeface="Arial"/>
                <a:cs typeface="Arial"/>
              </a:rPr>
              <a:t>file </a:t>
            </a:r>
            <a:r>
              <a:rPr sz="1800" spc="-5" dirty="0">
                <a:latin typeface="Arial"/>
                <a:cs typeface="Arial"/>
              </a:rPr>
              <a:t>system </a:t>
            </a:r>
            <a:r>
              <a:rPr sz="1800" dirty="0">
                <a:latin typeface="Arial"/>
                <a:cs typeface="Arial"/>
              </a:rPr>
              <a:t>(i.e., </a:t>
            </a:r>
            <a:r>
              <a:rPr sz="1800" spc="-5" dirty="0">
                <a:latin typeface="Arial"/>
                <a:cs typeface="Arial"/>
              </a:rPr>
              <a:t>Fig</a:t>
            </a:r>
            <a:r>
              <a:rPr sz="1800" spc="-5">
                <a:latin typeface="Arial"/>
                <a:cs typeface="Arial"/>
              </a:rPr>
              <a:t>. </a:t>
            </a:r>
            <a:r>
              <a:rPr sz="1800" spc="-15" smtClean="0">
                <a:latin typeface="Arial"/>
                <a:cs typeface="Arial"/>
              </a:rPr>
              <a:t>(b</a:t>
            </a:r>
            <a:r>
              <a:rPr sz="1800" spc="-15" dirty="0">
                <a:latin typeface="Arial"/>
                <a:cs typeface="Arial"/>
              </a:rPr>
              <a:t>))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mounted </a:t>
            </a:r>
            <a:r>
              <a:rPr sz="1800" spc="-5">
                <a:latin typeface="Arial"/>
                <a:cs typeface="Arial"/>
              </a:rPr>
              <a:t>at</a:t>
            </a:r>
            <a:r>
              <a:rPr sz="1800" spc="114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a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sz="1800" b="1" smtClean="0">
                <a:solidFill>
                  <a:srgbClr val="3366FF"/>
                </a:solidFill>
                <a:latin typeface="Arial"/>
                <a:cs typeface="Arial"/>
              </a:rPr>
              <a:t>mount</a:t>
            </a:r>
            <a:r>
              <a:rPr sz="1800" b="1" spc="-5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393172" y="2831485"/>
            <a:ext cx="2760397" cy="325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4895079" y="3754848"/>
            <a:ext cx="2758997" cy="232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</a:t>
            </a:r>
            <a:r>
              <a:rPr lang="en-US" spc="-105" dirty="0" smtClean="0"/>
              <a:t>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object 3"/>
          <p:cNvSpPr>
            <a:spLocks noGrp="1"/>
          </p:cNvSpPr>
          <p:nvPr>
            <p:ph idx="1"/>
          </p:nvPr>
        </p:nvSpPr>
        <p:spPr>
          <a:xfrm>
            <a:off x="2438400" y="1600200"/>
            <a:ext cx="35052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spc="-110" dirty="0" smtClean="0"/>
              <a:t> </a:t>
            </a: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Sharing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files on multi-user systems is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desirable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Sharing </a:t>
            </a:r>
            <a:r>
              <a:rPr sz="1800" dirty="0">
                <a:latin typeface="Arial"/>
                <a:cs typeface="Arial"/>
              </a:rPr>
              <a:t>may be </a:t>
            </a:r>
            <a:r>
              <a:rPr sz="1800" spc="-5" dirty="0">
                <a:latin typeface="Arial"/>
                <a:cs typeface="Arial"/>
              </a:rPr>
              <a:t>done through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protection </a:t>
            </a:r>
            <a:r>
              <a:rPr sz="1800" spc="-5" dirty="0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distributed systems, files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shared across 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File </a:t>
            </a:r>
            <a:r>
              <a:rPr sz="1800" spc="-5" dirty="0">
                <a:latin typeface="Arial"/>
                <a:cs typeface="Arial"/>
              </a:rPr>
              <a:t>System </a:t>
            </a:r>
            <a:r>
              <a:rPr sz="1800" dirty="0">
                <a:latin typeface="Arial"/>
                <a:cs typeface="Arial"/>
              </a:rPr>
              <a:t>(NFS) is a common </a:t>
            </a:r>
            <a:r>
              <a:rPr sz="1800" spc="-5" dirty="0">
                <a:latin typeface="Arial"/>
                <a:cs typeface="Arial"/>
              </a:rPr>
              <a:t>distributed </a:t>
            </a:r>
            <a:r>
              <a:rPr sz="1800" spc="-15" dirty="0">
                <a:latin typeface="Arial"/>
                <a:cs typeface="Arial"/>
              </a:rPr>
              <a:t>file-sharing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multi-user system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User IDs </a:t>
            </a:r>
            <a:r>
              <a:rPr sz="1800" spc="-5" dirty="0">
                <a:latin typeface="Arial"/>
                <a:cs typeface="Arial"/>
              </a:rPr>
              <a:t>identify users, </a:t>
            </a:r>
            <a:r>
              <a:rPr sz="1800" spc="-10" dirty="0">
                <a:latin typeface="Arial"/>
                <a:cs typeface="Arial"/>
              </a:rPr>
              <a:t>allowing </a:t>
            </a:r>
            <a:r>
              <a:rPr sz="1800" spc="-5" dirty="0">
                <a:latin typeface="Arial"/>
                <a:cs typeface="Arial"/>
              </a:rPr>
              <a:t>permissions and protections to be per-  user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Group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IDs </a:t>
            </a:r>
            <a:r>
              <a:rPr sz="1800" spc="-5" dirty="0">
                <a:latin typeface="Arial"/>
                <a:cs typeface="Arial"/>
              </a:rPr>
              <a:t>allow users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in groups, permitting group access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rights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Owner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file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Group of a file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– Remote File</a:t>
            </a:r>
            <a:r>
              <a:rPr lang="en-US" spc="-145" dirty="0" smtClean="0"/>
              <a:t> </a:t>
            </a:r>
            <a:r>
              <a:rPr lang="en-US" spc="-5" dirty="0" smtClean="0"/>
              <a:t>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Uses </a:t>
            </a:r>
            <a:r>
              <a:rPr sz="1800" spc="-10" dirty="0">
                <a:latin typeface="Arial"/>
                <a:cs typeface="Arial"/>
              </a:rPr>
              <a:t>networking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allow file system access </a:t>
            </a:r>
            <a:r>
              <a:rPr sz="1800" spc="-10" dirty="0">
                <a:latin typeface="Arial"/>
                <a:cs typeface="Arial"/>
              </a:rPr>
              <a:t>between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Manually via programs like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Automatically, seamlessly using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distributed file</a:t>
            </a:r>
            <a:r>
              <a:rPr sz="1800" b="1" spc="8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Semi automatically via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world wide</a:t>
            </a:r>
            <a:r>
              <a:rPr sz="1800" b="1" spc="-6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355600" marR="20066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Client-server </a:t>
            </a:r>
            <a:r>
              <a:rPr sz="1800" spc="-5" dirty="0">
                <a:latin typeface="Arial"/>
                <a:cs typeface="Arial"/>
              </a:rPr>
              <a:t>model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clients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mount remote file systems </a:t>
            </a:r>
            <a:r>
              <a:rPr sz="1800" dirty="0">
                <a:latin typeface="Arial"/>
                <a:cs typeface="Arial"/>
              </a:rPr>
              <a:t>from  </a:t>
            </a:r>
            <a:r>
              <a:rPr sz="1800" spc="-5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Server can serve multiple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clients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Client and user-on-client identification is insecure or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complicated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NFS </a:t>
            </a:r>
            <a:r>
              <a:rPr sz="1800" spc="-5" dirty="0">
                <a:latin typeface="Arial"/>
                <a:cs typeface="Arial"/>
              </a:rPr>
              <a:t>is standard UNIX client-server file sharing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CIFS </a:t>
            </a:r>
            <a:r>
              <a:rPr sz="1800" spc="-5" dirty="0">
                <a:latin typeface="Arial"/>
                <a:cs typeface="Arial"/>
              </a:rPr>
              <a:t>is standard </a:t>
            </a:r>
            <a:r>
              <a:rPr sz="1800" spc="-10" dirty="0">
                <a:latin typeface="Arial"/>
                <a:cs typeface="Arial"/>
              </a:rPr>
              <a:t>Windows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Standard operating system file calls are translated into remote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5600" marR="16002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Distributed Information Systems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distributed naming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services</a:t>
            </a:r>
            <a:r>
              <a:rPr sz="1800" b="1" spc="-1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such  as LDAP, DNS, </a:t>
            </a:r>
            <a:r>
              <a:rPr sz="1800" dirty="0">
                <a:latin typeface="Arial"/>
                <a:cs typeface="Arial"/>
              </a:rPr>
              <a:t>NIS, Active </a:t>
            </a:r>
            <a:r>
              <a:rPr sz="1800" spc="-5" dirty="0">
                <a:latin typeface="Arial"/>
                <a:cs typeface="Arial"/>
              </a:rPr>
              <a:t>Directory implement unified access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information needed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remote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– Failure</a:t>
            </a:r>
            <a:r>
              <a:rPr lang="en-US" spc="-140" dirty="0" smtClean="0"/>
              <a:t> </a:t>
            </a:r>
            <a:r>
              <a:rPr lang="en-US" spc="-5" dirty="0" smtClean="0"/>
              <a:t>Modes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All file systems have failure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example corruption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directory structures or other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non-user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buNone/>
            </a:pPr>
            <a:r>
              <a:rPr sz="1800" spc="-5" dirty="0">
                <a:latin typeface="Arial"/>
                <a:cs typeface="Arial"/>
              </a:rPr>
              <a:t>data, called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metadata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5715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Remote file systems add new failure </a:t>
            </a:r>
            <a:r>
              <a:rPr sz="1800" dirty="0">
                <a:latin typeface="Arial"/>
                <a:cs typeface="Arial"/>
              </a:rPr>
              <a:t>modes, </a:t>
            </a:r>
            <a:r>
              <a:rPr sz="1800" spc="-5" dirty="0">
                <a:latin typeface="Arial"/>
                <a:cs typeface="Arial"/>
              </a:rPr>
              <a:t>due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failure, 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failure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Recovery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failure can involve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state information </a:t>
            </a:r>
            <a:r>
              <a:rPr sz="1800" spc="-5" dirty="0">
                <a:latin typeface="Arial"/>
                <a:cs typeface="Arial"/>
              </a:rPr>
              <a:t>about </a:t>
            </a:r>
            <a:r>
              <a:rPr sz="1800" dirty="0">
                <a:latin typeface="Arial"/>
                <a:cs typeface="Arial"/>
              </a:rPr>
              <a:t>status of 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remote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Stateless </a:t>
            </a:r>
            <a:r>
              <a:rPr sz="1800" spc="-5" dirty="0">
                <a:latin typeface="Arial"/>
                <a:cs typeface="Arial"/>
              </a:rPr>
              <a:t>protocols such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NFS </a:t>
            </a:r>
            <a:r>
              <a:rPr sz="1800" dirty="0">
                <a:latin typeface="Arial"/>
                <a:cs typeface="Arial"/>
              </a:rPr>
              <a:t>v3 </a:t>
            </a:r>
            <a:r>
              <a:rPr sz="1800" spc="-5" dirty="0">
                <a:latin typeface="Arial"/>
                <a:cs typeface="Arial"/>
              </a:rPr>
              <a:t>include all information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buNone/>
            </a:pPr>
            <a:r>
              <a:rPr sz="1800" spc="-5" dirty="0">
                <a:latin typeface="Arial"/>
                <a:cs typeface="Arial"/>
              </a:rPr>
              <a:t>request, </a:t>
            </a:r>
            <a:r>
              <a:rPr sz="1800" spc="-10" dirty="0">
                <a:latin typeface="Arial"/>
                <a:cs typeface="Arial"/>
              </a:rPr>
              <a:t>allowing </a:t>
            </a:r>
            <a:r>
              <a:rPr sz="1800" spc="-5" dirty="0">
                <a:latin typeface="Arial"/>
                <a:cs typeface="Arial"/>
              </a:rPr>
              <a:t>easy recovery </a:t>
            </a: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less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Sharing – </a:t>
            </a:r>
            <a:r>
              <a:rPr lang="en-US" spc="-5" dirty="0" smtClean="0"/>
              <a:t>Consistency</a:t>
            </a:r>
            <a:r>
              <a:rPr lang="en-US" spc="-100" dirty="0" smtClean="0"/>
              <a:t> </a:t>
            </a:r>
            <a:r>
              <a:rPr lang="en-US" spc="-5" dirty="0" smtClean="0"/>
              <a:t>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Specify </a:t>
            </a:r>
            <a:r>
              <a:rPr sz="1800" spc="-5" dirty="0">
                <a:latin typeface="Arial"/>
                <a:cs typeface="Arial"/>
              </a:rPr>
              <a:t>how multiple users are </a:t>
            </a:r>
            <a:r>
              <a:rPr sz="1800" dirty="0">
                <a:latin typeface="Arial"/>
                <a:cs typeface="Arial"/>
              </a:rPr>
              <a:t>to access </a:t>
            </a:r>
            <a:r>
              <a:rPr sz="1800" spc="-5" dirty="0">
                <a:latin typeface="Arial"/>
                <a:cs typeface="Arial"/>
              </a:rPr>
              <a:t>a shared file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simultaneously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Ch </a:t>
            </a:r>
            <a:r>
              <a:rPr sz="1800" dirty="0">
                <a:latin typeface="Arial"/>
                <a:cs typeface="Arial"/>
              </a:rPr>
              <a:t>6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synchronization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1099185" marR="176530" lvl="2" indent="-228600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Tend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less complex due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disk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latency  </a:t>
            </a:r>
            <a:r>
              <a:rPr sz="1800" dirty="0">
                <a:latin typeface="Arial"/>
                <a:cs typeface="Arial"/>
              </a:rPr>
              <a:t>(for remote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Andrew File System </a:t>
            </a:r>
            <a:r>
              <a:rPr sz="1800" dirty="0">
                <a:latin typeface="Arial"/>
                <a:cs typeface="Arial"/>
              </a:rPr>
              <a:t>(AFS) </a:t>
            </a:r>
            <a:r>
              <a:rPr sz="1800" spc="-5" dirty="0">
                <a:latin typeface="Arial"/>
                <a:cs typeface="Arial"/>
              </a:rPr>
              <a:t>implemented complex remote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sharing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semantics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Unix file system </a:t>
            </a:r>
            <a:r>
              <a:rPr sz="1800" dirty="0">
                <a:latin typeface="Arial"/>
                <a:cs typeface="Arial"/>
              </a:rPr>
              <a:t>(UFS)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implements:</a:t>
            </a:r>
            <a:endParaRPr sz="1800">
              <a:latin typeface="Arial"/>
              <a:cs typeface="Arial"/>
            </a:endParaRPr>
          </a:p>
          <a:p>
            <a:pPr marL="1099185" marR="59690" lvl="2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latin typeface="Arial"/>
                <a:cs typeface="Arial"/>
              </a:rPr>
              <a:t>Writes to </a:t>
            </a:r>
            <a:r>
              <a:rPr sz="1800" spc="-5" dirty="0">
                <a:latin typeface="Arial"/>
                <a:cs typeface="Arial"/>
              </a:rPr>
              <a:t>an open file visible immediately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other users </a:t>
            </a:r>
            <a:r>
              <a:rPr sz="1800" dirty="0">
                <a:latin typeface="Arial"/>
                <a:cs typeface="Arial"/>
              </a:rPr>
              <a:t>of the  </a:t>
            </a:r>
            <a:r>
              <a:rPr sz="1800" spc="-5" dirty="0">
                <a:latin typeface="Arial"/>
                <a:cs typeface="Arial"/>
              </a:rPr>
              <a:t>same open file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Sharing file pointer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allow multiple users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read and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concurrently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AFS </a:t>
            </a:r>
            <a:r>
              <a:rPr sz="1800" spc="-5" dirty="0">
                <a:latin typeface="Arial"/>
                <a:cs typeface="Arial"/>
              </a:rPr>
              <a:t>has session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semantics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latin typeface="Arial"/>
                <a:cs typeface="Arial"/>
              </a:rPr>
              <a:t>Writes </a:t>
            </a:r>
            <a:r>
              <a:rPr sz="1800" spc="-10" dirty="0">
                <a:latin typeface="Arial"/>
                <a:cs typeface="Arial"/>
              </a:rPr>
              <a:t>only </a:t>
            </a:r>
            <a:r>
              <a:rPr sz="1800" spc="-5" dirty="0">
                <a:latin typeface="Arial"/>
                <a:cs typeface="Arial"/>
              </a:rPr>
              <a:t>visible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sessions starting </a:t>
            </a:r>
            <a:r>
              <a:rPr sz="1800" dirty="0">
                <a:latin typeface="Arial"/>
                <a:cs typeface="Arial"/>
              </a:rPr>
              <a:t>after the </a:t>
            </a:r>
            <a:r>
              <a:rPr sz="1800" spc="-5" dirty="0">
                <a:latin typeface="Arial"/>
                <a:cs typeface="Arial"/>
              </a:rPr>
              <a:t>file is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</a:t>
            </a:r>
            <a:r>
              <a:rPr lang="en-US" spc="-10" dirty="0" smtClean="0"/>
              <a:t>c</a:t>
            </a:r>
            <a:r>
              <a:rPr lang="en-US" dirty="0" smtClean="0"/>
              <a:t>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File owner/creator should be able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can be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by </a:t>
            </a:r>
            <a:r>
              <a:rPr sz="1800" spc="-15" dirty="0">
                <a:latin typeface="Arial"/>
                <a:cs typeface="Arial"/>
              </a:rPr>
              <a:t>whom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C6600"/>
              </a:buClr>
              <a:buFont typeface="Wingdings"/>
              <a:buChar char="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Types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Append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Delete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Access Lists </a:t>
            </a:r>
            <a:r>
              <a:rPr lang="en-US" dirty="0" smtClean="0"/>
              <a:t>and</a:t>
            </a:r>
            <a:r>
              <a:rPr lang="en-US" spc="-90" dirty="0" smtClean="0"/>
              <a:t>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Grp="1"/>
          </p:cNvGraphicFramePr>
          <p:nvPr/>
        </p:nvGraphicFramePr>
        <p:xfrm>
          <a:off x="866190" y="1267651"/>
          <a:ext cx="6428104" cy="204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245"/>
                <a:gridCol w="544195"/>
                <a:gridCol w="787400"/>
                <a:gridCol w="723264"/>
              </a:tblGrid>
              <a:tr h="607289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1989"/>
                        </a:lnSpc>
                        <a:buClr>
                          <a:srgbClr val="993300"/>
                        </a:buClr>
                        <a:buSzPct val="88888"/>
                        <a:buFont typeface="Wingdings"/>
                        <a:buChar char=""/>
                        <a:tabLst>
                          <a:tab pos="374015" algn="l"/>
                          <a:tab pos="374650" algn="l"/>
                          <a:tab pos="216852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access:	read,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write,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execute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74650" indent="-342900">
                        <a:lnSpc>
                          <a:spcPts val="2150"/>
                        </a:lnSpc>
                        <a:spcBef>
                          <a:spcPts val="540"/>
                        </a:spcBef>
                        <a:buClr>
                          <a:srgbClr val="993300"/>
                        </a:buClr>
                        <a:buSzPct val="88888"/>
                        <a:buFont typeface="Wingdings"/>
                        <a:buChar char="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Three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users on Unix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Linux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6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930275" algn="r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a)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owner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access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ts val="18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Symbol"/>
                          <a:cs typeface="Symbol"/>
                        </a:rPr>
                        <a:t>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RWX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1 1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953769" algn="r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b)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access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ts val="19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09550" algn="r">
                        <a:lnSpc>
                          <a:spcPts val="1914"/>
                        </a:lnSpc>
                      </a:pPr>
                      <a:r>
                        <a:rPr sz="1600" dirty="0">
                          <a:latin typeface="Symbol"/>
                          <a:cs typeface="Symbol"/>
                        </a:rPr>
                        <a:t>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RWX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1 1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79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941069" algn="r">
                        <a:lnSpc>
                          <a:spcPts val="185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c)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public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access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ts val="185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09550" algn="r">
                        <a:lnSpc>
                          <a:spcPts val="185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Symbol"/>
                          <a:cs typeface="Symbol"/>
                        </a:rPr>
                        <a:t>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RWX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ts val="185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4"/>
          <p:cNvSpPr txBox="1"/>
          <p:nvPr/>
        </p:nvSpPr>
        <p:spPr>
          <a:xfrm>
            <a:off x="885240" y="3357829"/>
            <a:ext cx="673354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055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Ask </a:t>
            </a:r>
            <a:r>
              <a:rPr sz="1800" spc="-5" dirty="0">
                <a:latin typeface="Arial"/>
                <a:cs typeface="Arial"/>
              </a:rPr>
              <a:t>manager </a:t>
            </a:r>
            <a:r>
              <a:rPr sz="1800" dirty="0">
                <a:latin typeface="Arial"/>
                <a:cs typeface="Arial"/>
              </a:rPr>
              <a:t>to create a group </a:t>
            </a:r>
            <a:r>
              <a:rPr sz="1800" spc="-5" dirty="0">
                <a:latin typeface="Arial"/>
                <a:cs typeface="Arial"/>
              </a:rPr>
              <a:t>(unique name), </a:t>
            </a:r>
            <a:r>
              <a:rPr sz="1800" dirty="0">
                <a:latin typeface="Arial"/>
                <a:cs typeface="Arial"/>
              </a:rPr>
              <a:t>say G,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Arial"/>
                <a:cs typeface="Arial"/>
              </a:rPr>
              <a:t>some users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group.</a:t>
            </a:r>
            <a:endParaRPr sz="1800">
              <a:latin typeface="Arial"/>
              <a:cs typeface="Arial"/>
            </a:endParaRPr>
          </a:p>
          <a:p>
            <a:pPr marL="355600" marR="628650" indent="-342900">
              <a:lnSpc>
                <a:spcPts val="1939"/>
              </a:lnSpc>
              <a:spcBef>
                <a:spcPts val="79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particular file </a:t>
            </a:r>
            <a:r>
              <a:rPr sz="1800" dirty="0">
                <a:latin typeface="Arial"/>
                <a:cs typeface="Arial"/>
              </a:rPr>
              <a:t>(say </a:t>
            </a:r>
            <a:r>
              <a:rPr sz="1800" i="1" spc="-10" dirty="0">
                <a:latin typeface="Arial"/>
                <a:cs typeface="Arial"/>
              </a:rPr>
              <a:t>game</a:t>
            </a:r>
            <a:r>
              <a:rPr sz="1800" spc="-1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or subdirectory, define an  appropriate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477259" y="4914392"/>
            <a:ext cx="478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129785" y="4914392"/>
            <a:ext cx="457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868036" y="4914392"/>
            <a:ext cx="474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3532759" y="5428894"/>
            <a:ext cx="52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hmod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186809" y="5428894"/>
            <a:ext cx="899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</a:tabLst>
            </a:pPr>
            <a:r>
              <a:rPr sz="1200" b="1" spc="-5" dirty="0">
                <a:latin typeface="Arial"/>
                <a:cs typeface="Arial"/>
              </a:rPr>
              <a:t>761	game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3736847" y="5065776"/>
            <a:ext cx="462280" cy="332740"/>
          </a:xfrm>
          <a:custGeom>
            <a:avLst/>
            <a:gdLst/>
            <a:ahLst/>
            <a:cxnLst/>
            <a:rect l="l" t="t" r="r" b="b"/>
            <a:pathLst>
              <a:path w="462279" h="332739">
                <a:moveTo>
                  <a:pt x="0" y="0"/>
                </a:moveTo>
                <a:lnTo>
                  <a:pt x="461772" y="332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4343400" y="5108447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4494276" y="5079491"/>
            <a:ext cx="600710" cy="346075"/>
          </a:xfrm>
          <a:custGeom>
            <a:avLst/>
            <a:gdLst/>
            <a:ahLst/>
            <a:cxnLst/>
            <a:rect l="l" t="t" r="r" b="b"/>
            <a:pathLst>
              <a:path w="600710" h="346075">
                <a:moveTo>
                  <a:pt x="600456" y="0"/>
                </a:moveTo>
                <a:lnTo>
                  <a:pt x="0" y="3459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877316" y="5671820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Attach </a:t>
            </a:r>
            <a:r>
              <a:rPr sz="1800" spc="-5" dirty="0">
                <a:latin typeface="Arial"/>
                <a:cs typeface="Arial"/>
              </a:rPr>
              <a:t>a group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3282441" y="593090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ch</a:t>
            </a:r>
            <a:r>
              <a:rPr sz="1800" b="1" spc="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rp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4651025" y="59309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334746" y="5930900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Courier New"/>
                <a:cs typeface="Courier New"/>
              </a:rPr>
              <a:t>G</a:t>
            </a:r>
            <a:r>
              <a:rPr sz="1800" b="1" spc="5" smtClean="0">
                <a:latin typeface="Courier New"/>
                <a:cs typeface="Courier New"/>
              </a:rPr>
              <a:t>a</a:t>
            </a:r>
            <a:r>
              <a:rPr sz="1800" b="1" spc="-5" smtClean="0">
                <a:latin typeface="Courier New"/>
                <a:cs typeface="Courier New"/>
              </a:rPr>
              <a:t>me</a:t>
            </a:r>
            <a:r>
              <a:rPr lang="en-US" sz="1800" b="1" spc="-5" dirty="0" smtClean="0"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</a:t>
            </a:r>
            <a:r>
              <a:rPr lang="en-US" spc="-100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762000" y="838200"/>
            <a:ext cx="8229600" cy="5847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None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sequence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words,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Simple </a:t>
            </a:r>
            <a:r>
              <a:rPr sz="2400" dirty="0">
                <a:latin typeface="Arial"/>
                <a:cs typeface="Arial"/>
              </a:rPr>
              <a:t>record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Lines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spc="-10" dirty="0">
                <a:latin typeface="Arial"/>
                <a:cs typeface="Arial"/>
              </a:rPr>
              <a:t>Fixed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Variable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Complex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Formatted</a:t>
            </a:r>
            <a:r>
              <a:rPr sz="2400" spc="-5" dirty="0">
                <a:latin typeface="Arial"/>
                <a:cs typeface="Arial"/>
              </a:rPr>
              <a:t> document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Relocatable load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72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Can simulate last two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first method </a:t>
            </a:r>
            <a:r>
              <a:rPr sz="2400">
                <a:latin typeface="Arial"/>
                <a:cs typeface="Arial"/>
              </a:rPr>
              <a:t>by </a:t>
            </a:r>
            <a:r>
              <a:rPr sz="2400" smtClean="0">
                <a:latin typeface="Arial"/>
                <a:cs typeface="Arial"/>
              </a:rPr>
              <a:t>inserting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appropriate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decides: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Operating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CC66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spc="-100" dirty="0" smtClean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only information kept in human-readable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Identifier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unique </a:t>
            </a:r>
            <a:r>
              <a:rPr sz="1800" dirty="0">
                <a:latin typeface="Arial"/>
                <a:cs typeface="Arial"/>
              </a:rPr>
              <a:t>tag </a:t>
            </a:r>
            <a:r>
              <a:rPr sz="1800" spc="-5" dirty="0">
                <a:latin typeface="Arial"/>
                <a:cs typeface="Arial"/>
              </a:rPr>
              <a:t>(number) identifies file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Type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needed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systems that support different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pointer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file location 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Size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current 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Protection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controls </a:t>
            </a:r>
            <a:r>
              <a:rPr sz="1800" spc="-15" dirty="0">
                <a:latin typeface="Arial"/>
                <a:cs typeface="Arial"/>
              </a:rPr>
              <a:t>who </a:t>
            </a:r>
            <a:r>
              <a:rPr sz="1800" spc="-5" dirty="0">
                <a:latin typeface="Arial"/>
                <a:cs typeface="Arial"/>
              </a:rPr>
              <a:t>can do reading, </a:t>
            </a:r>
            <a:r>
              <a:rPr sz="1800" spc="-10" dirty="0">
                <a:latin typeface="Arial"/>
                <a:cs typeface="Arial"/>
              </a:rPr>
              <a:t>writing,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executing</a:t>
            </a:r>
            <a:endParaRPr sz="1800">
              <a:latin typeface="Arial"/>
              <a:cs typeface="Arial"/>
            </a:endParaRPr>
          </a:p>
          <a:p>
            <a:pPr marL="355600" marR="9779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Time, date, and user identification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protection, security, and  usage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  <a:p>
            <a:pPr marL="355600" marR="7035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Information </a:t>
            </a:r>
            <a:r>
              <a:rPr sz="1800" spc="-5" dirty="0">
                <a:latin typeface="Arial"/>
                <a:cs typeface="Arial"/>
              </a:rPr>
              <a:t>about files are </a:t>
            </a:r>
            <a:r>
              <a:rPr sz="1800" dirty="0">
                <a:latin typeface="Arial"/>
                <a:cs typeface="Arial"/>
              </a:rPr>
              <a:t>kept </a:t>
            </a:r>
            <a:r>
              <a:rPr sz="1800" spc="-5" dirty="0">
                <a:latin typeface="Arial"/>
                <a:cs typeface="Arial"/>
              </a:rPr>
              <a:t>in the directory </a:t>
            </a:r>
            <a:r>
              <a:rPr sz="1800" dirty="0">
                <a:latin typeface="Arial"/>
                <a:cs typeface="Arial"/>
              </a:rPr>
              <a:t>structure,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 maintained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Many variations, including extended </a:t>
            </a:r>
            <a:r>
              <a:rPr sz="1800" dirty="0">
                <a:latin typeface="Arial"/>
                <a:cs typeface="Arial"/>
              </a:rPr>
              <a:t>file attributes such as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Information kept </a:t>
            </a:r>
            <a:r>
              <a:rPr sz="1800" spc="-5" dirty="0">
                <a:latin typeface="Arial"/>
                <a:cs typeface="Arial"/>
              </a:rPr>
              <a:t>in the directory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spc="-105" dirty="0" smtClean="0"/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spc="-5" dirty="0">
                <a:latin typeface="Arial"/>
                <a:cs typeface="Arial"/>
              </a:rPr>
              <a:t>File is an </a:t>
            </a:r>
            <a:r>
              <a:rPr sz="1800" b="1" spc="-5" dirty="0">
                <a:latin typeface="Arial"/>
                <a:cs typeface="Arial"/>
              </a:rPr>
              <a:t>abstract data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spc="-5" dirty="0">
                <a:latin typeface="Arial"/>
                <a:cs typeface="Arial"/>
              </a:rPr>
              <a:t>Create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dirty="0">
                <a:latin typeface="Arial"/>
                <a:cs typeface="Arial"/>
              </a:rPr>
              <a:t>Write –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pointer</a:t>
            </a:r>
            <a:r>
              <a:rPr sz="1800" b="1" spc="-7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spc="-5" dirty="0">
                <a:latin typeface="Arial"/>
                <a:cs typeface="Arial"/>
              </a:rPr>
              <a:t>Read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read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pointer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dirty="0">
                <a:latin typeface="Arial"/>
                <a:cs typeface="Arial"/>
              </a:rPr>
              <a:t>Reposition within file -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seek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spc="-5" dirty="0">
                <a:latin typeface="Arial"/>
                <a:cs typeface="Arial"/>
              </a:rPr>
              <a:t>Delete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dirty="0">
                <a:latin typeface="Arial"/>
                <a:cs typeface="Arial"/>
              </a:rPr>
              <a:t>Truncate</a:t>
            </a:r>
            <a:endParaRPr sz="1800">
              <a:latin typeface="Arial"/>
              <a:cs typeface="Arial"/>
            </a:endParaRPr>
          </a:p>
          <a:p>
            <a:pPr marL="393700" marR="558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i="1" dirty="0">
                <a:latin typeface="Arial"/>
                <a:cs typeface="Arial"/>
              </a:rPr>
              <a:t>Open(F</a:t>
            </a:r>
            <a:r>
              <a:rPr sz="1800" b="1" i="1" baseline="-20833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search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directory </a:t>
            </a:r>
            <a:r>
              <a:rPr sz="1800" dirty="0">
                <a:latin typeface="Arial"/>
                <a:cs typeface="Arial"/>
              </a:rPr>
              <a:t>structure </a:t>
            </a:r>
            <a:r>
              <a:rPr sz="1800" spc="-5" dirty="0">
                <a:latin typeface="Arial"/>
                <a:cs typeface="Arial"/>
              </a:rPr>
              <a:t>on disk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entry </a:t>
            </a:r>
            <a:r>
              <a:rPr sz="1800" b="1" i="1" dirty="0">
                <a:latin typeface="Arial"/>
                <a:cs typeface="Arial"/>
              </a:rPr>
              <a:t>F</a:t>
            </a:r>
            <a:r>
              <a:rPr sz="1800" b="1" i="1" baseline="-20833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and move  the </a:t>
            </a:r>
            <a:r>
              <a:rPr sz="1800" dirty="0">
                <a:latin typeface="Arial"/>
                <a:cs typeface="Arial"/>
              </a:rPr>
              <a:t>content of entry 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00" b="1" i="1" dirty="0">
                <a:latin typeface="Arial"/>
                <a:cs typeface="Arial"/>
              </a:rPr>
              <a:t>Close </a:t>
            </a:r>
            <a:r>
              <a:rPr sz="1800" b="1" i="1" spc="-5" dirty="0">
                <a:latin typeface="Arial"/>
                <a:cs typeface="Arial"/>
              </a:rPr>
              <a:t>(F</a:t>
            </a:r>
            <a:r>
              <a:rPr sz="1800" b="1" i="1" spc="-7" baseline="-20833" dirty="0">
                <a:latin typeface="Arial"/>
                <a:cs typeface="Arial"/>
              </a:rPr>
              <a:t>i</a:t>
            </a:r>
            <a:r>
              <a:rPr sz="1800" b="1" i="1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move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content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entry </a:t>
            </a:r>
            <a:r>
              <a:rPr sz="1800" b="1" i="1" dirty="0">
                <a:latin typeface="Arial"/>
                <a:cs typeface="Arial"/>
              </a:rPr>
              <a:t>F</a:t>
            </a:r>
            <a:r>
              <a:rPr sz="1800" b="1" i="1" baseline="-20833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in memory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structure 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spc="-95" dirty="0" smtClean="0"/>
              <a:t> </a:t>
            </a:r>
            <a:r>
              <a:rPr lang="en-US" spc="-5" dirty="0" smtClean="0"/>
              <a:t>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83859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Several pieces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data are needed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manage open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files:</a:t>
            </a:r>
            <a:endParaRPr sz="1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Open-file table</a:t>
            </a:r>
            <a:r>
              <a:rPr sz="1800" dirty="0">
                <a:latin typeface="Arial"/>
                <a:cs typeface="Arial"/>
              </a:rPr>
              <a:t>: tracks </a:t>
            </a:r>
            <a:r>
              <a:rPr sz="1800" spc="-5" dirty="0">
                <a:latin typeface="Arial"/>
                <a:cs typeface="Arial"/>
              </a:rPr>
              <a:t>open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File pointer: pointer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last </a:t>
            </a:r>
            <a:r>
              <a:rPr sz="1800" spc="-10" dirty="0">
                <a:latin typeface="Arial"/>
                <a:cs typeface="Arial"/>
              </a:rPr>
              <a:t>read/write </a:t>
            </a:r>
            <a:r>
              <a:rPr sz="1800" spc="-5" dirty="0">
                <a:latin typeface="Arial"/>
                <a:cs typeface="Arial"/>
              </a:rPr>
              <a:t>location,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  <a:buNone/>
            </a:pPr>
            <a:r>
              <a:rPr sz="1800" spc="-5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 open</a:t>
            </a:r>
            <a:endParaRPr sz="1800">
              <a:latin typeface="Arial"/>
              <a:cs typeface="Arial"/>
            </a:endParaRPr>
          </a:p>
          <a:p>
            <a:pPr marL="756285" marR="40640" lvl="1" indent="-287020" algn="just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File-open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count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counter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times a file is </a:t>
            </a:r>
            <a:r>
              <a:rPr sz="1800" spc="-10" dirty="0">
                <a:latin typeface="Arial"/>
                <a:cs typeface="Arial"/>
              </a:rPr>
              <a:t>open </a:t>
            </a:r>
            <a:r>
              <a:rPr sz="1800" dirty="0">
                <a:latin typeface="Arial"/>
                <a:cs typeface="Arial"/>
              </a:rPr>
              <a:t>– to  </a:t>
            </a:r>
            <a:r>
              <a:rPr sz="1800" spc="-5" dirty="0">
                <a:latin typeface="Arial"/>
                <a:cs typeface="Arial"/>
              </a:rPr>
              <a:t>allow removal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open-file table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last processes  closes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Disk location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file: cache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data access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Access rights: per-process access mode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File</a:t>
            </a:r>
            <a:r>
              <a:rPr lang="en-US" spc="-105" dirty="0" smtClean="0"/>
              <a:t> </a:t>
            </a:r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D8D2-2F1A-4380-B439-C6FD0E17F9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idx="1"/>
          </p:nvPr>
        </p:nvSpPr>
        <p:spPr>
          <a:xfrm>
            <a:off x="533400" y="1371600"/>
            <a:ext cx="8229600" cy="46482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Provided by some operating systems and file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reader-writer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Shared lock </a:t>
            </a: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reader </a:t>
            </a:r>
            <a:r>
              <a:rPr sz="1800" spc="-5" dirty="0">
                <a:latin typeface="Arial"/>
                <a:cs typeface="Arial"/>
              </a:rPr>
              <a:t>lock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several </a:t>
            </a:r>
            <a:r>
              <a:rPr sz="1800" dirty="0">
                <a:latin typeface="Arial"/>
                <a:cs typeface="Arial"/>
              </a:rPr>
              <a:t>processes can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acquire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  <a:buNone/>
            </a:pPr>
            <a:r>
              <a:rPr sz="1800" spc="-5" dirty="0">
                <a:latin typeface="Arial"/>
                <a:cs typeface="Arial"/>
              </a:rPr>
              <a:t>concurrently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Exclusive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lock </a:t>
            </a: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writer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Mediates </a:t>
            </a:r>
            <a:r>
              <a:rPr sz="1800" dirty="0">
                <a:latin typeface="Arial"/>
                <a:cs typeface="Arial"/>
              </a:rPr>
              <a:t>access to 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Mandatory 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advisory: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Mandatory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access is denied depending on locks </a:t>
            </a:r>
            <a:r>
              <a:rPr sz="1800" spc="-10" dirty="0">
                <a:latin typeface="Arial"/>
                <a:cs typeface="Arial"/>
              </a:rPr>
              <a:t>held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buNone/>
            </a:pPr>
            <a:r>
              <a:rPr sz="1800" spc="-5" dirty="0">
                <a:latin typeface="Arial"/>
                <a:cs typeface="Arial"/>
              </a:rPr>
              <a:t>requested</a:t>
            </a:r>
            <a:endParaRPr sz="1800">
              <a:latin typeface="Arial"/>
              <a:cs typeface="Arial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Advisory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processes can find status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locks and decide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spc="-5" dirty="0" smtClean="0"/>
              <a:t>Types </a:t>
            </a:r>
            <a:r>
              <a:rPr lang="en-US" dirty="0" smtClean="0"/>
              <a:t>– </a:t>
            </a:r>
            <a:r>
              <a:rPr lang="en-US" spc="-5" dirty="0" smtClean="0"/>
              <a:t>Name,</a:t>
            </a:r>
            <a:r>
              <a:rPr lang="en-US" spc="-75" dirty="0" smtClean="0"/>
              <a:t> </a:t>
            </a:r>
            <a:r>
              <a:rPr lang="en-US" spc="-5" dirty="0" smtClean="0"/>
              <a:t>Extension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grpSp>
        <p:nvGrpSpPr>
          <p:cNvPr id="6" name="object 3"/>
          <p:cNvGrpSpPr>
            <a:grpSpLocks noGrp="1"/>
          </p:cNvGrpSpPr>
          <p:nvPr>
            <p:ph idx="1"/>
          </p:nvPr>
        </p:nvGrpSpPr>
        <p:grpSpPr>
          <a:xfrm>
            <a:off x="457200" y="1371600"/>
            <a:ext cx="8229600" cy="4754563"/>
            <a:chOff x="2171700" y="1212850"/>
            <a:chExt cx="4730750" cy="5045710"/>
          </a:xfrm>
        </p:grpSpPr>
        <p:sp>
          <p:nvSpPr>
            <p:cNvPr id="7" name="object 4"/>
            <p:cNvSpPr/>
            <p:nvPr/>
          </p:nvSpPr>
          <p:spPr>
            <a:xfrm>
              <a:off x="2209800" y="1251203"/>
              <a:ext cx="4654296" cy="496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2171700" y="1212849"/>
              <a:ext cx="4730750" cy="5045710"/>
            </a:xfrm>
            <a:custGeom>
              <a:avLst/>
              <a:gdLst/>
              <a:ahLst/>
              <a:cxnLst/>
              <a:rect l="l" t="t" r="r" b="b"/>
              <a:pathLst>
                <a:path w="4730750" h="5045710">
                  <a:moveTo>
                    <a:pt x="4705096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007610"/>
                  </a:lnTo>
                  <a:lnTo>
                    <a:pt x="25400" y="5020310"/>
                  </a:lnTo>
                  <a:lnTo>
                    <a:pt x="4705096" y="5020310"/>
                  </a:lnTo>
                  <a:lnTo>
                    <a:pt x="4705096" y="5008130"/>
                  </a:lnTo>
                  <a:lnTo>
                    <a:pt x="4705096" y="5007610"/>
                  </a:lnTo>
                  <a:lnTo>
                    <a:pt x="4705096" y="38354"/>
                  </a:lnTo>
                  <a:lnTo>
                    <a:pt x="4692396" y="38354"/>
                  </a:lnTo>
                  <a:lnTo>
                    <a:pt x="4692396" y="5007610"/>
                  </a:lnTo>
                  <a:lnTo>
                    <a:pt x="38100" y="5007610"/>
                  </a:lnTo>
                  <a:lnTo>
                    <a:pt x="38100" y="38100"/>
                  </a:lnTo>
                  <a:lnTo>
                    <a:pt x="4705096" y="38100"/>
                  </a:lnTo>
                  <a:lnTo>
                    <a:pt x="4705096" y="25400"/>
                  </a:lnTo>
                  <a:close/>
                </a:path>
                <a:path w="4730750" h="5045710">
                  <a:moveTo>
                    <a:pt x="473049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033010"/>
                  </a:lnTo>
                  <a:lnTo>
                    <a:pt x="0" y="5045710"/>
                  </a:lnTo>
                  <a:lnTo>
                    <a:pt x="4730496" y="5045710"/>
                  </a:lnTo>
                  <a:lnTo>
                    <a:pt x="4730496" y="5033530"/>
                  </a:lnTo>
                  <a:lnTo>
                    <a:pt x="4730496" y="5033010"/>
                  </a:lnTo>
                  <a:lnTo>
                    <a:pt x="4730496" y="12954"/>
                  </a:lnTo>
                  <a:lnTo>
                    <a:pt x="4717796" y="12954"/>
                  </a:lnTo>
                  <a:lnTo>
                    <a:pt x="4717796" y="5033010"/>
                  </a:lnTo>
                  <a:lnTo>
                    <a:pt x="12700" y="5033010"/>
                  </a:lnTo>
                  <a:lnTo>
                    <a:pt x="12700" y="12700"/>
                  </a:lnTo>
                  <a:lnTo>
                    <a:pt x="4730496" y="12700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2223</Words>
  <Application>Microsoft Office PowerPoint</Application>
  <PresentationFormat>On-screen Show (4:3)</PresentationFormat>
  <Paragraphs>412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Operating Systems    Sub Code:18CS43</vt:lpstr>
      <vt:lpstr>File System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  Sub Code:18CS43</dc:title>
  <dc:creator>system administrator</dc:creator>
  <cp:lastModifiedBy>system administrator</cp:lastModifiedBy>
  <cp:revision>14</cp:revision>
  <dcterms:created xsi:type="dcterms:W3CDTF">2020-04-04T02:36:04Z</dcterms:created>
  <dcterms:modified xsi:type="dcterms:W3CDTF">2020-04-08T19:49:22Z</dcterms:modified>
</cp:coreProperties>
</file>